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80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8F00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889"/>
    <p:restoredTop sz="93687"/>
  </p:normalViewPr>
  <p:slideViewPr>
    <p:cSldViewPr snapToGrid="0" snapToObjects="1">
      <p:cViewPr>
        <p:scale>
          <a:sx n="100" d="100"/>
          <a:sy n="100" d="100"/>
        </p:scale>
        <p:origin x="1136" y="4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E366A3-23CC-854F-9E3B-704676971350}" type="datetimeFigureOut">
              <a:rPr lang="en-US" smtClean="0"/>
              <a:t>5/2/16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0E32D-9270-3947-8A69-E1F3E9C29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379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A26E0-595B-514C-899E-227E1AD7D14C}" type="datetimeFigureOut">
              <a:rPr lang="en-US" smtClean="0"/>
              <a:t>5/2/16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9B724F-D317-854D-A27C-130C1231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364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" y="9144"/>
            <a:ext cx="8988552" cy="6400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65277" y="6537435"/>
            <a:ext cx="2133600" cy="365125"/>
          </a:xfrm>
        </p:spPr>
        <p:txBody>
          <a:bodyPr/>
          <a:lstStyle>
            <a:lvl1pPr algn="ctr">
              <a:defRPr/>
            </a:lvl1pPr>
          </a:lstStyle>
          <a:p>
            <a:fld id="{2A68A09A-0A33-5844-9D1A-775B08516708}" type="datetime1">
              <a:rPr lang="en-US" smtClean="0"/>
              <a:pPr/>
              <a:t>5/2/16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20990" y="6540967"/>
            <a:ext cx="220463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Confidence Intervals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25475" y="6538912"/>
            <a:ext cx="2133600" cy="365125"/>
          </a:xfrm>
        </p:spPr>
        <p:txBody>
          <a:bodyPr/>
          <a:lstStyle/>
          <a:p>
            <a:fld id="{AA0CFC46-F6FF-9D4A-A694-72A24931C001}" type="slidenum">
              <a:rPr lang="en-US" smtClean="0"/>
              <a:t>‹#›</a:t>
            </a:fld>
            <a:endParaRPr lang="en-US"/>
          </a:p>
        </p:txBody>
      </p:sp>
      <p:sp useBgFill="1">
        <p:nvSpPr>
          <p:cNvPr id="9" name="Line 3"/>
          <p:cNvSpPr>
            <a:spLocks noChangeShapeType="1"/>
          </p:cNvSpPr>
          <p:nvPr userDrawn="1"/>
        </p:nvSpPr>
        <p:spPr bwMode="auto">
          <a:xfrm>
            <a:off x="0" y="729014"/>
            <a:ext cx="9144000" cy="0"/>
          </a:xfrm>
          <a:prstGeom prst="line">
            <a:avLst/>
          </a:prstGeom>
          <a:ln w="57150">
            <a:solidFill>
              <a:srgbClr val="C50E1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17"/>
          <p:cNvSpPr>
            <a:spLocks noChangeShapeType="1"/>
          </p:cNvSpPr>
          <p:nvPr userDrawn="1"/>
        </p:nvSpPr>
        <p:spPr bwMode="auto">
          <a:xfrm>
            <a:off x="0" y="6578600"/>
            <a:ext cx="9144000" cy="0"/>
          </a:xfrm>
          <a:prstGeom prst="line">
            <a:avLst/>
          </a:prstGeom>
          <a:noFill/>
          <a:ln w="57150">
            <a:solidFill>
              <a:srgbClr val="C50E1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76A32-B9AA-DD4F-A0B4-E9917FD1E0BE}" type="datetime1">
              <a:rPr lang="en-US" smtClean="0"/>
              <a:t>5/2/16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Confidence Intervals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145D-CA3F-434F-AFF9-C426950E0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96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A2EC4-328E-624D-A505-14D68259C4B3}" type="datetime1">
              <a:rPr lang="en-US" smtClean="0"/>
              <a:t>5/2/16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Confidence Intervals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145D-CA3F-434F-AFF9-C426950E0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32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09F5-BDA6-3F47-9A6A-F5E28901CED1}" type="datetime1">
              <a:rPr lang="en-US" smtClean="0"/>
              <a:t>5/2/16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Confidence Intervals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145D-CA3F-434F-AFF9-C426950E0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80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07-CDE6-7C48-BE67-8EF9C8758ED8}" type="datetime1">
              <a:rPr lang="en-US" smtClean="0"/>
              <a:t>5/2/16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Confidence Intervals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145D-CA3F-434F-AFF9-C426950E0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83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" y="9144"/>
            <a:ext cx="8988552" cy="6400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65277" y="6537435"/>
            <a:ext cx="2133600" cy="365125"/>
          </a:xfrm>
        </p:spPr>
        <p:txBody>
          <a:bodyPr/>
          <a:lstStyle>
            <a:lvl1pPr algn="ctr">
              <a:defRPr/>
            </a:lvl1pPr>
          </a:lstStyle>
          <a:p>
            <a:fld id="{029C344E-3EBB-C843-88DC-D2AC48556EAB}" type="datetime1">
              <a:rPr lang="en-US" smtClean="0"/>
              <a:t>5/2/16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20990" y="6540967"/>
            <a:ext cx="220463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Confidence Intervals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25475" y="6538912"/>
            <a:ext cx="2133600" cy="365125"/>
          </a:xfrm>
        </p:spPr>
        <p:txBody>
          <a:bodyPr/>
          <a:lstStyle/>
          <a:p>
            <a:fld id="{AA0CFC46-F6FF-9D4A-A694-72A24931C001}" type="slidenum">
              <a:rPr lang="en-US" smtClean="0"/>
              <a:t>‹#›</a:t>
            </a:fld>
            <a:endParaRPr lang="en-US"/>
          </a:p>
        </p:txBody>
      </p:sp>
      <p:sp useBgFill="1">
        <p:nvSpPr>
          <p:cNvPr id="7" name="Line 3"/>
          <p:cNvSpPr>
            <a:spLocks noChangeShapeType="1"/>
          </p:cNvSpPr>
          <p:nvPr userDrawn="1"/>
        </p:nvSpPr>
        <p:spPr bwMode="auto">
          <a:xfrm>
            <a:off x="0" y="729014"/>
            <a:ext cx="9144000" cy="0"/>
          </a:xfrm>
          <a:prstGeom prst="line">
            <a:avLst/>
          </a:prstGeom>
          <a:ln w="57150">
            <a:solidFill>
              <a:srgbClr val="61331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17"/>
          <p:cNvSpPr>
            <a:spLocks noChangeShapeType="1"/>
          </p:cNvSpPr>
          <p:nvPr userDrawn="1"/>
        </p:nvSpPr>
        <p:spPr bwMode="auto">
          <a:xfrm>
            <a:off x="0" y="6578600"/>
            <a:ext cx="9144000" cy="0"/>
          </a:xfrm>
          <a:prstGeom prst="line">
            <a:avLst/>
          </a:prstGeom>
          <a:noFill/>
          <a:ln w="57150">
            <a:solidFill>
              <a:srgbClr val="613318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84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2FB13-0942-C04B-851C-5EDF3BCE17E8}" type="datetime1">
              <a:rPr lang="en-US" smtClean="0"/>
              <a:t>5/2/16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Confidence Intervals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145D-CA3F-434F-AFF9-C426950E0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6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FEB3-5BD1-754C-B2D7-B6C990F025EB}" type="datetime1">
              <a:rPr lang="en-US" smtClean="0"/>
              <a:t>5/2/16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Confidence Intervals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145D-CA3F-434F-AFF9-C426950E0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97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B1739-7775-C643-AA72-EAD60016EE81}" type="datetime1">
              <a:rPr lang="en-US" smtClean="0"/>
              <a:t>5/2/16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Confidence Intervals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145D-CA3F-434F-AFF9-C426950E0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40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C3980-66F3-3B4A-ACE4-23BA4E7FA739}" type="datetime1">
              <a:rPr lang="en-US" smtClean="0"/>
              <a:t>5/2/16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Confidence Intervals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145D-CA3F-434F-AFF9-C426950E0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82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E8104-D17E-674F-8905-9F6D69E996FD}" type="datetime1">
              <a:rPr lang="en-US" smtClean="0"/>
              <a:t>5/2/16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Confidence Intervals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145D-CA3F-434F-AFF9-C426950E0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77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2C4BC-1C3F-C54F-AAA2-843A6DD38819}" type="datetime1">
              <a:rPr lang="en-US" smtClean="0"/>
              <a:t>5/2/16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Confidence Intervals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145D-CA3F-434F-AFF9-C426950E0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83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C2900-DEDC-224B-8AFF-4BF98476B064}" type="datetime1">
              <a:rPr lang="en-US" smtClean="0"/>
              <a:t>5/2/16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Confidence Intervals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9145D-CA3F-434F-AFF9-C426950E0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41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AB546-2439-6F49-A429-1D7F2DC1303A}" type="datetime1">
              <a:rPr lang="en-US" smtClean="0"/>
              <a:t>5/2/16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Confidence Intervals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9145D-CA3F-434F-AFF9-C426950E0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96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15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15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609600" y="2968694"/>
            <a:ext cx="7696200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smtClean="0"/>
              <a:t>Monte Carlo Techniques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73465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Probability Distributions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Confidence Intervals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FC46-F6FF-9D4A-A694-72A24931C001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0480" y="917052"/>
                <a:ext cx="7719243" cy="5424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sz="2800" b="1" dirty="0" smtClean="0">
                    <a:solidFill>
                      <a:srgbClr val="FF0000"/>
                    </a:solidFill>
                  </a:rPr>
                  <a:t>What if you don</a:t>
                </a:r>
                <a:r>
                  <a:rPr lang="fr-FR" sz="2800" b="1" dirty="0" smtClean="0">
                    <a:solidFill>
                      <a:srgbClr val="FF0000"/>
                    </a:solidFill>
                  </a:rPr>
                  <a:t>’</a:t>
                </a:r>
                <a:r>
                  <a:rPr lang="en-US" sz="2800" b="1" dirty="0" smtClean="0">
                    <a:solidFill>
                      <a:srgbClr val="FF0000"/>
                    </a:solidFill>
                  </a:rPr>
                  <a:t>t want uniform random numbers?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sz="2400" dirty="0" smtClean="0">
                    <a:solidFill>
                      <a:srgbClr val="008F00"/>
                    </a:solidFill>
                  </a:rPr>
                  <a:t>Go from uniform distribution to a probability distribution…</a:t>
                </a:r>
                <a:endParaRPr lang="en-US" sz="2400" dirty="0">
                  <a:solidFill>
                    <a:srgbClr val="008F00"/>
                  </a:solidFill>
                </a:endParaRPr>
              </a:p>
              <a:p>
                <a:pPr marL="342900" indent="-342900">
                  <a:buClr>
                    <a:schemeClr val="tx1"/>
                  </a:buClr>
                  <a:buFont typeface="Arial" charset="0"/>
                  <a:buChar char="•"/>
                </a:pPr>
                <a:endParaRPr lang="en-US" sz="2400" dirty="0" smtClean="0">
                  <a:solidFill>
                    <a:srgbClr val="7030A0"/>
                  </a:solidFill>
                </a:endParaRPr>
              </a:p>
              <a:p>
                <a:pPr marL="457200" indent="-457200"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en-US" sz="2400" b="1" dirty="0" smtClean="0"/>
                  <a:t>Transformational method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sz="2000" b="1" dirty="0"/>
                  <a:t>	</a:t>
                </a:r>
                <a:r>
                  <a:rPr lang="en-US" sz="2000" dirty="0" smtClean="0"/>
                  <a:t>Select random number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000" dirty="0" smtClean="0"/>
                  <a:t> from probability distribution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 smtClean="0"/>
                  <a:t> in terms 	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𝑟</m:t>
                    </m:r>
                  </m:oMath>
                </a14:m>
                <a:r>
                  <a:rPr lang="en-US" sz="2000" dirty="0" smtClean="0"/>
                  <a:t> from uniform distribution</a:t>
                </a:r>
              </a:p>
              <a:p>
                <a:pPr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𝑟</m:t>
                      </m:r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2000" b="0" i="1" smtClean="0">
                              <a:latin typeface="Cambria Math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∞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𝑥</m:t>
                          </m:r>
                        </m:sup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′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charset="0"/>
                            </a:rPr>
                            <m:t>𝑑𝑥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  <a:p>
                <a:pPr marL="457200" indent="-457200">
                  <a:buClr>
                    <a:schemeClr val="tx1"/>
                  </a:buClr>
                  <a:buFont typeface="+mj-lt"/>
                  <a:buAutoNum type="arabicPeriod" startAt="2"/>
                </a:pPr>
                <a:r>
                  <a:rPr lang="en-US" sz="2400" b="1" dirty="0" smtClean="0"/>
                  <a:t>Rejection Method</a:t>
                </a:r>
              </a:p>
              <a:p>
                <a:pPr marL="914400" lvl="1" indent="-457200">
                  <a:buClr>
                    <a:schemeClr val="tx1"/>
                  </a:buClr>
                  <a:buFont typeface="+mj-lt"/>
                  <a:buAutoNum type="alphaLcParenR"/>
                </a:pPr>
                <a:r>
                  <a:rPr lang="en-US" sz="2000" dirty="0" smtClean="0"/>
                  <a:t>Generate uniformly random pairs of numbers,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2000" dirty="0" smtClean="0"/>
              </a:p>
              <a:p>
                <a:pPr marL="914400" lvl="1" indent="-457200">
                  <a:buClr>
                    <a:schemeClr val="tx1"/>
                  </a:buClr>
                  <a:buFont typeface="+mj-lt"/>
                  <a:buAutoNum type="alphaLcParenR"/>
                </a:pPr>
                <a:r>
                  <a:rPr lang="en-US" sz="2000" dirty="0" smtClean="0"/>
                  <a:t>Keep only those pairs where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𝑦</m:t>
                    </m:r>
                    <m:r>
                      <a:rPr lang="en-US" sz="2000" b="0" i="1" smtClean="0">
                        <a:latin typeface="Cambria Math" charset="0"/>
                      </a:rPr>
                      <m:t>&lt;</m:t>
                    </m:r>
                    <m:r>
                      <a:rPr lang="en-US" sz="2000" b="0" i="1" smtClean="0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000" dirty="0" smtClean="0"/>
              </a:p>
              <a:p>
                <a:pPr marL="457200" indent="-457200">
                  <a:buClr>
                    <a:schemeClr val="tx1"/>
                  </a:buClr>
                  <a:buFont typeface="+mj-lt"/>
                  <a:buAutoNum type="arabicPeriod" startAt="2"/>
                </a:pPr>
                <a:endParaRPr lang="en-US" sz="2000" dirty="0" smtClean="0"/>
              </a:p>
              <a:p>
                <a:pPr marL="457200" indent="-457200">
                  <a:buClr>
                    <a:schemeClr val="tx1"/>
                  </a:buClr>
                  <a:buFont typeface="+mj-lt"/>
                  <a:buAutoNum type="arabicPeriod" startAt="2"/>
                </a:pPr>
                <a:r>
                  <a:rPr lang="en-US" sz="2400" b="1" dirty="0" smtClean="0"/>
                  <a:t>Specific Distributions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sz="2000" dirty="0"/>
                  <a:t>	</a:t>
                </a:r>
                <a:r>
                  <a:rPr lang="en-US" sz="2000" dirty="0" smtClean="0"/>
                  <a:t>Certain distributions (see B&amp;R 5.4) lend themselves well to one or 	another of these techniques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80" y="917052"/>
                <a:ext cx="7719243" cy="5424947"/>
              </a:xfrm>
              <a:prstGeom prst="rect">
                <a:avLst/>
              </a:prstGeom>
              <a:blipFill rotWithShape="0">
                <a:blip r:embed="rId2"/>
                <a:stretch>
                  <a:fillRect l="-1264" t="-1011" r="-1027" b="-1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94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Realistic Example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Confidence Intervals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FC46-F6FF-9D4A-A694-72A24931C001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62518" y="823660"/>
            <a:ext cx="5820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800" b="1" dirty="0" smtClean="0">
                <a:solidFill>
                  <a:srgbClr val="FF0000"/>
                </a:solidFill>
              </a:rPr>
              <a:t>Jet energy-scale Correction!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233" t="6874" r="8498" b="2439"/>
          <a:stretch/>
        </p:blipFill>
        <p:spPr>
          <a:xfrm>
            <a:off x="1503028" y="1383091"/>
            <a:ext cx="6074146" cy="29468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1326" y="4366165"/>
            <a:ext cx="69356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sz="2000" dirty="0" smtClean="0"/>
              <a:t>Impractical (impossible?!) to solve analytically detector response and imperfections</a:t>
            </a:r>
            <a:endParaRPr lang="en-US" sz="2000" dirty="0"/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sz="2000" dirty="0" smtClean="0"/>
              <a:t>Use Monte Carlo techniques to simulate data</a:t>
            </a: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sz="2000" dirty="0" smtClean="0"/>
              <a:t>Compare reconstructed detector information to the “right” answers from the generator information</a:t>
            </a:r>
          </a:p>
        </p:txBody>
      </p:sp>
    </p:spTree>
    <p:extLst>
      <p:ext uri="{BB962C8B-B14F-4D97-AF65-F5344CB8AC3E}">
        <p14:creationId xmlns:p14="http://schemas.microsoft.com/office/powerpoint/2010/main" val="123855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Realistic Example: Jets at STAR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Confidence Intervals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FC46-F6FF-9D4A-A694-72A24931C001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20410" y="893520"/>
            <a:ext cx="481524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800" b="1" dirty="0" smtClean="0">
                <a:solidFill>
                  <a:srgbClr val="008F00"/>
                </a:solidFill>
              </a:rPr>
              <a:t>…In reality…</a:t>
            </a:r>
            <a:endParaRPr lang="en-US" sz="2800" b="1" dirty="0">
              <a:solidFill>
                <a:srgbClr val="008F00"/>
              </a:solidFill>
            </a:endParaRP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sz="2000" dirty="0" smtClean="0"/>
              <a:t>Strong interaction from quarks and gluons (</a:t>
            </a:r>
            <a:r>
              <a:rPr lang="en-US" sz="2000" dirty="0" err="1" smtClean="0"/>
              <a:t>partons</a:t>
            </a:r>
            <a:r>
              <a:rPr lang="en-US" sz="2000" dirty="0" smtClean="0"/>
              <a:t>)</a:t>
            </a: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sz="2000" dirty="0" smtClean="0"/>
              <a:t>Outgoing </a:t>
            </a:r>
            <a:r>
              <a:rPr lang="en-US" sz="2000" dirty="0" err="1" smtClean="0"/>
              <a:t>parton</a:t>
            </a:r>
            <a:r>
              <a:rPr lang="en-US" sz="2000" dirty="0" smtClean="0"/>
              <a:t> “</a:t>
            </a:r>
            <a:r>
              <a:rPr lang="en-US" sz="2000" dirty="0" err="1" smtClean="0"/>
              <a:t>hadronizes</a:t>
            </a:r>
            <a:r>
              <a:rPr lang="en-US" sz="2000" dirty="0" smtClean="0"/>
              <a:t>,” i.e. converts into spray of particles (“jet”)</a:t>
            </a: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sz="2000" dirty="0" smtClean="0"/>
              <a:t>Particles from the jet interact with STAR detector</a:t>
            </a: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sz="2000" dirty="0" smtClean="0"/>
              <a:t>STAR detector records information we can reconstruct, e.g. as electromagnetic energy or charged-particle momenta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3370" y="747801"/>
            <a:ext cx="4245343" cy="3176499"/>
            <a:chOff x="-53342" y="742721"/>
            <a:chExt cx="4346422" cy="32251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2" y="966241"/>
              <a:ext cx="3870960" cy="300160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-53342" y="742721"/>
              <a:ext cx="4346422" cy="406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mtClean="0">
                  <a:solidFill>
                    <a:srgbClr val="0000FF"/>
                  </a:solidFill>
                </a:rPr>
                <a:t>STAR “Di-jet” </a:t>
              </a:r>
              <a:r>
                <a:rPr lang="en-US" sz="2000" b="1" dirty="0" smtClean="0">
                  <a:solidFill>
                    <a:srgbClr val="0000FF"/>
                  </a:solidFill>
                </a:rPr>
                <a:t>event </a:t>
              </a:r>
              <a:r>
                <a:rPr lang="en-US" sz="2000" b="1" smtClean="0">
                  <a:solidFill>
                    <a:srgbClr val="0000FF"/>
                  </a:solidFill>
                </a:rPr>
                <a:t>at “detector-level”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180214" y="4431025"/>
            <a:ext cx="704938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0000"/>
                </a:solidFill>
              </a:rPr>
              <a:t>But what we record with our detector is not reality!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Detectors are not perfect!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Energy and momenta will be “smeared” by finite resolution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Our detector may be more efficient for some processes over others (“bias”)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Need a way to unfold all of this to get back to reality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469512" y="714731"/>
            <a:ext cx="4245343" cy="3737560"/>
            <a:chOff x="4469512" y="693465"/>
            <a:chExt cx="4245343" cy="3737560"/>
          </a:xfrm>
        </p:grpSpPr>
        <p:pic>
          <p:nvPicPr>
            <p:cNvPr id="12" name="Picture 11" descr="3313585315_5b22384b61_o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1" r="8956" b="2902"/>
            <a:stretch/>
          </p:blipFill>
          <p:spPr>
            <a:xfrm>
              <a:off x="4830720" y="1071136"/>
              <a:ext cx="3445665" cy="335988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469512" y="693465"/>
              <a:ext cx="42453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mtClean="0">
                  <a:solidFill>
                    <a:srgbClr val="0000FF"/>
                  </a:solidFill>
                </a:rPr>
                <a:t>STAR detector in reality!</a:t>
              </a:r>
              <a:endParaRPr lang="en-US" sz="20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204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Realistic Example: Jets at STAR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Confidence Intervals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FC46-F6FF-9D4A-A694-72A24931C001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0487" y="1101990"/>
            <a:ext cx="401990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400" b="1" dirty="0" smtClean="0">
                <a:solidFill>
                  <a:srgbClr val="FF0000"/>
                </a:solidFill>
              </a:rPr>
              <a:t>Monte Carlo Technique</a:t>
            </a: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 smtClean="0"/>
              <a:t>Simulate collision:</a:t>
            </a:r>
            <a:r>
              <a:rPr lang="en-US" sz="2000" dirty="0" smtClean="0"/>
              <a:t> randomly generate events according to probabilities from theory</a:t>
            </a: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 smtClean="0"/>
              <a:t>Simulate detector:</a:t>
            </a:r>
          </a:p>
          <a:p>
            <a:pPr marL="800100" lvl="1" indent="-342900">
              <a:buClr>
                <a:schemeClr val="tx1"/>
              </a:buClr>
              <a:buFontTx/>
              <a:buChar char="-"/>
            </a:pPr>
            <a:r>
              <a:rPr lang="en-US" sz="2000" dirty="0" smtClean="0"/>
              <a:t>Create computer model of detector, e.g. geometry, etc.</a:t>
            </a:r>
          </a:p>
          <a:p>
            <a:pPr marL="800100" lvl="1" indent="-342900">
              <a:buClr>
                <a:schemeClr val="tx1"/>
              </a:buClr>
              <a:buFontTx/>
              <a:buChar char="-"/>
            </a:pPr>
            <a:r>
              <a:rPr lang="en-US" sz="2000" dirty="0" smtClean="0"/>
              <a:t>Model response of detector to information from collision</a:t>
            </a:r>
          </a:p>
          <a:p>
            <a:pPr marL="800100" lvl="1" indent="-342900">
              <a:buClr>
                <a:schemeClr val="tx1"/>
              </a:buClr>
              <a:buFontTx/>
              <a:buChar char="-"/>
            </a:pPr>
            <a:r>
              <a:rPr lang="en-US" sz="2000" dirty="0" smtClean="0"/>
              <a:t>Smear detector-level information according to known resolution using, e.g. Gaussian distribution</a:t>
            </a:r>
            <a:endParaRPr lang="en-US" sz="2000" dirty="0"/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 smtClean="0">
                <a:solidFill>
                  <a:srgbClr val="0432FF"/>
                </a:solidFill>
              </a:rPr>
              <a:t>Run same data analysis code over simulation!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408487" y="850540"/>
            <a:ext cx="4663124" cy="5505041"/>
            <a:chOff x="4408487" y="850540"/>
            <a:chExt cx="4663124" cy="5505041"/>
          </a:xfrm>
        </p:grpSpPr>
        <p:grpSp>
          <p:nvGrpSpPr>
            <p:cNvPr id="13" name="Group 47"/>
            <p:cNvGrpSpPr>
              <a:grpSpLocks/>
            </p:cNvGrpSpPr>
            <p:nvPr/>
          </p:nvGrpSpPr>
          <p:grpSpPr bwMode="auto">
            <a:xfrm>
              <a:off x="4672785" y="1092249"/>
              <a:ext cx="4314732" cy="5263332"/>
              <a:chOff x="530225" y="614363"/>
              <a:chExt cx="4124325" cy="5808662"/>
            </a:xfrm>
          </p:grpSpPr>
          <p:sp>
            <p:nvSpPr>
              <p:cNvPr id="27" name="AutoShape 8"/>
              <p:cNvSpPr>
                <a:spLocks noChangeArrowheads="1"/>
              </p:cNvSpPr>
              <p:nvPr/>
            </p:nvSpPr>
            <p:spPr bwMode="auto">
              <a:xfrm>
                <a:off x="2116138" y="5919788"/>
                <a:ext cx="882650" cy="503237"/>
              </a:xfrm>
              <a:prstGeom prst="irregularSeal1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8" name="Group 9"/>
              <p:cNvGrpSpPr>
                <a:grpSpLocks/>
              </p:cNvGrpSpPr>
              <p:nvPr/>
            </p:nvGrpSpPr>
            <p:grpSpPr bwMode="auto">
              <a:xfrm>
                <a:off x="2960688" y="6016625"/>
                <a:ext cx="1693862" cy="320675"/>
                <a:chOff x="3660" y="2066"/>
                <a:chExt cx="769" cy="159"/>
              </a:xfrm>
            </p:grpSpPr>
            <p:sp>
              <p:nvSpPr>
                <p:cNvPr id="51" name="Line 10"/>
                <p:cNvSpPr>
                  <a:spLocks noChangeShapeType="1"/>
                </p:cNvSpPr>
                <p:nvPr/>
              </p:nvSpPr>
              <p:spPr bwMode="auto">
                <a:xfrm flipH="1" flipV="1">
                  <a:off x="3660" y="2147"/>
                  <a:ext cx="632" cy="1"/>
                </a:xfrm>
                <a:prstGeom prst="line">
                  <a:avLst/>
                </a:prstGeom>
                <a:noFill/>
                <a:ln w="76200">
                  <a:solidFill>
                    <a:srgbClr val="00009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Oval 11"/>
                <p:cNvSpPr>
                  <a:spLocks noChangeArrowheads="1"/>
                </p:cNvSpPr>
                <p:nvPr/>
              </p:nvSpPr>
              <p:spPr bwMode="auto">
                <a:xfrm>
                  <a:off x="4250" y="2066"/>
                  <a:ext cx="179" cy="15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CC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" name="Group 12"/>
              <p:cNvGrpSpPr>
                <a:grpSpLocks/>
              </p:cNvGrpSpPr>
              <p:nvPr/>
            </p:nvGrpSpPr>
            <p:grpSpPr bwMode="auto">
              <a:xfrm>
                <a:off x="530225" y="6016625"/>
                <a:ext cx="1577975" cy="320675"/>
                <a:chOff x="1348" y="2330"/>
                <a:chExt cx="717" cy="159"/>
              </a:xfrm>
            </p:grpSpPr>
            <p:sp>
              <p:nvSpPr>
                <p:cNvPr id="49" name="Line 13"/>
                <p:cNvSpPr>
                  <a:spLocks noChangeShapeType="1"/>
                </p:cNvSpPr>
                <p:nvPr/>
              </p:nvSpPr>
              <p:spPr bwMode="auto">
                <a:xfrm>
                  <a:off x="1433" y="2411"/>
                  <a:ext cx="632" cy="1"/>
                </a:xfrm>
                <a:prstGeom prst="line">
                  <a:avLst/>
                </a:prstGeom>
                <a:noFill/>
                <a:ln w="76200">
                  <a:solidFill>
                    <a:srgbClr val="00009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Oval 14"/>
                <p:cNvSpPr>
                  <a:spLocks noChangeArrowheads="1"/>
                </p:cNvSpPr>
                <p:nvPr/>
              </p:nvSpPr>
              <p:spPr bwMode="auto">
                <a:xfrm>
                  <a:off x="1348" y="2330"/>
                  <a:ext cx="179" cy="159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CC00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0" name="Rectangle 27"/>
              <p:cNvSpPr>
                <a:spLocks noChangeArrowheads="1"/>
              </p:cNvSpPr>
              <p:nvPr/>
            </p:nvSpPr>
            <p:spPr bwMode="auto">
              <a:xfrm>
                <a:off x="912813" y="4649788"/>
                <a:ext cx="18415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endParaRPr lang="en-US"/>
              </a:p>
            </p:txBody>
          </p:sp>
          <p:sp>
            <p:nvSpPr>
              <p:cNvPr id="31" name="Text Box 29"/>
              <p:cNvSpPr txBox="1">
                <a:spLocks noChangeArrowheads="1"/>
              </p:cNvSpPr>
              <p:nvPr/>
            </p:nvSpPr>
            <p:spPr bwMode="auto">
              <a:xfrm>
                <a:off x="1193800" y="4441825"/>
                <a:ext cx="2652713" cy="1247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/>
                <a:endParaRPr lang="en-US" sz="1900"/>
              </a:p>
              <a:p>
                <a:pPr algn="l"/>
                <a:endParaRPr lang="en-US" sz="1900"/>
              </a:p>
              <a:p>
                <a:pPr algn="l"/>
                <a:endParaRPr lang="en-US" sz="1900"/>
              </a:p>
            </p:txBody>
          </p:sp>
          <p:pic>
            <p:nvPicPr>
              <p:cNvPr id="32" name="Picture 31" descr="jet_schematic_seed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3800" y="614363"/>
                <a:ext cx="2652713" cy="3933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Rectangle 32"/>
              <p:cNvSpPr>
                <a:spLocks noChangeArrowheads="1"/>
              </p:cNvSpPr>
              <p:nvPr/>
            </p:nvSpPr>
            <p:spPr bwMode="auto">
              <a:xfrm>
                <a:off x="2495550" y="4387850"/>
                <a:ext cx="18415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endParaRPr lang="en-US"/>
              </a:p>
            </p:txBody>
          </p:sp>
          <p:grpSp>
            <p:nvGrpSpPr>
              <p:cNvPr id="34" name="Group 46"/>
              <p:cNvGrpSpPr>
                <a:grpSpLocks/>
              </p:cNvGrpSpPr>
              <p:nvPr/>
            </p:nvGrpSpPr>
            <p:grpSpPr bwMode="auto">
              <a:xfrm>
                <a:off x="2105025" y="4548188"/>
                <a:ext cx="760413" cy="1339850"/>
                <a:chOff x="2105384" y="4547563"/>
                <a:chExt cx="759692" cy="1340946"/>
              </a:xfrm>
            </p:grpSpPr>
            <p:sp>
              <p:nvSpPr>
                <p:cNvPr id="41" name="Oval 40"/>
                <p:cNvSpPr>
                  <a:spLocks noChangeArrowheads="1"/>
                </p:cNvSpPr>
                <p:nvPr/>
              </p:nvSpPr>
              <p:spPr bwMode="auto">
                <a:xfrm flipV="1">
                  <a:off x="2354011" y="5262734"/>
                  <a:ext cx="331502" cy="89396"/>
                </a:xfrm>
                <a:prstGeom prst="ellipse">
                  <a:avLst/>
                </a:prstGeom>
                <a:noFill/>
                <a:ln w="25400">
                  <a:solidFill>
                    <a:srgbClr val="59271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" name="Oval 33"/>
                <p:cNvSpPr>
                  <a:spLocks noChangeArrowheads="1"/>
                </p:cNvSpPr>
                <p:nvPr/>
              </p:nvSpPr>
              <p:spPr bwMode="auto">
                <a:xfrm>
                  <a:off x="2188260" y="4547563"/>
                  <a:ext cx="663004" cy="178793"/>
                </a:xfrm>
                <a:prstGeom prst="ellipse">
                  <a:avLst/>
                </a:prstGeom>
                <a:noFill/>
                <a:ln w="25400">
                  <a:solidFill>
                    <a:srgbClr val="59271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43" name="AutoShape 34"/>
                <p:cNvCxnSpPr>
                  <a:cxnSpLocks noChangeShapeType="1"/>
                </p:cNvCxnSpPr>
                <p:nvPr/>
              </p:nvCxnSpPr>
              <p:spPr bwMode="auto">
                <a:xfrm>
                  <a:off x="2188260" y="4636960"/>
                  <a:ext cx="333228" cy="1251549"/>
                </a:xfrm>
                <a:prstGeom prst="straightConnector1">
                  <a:avLst/>
                </a:prstGeom>
                <a:noFill/>
                <a:ln w="25400">
                  <a:solidFill>
                    <a:srgbClr val="59271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44" name="AutoShape 35"/>
                <p:cNvCxnSpPr>
                  <a:cxnSpLocks noChangeShapeType="1"/>
                </p:cNvCxnSpPr>
                <p:nvPr/>
              </p:nvCxnSpPr>
              <p:spPr bwMode="auto">
                <a:xfrm flipV="1">
                  <a:off x="2519762" y="4636960"/>
                  <a:ext cx="331502" cy="1251549"/>
                </a:xfrm>
                <a:prstGeom prst="straightConnector1">
                  <a:avLst/>
                </a:prstGeom>
                <a:noFill/>
                <a:ln w="25400">
                  <a:solidFill>
                    <a:srgbClr val="59271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45" name="AutoShape 36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2436886" y="5083941"/>
                  <a:ext cx="82875" cy="804568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46" name="AutoShape 37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2105384" y="4815752"/>
                  <a:ext cx="331502" cy="268189"/>
                </a:xfrm>
                <a:prstGeom prst="straightConnector1">
                  <a:avLst/>
                </a:prstGeom>
                <a:noFill/>
                <a:ln w="25400">
                  <a:solidFill>
                    <a:srgbClr val="FFCC00"/>
                  </a:solidFill>
                  <a:round/>
                  <a:headEnd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47" name="AutoShape 38"/>
                <p:cNvCxnSpPr>
                  <a:cxnSpLocks noChangeShapeType="1"/>
                </p:cNvCxnSpPr>
                <p:nvPr/>
              </p:nvCxnSpPr>
              <p:spPr bwMode="auto">
                <a:xfrm flipV="1">
                  <a:off x="2436886" y="4547563"/>
                  <a:ext cx="82875" cy="536378"/>
                </a:xfrm>
                <a:prstGeom prst="straightConnector1">
                  <a:avLst/>
                </a:prstGeom>
                <a:noFill/>
                <a:ln w="25400">
                  <a:solidFill>
                    <a:srgbClr val="FF6600"/>
                  </a:solidFill>
                  <a:round/>
                  <a:headEnd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48" name="AutoShape 39"/>
                <p:cNvCxnSpPr>
                  <a:cxnSpLocks noChangeShapeType="1"/>
                </p:cNvCxnSpPr>
                <p:nvPr/>
              </p:nvCxnSpPr>
              <p:spPr bwMode="auto">
                <a:xfrm flipV="1">
                  <a:off x="2436886" y="4636960"/>
                  <a:ext cx="428190" cy="268189"/>
                </a:xfrm>
                <a:prstGeom prst="straightConnector1">
                  <a:avLst/>
                </a:prstGeom>
                <a:noFill/>
                <a:ln w="25400">
                  <a:solidFill>
                    <a:srgbClr val="FFCC00"/>
                  </a:solidFill>
                  <a:round/>
                  <a:headEnd/>
                  <a:tailEnd type="arrow" w="sm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  <p:sp>
            <p:nvSpPr>
              <p:cNvPr id="35" name="Text Box 40"/>
              <p:cNvSpPr txBox="1">
                <a:spLocks noChangeArrowheads="1"/>
              </p:cNvSpPr>
              <p:nvPr/>
            </p:nvSpPr>
            <p:spPr bwMode="auto">
              <a:xfrm>
                <a:off x="2935288" y="2222500"/>
                <a:ext cx="414337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200" b="1">
                    <a:solidFill>
                      <a:srgbClr val="59271C"/>
                    </a:solidFill>
                    <a:latin typeface="Symbol" charset="0"/>
                    <a:sym typeface="Symbol" charset="0"/>
                  </a:rPr>
                  <a:t></a:t>
                </a:r>
                <a:r>
                  <a:rPr lang="en-US" sz="1200" b="1" baseline="30000">
                    <a:solidFill>
                      <a:srgbClr val="59271C"/>
                    </a:solidFill>
                    <a:latin typeface="Symbol" charset="0"/>
                    <a:sym typeface="Symbol" charset="0"/>
                  </a:rPr>
                  <a:t></a:t>
                </a:r>
                <a:endParaRPr lang="en-US" sz="1200" b="1">
                  <a:solidFill>
                    <a:srgbClr val="59271C"/>
                  </a:solidFill>
                  <a:latin typeface="Symbol" charset="0"/>
                  <a:sym typeface="Symbol" charset="0"/>
                </a:endParaRPr>
              </a:p>
            </p:txBody>
          </p:sp>
          <p:sp>
            <p:nvSpPr>
              <p:cNvPr id="36" name="Text Box 41"/>
              <p:cNvSpPr txBox="1">
                <a:spLocks noChangeArrowheads="1"/>
              </p:cNvSpPr>
              <p:nvPr/>
            </p:nvSpPr>
            <p:spPr bwMode="auto">
              <a:xfrm>
                <a:off x="2771775" y="3206750"/>
                <a:ext cx="417513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200" b="1" dirty="0">
                    <a:solidFill>
                      <a:srgbClr val="59271C"/>
                    </a:solidFill>
                    <a:latin typeface="Symbol" charset="0"/>
                    <a:sym typeface="Symbol" charset="0"/>
                  </a:rPr>
                  <a:t></a:t>
                </a:r>
                <a:r>
                  <a:rPr lang="en-US" sz="1200" b="1" baseline="30000" dirty="0">
                    <a:solidFill>
                      <a:srgbClr val="59271C"/>
                    </a:solidFill>
                    <a:latin typeface="Symbol" charset="0"/>
                    <a:sym typeface="Symbol" charset="0"/>
                  </a:rPr>
                  <a:t></a:t>
                </a:r>
                <a:endParaRPr lang="en-US" sz="1200" b="1" dirty="0">
                  <a:solidFill>
                    <a:srgbClr val="59271C"/>
                  </a:solidFill>
                  <a:latin typeface="Symbol" charset="0"/>
                  <a:sym typeface="Symbol" charset="0"/>
                </a:endParaRPr>
              </a:p>
            </p:txBody>
          </p:sp>
          <p:sp>
            <p:nvSpPr>
              <p:cNvPr id="37" name="Text Box 42"/>
              <p:cNvSpPr txBox="1">
                <a:spLocks noChangeArrowheads="1"/>
              </p:cNvSpPr>
              <p:nvPr/>
            </p:nvSpPr>
            <p:spPr bwMode="auto">
              <a:xfrm>
                <a:off x="2520950" y="2044700"/>
                <a:ext cx="414338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200" b="1">
                    <a:solidFill>
                      <a:srgbClr val="59271C"/>
                    </a:solidFill>
                    <a:latin typeface="Symbol" charset="0"/>
                    <a:sym typeface="Symbol" charset="0"/>
                  </a:rPr>
                  <a:t></a:t>
                </a:r>
                <a:r>
                  <a:rPr lang="en-US" sz="1200" b="1" baseline="30000">
                    <a:solidFill>
                      <a:srgbClr val="59271C"/>
                    </a:solidFill>
                    <a:latin typeface="Symbol" charset="0"/>
                    <a:sym typeface="Symbol" charset="0"/>
                  </a:rPr>
                  <a:t></a:t>
                </a:r>
                <a:endParaRPr lang="en-US" sz="1200" b="1">
                  <a:solidFill>
                    <a:srgbClr val="59271C"/>
                  </a:solidFill>
                  <a:latin typeface="Symbol" charset="0"/>
                  <a:sym typeface="Symbol" charset="0"/>
                </a:endParaRPr>
              </a:p>
            </p:txBody>
          </p:sp>
          <p:sp>
            <p:nvSpPr>
              <p:cNvPr id="38" name="Text Box 43"/>
              <p:cNvSpPr txBox="1">
                <a:spLocks noChangeArrowheads="1"/>
              </p:cNvSpPr>
              <p:nvPr/>
            </p:nvSpPr>
            <p:spPr bwMode="auto">
              <a:xfrm>
                <a:off x="1358900" y="2044700"/>
                <a:ext cx="414338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200" b="1">
                    <a:solidFill>
                      <a:srgbClr val="59271C"/>
                    </a:solidFill>
                    <a:latin typeface="Symbol" charset="0"/>
                    <a:sym typeface="Symbol" charset="0"/>
                  </a:rPr>
                  <a:t></a:t>
                </a:r>
                <a:r>
                  <a:rPr lang="en-US" sz="1200" b="1" baseline="30000">
                    <a:solidFill>
                      <a:srgbClr val="59271C"/>
                    </a:solidFill>
                    <a:latin typeface="Symbol" charset="0"/>
                    <a:sym typeface="Symbol" charset="0"/>
                  </a:rPr>
                  <a:t></a:t>
                </a:r>
                <a:endParaRPr lang="en-US" sz="1200" b="1">
                  <a:solidFill>
                    <a:srgbClr val="59271C"/>
                  </a:solidFill>
                  <a:latin typeface="Symbol" charset="0"/>
                  <a:sym typeface="Symbol" charset="0"/>
                </a:endParaRPr>
              </a:p>
            </p:txBody>
          </p:sp>
          <p:sp>
            <p:nvSpPr>
              <p:cNvPr id="39" name="Text Box 44"/>
              <p:cNvSpPr txBox="1">
                <a:spLocks noChangeArrowheads="1"/>
              </p:cNvSpPr>
              <p:nvPr/>
            </p:nvSpPr>
            <p:spPr bwMode="auto">
              <a:xfrm>
                <a:off x="2022475" y="2670175"/>
                <a:ext cx="414338" cy="27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200" b="1">
                    <a:solidFill>
                      <a:srgbClr val="59271C"/>
                    </a:solidFill>
                  </a:rPr>
                  <a:t>e</a:t>
                </a:r>
                <a:r>
                  <a:rPr lang="en-US" sz="1200" b="1" baseline="30000">
                    <a:solidFill>
                      <a:srgbClr val="59271C"/>
                    </a:solidFill>
                  </a:rPr>
                  <a:t>-</a:t>
                </a:r>
                <a:endParaRPr lang="en-US" sz="1200" b="1">
                  <a:solidFill>
                    <a:srgbClr val="59271C"/>
                  </a:solidFill>
                </a:endParaRPr>
              </a:p>
            </p:txBody>
          </p:sp>
          <p:sp>
            <p:nvSpPr>
              <p:cNvPr id="40" name="Text Box 45"/>
              <p:cNvSpPr txBox="1">
                <a:spLocks noChangeArrowheads="1"/>
              </p:cNvSpPr>
              <p:nvPr/>
            </p:nvSpPr>
            <p:spPr bwMode="auto">
              <a:xfrm>
                <a:off x="2105025" y="2044700"/>
                <a:ext cx="415925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200" b="1">
                    <a:solidFill>
                      <a:srgbClr val="59271C"/>
                    </a:solidFill>
                  </a:rPr>
                  <a:t>e</a:t>
                </a:r>
                <a:r>
                  <a:rPr lang="en-US" sz="1200" b="1" baseline="30000">
                    <a:solidFill>
                      <a:srgbClr val="59271C"/>
                    </a:solidFill>
                  </a:rPr>
                  <a:t>+</a:t>
                </a:r>
                <a:endParaRPr lang="en-US" sz="1200" b="1">
                  <a:solidFill>
                    <a:srgbClr val="59271C"/>
                  </a:solidFill>
                </a:endParaRPr>
              </a:p>
            </p:txBody>
          </p:sp>
        </p:grpSp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 rot="16200000" flipH="1">
              <a:off x="4146391" y="1589522"/>
              <a:ext cx="1022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latin typeface="Times New Roman" pitchFamily="18" charset="0"/>
                </a:rPr>
                <a:t>Detector</a:t>
              </a:r>
            </a:p>
          </p:txBody>
        </p:sp>
        <p:sp>
          <p:nvSpPr>
            <p:cNvPr id="15" name="AutoShape 19"/>
            <p:cNvSpPr>
              <a:spLocks/>
            </p:cNvSpPr>
            <p:nvPr/>
          </p:nvSpPr>
          <p:spPr bwMode="auto">
            <a:xfrm flipH="1">
              <a:off x="8279447" y="1383940"/>
              <a:ext cx="327025" cy="773113"/>
            </a:xfrm>
            <a:prstGeom prst="leftBrace">
              <a:avLst>
                <a:gd name="adj1" fmla="val 1970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6" name="Text Box 20"/>
            <p:cNvSpPr txBox="1">
              <a:spLocks noChangeArrowheads="1"/>
            </p:cNvSpPr>
            <p:nvPr/>
          </p:nvSpPr>
          <p:spPr bwMode="auto">
            <a:xfrm rot="16200000">
              <a:off x="8364379" y="1556183"/>
              <a:ext cx="996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itchFamily="18" charset="0"/>
                </a:rPr>
                <a:t>GEANT</a:t>
              </a:r>
            </a:p>
          </p:txBody>
        </p:sp>
        <p:sp>
          <p:nvSpPr>
            <p:cNvPr id="17" name="AutoShape 21"/>
            <p:cNvSpPr>
              <a:spLocks/>
            </p:cNvSpPr>
            <p:nvPr/>
          </p:nvSpPr>
          <p:spPr bwMode="auto">
            <a:xfrm flipH="1">
              <a:off x="8203246" y="2222139"/>
              <a:ext cx="479425" cy="3765195"/>
            </a:xfrm>
            <a:prstGeom prst="leftBrace">
              <a:avLst>
                <a:gd name="adj1" fmla="val 3708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8" name="Text Box 22"/>
            <p:cNvSpPr txBox="1">
              <a:spLocks noChangeArrowheads="1"/>
            </p:cNvSpPr>
            <p:nvPr/>
          </p:nvSpPr>
          <p:spPr bwMode="auto">
            <a:xfrm rot="16200000">
              <a:off x="8351680" y="3912033"/>
              <a:ext cx="1073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itchFamily="18" charset="0"/>
                </a:rPr>
                <a:t>PYTHIA</a:t>
              </a:r>
            </a:p>
          </p:txBody>
        </p:sp>
        <p:graphicFrame>
          <p:nvGraphicFramePr>
            <p:cNvPr id="19" name="Object 49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54785663"/>
                </p:ext>
              </p:extLst>
            </p:nvPr>
          </p:nvGraphicFramePr>
          <p:xfrm>
            <a:off x="5303837" y="3596915"/>
            <a:ext cx="1060450" cy="798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9" name="Equation" r:id="rId4" imgW="533400" imgH="406400" progId="Equation.3">
                    <p:embed/>
                  </p:oleObj>
                </mc:Choice>
                <mc:Fallback>
                  <p:oleObj name="Equation" r:id="rId4" imgW="533400" imgH="40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03837" y="3596915"/>
                          <a:ext cx="1060450" cy="798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49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77806235"/>
                </p:ext>
              </p:extLst>
            </p:nvPr>
          </p:nvGraphicFramePr>
          <p:xfrm>
            <a:off x="5570537" y="5043128"/>
            <a:ext cx="569913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0" name="Equation" r:id="rId6" imgW="279279" imgH="165028" progId="Equation.3">
                    <p:embed/>
                  </p:oleObj>
                </mc:Choice>
                <mc:Fallback>
                  <p:oleObj name="Equation" r:id="rId6" imgW="279279" imgH="16502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70537" y="5043128"/>
                          <a:ext cx="569913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 Box 23"/>
            <p:cNvSpPr txBox="1">
              <a:spLocks noChangeArrowheads="1"/>
            </p:cNvSpPr>
            <p:nvPr/>
          </p:nvSpPr>
          <p:spPr bwMode="auto">
            <a:xfrm>
              <a:off x="4408487" y="850540"/>
              <a:ext cx="457903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Data jets                             </a:t>
              </a:r>
              <a:r>
                <a:rPr lang="en-US" b="1" dirty="0" smtClean="0">
                  <a:solidFill>
                    <a:srgbClr val="FF0000"/>
                  </a:solidFill>
                </a:rPr>
                <a:t>	        		MC </a:t>
              </a:r>
              <a:r>
                <a:rPr lang="en-US" b="1" dirty="0">
                  <a:solidFill>
                    <a:srgbClr val="FF0000"/>
                  </a:solidFill>
                </a:rPr>
                <a:t>jets</a:t>
              </a:r>
            </a:p>
          </p:txBody>
        </p:sp>
        <p:sp>
          <p:nvSpPr>
            <p:cNvPr id="22" name="AutoShape 24"/>
            <p:cNvSpPr>
              <a:spLocks/>
            </p:cNvSpPr>
            <p:nvPr/>
          </p:nvSpPr>
          <p:spPr bwMode="auto">
            <a:xfrm rot="10800000" flipH="1">
              <a:off x="4786947" y="2250715"/>
              <a:ext cx="479425" cy="2133600"/>
            </a:xfrm>
            <a:prstGeom prst="leftBrace">
              <a:avLst>
                <a:gd name="adj1" fmla="val 3708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3" name="Text Box 25"/>
            <p:cNvSpPr txBox="1">
              <a:spLocks noChangeArrowheads="1"/>
            </p:cNvSpPr>
            <p:nvPr/>
          </p:nvSpPr>
          <p:spPr bwMode="auto">
            <a:xfrm rot="16200000" flipH="1">
              <a:off x="4167029" y="3080183"/>
              <a:ext cx="946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latin typeface="Times New Roman" pitchFamily="18" charset="0"/>
                </a:rPr>
                <a:t>Particle</a:t>
              </a:r>
            </a:p>
          </p:txBody>
        </p:sp>
        <p:sp>
          <p:nvSpPr>
            <p:cNvPr id="24" name="AutoShape 4"/>
            <p:cNvSpPr>
              <a:spLocks/>
            </p:cNvSpPr>
            <p:nvPr/>
          </p:nvSpPr>
          <p:spPr bwMode="auto">
            <a:xfrm rot="10800000" flipH="1">
              <a:off x="4877435" y="1396640"/>
              <a:ext cx="327025" cy="773113"/>
            </a:xfrm>
            <a:prstGeom prst="leftBrace">
              <a:avLst>
                <a:gd name="adj1" fmla="val 1970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5" name="AutoShape 24"/>
            <p:cNvSpPr>
              <a:spLocks/>
            </p:cNvSpPr>
            <p:nvPr/>
          </p:nvSpPr>
          <p:spPr bwMode="auto">
            <a:xfrm rot="10800000" flipH="1">
              <a:off x="4868489" y="4511473"/>
              <a:ext cx="397883" cy="1388116"/>
            </a:xfrm>
            <a:prstGeom prst="leftBrace">
              <a:avLst>
                <a:gd name="adj1" fmla="val 3708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6" name="Text Box 25"/>
            <p:cNvSpPr txBox="1">
              <a:spLocks noChangeArrowheads="1"/>
            </p:cNvSpPr>
            <p:nvPr/>
          </p:nvSpPr>
          <p:spPr bwMode="auto">
            <a:xfrm rot="16200000" flipH="1">
              <a:off x="3988416" y="5045191"/>
              <a:ext cx="12632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latin typeface="Times New Roman" pitchFamily="18" charset="0"/>
                </a:rPr>
                <a:t>Parton</a:t>
              </a:r>
              <a:endParaRPr lang="en-US" b="1" dirty="0"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974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Realistic Example: Jets at STAR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Confidence Intervals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FC46-F6FF-9D4A-A694-72A24931C001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76037" y="1528679"/>
            <a:ext cx="401990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Proof of the pudding…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MUST </a:t>
            </a:r>
            <a:r>
              <a:rPr lang="en-US" sz="2000" dirty="0" smtClean="0"/>
              <a:t>see good agreement between simulation and data!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Data-M.C. comparison can be used to tune various parameters, e.g. detector resolution, non-calculable physical parameters, etc.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7" r="3105"/>
          <a:stretch/>
        </p:blipFill>
        <p:spPr>
          <a:xfrm>
            <a:off x="143754" y="960549"/>
            <a:ext cx="4832283" cy="4071325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89093" y="5024235"/>
            <a:ext cx="8325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400" b="1" dirty="0" smtClean="0">
                <a:solidFill>
                  <a:srgbClr val="0432FF"/>
                </a:solidFill>
              </a:rPr>
              <a:t>One clever trick:</a:t>
            </a: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sz="2000" dirty="0" smtClean="0"/>
              <a:t>Some backgrounds are difficult to simulate, e.g. “pile-up”</a:t>
            </a: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sz="2000" b="1" i="1" dirty="0" smtClean="0">
                <a:solidFill>
                  <a:srgbClr val="FF0000"/>
                </a:solidFill>
              </a:rPr>
              <a:t>Don’t simulate them at all!</a:t>
            </a: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sz="2000" dirty="0" smtClean="0"/>
              <a:t>“Embed” M.C. into real data, e.g. zero-bias events that contain real pile-up</a:t>
            </a:r>
          </a:p>
        </p:txBody>
      </p:sp>
    </p:spTree>
    <p:extLst>
      <p:ext uri="{BB962C8B-B14F-4D97-AF65-F5344CB8AC3E}">
        <p14:creationId xmlns:p14="http://schemas.microsoft.com/office/powerpoint/2010/main" val="212654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Realistic Example: Jets at STAR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Confidence Intervals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FC46-F6FF-9D4A-A694-72A24931C001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233" t="6874" r="8498" b="2439"/>
          <a:stretch/>
        </p:blipFill>
        <p:spPr>
          <a:xfrm>
            <a:off x="1118660" y="1287872"/>
            <a:ext cx="6643108" cy="32228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9186" y="4776846"/>
            <a:ext cx="7980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400" dirty="0" smtClean="0"/>
              <a:t>Comparing “reconstructed” events to “generated” events can give a robust estimation of corrections, systematic uncertainties, and information for improving physics sensitivity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46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Monte Carlo Challenges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Confidence Intervals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FC46-F6FF-9D4A-A694-72A24931C001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9818" y="4042633"/>
            <a:ext cx="7980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400" dirty="0" smtClean="0"/>
              <a:t>Suppose we dig a bit deeper in an analysis and find a surprise!</a:t>
            </a:r>
          </a:p>
          <a:p>
            <a:pPr algn="ctr">
              <a:buClr>
                <a:schemeClr val="tx1"/>
              </a:buClr>
            </a:pPr>
            <a:r>
              <a:rPr lang="en-US" sz="2400" i="1" dirty="0" smtClean="0">
                <a:solidFill>
                  <a:srgbClr val="0432FF"/>
                </a:solidFill>
              </a:rPr>
              <a:t>Can Monte Carlo be used to test the likelihood of the new fit?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3580" y="1001085"/>
            <a:ext cx="3810000" cy="2984500"/>
            <a:chOff x="193580" y="1001085"/>
            <a:chExt cx="3810000" cy="29845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580" y="1001085"/>
              <a:ext cx="3810000" cy="29845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2376376" y="1399284"/>
                  <a:ext cx="1220078" cy="3139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𝜒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=7.9%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6376" y="1399284"/>
                  <a:ext cx="1220078" cy="31399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4000" r="-5000" b="-215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4082902" y="993934"/>
            <a:ext cx="4759994" cy="2991651"/>
            <a:chOff x="4082902" y="993934"/>
            <a:chExt cx="4759994" cy="2991651"/>
          </a:xfrm>
        </p:grpSpPr>
        <p:grpSp>
          <p:nvGrpSpPr>
            <p:cNvPr id="11" name="Group 10"/>
            <p:cNvGrpSpPr/>
            <p:nvPr/>
          </p:nvGrpSpPr>
          <p:grpSpPr>
            <a:xfrm>
              <a:off x="4082902" y="993934"/>
              <a:ext cx="4759994" cy="2991651"/>
              <a:chOff x="4082902" y="993934"/>
              <a:chExt cx="4759994" cy="299165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16664" y="993934"/>
                <a:ext cx="3826232" cy="2991651"/>
              </a:xfrm>
              <a:prstGeom prst="rect">
                <a:avLst/>
              </a:prstGeom>
            </p:spPr>
          </p:pic>
          <p:sp>
            <p:nvSpPr>
              <p:cNvPr id="10" name="Right Arrow 9"/>
              <p:cNvSpPr/>
              <p:nvPr/>
            </p:nvSpPr>
            <p:spPr>
              <a:xfrm>
                <a:off x="4082902" y="2286000"/>
                <a:ext cx="933762" cy="42530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5473994" y="1032122"/>
                  <a:ext cx="1220078" cy="3139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𝜒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=4.4%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3994" y="1032122"/>
                  <a:ext cx="1220078" cy="31399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4000" r="-5000" b="-21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7480118" y="2004876"/>
                  <a:ext cx="1348318" cy="3139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𝜒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=29.4%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0118" y="2004876"/>
                  <a:ext cx="1348318" cy="31399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620" r="-4977" b="-215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1166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Monte Carlo Challenges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Confidence Intervals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FC46-F6FF-9D4A-A694-72A24931C001}" type="slidenum">
              <a:rPr lang="en-US" smtClean="0"/>
              <a:t>16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93580" y="1001085"/>
            <a:ext cx="3810000" cy="2984500"/>
            <a:chOff x="193580" y="1001085"/>
            <a:chExt cx="3810000" cy="29845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580" y="1001085"/>
              <a:ext cx="3810000" cy="29845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2376376" y="1399284"/>
                  <a:ext cx="1220078" cy="3139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𝜒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=7.9%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6376" y="1399284"/>
                  <a:ext cx="1220078" cy="31399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4000" r="-5000" b="-215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4082902" y="993934"/>
            <a:ext cx="4759994" cy="2991651"/>
            <a:chOff x="4082902" y="993934"/>
            <a:chExt cx="4759994" cy="2991651"/>
          </a:xfrm>
        </p:grpSpPr>
        <p:grpSp>
          <p:nvGrpSpPr>
            <p:cNvPr id="11" name="Group 10"/>
            <p:cNvGrpSpPr/>
            <p:nvPr/>
          </p:nvGrpSpPr>
          <p:grpSpPr>
            <a:xfrm>
              <a:off x="4082902" y="993934"/>
              <a:ext cx="4759994" cy="2991651"/>
              <a:chOff x="4082902" y="993934"/>
              <a:chExt cx="4759994" cy="299165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16664" y="993934"/>
                <a:ext cx="3826232" cy="2991651"/>
              </a:xfrm>
              <a:prstGeom prst="rect">
                <a:avLst/>
              </a:prstGeom>
            </p:spPr>
          </p:pic>
          <p:sp>
            <p:nvSpPr>
              <p:cNvPr id="10" name="Right Arrow 9"/>
              <p:cNvSpPr/>
              <p:nvPr/>
            </p:nvSpPr>
            <p:spPr>
              <a:xfrm>
                <a:off x="4082902" y="2286000"/>
                <a:ext cx="933762" cy="42530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5473994" y="1032122"/>
                  <a:ext cx="1220078" cy="3139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𝜒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=4.4%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3994" y="1032122"/>
                  <a:ext cx="1220078" cy="31399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4000" r="-5000" b="-21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7480118" y="2004876"/>
                  <a:ext cx="1348318" cy="3139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𝜒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=29.4%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0118" y="2004876"/>
                  <a:ext cx="1348318" cy="31399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620" r="-4977" b="-215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19818" y="3627954"/>
                <a:ext cx="8232796" cy="2945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sz="2400" b="1" dirty="0" smtClean="0">
                    <a:solidFill>
                      <a:srgbClr val="7030A0"/>
                    </a:solidFill>
                  </a:rPr>
                  <a:t>A Challenge:</a:t>
                </a:r>
              </a:p>
              <a:p>
                <a:pPr marL="342900" indent="-342900">
                  <a:buClr>
                    <a:schemeClr val="tx1"/>
                  </a:buClr>
                  <a:buFont typeface="Arial" charset="0"/>
                  <a:buChar char="•"/>
                </a:pPr>
                <a:r>
                  <a:rPr lang="en-US" sz="2000" dirty="0" smtClean="0"/>
                  <a:t>Generate 1000 M.C. trial experiments of 4000 single-peak events according to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𝑦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𝐸</m:t>
                          </m:r>
                        </m:e>
                      </m:d>
                      <m:r>
                        <a:rPr lang="en-US" sz="200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𝐸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charset="0"/>
                            </a:rPr>
                            <m:t>Γ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/2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𝜋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𝐸</m:t>
                                  </m:r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charset="0"/>
                                </a:rPr>
                                <m:t>Γ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/2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 smtClean="0"/>
              </a:p>
              <a:p>
                <a:pPr marL="342900" indent="-342900">
                  <a:buClr>
                    <a:schemeClr val="tx1"/>
                  </a:buClr>
                  <a:buFont typeface="Arial" charset="0"/>
                  <a:buChar char="•"/>
                </a:pPr>
                <a:r>
                  <a:rPr lang="en-US" sz="2000" dirty="0" smtClean="0"/>
                  <a:t>Fit with the </a:t>
                </a:r>
                <a:r>
                  <a:rPr lang="en-US" sz="2000" i="1" dirty="0" smtClean="0"/>
                  <a:t>new</a:t>
                </a:r>
                <a:r>
                  <a:rPr lang="en-US" sz="2000" dirty="0" smtClean="0"/>
                  <a:t> fit function and find equivalently significant second peaks</a:t>
                </a:r>
              </a:p>
              <a:p>
                <a:pPr marL="342900" indent="-342900">
                  <a:buClr>
                    <a:schemeClr val="tx1"/>
                  </a:buClr>
                  <a:buFont typeface="Arial" charset="0"/>
                  <a:buChar char="•"/>
                </a:pPr>
                <a:r>
                  <a:rPr lang="en-US" sz="2000" dirty="0" smtClean="0"/>
                  <a:t>Find only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charset="0"/>
                      </a:rPr>
                      <m:t>≈</m:t>
                    </m:r>
                    <m:r>
                      <a:rPr lang="en-US" sz="2000" i="1" dirty="0" smtClean="0">
                        <a:latin typeface="Cambria Math" charset="0"/>
                      </a:rPr>
                      <m:t>0.5%</m:t>
                    </m:r>
                  </m:oMath>
                </a14:m>
                <a:r>
                  <a:rPr lang="en-US" sz="2000" dirty="0" smtClean="0"/>
                  <a:t> return a second peak as good as the data fit</a:t>
                </a:r>
              </a:p>
              <a:p>
                <a:pPr marL="342900" indent="-342900">
                  <a:buClr>
                    <a:schemeClr val="tx1"/>
                  </a:buClr>
                  <a:buFont typeface="Arial" charset="0"/>
                  <a:buChar char="•"/>
                </a:pPr>
                <a:r>
                  <a:rPr lang="en-US" sz="2000" dirty="0" smtClean="0"/>
                  <a:t>Generate experiments with a second peak to determine likelihood to find it (</a:t>
                </a:r>
                <a:r>
                  <a:rPr lang="en-US" sz="2000" i="1" dirty="0" smtClean="0"/>
                  <a:t>B&amp;R finds 5% chance to find peak with ¼ the amplitude</a:t>
                </a:r>
                <a:r>
                  <a:rPr lang="en-US" sz="2000" dirty="0" smtClean="0"/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818" y="3627954"/>
                <a:ext cx="8232796" cy="2945037"/>
              </a:xfrm>
              <a:prstGeom prst="rect">
                <a:avLst/>
              </a:prstGeom>
              <a:blipFill rotWithShape="0">
                <a:blip r:embed="rId7"/>
                <a:stretch>
                  <a:fillRect l="-666" t="-1656" b="-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24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Last Time: Polarized Gluons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Confidence Intervals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FC46-F6FF-9D4A-A694-72A24931C001}" type="slidenum">
              <a:rPr lang="en-US" smtClean="0"/>
              <a:t>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3152" y="888631"/>
            <a:ext cx="3510181" cy="4786323"/>
            <a:chOff x="4871818" y="623877"/>
            <a:chExt cx="3510181" cy="4786323"/>
          </a:xfrm>
        </p:grpSpPr>
        <p:pic>
          <p:nvPicPr>
            <p:cNvPr id="25" name="Picture 2" descr="C:\User_files\STAR\GPC_work\Jets_2009\Figure_macros\Unpacked\jet-prl-figs\JetALL Jul 1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4162" y="1255082"/>
              <a:ext cx="3207837" cy="4155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" name="Group 6"/>
            <p:cNvGrpSpPr>
              <a:grpSpLocks/>
            </p:cNvGrpSpPr>
            <p:nvPr/>
          </p:nvGrpSpPr>
          <p:grpSpPr bwMode="auto">
            <a:xfrm>
              <a:off x="4871818" y="623877"/>
              <a:ext cx="1371601" cy="700087"/>
              <a:chOff x="273" y="2815"/>
              <a:chExt cx="905" cy="470"/>
            </a:xfrm>
          </p:grpSpPr>
          <p:sp>
            <p:nvSpPr>
              <p:cNvPr id="23" name="AutoShape 7"/>
              <p:cNvSpPr>
                <a:spLocks noChangeArrowheads="1"/>
              </p:cNvSpPr>
              <p:nvPr/>
            </p:nvSpPr>
            <p:spPr bwMode="auto">
              <a:xfrm>
                <a:off x="273" y="2815"/>
                <a:ext cx="528" cy="470"/>
              </a:xfrm>
              <a:prstGeom prst="star5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en-US" altLang="en-US" sz="2400" b="1" i="1"/>
              </a:p>
            </p:txBody>
          </p:sp>
          <p:sp>
            <p:nvSpPr>
              <p:cNvPr id="24" name="Text Box 8"/>
              <p:cNvSpPr txBox="1">
                <a:spLocks noChangeArrowheads="1"/>
              </p:cNvSpPr>
              <p:nvPr/>
            </p:nvSpPr>
            <p:spPr bwMode="auto">
              <a:xfrm>
                <a:off x="459" y="2944"/>
                <a:ext cx="719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altLang="en-US" sz="2400" b="1" i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34" charset="0"/>
                  </a:rPr>
                  <a:t>STAR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6579135" y="1277788"/>
              <a:ext cx="1251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PRL 115, 092002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742660" y="824833"/>
                <a:ext cx="5146160" cy="568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In our previous discussion:</a:t>
                </a:r>
                <a:endParaRPr lang="en-US" sz="2400" dirty="0" smtClean="0"/>
              </a:p>
              <a:p>
                <a:r>
                  <a:rPr lang="en-US" sz="2400" dirty="0" smtClean="0"/>
                  <a:t>Presented data from the collisions of spin-polarized beams of protons</a:t>
                </a:r>
              </a:p>
              <a:p>
                <a:endParaRPr lang="en-US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𝐿𝐿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charset="0"/>
                                </a:rPr>
                                <m:t>++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charset="0"/>
                                </a:rPr>
                                <m:t>−−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charset="0"/>
                                </a:rPr>
                                <m:t>++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charset="0"/>
                                </a:rPr>
                                <m:t>−−</m:t>
                              </m:r>
                            </m:sup>
                          </m:sSup>
                        </m:den>
                      </m:f>
                      <m:r>
                        <a:rPr lang="en-US" sz="2400" i="1">
                          <a:latin typeface="Cambria Math" charset="0"/>
                        </a:rPr>
                        <m:t>∝</m:t>
                      </m:r>
                      <m:f>
                        <m:f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𝑎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𝑎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𝐿𝐿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endParaRPr lang="en-US" sz="2400" dirty="0" smtClean="0"/>
              </a:p>
              <a:p>
                <a:pPr marL="342900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charset="0"/>
                      </a:rPr>
                      <m:t>Δ</m:t>
                    </m:r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400" dirty="0" smtClean="0"/>
                  <a:t>, etc., are essentially probability distributions (e.g. likelihood of a gluon to carry a certain fraction of proton momentum)</a:t>
                </a:r>
                <a:endParaRPr lang="en-US" sz="2400" dirty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/>
                  <a:t>But these distributions are often very complicated and difficult to solve!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/>
                  <a:t>Is there a way to simplify the relevant calculations?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660" y="824833"/>
                <a:ext cx="5146160" cy="5687776"/>
              </a:xfrm>
              <a:prstGeom prst="rect">
                <a:avLst/>
              </a:prstGeom>
              <a:blipFill rotWithShape="0">
                <a:blip r:embed="rId3"/>
                <a:stretch>
                  <a:fillRect l="-1896" t="-857" r="-2844" b="-15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61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4670" y="1360967"/>
            <a:ext cx="2030818" cy="203081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Simple Example: Area Calculation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Confidence Intervals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FC46-F6FF-9D4A-A694-72A24931C001}" type="slidenum">
              <a:rPr lang="en-US" smtClean="0"/>
              <a:t>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68771" y="824833"/>
                <a:ext cx="6220049" cy="4908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/>
                  <a:t>Suppose we did not know how to calculate the area of a circle (…I know, I know…)</a:t>
                </a:r>
                <a:endParaRPr lang="en-US" sz="2400" dirty="0" smtClean="0"/>
              </a:p>
              <a:p>
                <a:endParaRPr lang="en-US" sz="240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/>
                  <a:t>Inscribe the circle within a square of known area,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240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/>
                  <a:t>Cover the surface with some sort of discrete set of uniform markers (e.g. grains of rice)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/>
                  <a:t>Area of circle can be approximated as</a:t>
                </a:r>
              </a:p>
              <a:p>
                <a:endParaRPr lang="en-US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≈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f>
                        <m:f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charset="0"/>
                        </a:rPr>
                        <m:t>,</m:t>
                      </m:r>
                    </m:oMath>
                  </m:oMathPara>
                </a14:m>
                <a:endParaRPr lang="en-US" sz="240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dirty="0" smtClean="0"/>
                  <a:t> -- number of markers in circle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400" dirty="0"/>
                  <a:t> -- number of markers in </a:t>
                </a:r>
                <a:r>
                  <a:rPr lang="en-US" sz="2400" dirty="0" smtClean="0"/>
                  <a:t>whole square</a:t>
                </a:r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771" y="824833"/>
                <a:ext cx="6220049" cy="4908844"/>
              </a:xfrm>
              <a:prstGeom prst="rect">
                <a:avLst/>
              </a:prstGeom>
              <a:blipFill rotWithShape="0">
                <a:blip r:embed="rId2"/>
                <a:stretch>
                  <a:fillRect l="-1373" t="-993" r="-1471" b="-1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>
            <a:spLocks noChangeAspect="1"/>
          </p:cNvSpPr>
          <p:nvPr/>
        </p:nvSpPr>
        <p:spPr>
          <a:xfrm>
            <a:off x="425303" y="1371600"/>
            <a:ext cx="2011680" cy="2013808"/>
          </a:xfrm>
          <a:prstGeom prst="ellipse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25303" y="1371600"/>
            <a:ext cx="2034363" cy="2034363"/>
            <a:chOff x="602163" y="3794861"/>
            <a:chExt cx="2034363" cy="2034363"/>
          </a:xfrm>
        </p:grpSpPr>
        <p:grpSp>
          <p:nvGrpSpPr>
            <p:cNvPr id="34" name="Group 33"/>
            <p:cNvGrpSpPr/>
            <p:nvPr/>
          </p:nvGrpSpPr>
          <p:grpSpPr>
            <a:xfrm rot="16200000">
              <a:off x="697857" y="3793088"/>
              <a:ext cx="1842976" cy="2034363"/>
              <a:chOff x="701749" y="3794861"/>
              <a:chExt cx="1842976" cy="2034363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701749" y="3794861"/>
                <a:ext cx="10632" cy="203081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2534093" y="3798405"/>
                <a:ext cx="10632" cy="203081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836427" y="3794861"/>
                <a:ext cx="10632" cy="203081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999457" y="3794861"/>
                <a:ext cx="10632" cy="203081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1161076" y="3794861"/>
                <a:ext cx="10632" cy="203081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295754" y="3794861"/>
                <a:ext cx="10632" cy="203081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458784" y="3794861"/>
                <a:ext cx="10632" cy="203081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1608712" y="3794861"/>
                <a:ext cx="10632" cy="203081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743390" y="3794861"/>
                <a:ext cx="10632" cy="203081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1906420" y="3794861"/>
                <a:ext cx="10632" cy="203081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2068039" y="3794861"/>
                <a:ext cx="10632" cy="203081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202717" y="3794861"/>
                <a:ext cx="10632" cy="203081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2365747" y="3794861"/>
                <a:ext cx="10632" cy="203081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/>
          </p:nvGrpSpPr>
          <p:grpSpPr>
            <a:xfrm>
              <a:off x="701749" y="3794861"/>
              <a:ext cx="1842976" cy="2034363"/>
              <a:chOff x="701749" y="3794861"/>
              <a:chExt cx="1842976" cy="2034363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701749" y="3794861"/>
                <a:ext cx="10632" cy="203081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2534093" y="3798405"/>
                <a:ext cx="10632" cy="203081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836427" y="3794861"/>
                <a:ext cx="10632" cy="203081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999457" y="3794861"/>
                <a:ext cx="10632" cy="203081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1161076" y="3794861"/>
                <a:ext cx="10632" cy="203081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317020" y="3794861"/>
                <a:ext cx="10632" cy="203081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458784" y="3794861"/>
                <a:ext cx="10632" cy="203081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608712" y="3794861"/>
                <a:ext cx="10632" cy="203081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764656" y="3794861"/>
                <a:ext cx="10632" cy="203081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906420" y="3794861"/>
                <a:ext cx="10632" cy="203081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2068039" y="3794861"/>
                <a:ext cx="10632" cy="203081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2223983" y="3794861"/>
                <a:ext cx="10632" cy="203081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2387013" y="3794861"/>
                <a:ext cx="10632" cy="203081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0191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4670" y="1360967"/>
            <a:ext cx="2030818" cy="203081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Simple Example: Area Calculation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Confidence Intervals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FC46-F6FF-9D4A-A694-72A24931C001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68771" y="824833"/>
                <a:ext cx="6220049" cy="5466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/>
                  <a:t>Now, instead of covering the surface…</a:t>
                </a:r>
                <a:endParaRPr lang="en-US" sz="2800" dirty="0" smtClean="0"/>
              </a:p>
              <a:p>
                <a:endParaRPr lang="en-US" sz="240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/>
                  <a:t>Randomly sample it, e.g. throw finite number of darts at it whilst </a:t>
                </a:r>
                <a:r>
                  <a:rPr lang="en-US" sz="2400" b="1" i="1" dirty="0" smtClean="0">
                    <a:solidFill>
                      <a:srgbClr val="0432FF"/>
                    </a:solidFill>
                  </a:rPr>
                  <a:t>blindfolded</a:t>
                </a:r>
                <a:r>
                  <a:rPr lang="en-US" sz="2400" dirty="0" smtClean="0"/>
                  <a:t>!</a:t>
                </a:r>
              </a:p>
              <a:p>
                <a:pPr marL="342900" indent="-342900">
                  <a:buFont typeface="Arial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charset="0"/>
                  <a:buChar char="•"/>
                </a:pPr>
                <a:endParaRPr lang="en-US" sz="2400" dirty="0" smtClean="0"/>
              </a:p>
              <a:p>
                <a:pPr marL="342900" indent="-342900">
                  <a:buFont typeface="Arial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charset="0"/>
                  <a:buChar char="•"/>
                </a:pPr>
                <a:endParaRPr lang="en-US" sz="2400" dirty="0" smtClean="0"/>
              </a:p>
              <a:p>
                <a:pPr marL="342900" indent="-342900">
                  <a:buFont typeface="Arial" charset="0"/>
                  <a:buChar char="•"/>
                </a:pPr>
                <a:endParaRPr lang="en-US" sz="240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/>
                  <a:t>Uncertainty in area calculation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/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,</m:t>
                      </m:r>
                    </m:oMath>
                  </m:oMathPara>
                </a14:m>
                <a:endParaRPr lang="en-US" sz="2400" b="0" i="1" dirty="0" smtClean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1−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𝑝</m:t>
                              </m:r>
                            </m:e>
                          </m:d>
                        </m:e>
                      </m:rad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1−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𝑝</m:t>
                              </m:r>
                            </m:e>
                          </m:d>
                        </m:e>
                      </m:rad>
                      <m:r>
                        <a:rPr lang="en-US" sz="2400" b="0" i="1" smtClean="0">
                          <a:latin typeface="Cambria Math" charset="0"/>
                        </a:rPr>
                        <m:t>,</m:t>
                      </m:r>
                    </m:oMath>
                  </m:oMathPara>
                </a14:m>
                <a:endParaRPr lang="en-US" sz="2400" dirty="0" smtClean="0"/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𝑝</m:t>
                      </m:r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/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 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/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400" dirty="0" smtClean="0"/>
              </a:p>
              <a:p>
                <a:pPr algn="ctr"/>
                <a:r>
                  <a:rPr lang="en-US" sz="2400" b="1" i="1" dirty="0" smtClean="0">
                    <a:solidFill>
                      <a:srgbClr val="FF0000"/>
                    </a:solidFill>
                  </a:rPr>
                  <a:t>Binomial statistics!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771" y="824833"/>
                <a:ext cx="6220049" cy="5466818"/>
              </a:xfrm>
              <a:prstGeom prst="rect">
                <a:avLst/>
              </a:prstGeom>
              <a:blipFill rotWithShape="0">
                <a:blip r:embed="rId2"/>
                <a:stretch>
                  <a:fillRect l="-1373" t="-1003" r="-1176" b="-3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>
            <a:spLocks noChangeAspect="1"/>
          </p:cNvSpPr>
          <p:nvPr/>
        </p:nvSpPr>
        <p:spPr>
          <a:xfrm>
            <a:off x="425303" y="1371600"/>
            <a:ext cx="2011680" cy="2013808"/>
          </a:xfrm>
          <a:prstGeom prst="ellipse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164533" y="2365745"/>
            <a:ext cx="2800332" cy="161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8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046" t="8579" r="5349" b="4526"/>
          <a:stretch/>
        </p:blipFill>
        <p:spPr>
          <a:xfrm>
            <a:off x="5688413" y="1265270"/>
            <a:ext cx="2711303" cy="17719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4670" y="1360967"/>
            <a:ext cx="2030818" cy="203081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Simple Example: Area Calculation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Confidence Intervals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FC46-F6FF-9D4A-A694-72A24931C001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668771" y="729136"/>
                <a:ext cx="6220049" cy="5694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/>
                  <a:t>Instead of throwing darts…</a:t>
                </a:r>
                <a:endParaRPr lang="en-US" sz="2800" dirty="0" smtClean="0"/>
              </a:p>
              <a:p>
                <a:endParaRPr lang="en-US" sz="100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/>
                  <a:t>Throw a computer!</a:t>
                </a:r>
              </a:p>
              <a:p>
                <a:r>
                  <a:rPr lang="en-US" sz="2400" dirty="0" smtClean="0"/>
                  <a:t>	e.g. generate pairs</a:t>
                </a:r>
              </a:p>
              <a:p>
                <a:r>
                  <a:rPr lang="en-US" sz="2400" dirty="0"/>
                  <a:t>	</a:t>
                </a:r>
                <a:r>
                  <a:rPr lang="en-US" sz="2400" dirty="0" smtClean="0"/>
                  <a:t>of random</a:t>
                </a:r>
                <a:r>
                  <a:rPr lang="en-US" sz="2400" dirty="0"/>
                  <a:t> </a:t>
                </a:r>
                <a:r>
                  <a:rPr lang="en-US" sz="2400" dirty="0" smtClean="0"/>
                  <a:t>numbers</a:t>
                </a:r>
              </a:p>
              <a:p>
                <a:r>
                  <a:rPr lang="en-US" sz="2400" dirty="0"/>
                  <a:t>	</a:t>
                </a:r>
                <a:r>
                  <a:rPr lang="en-US" sz="2400" dirty="0" smtClean="0"/>
                  <a:t>between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±</m:t>
                    </m:r>
                    <m:r>
                      <a:rPr lang="en-US" sz="2400" b="0" i="1" smtClean="0">
                        <a:latin typeface="Cambria Math" charset="0"/>
                      </a:rPr>
                      <m:t>𝑟</m:t>
                    </m:r>
                  </m:oMath>
                </a14:m>
                <a:endParaRPr lang="en-US" sz="2400" dirty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/>
                  <a:t>Probability for a hit: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𝑝</m:t>
                      </m:r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/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 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𝑟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 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charset="0"/>
                        </a:rPr>
                        <m:t>/4</m:t>
                      </m:r>
                    </m:oMath>
                  </m:oMathPara>
                </a14:m>
                <a:endParaRPr lang="en-US" sz="240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/>
                  <a:t>Mean number of hits: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𝜇</m:t>
                        </m:r>
                      </m:e>
                      <m:sub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𝑐</m:t>
                            </m:r>
                          </m:sub>
                        </m:sSub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𝑠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𝑝</m:t>
                    </m:r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𝑠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𝜋</m:t>
                    </m:r>
                    <m:r>
                      <a:rPr lang="en-US" sz="2400" b="0" i="1" smtClean="0">
                        <a:latin typeface="Cambria Math" charset="0"/>
                      </a:rPr>
                      <m:t>/4</m:t>
                    </m:r>
                  </m:oMath>
                </a14:m>
                <a:endParaRPr lang="en-US" sz="240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/>
                  <a:t>Uncertainty: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𝑠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4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</m:rad>
                      <m:r>
                        <a:rPr lang="en-US" sz="2400" b="0" i="1" smtClean="0">
                          <a:latin typeface="Cambria Math" charset="0"/>
                        </a:rPr>
                        <m:t>=0.411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𝑠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/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=0.411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𝑟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𝑠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40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𝑠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=100</m:t>
                    </m:r>
                  </m:oMath>
                </a14:m>
                <a:r>
                  <a:rPr lang="en-US" sz="24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𝑐</m:t>
                            </m:r>
                          </m:sub>
                        </m:sSub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=0.0411</m:t>
                    </m:r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𝑟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𝑠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latin typeface="Cambria Math" charset="0"/>
                      </a:rPr>
                      <m:t>4</m:t>
                    </m:r>
                    <m:r>
                      <a:rPr lang="en-US" sz="2400" i="1">
                        <a:latin typeface="Cambria Math" charset="0"/>
                      </a:rPr>
                      <m:t>00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𝑐</m:t>
                            </m:r>
                          </m:sub>
                        </m:sSub>
                      </m:sub>
                    </m:sSub>
                    <m:r>
                      <a:rPr lang="en-US" sz="2400" i="1">
                        <a:latin typeface="Cambria Math" charset="0"/>
                      </a:rPr>
                      <m:t>=0.0</m:t>
                    </m:r>
                    <m:r>
                      <a:rPr lang="en-US" sz="2400" b="0" i="1" smtClean="0">
                        <a:latin typeface="Cambria Math" charset="0"/>
                      </a:rPr>
                      <m:t>205</m:t>
                    </m:r>
                    <m:sSup>
                      <m:s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charset="0"/>
                          </a:rPr>
                          <m:t>𝑟</m:t>
                        </m:r>
                      </m:e>
                      <m:sup>
                        <m:r>
                          <a:rPr lang="en-US" sz="2400" i="1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771" y="729136"/>
                <a:ext cx="6220049" cy="5694700"/>
              </a:xfrm>
              <a:prstGeom prst="rect">
                <a:avLst/>
              </a:prstGeom>
              <a:blipFill rotWithShape="0">
                <a:blip r:embed="rId3"/>
                <a:stretch>
                  <a:fillRect l="-1373" t="-1071" b="-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>
            <a:spLocks noChangeAspect="1"/>
          </p:cNvSpPr>
          <p:nvPr/>
        </p:nvSpPr>
        <p:spPr>
          <a:xfrm>
            <a:off x="425303" y="1371600"/>
            <a:ext cx="2011680" cy="2013808"/>
          </a:xfrm>
          <a:prstGeom prst="ellipse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14670" y="3429073"/>
            <a:ext cx="2022313" cy="369332"/>
            <a:chOff x="414670" y="3429073"/>
            <a:chExt cx="2022313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1190141" y="3429073"/>
                  <a:ext cx="47987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  <m:r>
                          <a:rPr lang="en-US" i="1">
                            <a:latin typeface="Cambria Math" charset="0"/>
                          </a:rPr>
                          <m:t>𝑟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0141" y="3429073"/>
                  <a:ext cx="479875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/>
            <p:cNvCxnSpPr>
              <a:stCxn id="11" idx="3"/>
            </p:cNvCxnSpPr>
            <p:nvPr/>
          </p:nvCxnSpPr>
          <p:spPr>
            <a:xfrm>
              <a:off x="1670016" y="3613739"/>
              <a:ext cx="76696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414670" y="3613739"/>
              <a:ext cx="76696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 rot="16200000">
            <a:off x="-847480" y="2195963"/>
            <a:ext cx="2022313" cy="369332"/>
            <a:chOff x="414670" y="3429073"/>
            <a:chExt cx="2022313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1190141" y="3429073"/>
                  <a:ext cx="47987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  <m:r>
                          <a:rPr lang="en-US" i="1">
                            <a:latin typeface="Cambria Math" charset="0"/>
                          </a:rPr>
                          <m:t>𝑟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0141" y="3429073"/>
                  <a:ext cx="479875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/>
            <p:cNvCxnSpPr/>
            <p:nvPr/>
          </p:nvCxnSpPr>
          <p:spPr>
            <a:xfrm>
              <a:off x="1670016" y="3613739"/>
              <a:ext cx="76696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414670" y="3613739"/>
              <a:ext cx="76696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025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Simple Example: Area Calculation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Confidence Intervals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FC46-F6FF-9D4A-A694-72A24931C001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94071" y="837572"/>
                <a:ext cx="6011839" cy="5417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rgbClr val="0432FF"/>
                    </a:solidFill>
                  </a:rPr>
                  <a:t>Bevington’s Example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000" dirty="0" smtClean="0"/>
                  <a:t>Inscribe unit circle inside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2×2</m:t>
                    </m:r>
                  </m:oMath>
                </a14:m>
                <a:r>
                  <a:rPr lang="en-US" sz="2000" dirty="0" smtClean="0"/>
                  <a:t> square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000" dirty="0" smtClean="0"/>
                  <a:t>Generate 100 pairs of random</a:t>
                </a:r>
                <a:r>
                  <a:rPr lang="en-US" sz="2000" dirty="0"/>
                  <a:t> </a:t>
                </a:r>
                <a:r>
                  <a:rPr lang="en-US" sz="2000" dirty="0" smtClean="0"/>
                  <a:t>numbers between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±1</m:t>
                    </m:r>
                  </m:oMath>
                </a14:m>
                <a:endParaRPr lang="en-US" sz="2000" dirty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000" dirty="0" smtClean="0"/>
                  <a:t>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</a:rPr>
                      <m:t>=73</m:t>
                    </m:r>
                  </m:oMath>
                </a14:m>
                <a:endParaRPr lang="en-US" sz="2000" b="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000" dirty="0" smtClean="0"/>
                  <a:t>Experimental probability: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</a:rPr>
                      <m:t>𝑝</m:t>
                    </m:r>
                    <m:r>
                      <a:rPr lang="en-US" sz="2000" b="0" i="1" smtClean="0">
                        <a:latin typeface="Cambria Math" charset="0"/>
                      </a:rPr>
                      <m:t>=0.730</m:t>
                    </m:r>
                  </m:oMath>
                </a14:m>
                <a:endParaRPr lang="en-US" sz="200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000" dirty="0" smtClean="0"/>
                  <a:t>Experimental uncertainty: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latin typeface="Cambria Math" charset="0"/>
                            </a:rPr>
                            <m:t>100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charset="0"/>
                                </a:rPr>
                                <m:t>0.73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0</m:t>
                              </m:r>
                            </m:e>
                          </m:d>
                          <m:d>
                            <m:dPr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charset="0"/>
                                </a:rPr>
                                <m:t>1−0.73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0</m:t>
                              </m:r>
                            </m:e>
                          </m:d>
                        </m:e>
                      </m:rad>
                      <m:r>
                        <a:rPr lang="en-US" sz="2000" i="1">
                          <a:latin typeface="Cambria Math" charset="0"/>
                        </a:rPr>
                        <m:t>=4.4</m:t>
                      </m:r>
                    </m:oMath>
                  </m:oMathPara>
                </a14:m>
                <a:endParaRPr lang="en-US" sz="200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000" dirty="0" smtClean="0"/>
                  <a:t>Theoretical probability</a:t>
                </a:r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</a:rPr>
                      <m:t>𝑝</m:t>
                    </m:r>
                    <m:r>
                      <a:rPr lang="en-US" sz="2000" b="0" i="1" smtClean="0">
                        <a:latin typeface="Cambria Math" charset="0"/>
                      </a:rPr>
                      <m:t>=</m:t>
                    </m:r>
                    <m:r>
                      <a:rPr lang="en-US" sz="2000" b="0" i="1" smtClean="0">
                        <a:latin typeface="Cambria Math" charset="0"/>
                      </a:rPr>
                      <m:t>𝜋</m:t>
                    </m:r>
                    <m:r>
                      <a:rPr lang="en-US" sz="2000" b="0" i="1" smtClean="0">
                        <a:latin typeface="Cambria Math" charset="0"/>
                      </a:rPr>
                      <m:t>/4=0.785</m:t>
                    </m:r>
                  </m:oMath>
                </a14:m>
                <a:endParaRPr lang="en-US" sz="2000" dirty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000" dirty="0" smtClean="0"/>
                  <a:t>Theoretical uncertainty</a:t>
                </a:r>
                <a:r>
                  <a:rPr lang="en-US" sz="20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r>
                        <a:rPr lang="en-US" sz="2000" i="1"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latin typeface="Cambria Math" charset="0"/>
                            </a:rPr>
                            <m:t>100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𝜋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/4</m:t>
                              </m:r>
                            </m:e>
                          </m:d>
                          <m:d>
                            <m:dPr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charset="0"/>
                                </a:rPr>
                                <m:t>1−</m:t>
                              </m:r>
                              <m:r>
                                <a:rPr lang="en-US" sz="2000" i="1">
                                  <a:latin typeface="Cambria Math" charset="0"/>
                                </a:rPr>
                                <m:t>𝜋</m:t>
                              </m:r>
                              <m:r>
                                <a:rPr lang="en-US" sz="2000" i="1">
                                  <a:latin typeface="Cambria Math" charset="0"/>
                                </a:rPr>
                                <m:t>/4</m:t>
                              </m:r>
                            </m:e>
                          </m:d>
                        </m:e>
                      </m:rad>
                      <m:r>
                        <a:rPr lang="en-US" sz="2000" i="1">
                          <a:latin typeface="Cambria Math" charset="0"/>
                        </a:rPr>
                        <m:t>=4.</m:t>
                      </m:r>
                      <m:r>
                        <a:rPr lang="en-US" sz="2000" b="0" i="1" smtClean="0"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000" dirty="0" smtClean="0"/>
                  <a:t>Experimental area: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i="1"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sz="2000" i="1">
                          <a:latin typeface="Cambria Math" charset="0"/>
                        </a:rPr>
                        <m:t>×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/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=4×0.730</m:t>
                      </m:r>
                      <m:r>
                        <a:rPr lang="en-US" sz="2000" i="1">
                          <a:latin typeface="Cambria Math" charset="0"/>
                        </a:rPr>
                        <m:t>=2.92</m:t>
                      </m:r>
                    </m:oMath>
                  </m:oMathPara>
                </a14:m>
                <a:endParaRPr lang="en-US" sz="200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000" dirty="0" smtClean="0"/>
                  <a:t>Experimental Uncertainty: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r>
                        <a:rPr lang="en-US" sz="200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i="1"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/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sz="2000" i="1">
                          <a:latin typeface="Cambria Math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charset="0"/>
                        </a:rPr>
                        <m:t>4×4.4/100=0.18</m:t>
                      </m:r>
                    </m:oMath>
                  </m:oMathPara>
                </a14:m>
                <a:endParaRPr lang="en-US" sz="2000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000" dirty="0" smtClean="0"/>
                  <a:t>Theoretical </a:t>
                </a:r>
                <a:r>
                  <a:rPr lang="en-US" sz="2000" dirty="0"/>
                  <a:t>Uncertainty: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r>
                        <a:rPr lang="en-US" sz="2000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i="1"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r>
                        <a:rPr lang="en-US" sz="2000" i="1">
                          <a:latin typeface="Cambria Math" charset="0"/>
                        </a:rPr>
                        <m:t>/</m:t>
                      </m:r>
                      <m:sSub>
                        <m:sSub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i="1"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sz="2000" i="1">
                          <a:latin typeface="Cambria Math" charset="0"/>
                        </a:rPr>
                        <m:t>=4×4.</m:t>
                      </m:r>
                      <m:r>
                        <a:rPr lang="en-US" sz="2000" b="0" i="1" smtClean="0">
                          <a:latin typeface="Cambria Math" charset="0"/>
                        </a:rPr>
                        <m:t>1</m:t>
                      </m:r>
                      <m:r>
                        <a:rPr lang="en-US" sz="2000" i="1">
                          <a:latin typeface="Cambria Math" charset="0"/>
                        </a:rPr>
                        <m:t>/100=0.1</m:t>
                      </m:r>
                      <m:r>
                        <a:rPr lang="en-US" sz="2000" b="0" i="1" smtClean="0"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071" y="837572"/>
                <a:ext cx="6011839" cy="5417124"/>
              </a:xfrm>
              <a:prstGeom prst="rect">
                <a:avLst/>
              </a:prstGeom>
              <a:blipFill rotWithShape="0">
                <a:blip r:embed="rId2"/>
                <a:stretch>
                  <a:fillRect l="-913" t="-10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73151" y="816305"/>
            <a:ext cx="3074085" cy="285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What Do You Need for Monte Carlo?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Confidence Intervals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FC46-F6FF-9D4A-A694-72A24931C001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03405" y="1228060"/>
            <a:ext cx="48679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At its heart: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</a:rPr>
              <a:t>random numbers</a:t>
            </a:r>
            <a:r>
              <a:rPr lang="en-US" sz="2400" dirty="0" smtClean="0">
                <a:solidFill>
                  <a:srgbClr val="FF0000"/>
                </a:solidFill>
              </a:rPr>
              <a:t>!</a:t>
            </a:r>
          </a:p>
          <a:p>
            <a:pPr marL="342900" indent="-342900"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Truly random numbers are difficult</a:t>
            </a:r>
            <a:r>
              <a:rPr lang="en-US" sz="2400" dirty="0"/>
              <a:t> </a:t>
            </a:r>
            <a:r>
              <a:rPr lang="en-US" sz="2400" dirty="0" smtClean="0"/>
              <a:t>and typically impractical</a:t>
            </a:r>
          </a:p>
          <a:p>
            <a:pPr marL="342900" indent="-342900"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Generally rely on </a:t>
            </a:r>
            <a:r>
              <a:rPr lang="en-US" sz="2400" b="1" i="1" dirty="0" smtClean="0">
                <a:solidFill>
                  <a:srgbClr val="FF0000"/>
                </a:solidFill>
              </a:rPr>
              <a:t>pseudorandom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numbers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0" y="855920"/>
            <a:ext cx="4075815" cy="30568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3776" y="4439989"/>
            <a:ext cx="81374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400" b="1" dirty="0">
                <a:solidFill>
                  <a:srgbClr val="0432FF"/>
                </a:solidFill>
              </a:rPr>
              <a:t>P</a:t>
            </a:r>
            <a:r>
              <a:rPr lang="en-US" sz="2400" b="1" dirty="0" smtClean="0">
                <a:solidFill>
                  <a:srgbClr val="0432FF"/>
                </a:solidFill>
              </a:rPr>
              <a:t>seudorandom Numbers</a:t>
            </a: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sz="2400" dirty="0" smtClean="0"/>
              <a:t>Generated by computer algorithm</a:t>
            </a: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sz="2400" dirty="0" smtClean="0"/>
              <a:t>Approximately uncorrelated and uniformly distributed</a:t>
            </a: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sz="2400" dirty="0" smtClean="0"/>
              <a:t>Calculation follows a </a:t>
            </a:r>
            <a:r>
              <a:rPr lang="en-US" sz="2400" b="1" i="1" dirty="0" smtClean="0"/>
              <a:t>single sequence </a:t>
            </a:r>
            <a:r>
              <a:rPr lang="en-US" sz="2400" dirty="0" smtClean="0"/>
              <a:t>that is </a:t>
            </a:r>
            <a:r>
              <a:rPr lang="en-US" sz="2400" b="1" i="1" dirty="0" smtClean="0"/>
              <a:t>reproducible, </a:t>
            </a:r>
            <a:r>
              <a:rPr lang="en-US" sz="2400" dirty="0" smtClean="0"/>
              <a:t>e.g. same list of numbers for a given start value or “seed”</a:t>
            </a:r>
          </a:p>
        </p:txBody>
      </p:sp>
    </p:spTree>
    <p:extLst>
      <p:ext uri="{BB962C8B-B14F-4D97-AF65-F5344CB8AC3E}">
        <p14:creationId xmlns:p14="http://schemas.microsoft.com/office/powerpoint/2010/main" val="118786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What Do You Need for Monte Carlo?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Confidence Intervals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FC46-F6FF-9D4A-A694-72A24931C001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93135" y="1002114"/>
                <a:ext cx="7591646" cy="4708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sz="3200" b="1" dirty="0" smtClean="0">
                    <a:solidFill>
                      <a:srgbClr val="FF0000"/>
                    </a:solidFill>
                  </a:rPr>
                  <a:t>Critical Criteria</a:t>
                </a:r>
              </a:p>
              <a:p>
                <a:pPr marL="342900" indent="-342900">
                  <a:buClr>
                    <a:schemeClr val="tx1"/>
                  </a:buClr>
                  <a:buFont typeface="Arial" charset="0"/>
                  <a:buChar char="•"/>
                </a:pPr>
                <a:r>
                  <a:rPr lang="en-US" sz="2400" dirty="0" smtClean="0"/>
                  <a:t>Uniform distribution (within specified range)</a:t>
                </a:r>
              </a:p>
              <a:p>
                <a:pPr marL="342900" indent="-342900">
                  <a:buClr>
                    <a:schemeClr val="tx1"/>
                  </a:buClr>
                  <a:buFont typeface="Arial" charset="0"/>
                  <a:buChar char="•"/>
                </a:pPr>
                <a:r>
                  <a:rPr lang="en-US" sz="2400" dirty="0" smtClean="0"/>
                  <a:t>Sufficiently random, e.g. unpredictable and uncorrelated neighbors</a:t>
                </a:r>
              </a:p>
              <a:p>
                <a:pPr marL="342900" indent="-342900">
                  <a:buClr>
                    <a:schemeClr val="tx1"/>
                  </a:buClr>
                  <a:buFont typeface="Arial" charset="0"/>
                  <a:buChar char="•"/>
                </a:pPr>
                <a:r>
                  <a:rPr lang="en-US" sz="2400" dirty="0" smtClean="0"/>
                  <a:t>Large amount of unique numbers before repeating cycle</a:t>
                </a:r>
              </a:p>
              <a:p>
                <a:pPr marL="342900" indent="-342900">
                  <a:buClr>
                    <a:schemeClr val="tx1"/>
                  </a:buClr>
                  <a:buFont typeface="Arial" charset="0"/>
                  <a:buChar char="•"/>
                </a:pPr>
                <a:r>
                  <a:rPr lang="en-US" sz="2400" dirty="0" smtClean="0"/>
                  <a:t>Fast calculation!</a:t>
                </a:r>
              </a:p>
              <a:p>
                <a:pPr algn="ctr">
                  <a:buClr>
                    <a:schemeClr val="tx1"/>
                  </a:buClr>
                </a:pPr>
                <a:endParaRPr lang="en-US" sz="2400" b="1" i="1" dirty="0"/>
              </a:p>
              <a:p>
                <a:pPr algn="ctr">
                  <a:buClr>
                    <a:schemeClr val="tx1"/>
                  </a:buClr>
                </a:pPr>
                <a:r>
                  <a:rPr lang="en-US" sz="2800" b="1" dirty="0" smtClean="0">
                    <a:solidFill>
                      <a:srgbClr val="0432FF"/>
                    </a:solidFill>
                  </a:rPr>
                  <a:t>Common Example</a:t>
                </a: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+1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charset="0"/>
                            </a:rPr>
                            <m:t>mod</m:t>
                          </m:r>
                        </m:fName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𝑚</m:t>
                          </m:r>
                        </m:e>
                      </m:func>
                    </m:oMath>
                  </m:oMathPara>
                </a14:m>
                <a:endParaRPr lang="en-US" sz="2400" dirty="0" smtClean="0"/>
              </a:p>
              <a:p>
                <a:pPr algn="ctr">
                  <a:buClr>
                    <a:schemeClr val="tx1"/>
                  </a:buClr>
                </a:pPr>
                <a:endParaRPr lang="en-US" sz="2400" i="1" dirty="0" smtClean="0"/>
              </a:p>
              <a:p>
                <a:pPr algn="ctr">
                  <a:buClr>
                    <a:schemeClr val="tx1"/>
                  </a:buClr>
                </a:pPr>
                <a:r>
                  <a:rPr lang="en-US" sz="2400" i="1" dirty="0" smtClean="0">
                    <a:solidFill>
                      <a:srgbClr val="7030A0"/>
                    </a:solidFill>
                  </a:rPr>
                  <a:t>The next number in the sequence is the remainder of the previous number times a constant divided by a constant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135" y="1002114"/>
                <a:ext cx="7591646" cy="4708981"/>
              </a:xfrm>
              <a:prstGeom prst="rect">
                <a:avLst/>
              </a:prstGeom>
              <a:blipFill rotWithShape="0">
                <a:blip r:embed="rId2"/>
                <a:stretch>
                  <a:fillRect l="-1124" t="-1682" r="-1124" b="-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664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What Do You Need for Monte Carlo?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Confidence Intervals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CFC46-F6FF-9D4A-A694-72A24931C001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9337" y="1023381"/>
            <a:ext cx="759164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3200" b="1" dirty="0" smtClean="0">
                <a:solidFill>
                  <a:srgbClr val="FF0000"/>
                </a:solidFill>
              </a:rPr>
              <a:t>Some Common Tricks</a:t>
            </a:r>
          </a:p>
          <a:p>
            <a:pPr algn="ctr">
              <a:buClr>
                <a:schemeClr val="tx1"/>
              </a:buClr>
            </a:pPr>
            <a:endParaRPr lang="en-US" sz="3200" b="1" dirty="0" smtClean="0">
              <a:solidFill>
                <a:srgbClr val="FF0000"/>
              </a:solidFill>
            </a:endParaRP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sz="2400" dirty="0" smtClean="0">
                <a:solidFill>
                  <a:srgbClr val="008F00"/>
                </a:solidFill>
              </a:rPr>
              <a:t>Limit residual correlation </a:t>
            </a:r>
            <a:r>
              <a:rPr lang="en-US" sz="2400" dirty="0">
                <a:solidFill>
                  <a:srgbClr val="008F00"/>
                </a:solidFill>
              </a:rPr>
              <a:t>via “shuffling” two sets of numbers generated with different constants</a:t>
            </a: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sz="2400" dirty="0" smtClean="0">
                <a:solidFill>
                  <a:srgbClr val="7030A0"/>
                </a:solidFill>
              </a:rPr>
              <a:t>Always set the length of generated numbers to be less than the generation cycle</a:t>
            </a: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sz="2400" dirty="0" smtClean="0">
                <a:solidFill>
                  <a:srgbClr val="0432FF"/>
                </a:solidFill>
              </a:rPr>
              <a:t>When generating multiple sets, e.g. parallel batch processes on a computer farm, set seeds to batch index or least counts on the computer clock</a:t>
            </a: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sz="2400" dirty="0" smtClean="0">
                <a:solidFill>
                  <a:srgbClr val="C00000"/>
                </a:solidFill>
              </a:rPr>
              <a:t>Never treat prepackaged programs as a “black box”!</a:t>
            </a:r>
          </a:p>
        </p:txBody>
      </p:sp>
    </p:spTree>
    <p:extLst>
      <p:ext uri="{BB962C8B-B14F-4D97-AF65-F5344CB8AC3E}">
        <p14:creationId xmlns:p14="http://schemas.microsoft.com/office/powerpoint/2010/main" val="50334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2182</TotalTime>
  <Words>794</Words>
  <Application>Microsoft Macintosh PowerPoint</Application>
  <PresentationFormat>On-screen Show (4:3)</PresentationFormat>
  <Paragraphs>206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Calibri</vt:lpstr>
      <vt:lpstr>Cambria Math</vt:lpstr>
      <vt:lpstr>Helvetica</vt:lpstr>
      <vt:lpstr>ＭＳ Ｐゴシック</vt:lpstr>
      <vt:lpstr>Symbol</vt:lpstr>
      <vt:lpstr>Times New Roman</vt:lpstr>
      <vt:lpstr>Arial</vt:lpstr>
      <vt:lpstr>Office Theme</vt:lpstr>
      <vt:lpstr>Equation</vt:lpstr>
      <vt:lpstr>PowerPoint Presentation</vt:lpstr>
      <vt:lpstr>Last Time: Polarized Gluons</vt:lpstr>
      <vt:lpstr>Simple Example: Area Calculation</vt:lpstr>
      <vt:lpstr>Simple Example: Area Calculation</vt:lpstr>
      <vt:lpstr>Simple Example: Area Calculation</vt:lpstr>
      <vt:lpstr>Simple Example: Area Calculation</vt:lpstr>
      <vt:lpstr>What Do You Need for Monte Carlo?</vt:lpstr>
      <vt:lpstr>What Do You Need for Monte Carlo?</vt:lpstr>
      <vt:lpstr>What Do You Need for Monte Carlo?</vt:lpstr>
      <vt:lpstr>Probability Distributions</vt:lpstr>
      <vt:lpstr>Realistic Example</vt:lpstr>
      <vt:lpstr>Realistic Example: Jets at STAR</vt:lpstr>
      <vt:lpstr>Realistic Example: Jets at STAR</vt:lpstr>
      <vt:lpstr>Realistic Example: Jets at STAR</vt:lpstr>
      <vt:lpstr>Realistic Example: Jets at STAR</vt:lpstr>
      <vt:lpstr>Monte Carlo Challenges</vt:lpstr>
      <vt:lpstr>Monte Carlo Challenges</vt:lpstr>
    </vt:vector>
  </TitlesOfParts>
  <Company>Valparaiso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Drachenberg</dc:creator>
  <cp:lastModifiedBy>Jim Drachenberg</cp:lastModifiedBy>
  <cp:revision>210</cp:revision>
  <dcterms:created xsi:type="dcterms:W3CDTF">2015-04-16T12:06:31Z</dcterms:created>
  <dcterms:modified xsi:type="dcterms:W3CDTF">2016-05-03T03:45:05Z</dcterms:modified>
</cp:coreProperties>
</file>