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60" r:id="rId2"/>
    <p:sldId id="677" r:id="rId3"/>
    <p:sldId id="682" r:id="rId4"/>
    <p:sldId id="683" r:id="rId5"/>
    <p:sldId id="684" r:id="rId6"/>
    <p:sldId id="685" r:id="rId7"/>
    <p:sldId id="447" r:id="rId8"/>
    <p:sldId id="686" r:id="rId9"/>
    <p:sldId id="687" r:id="rId10"/>
    <p:sldId id="446" r:id="rId11"/>
    <p:sldId id="688" r:id="rId12"/>
    <p:sldId id="689" r:id="rId13"/>
    <p:sldId id="449" r:id="rId14"/>
    <p:sldId id="692" r:id="rId15"/>
    <p:sldId id="690" r:id="rId16"/>
    <p:sldId id="691" r:id="rId17"/>
    <p:sldId id="696" r:id="rId18"/>
    <p:sldId id="663" r:id="rId19"/>
    <p:sldId id="453" r:id="rId20"/>
    <p:sldId id="693" r:id="rId21"/>
    <p:sldId id="664" r:id="rId22"/>
    <p:sldId id="694" r:id="rId23"/>
    <p:sldId id="462" r:id="rId24"/>
    <p:sldId id="6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0432FF"/>
    <a:srgbClr val="492170"/>
    <a:srgbClr val="FF9300"/>
    <a:srgbClr val="009051"/>
    <a:srgbClr val="4E8F00"/>
    <a:srgbClr val="4F2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5"/>
    <p:restoredTop sz="85669"/>
  </p:normalViewPr>
  <p:slideViewPr>
    <p:cSldViewPr snapToGrid="0" snapToObjects="1">
      <p:cViewPr varScale="1">
        <p:scale>
          <a:sx n="87" d="100"/>
          <a:sy n="87" d="100"/>
        </p:scale>
        <p:origin x="9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3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6BAE45-059B-B842-8F8F-6FBBB75869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246A3-7A09-B84F-B45B-B62939416D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53BCC-9C5F-F141-ABC7-1BA1250813E0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B9749-EC3A-7845-B27B-865A5B703F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04874-D488-1645-A8F2-F7834D44CB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39A49-7E06-FC45-AC75-6772736A3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00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56731-3724-AE40-B2E3-EBD2D3C28858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4BA46-C109-9749-A121-4395E4891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8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AFC6A2-4D39-1A43-BB2F-FB24E312D2A3}" type="slidenum">
              <a:rPr lang="en-US"/>
              <a:pPr/>
              <a:t>1</a:t>
            </a:fld>
            <a:endParaRPr lang="en-US"/>
          </a:p>
        </p:txBody>
      </p:sp>
      <p:sp>
        <p:nvSpPr>
          <p:cNvPr id="2396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ECE582F5-C1DE-9D48-BFFB-8E13A67C203C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10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4BA46-C109-9749-A121-4395E48911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8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4BA46-C109-9749-A121-4395E48911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5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AFE25-9913-B543-9DF2-19B9F81A43A4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DA73D537-94DB-764F-8C1E-2CE0A6D1BAAB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3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4BA46-C109-9749-A121-4395E48911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9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47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19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4BA46-C109-9749-A121-4395E48911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99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17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4BA46-C109-9749-A121-4395E48911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88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305470-970B-4848-A7B7-CC72DBBCEDE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73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FFFFFF"/>
          </a:solidFill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/>
          <a:lstStyle/>
          <a:p>
            <a:pPr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942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fld id="{31879878-66C6-774D-8B1B-269CC76B97CB}" type="slidenum">
              <a:rPr lang="en-US" sz="1200"/>
              <a:pPr algn="r"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40117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69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9BAEF640-7427-3845-81EC-63C08058B5B2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2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/>
            <a:fld id="{9BAEF640-7427-3845-81EC-63C08058B5B2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z="1200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4BA46-C109-9749-A121-4395E48911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6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4BA46-C109-9749-A121-4395E48911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32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4BA46-C109-9749-A121-4395E48911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0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4BA46-C109-9749-A121-4395E48911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87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25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4BA46-C109-9749-A121-4395E48911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8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84BA46-C109-9749-A121-4395E48911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5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19AD3-C289-3240-B715-4F075128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2FB30-DDF8-7A49-83CA-12E8AEF6E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1BAA5-CB6E-814C-BDA7-B4A28837E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619EC-6684-5C4C-9AAA-9270DCE3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8A7C9-4FAB-D74F-BAEB-F79AEA52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7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37C5-62FD-1740-8ABA-B33F4034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56F57-9EE5-FE44-BF81-C597356D4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6DF5B-AE3D-974A-8B75-3993A4934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F550D-F594-104A-A22F-8C61AA56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4869E-1099-444D-9380-7B759EC1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0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356FB-843A-CE4E-B713-A95126B99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28E021-404E-4D44-9ABC-9E77186A3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6761C-F50A-8547-875B-F32BDB96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7497D-4498-7B49-A01C-C237E23A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FF8B6-022B-5F4F-9AA4-376B3AE2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3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s-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33" y="1170432"/>
            <a:ext cx="10972800" cy="542239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8467" y="0"/>
            <a:ext cx="12216384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93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s-Blue Cl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33" y="1170432"/>
            <a:ext cx="10972800" cy="5422392"/>
          </a:xfrm>
        </p:spPr>
        <p:txBody>
          <a:bodyPr/>
          <a:lstStyle>
            <a:lvl1pPr marL="228600" indent="0">
              <a:buClrTx/>
              <a:buFont typeface="+mj-lt"/>
              <a:buNone/>
              <a:defRPr>
                <a:latin typeface="Times New Roman"/>
                <a:cs typeface="Times New Roman"/>
              </a:defRPr>
            </a:lvl1pPr>
            <a:lvl2pPr marL="790575" indent="-574675">
              <a:buClrTx/>
              <a:buFont typeface="+mj-lt"/>
              <a:buAutoNum type="arabicPeriod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8467" y="0"/>
            <a:ext cx="12216384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39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cepts-Red Cl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33" y="1170432"/>
            <a:ext cx="10972800" cy="5422392"/>
          </a:xfrm>
        </p:spPr>
        <p:txBody>
          <a:bodyPr/>
          <a:lstStyle>
            <a:lvl1pPr marL="228600" indent="0">
              <a:buClrTx/>
              <a:buFont typeface="+mj-lt"/>
              <a:buNone/>
              <a:defRPr>
                <a:latin typeface="Times New Roman"/>
                <a:cs typeface="Times New Roman"/>
              </a:defRPr>
            </a:lvl1pPr>
            <a:lvl2pPr marL="790575" indent="-574675">
              <a:buClrTx/>
              <a:buFont typeface="+mj-lt"/>
              <a:buAutoNum type="arabicPeriod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8467" y="0"/>
            <a:ext cx="12216384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943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A299D-B970-C04C-9CA4-776B358723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BC66-C564-D744-AADD-D9D097D9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76CA2-1908-154E-B112-68DA3C46C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C59FF-28E8-4C42-8D17-98928D39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2C753-3C66-C747-A74F-4F31C1928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B751A-1D24-7448-A27F-D9E6F7553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9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E44D-D50A-4047-A44A-8AD47FE0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7EE4B-6BA5-E146-9BB6-C960B2E96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95604-BB03-FD4F-83F4-F8800C0F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83114-CD48-D746-A99D-6D2F2B09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34AC2-3C00-6B4F-9F32-0FC277E2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F07C-3597-C74F-ABCC-ACC1172A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84FBB-0128-3449-AD0E-F6030E19F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4B83E-F873-054E-81C4-E91B90954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A39B77-B445-B942-841C-175695DB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4396E-7C83-254C-BFEC-47D88030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E59C6-AAFE-6A4C-B237-763AA586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46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346A6-3A00-2C4F-8061-1791421A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B4CE4-5A9F-5C41-96F7-D07F6DE0A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2A122-4664-7545-AA44-C685185C6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A4CC6-A95C-AD49-A3EA-689A03168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F6FFB-AA6A-E94F-8791-19CC70496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38A8F4-5365-2648-80FB-862EFA710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03CC69-93FA-B042-B690-CB62F6D03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F6B960-C99D-9040-95B0-B25FA2B15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2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326FD-8052-F248-89E5-72DB37C2C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23924"/>
          </a:xfrm>
          <a:solidFill>
            <a:srgbClr val="0432FF"/>
          </a:solidFill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BFE1D-0EE8-F14D-B6AF-0E8D8E939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5170" y="6624275"/>
            <a:ext cx="2250831" cy="25131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F839E-1397-8943-9933-42A7ACF7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650265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9B69FD-2E52-A742-8FC1-C69E57207C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C5C789-2357-7449-8A74-678C9CE0B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31216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defRPr sz="20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System Font Regular"/>
              <a:buChar char="-"/>
              <a:defRPr sz="20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277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F9DD63-C056-7F4D-BEC2-C449CC10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BCFEA7-0E8A-0444-A9F9-2E5DBBB3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E4419-0BF8-E14F-B54F-0D0CB3FE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3364" y="6503311"/>
            <a:ext cx="2743200" cy="365125"/>
          </a:xfrm>
        </p:spPr>
        <p:txBody>
          <a:bodyPr/>
          <a:lstStyle/>
          <a:p>
            <a:fld id="{B79B69FD-2E52-A742-8FC1-C69E5720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3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77C4-D2CD-D447-A398-E19692DF2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5EA8-A21F-D445-98CF-30789C150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F4644-88B2-8A43-9621-0237560D8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FB4CE-1045-B149-8C65-6FB5D8E9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9A8F7-47A6-D746-BFF0-CA0A337F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F70DF-94E7-0442-BBCE-3C7869C5D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5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84CB-DE98-564E-B125-E44997A5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9948B3-4C65-D14D-8DC1-24D4BD5CBD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EF046-0C73-8343-BA07-C7FF4F087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1DBA3-9494-384E-AB33-382C2ADD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E793E-2188-0948-9EAF-664943BB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7CE94-1B3B-754D-B0C0-10906A1E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5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A71F57-FFE1-CF46-B587-7A65DE25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E2A4A9-4B59-7A47-A46A-10BE980D1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508A9-8570-EF41-927D-D7EF3C118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353B8-78A4-E547-B913-AE10771C4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3A314-86A5-9548-98F0-D666518BF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B69FD-2E52-A742-8FC1-C69E57207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0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  <p:sldLayoutId id="2147483671" r:id="rId14"/>
    <p:sldLayoutId id="214748367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6.png"/><Relationship Id="rId3" Type="http://schemas.openxmlformats.org/officeDocument/2006/relationships/image" Target="../media/image588.png"/><Relationship Id="rId7" Type="http://schemas.openxmlformats.org/officeDocument/2006/relationships/image" Target="../media/image5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4.png"/><Relationship Id="rId11" Type="http://schemas.openxmlformats.org/officeDocument/2006/relationships/image" Target="../media/image592.png"/><Relationship Id="rId10" Type="http://schemas.openxmlformats.org/officeDocument/2006/relationships/image" Target="../media/image591.png"/><Relationship Id="rId9" Type="http://schemas.openxmlformats.org/officeDocument/2006/relationships/image" Target="../media/image5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6.png"/><Relationship Id="rId3" Type="http://schemas.openxmlformats.org/officeDocument/2006/relationships/image" Target="../media/image593.png"/><Relationship Id="rId7" Type="http://schemas.openxmlformats.org/officeDocument/2006/relationships/image" Target="../media/image59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4.png"/><Relationship Id="rId10" Type="http://schemas.openxmlformats.org/officeDocument/2006/relationships/image" Target="../media/image596.png"/><Relationship Id="rId9" Type="http://schemas.openxmlformats.org/officeDocument/2006/relationships/image" Target="../media/image59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6.png"/><Relationship Id="rId13" Type="http://schemas.openxmlformats.org/officeDocument/2006/relationships/image" Target="../media/image601.png"/><Relationship Id="rId3" Type="http://schemas.openxmlformats.org/officeDocument/2006/relationships/image" Target="../media/image598.png"/><Relationship Id="rId7" Type="http://schemas.openxmlformats.org/officeDocument/2006/relationships/image" Target="../media/image594.png"/><Relationship Id="rId12" Type="http://schemas.openxmlformats.org/officeDocument/2006/relationships/image" Target="../media/image6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4.png"/><Relationship Id="rId11" Type="http://schemas.openxmlformats.org/officeDocument/2006/relationships/image" Target="../media/image599.png"/><Relationship Id="rId10" Type="http://schemas.openxmlformats.org/officeDocument/2006/relationships/image" Target="../media/image596.png"/><Relationship Id="rId9" Type="http://schemas.openxmlformats.org/officeDocument/2006/relationships/image" Target="../media/image59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6.png"/><Relationship Id="rId3" Type="http://schemas.openxmlformats.org/officeDocument/2006/relationships/image" Target="../media/image604.png"/><Relationship Id="rId7" Type="http://schemas.openxmlformats.org/officeDocument/2006/relationships/image" Target="../media/image59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4.png"/><Relationship Id="rId11" Type="http://schemas.openxmlformats.org/officeDocument/2006/relationships/image" Target="../media/image605.png"/><Relationship Id="rId10" Type="http://schemas.openxmlformats.org/officeDocument/2006/relationships/image" Target="../media/image596.png"/><Relationship Id="rId9" Type="http://schemas.openxmlformats.org/officeDocument/2006/relationships/image" Target="../media/image59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6.png"/><Relationship Id="rId13" Type="http://schemas.openxmlformats.org/officeDocument/2006/relationships/image" Target="../media/image561.png"/><Relationship Id="rId3" Type="http://schemas.openxmlformats.org/officeDocument/2006/relationships/image" Target="../media/image546.png"/><Relationship Id="rId7" Type="http://schemas.openxmlformats.org/officeDocument/2006/relationships/image" Target="../media/image555.png"/><Relationship Id="rId12" Type="http://schemas.openxmlformats.org/officeDocument/2006/relationships/image" Target="../media/image560.png"/><Relationship Id="rId17" Type="http://schemas.openxmlformats.org/officeDocument/2006/relationships/image" Target="../media/image56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4.png"/><Relationship Id="rId11" Type="http://schemas.openxmlformats.org/officeDocument/2006/relationships/image" Target="../media/image559.png"/><Relationship Id="rId5" Type="http://schemas.openxmlformats.org/officeDocument/2006/relationships/image" Target="../media/image553.png"/><Relationship Id="rId15" Type="http://schemas.openxmlformats.org/officeDocument/2006/relationships/image" Target="../media/image563.png"/><Relationship Id="rId10" Type="http://schemas.openxmlformats.org/officeDocument/2006/relationships/image" Target="../media/image558.png"/><Relationship Id="rId4" Type="http://schemas.openxmlformats.org/officeDocument/2006/relationships/image" Target="../media/image552.png"/><Relationship Id="rId9" Type="http://schemas.openxmlformats.org/officeDocument/2006/relationships/image" Target="../media/image557.png"/><Relationship Id="rId14" Type="http://schemas.openxmlformats.org/officeDocument/2006/relationships/image" Target="../media/image56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5.png"/><Relationship Id="rId4" Type="http://schemas.openxmlformats.org/officeDocument/2006/relationships/image" Target="../media/image6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7.png"/><Relationship Id="rId4" Type="http://schemas.openxmlformats.org/officeDocument/2006/relationships/image" Target="../media/image6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6.png"/><Relationship Id="rId13" Type="http://schemas.openxmlformats.org/officeDocument/2006/relationships/image" Target="../media/image561.png"/><Relationship Id="rId18" Type="http://schemas.openxmlformats.org/officeDocument/2006/relationships/image" Target="../media/image551.png"/><Relationship Id="rId3" Type="http://schemas.openxmlformats.org/officeDocument/2006/relationships/image" Target="../media/image548.png"/><Relationship Id="rId21" Type="http://schemas.openxmlformats.org/officeDocument/2006/relationships/image" Target="../media/image568.png"/><Relationship Id="rId7" Type="http://schemas.openxmlformats.org/officeDocument/2006/relationships/image" Target="../media/image555.png"/><Relationship Id="rId12" Type="http://schemas.openxmlformats.org/officeDocument/2006/relationships/image" Target="../media/image560.png"/><Relationship Id="rId17" Type="http://schemas.openxmlformats.org/officeDocument/2006/relationships/image" Target="../media/image56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64.png"/><Relationship Id="rId20" Type="http://schemas.openxmlformats.org/officeDocument/2006/relationships/image" Target="../media/image5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4.png"/><Relationship Id="rId11" Type="http://schemas.openxmlformats.org/officeDocument/2006/relationships/image" Target="../media/image559.png"/><Relationship Id="rId5" Type="http://schemas.openxmlformats.org/officeDocument/2006/relationships/image" Target="../media/image553.png"/><Relationship Id="rId15" Type="http://schemas.openxmlformats.org/officeDocument/2006/relationships/image" Target="../media/image563.png"/><Relationship Id="rId10" Type="http://schemas.openxmlformats.org/officeDocument/2006/relationships/image" Target="../media/image558.png"/><Relationship Id="rId19" Type="http://schemas.openxmlformats.org/officeDocument/2006/relationships/image" Target="../media/image566.png"/><Relationship Id="rId4" Type="http://schemas.openxmlformats.org/officeDocument/2006/relationships/image" Target="../media/image552.png"/><Relationship Id="rId9" Type="http://schemas.openxmlformats.org/officeDocument/2006/relationships/image" Target="../media/image557.png"/><Relationship Id="rId14" Type="http://schemas.openxmlformats.org/officeDocument/2006/relationships/image" Target="../media/image562.png"/><Relationship Id="rId22" Type="http://schemas.openxmlformats.org/officeDocument/2006/relationships/image" Target="../media/image56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6.png"/><Relationship Id="rId13" Type="http://schemas.openxmlformats.org/officeDocument/2006/relationships/image" Target="../media/image561.png"/><Relationship Id="rId18" Type="http://schemas.openxmlformats.org/officeDocument/2006/relationships/image" Target="../media/image571.png"/><Relationship Id="rId3" Type="http://schemas.openxmlformats.org/officeDocument/2006/relationships/image" Target="../media/image570.png"/><Relationship Id="rId21" Type="http://schemas.openxmlformats.org/officeDocument/2006/relationships/image" Target="../media/image574.png"/><Relationship Id="rId7" Type="http://schemas.openxmlformats.org/officeDocument/2006/relationships/image" Target="../media/image555.png"/><Relationship Id="rId12" Type="http://schemas.openxmlformats.org/officeDocument/2006/relationships/image" Target="../media/image560.png"/><Relationship Id="rId17" Type="http://schemas.openxmlformats.org/officeDocument/2006/relationships/image" Target="../media/image56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64.png"/><Relationship Id="rId20" Type="http://schemas.openxmlformats.org/officeDocument/2006/relationships/image" Target="../media/image5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4.png"/><Relationship Id="rId11" Type="http://schemas.openxmlformats.org/officeDocument/2006/relationships/image" Target="../media/image559.png"/><Relationship Id="rId5" Type="http://schemas.openxmlformats.org/officeDocument/2006/relationships/image" Target="../media/image553.png"/><Relationship Id="rId15" Type="http://schemas.openxmlformats.org/officeDocument/2006/relationships/image" Target="../media/image563.png"/><Relationship Id="rId23" Type="http://schemas.openxmlformats.org/officeDocument/2006/relationships/image" Target="../media/image576.png"/><Relationship Id="rId10" Type="http://schemas.openxmlformats.org/officeDocument/2006/relationships/image" Target="../media/image558.png"/><Relationship Id="rId19" Type="http://schemas.openxmlformats.org/officeDocument/2006/relationships/image" Target="../media/image572.png"/><Relationship Id="rId4" Type="http://schemas.openxmlformats.org/officeDocument/2006/relationships/image" Target="../media/image552.png"/><Relationship Id="rId9" Type="http://schemas.openxmlformats.org/officeDocument/2006/relationships/image" Target="../media/image557.png"/><Relationship Id="rId14" Type="http://schemas.openxmlformats.org/officeDocument/2006/relationships/image" Target="../media/image562.png"/><Relationship Id="rId22" Type="http://schemas.openxmlformats.org/officeDocument/2006/relationships/image" Target="../media/image57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6.png"/><Relationship Id="rId13" Type="http://schemas.openxmlformats.org/officeDocument/2006/relationships/image" Target="../media/image561.png"/><Relationship Id="rId3" Type="http://schemas.openxmlformats.org/officeDocument/2006/relationships/image" Target="../media/image577.png"/><Relationship Id="rId7" Type="http://schemas.openxmlformats.org/officeDocument/2006/relationships/image" Target="../media/image555.png"/><Relationship Id="rId12" Type="http://schemas.openxmlformats.org/officeDocument/2006/relationships/image" Target="../media/image560.png"/><Relationship Id="rId17" Type="http://schemas.openxmlformats.org/officeDocument/2006/relationships/image" Target="../media/image56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4.png"/><Relationship Id="rId11" Type="http://schemas.openxmlformats.org/officeDocument/2006/relationships/image" Target="../media/image559.png"/><Relationship Id="rId5" Type="http://schemas.openxmlformats.org/officeDocument/2006/relationships/image" Target="../media/image553.png"/><Relationship Id="rId15" Type="http://schemas.openxmlformats.org/officeDocument/2006/relationships/image" Target="../media/image563.png"/><Relationship Id="rId10" Type="http://schemas.openxmlformats.org/officeDocument/2006/relationships/image" Target="../media/image558.png"/><Relationship Id="rId4" Type="http://schemas.openxmlformats.org/officeDocument/2006/relationships/image" Target="../media/image552.png"/><Relationship Id="rId9" Type="http://schemas.openxmlformats.org/officeDocument/2006/relationships/image" Target="../media/image557.png"/><Relationship Id="rId14" Type="http://schemas.openxmlformats.org/officeDocument/2006/relationships/image" Target="../media/image5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6.png"/><Relationship Id="rId13" Type="http://schemas.openxmlformats.org/officeDocument/2006/relationships/image" Target="../media/image561.png"/><Relationship Id="rId3" Type="http://schemas.openxmlformats.org/officeDocument/2006/relationships/image" Target="../media/image578.png"/><Relationship Id="rId7" Type="http://schemas.openxmlformats.org/officeDocument/2006/relationships/image" Target="../media/image555.png"/><Relationship Id="rId12" Type="http://schemas.openxmlformats.org/officeDocument/2006/relationships/image" Target="../media/image560.png"/><Relationship Id="rId17" Type="http://schemas.openxmlformats.org/officeDocument/2006/relationships/image" Target="../media/image56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4.png"/><Relationship Id="rId11" Type="http://schemas.openxmlformats.org/officeDocument/2006/relationships/image" Target="../media/image559.png"/><Relationship Id="rId5" Type="http://schemas.openxmlformats.org/officeDocument/2006/relationships/image" Target="../media/image553.png"/><Relationship Id="rId15" Type="http://schemas.openxmlformats.org/officeDocument/2006/relationships/image" Target="../media/image563.png"/><Relationship Id="rId10" Type="http://schemas.openxmlformats.org/officeDocument/2006/relationships/image" Target="../media/image558.png"/><Relationship Id="rId4" Type="http://schemas.openxmlformats.org/officeDocument/2006/relationships/image" Target="../media/image552.png"/><Relationship Id="rId9" Type="http://schemas.openxmlformats.org/officeDocument/2006/relationships/image" Target="../media/image557.png"/><Relationship Id="rId14" Type="http://schemas.openxmlformats.org/officeDocument/2006/relationships/image" Target="../media/image5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1.png"/><Relationship Id="rId4" Type="http://schemas.openxmlformats.org/officeDocument/2006/relationships/image" Target="../media/image5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6.png"/><Relationship Id="rId13" Type="http://schemas.openxmlformats.org/officeDocument/2006/relationships/image" Target="../media/image561.png"/><Relationship Id="rId3" Type="http://schemas.openxmlformats.org/officeDocument/2006/relationships/image" Target="../media/image582.png"/><Relationship Id="rId7" Type="http://schemas.openxmlformats.org/officeDocument/2006/relationships/image" Target="../media/image555.png"/><Relationship Id="rId12" Type="http://schemas.openxmlformats.org/officeDocument/2006/relationships/image" Target="../media/image560.png"/><Relationship Id="rId17" Type="http://schemas.openxmlformats.org/officeDocument/2006/relationships/image" Target="../media/image56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4.png"/><Relationship Id="rId11" Type="http://schemas.openxmlformats.org/officeDocument/2006/relationships/image" Target="../media/image559.png"/><Relationship Id="rId5" Type="http://schemas.openxmlformats.org/officeDocument/2006/relationships/image" Target="../media/image553.png"/><Relationship Id="rId15" Type="http://schemas.openxmlformats.org/officeDocument/2006/relationships/image" Target="../media/image563.png"/><Relationship Id="rId10" Type="http://schemas.openxmlformats.org/officeDocument/2006/relationships/image" Target="../media/image558.png"/><Relationship Id="rId4" Type="http://schemas.openxmlformats.org/officeDocument/2006/relationships/image" Target="../media/image552.png"/><Relationship Id="rId9" Type="http://schemas.openxmlformats.org/officeDocument/2006/relationships/image" Target="../media/image557.png"/><Relationship Id="rId14" Type="http://schemas.openxmlformats.org/officeDocument/2006/relationships/image" Target="../media/image5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6.png"/><Relationship Id="rId13" Type="http://schemas.openxmlformats.org/officeDocument/2006/relationships/image" Target="../media/image560.png"/><Relationship Id="rId18" Type="http://schemas.openxmlformats.org/officeDocument/2006/relationships/image" Target="../media/image565.png"/><Relationship Id="rId3" Type="http://schemas.openxmlformats.org/officeDocument/2006/relationships/image" Target="../media/image583.png"/><Relationship Id="rId7" Type="http://schemas.openxmlformats.org/officeDocument/2006/relationships/image" Target="../media/image555.png"/><Relationship Id="rId12" Type="http://schemas.openxmlformats.org/officeDocument/2006/relationships/image" Target="../media/image559.png"/><Relationship Id="rId17" Type="http://schemas.openxmlformats.org/officeDocument/2006/relationships/image" Target="../media/image56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4.png"/><Relationship Id="rId11" Type="http://schemas.openxmlformats.org/officeDocument/2006/relationships/image" Target="../media/image558.png"/><Relationship Id="rId5" Type="http://schemas.openxmlformats.org/officeDocument/2006/relationships/image" Target="../media/image585.png"/><Relationship Id="rId15" Type="http://schemas.openxmlformats.org/officeDocument/2006/relationships/image" Target="../media/image562.png"/><Relationship Id="rId10" Type="http://schemas.openxmlformats.org/officeDocument/2006/relationships/image" Target="../media/image557.png"/><Relationship Id="rId4" Type="http://schemas.openxmlformats.org/officeDocument/2006/relationships/image" Target="../media/image584.png"/><Relationship Id="rId9" Type="http://schemas.openxmlformats.org/officeDocument/2006/relationships/image" Target="../media/image553.png"/><Relationship Id="rId14" Type="http://schemas.openxmlformats.org/officeDocument/2006/relationships/image" Target="../media/image5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8595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635396" y="1005568"/>
                <a:ext cx="11186492" cy="4524315"/>
              </a:xfrm>
            </p:spPr>
            <p:txBody>
              <a:bodyPr wrap="square">
                <a:spAutoFit/>
              </a:bodyPr>
              <a:lstStyle/>
              <a:p>
                <a:pPr marL="15875" indent="-15875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 Cartesian coordinates, we separated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𝑍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Will this approach work in spherical coordinates, i.e. can we separate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m:rPr>
                        <m:sty m:val="p"/>
                      </m:rPr>
                      <a:rPr lang="en-US" sz="3200" b="0" i="0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b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33400" indent="-5334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Sure!</a:t>
                </a:r>
              </a:p>
              <a:p>
                <a:pPr marL="533400" indent="-5334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Not quite - the angular components cannot be isolated, e.g.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 dirty="0" err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</m:d>
                    <m:r>
                      <a:rPr lang="en-US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  <m:r>
                          <a:rPr lang="en-US" sz="3200" i="1" dirty="0" err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</m:d>
                  </m:oMath>
                </a14:m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33400" indent="-5334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 won't work at all because the spherical form of Laplace</a:t>
                </a:r>
                <a:r>
                  <a:rPr lang="ja-JP" altLang="en-US" sz="3200"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 Equation has cross terms in it (see the front cover of Griffiths)</a:t>
                </a: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85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635396" y="1005568"/>
                <a:ext cx="11186492" cy="4524315"/>
              </a:xfrm>
              <a:blipFill>
                <a:blip r:embed="rId3"/>
                <a:stretch>
                  <a:fillRect l="-1361" t="-168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27CB210-85A1-DD4F-9C2E-AD5671D9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8F2A9-7761-B144-AB37-FB25F50A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CB99D5-A33B-7B43-AEDA-FD97421E9EA5}"/>
              </a:ext>
            </a:extLst>
          </p:cNvPr>
          <p:cNvSpPr/>
          <p:nvPr/>
        </p:nvSpPr>
        <p:spPr>
          <a:xfrm>
            <a:off x="342900" y="2990789"/>
            <a:ext cx="2530929" cy="53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EDCD5EA-3D90-CE47-BB94-A17F246D2669}"/>
                  </a:ext>
                </a:extLst>
              </p:cNvPr>
              <p:cNvSpPr/>
              <p:nvPr/>
            </p:nvSpPr>
            <p:spPr>
              <a:xfrm>
                <a:off x="652272" y="1079195"/>
                <a:ext cx="10943590" cy="5145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V everywhere on a spherical shell is a given constant, i.e.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. There are no charges inside the sphere.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sz="2800" dirty="0">
                    <a:solidFill>
                      <a:schemeClr val="accent2"/>
                    </a:solidFill>
                  </a:rPr>
                  <a:t>Which terms do you expect to appear when finding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inside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?</a:t>
                </a:r>
              </a:p>
              <a:p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/>
                  <a:t>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/>
                  <a:t> terms (but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 err="1"/>
                  <a:t>’s</a:t>
                </a:r>
                <a:r>
                  <a:rPr lang="en-US" sz="2800" dirty="0"/>
                  <a:t>)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/>
                  <a:t>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/>
                  <a:t> terms (but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/>
                  <a:t>’s)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/>
                  <a:t>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/>
                  <a:t>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/>
                  <a:t>Something else!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EDCD5EA-3D90-CE47-BB94-A17F246D2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2" y="1079195"/>
                <a:ext cx="10943590" cy="5145511"/>
              </a:xfrm>
              <a:prstGeom prst="rect">
                <a:avLst/>
              </a:prstGeom>
              <a:blipFill>
                <a:blip r:embed="rId3"/>
                <a:stretch>
                  <a:fillRect l="-1043" t="-9852" b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2E5BA5-93FB-D248-9AEC-FA531A89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CB4E8D-B026-EC4D-8F5B-05B42A70491D}"/>
                  </a:ext>
                </a:extLst>
              </p:cNvPr>
              <p:cNvSpPr/>
              <p:nvPr/>
            </p:nvSpPr>
            <p:spPr>
              <a:xfrm>
                <a:off x="7204329" y="3858535"/>
                <a:ext cx="4702429" cy="7078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/>
                  <a:t>Hints: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 must be finite everywhere.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CB4E8D-B026-EC4D-8F5B-05B42A704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29" y="3858535"/>
                <a:ext cx="4702429" cy="707886"/>
              </a:xfrm>
              <a:prstGeom prst="rect">
                <a:avLst/>
              </a:prstGeom>
              <a:blipFill>
                <a:blip r:embed="rId4"/>
                <a:stretch>
                  <a:fillRect l="-1072" t="-5172" b="-10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33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B43B-7768-6B4A-BDDB-0131F3AE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Variables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72F8D-8953-524F-9B96-1622D59B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694562" y="1087176"/>
                <a:ext cx="10997619" cy="5372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Let’s say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is given and we want</a:t>
                </a:r>
                <a:r>
                  <a:rPr lang="en-US" sz="2400" dirty="0"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b="1" i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outside </a:t>
                </a:r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 boundary:</a:t>
                </a: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What do we expect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→∞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?</a:t>
                </a: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blows up unless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US" sz="2400" b="1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400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We have an unknown set of constants--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--and unknown set of functions--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</a:p>
              <a:p>
                <a:pPr marL="358775" lvl="3" indent="-34290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Font typeface="Wingdings" pitchFamily="2" charset="2"/>
                  <a:buChar char="à"/>
                </a:pPr>
                <a:r>
                  <a:rPr lang="en-US" sz="24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itchFamily="2" charset="2"/>
                  </a:rPr>
                  <a:t>use Fourier’s trick!</a:t>
                </a: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400" b="1" i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itchFamily="2" charset="2"/>
                  </a:rPr>
                  <a:t>…but how?...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94562" y="1087176"/>
                <a:ext cx="10997619" cy="5372817"/>
              </a:xfrm>
              <a:prstGeom prst="rect">
                <a:avLst/>
              </a:prstGeom>
              <a:blipFill>
                <a:blip r:embed="rId3"/>
                <a:stretch>
                  <a:fillRect l="-692" t="-17217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7F2DE5C-9BD3-4843-B6F1-E4D46188002C}"/>
              </a:ext>
            </a:extLst>
          </p:cNvPr>
          <p:cNvGrpSpPr/>
          <p:nvPr/>
        </p:nvGrpSpPr>
        <p:grpSpPr>
          <a:xfrm>
            <a:off x="9747051" y="1486759"/>
            <a:ext cx="2122313" cy="1575344"/>
            <a:chOff x="10033544" y="846679"/>
            <a:chExt cx="2122313" cy="15753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E94DA20-9602-8B44-8A99-6EE0470FA127}"/>
                </a:ext>
              </a:extLst>
            </p:cNvPr>
            <p:cNvGrpSpPr/>
            <p:nvPr/>
          </p:nvGrpSpPr>
          <p:grpSpPr>
            <a:xfrm>
              <a:off x="10507108" y="846679"/>
              <a:ext cx="1648749" cy="1575344"/>
              <a:chOff x="10507108" y="846679"/>
              <a:chExt cx="1648749" cy="157534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76A329F-D6ED-DB40-9EF3-0CF862DD7500}"/>
                  </a:ext>
                </a:extLst>
              </p:cNvPr>
              <p:cNvGrpSpPr/>
              <p:nvPr/>
            </p:nvGrpSpPr>
            <p:grpSpPr>
              <a:xfrm>
                <a:off x="10507108" y="846679"/>
                <a:ext cx="1648749" cy="1575344"/>
                <a:chOff x="10507108" y="846679"/>
                <a:chExt cx="1648749" cy="1575344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A5E0E63F-27AA-B946-A106-5C9F283FBFDB}"/>
                    </a:ext>
                  </a:extLst>
                </p:cNvPr>
                <p:cNvGrpSpPr/>
                <p:nvPr/>
              </p:nvGrpSpPr>
              <p:grpSpPr>
                <a:xfrm>
                  <a:off x="10507108" y="846679"/>
                  <a:ext cx="1648749" cy="1575344"/>
                  <a:chOff x="10548258" y="827738"/>
                  <a:chExt cx="1648749" cy="1575344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8DFC838E-0290-1442-A2E8-705C31B90850}"/>
                      </a:ext>
                    </a:extLst>
                  </p:cNvPr>
                  <p:cNvGrpSpPr/>
                  <p:nvPr/>
                </p:nvGrpSpPr>
                <p:grpSpPr>
                  <a:xfrm>
                    <a:off x="10548258" y="1126672"/>
                    <a:ext cx="1341229" cy="1276410"/>
                    <a:chOff x="10597243" y="1583872"/>
                    <a:chExt cx="1341229" cy="1276410"/>
                  </a:xfrm>
                </p:grpSpPr>
                <p:sp>
                  <p:nvSpPr>
                    <p:cNvPr id="4" name="Oval 3">
                      <a:extLst>
                        <a:ext uri="{FF2B5EF4-FFF2-40B4-BE49-F238E27FC236}">
                          <a16:creationId xmlns:a16="http://schemas.microsoft.com/office/drawing/2014/main" id="{0ECC26D5-5687-EB44-B050-90A8DC59C92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10597243" y="1945882"/>
                      <a:ext cx="914400" cy="91440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42" name="Group 41">
                      <a:extLst>
                        <a:ext uri="{FF2B5EF4-FFF2-40B4-BE49-F238E27FC236}">
                          <a16:creationId xmlns:a16="http://schemas.microsoft.com/office/drawing/2014/main" id="{ADFEACD5-FE31-1E48-B129-1EF4B1528E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50593" y="1583872"/>
                      <a:ext cx="987879" cy="906296"/>
                      <a:chOff x="10950593" y="1583872"/>
                      <a:chExt cx="987879" cy="906296"/>
                    </a:xfrm>
                  </p:grpSpPr>
                  <p:grpSp>
                    <p:nvGrpSpPr>
                      <p:cNvPr id="39" name="Group 38">
                        <a:extLst>
                          <a:ext uri="{FF2B5EF4-FFF2-40B4-BE49-F238E27FC236}">
                            <a16:creationId xmlns:a16="http://schemas.microsoft.com/office/drawing/2014/main" id="{7F2777E2-AFCF-9741-B02F-E23C247D956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0950593" y="1583872"/>
                        <a:ext cx="987879" cy="906296"/>
                        <a:chOff x="10950593" y="1583872"/>
                        <a:chExt cx="987879" cy="906296"/>
                      </a:xfrm>
                    </p:grpSpPr>
                    <p:cxnSp>
                      <p:nvCxnSpPr>
                        <p:cNvPr id="35" name="Straight Arrow Connector 34">
                          <a:extLst>
                            <a:ext uri="{FF2B5EF4-FFF2-40B4-BE49-F238E27FC236}">
                              <a16:creationId xmlns:a16="http://schemas.microsoft.com/office/drawing/2014/main" id="{22EE344D-3934-A143-B275-29A8A3C7B15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0950593" y="2419410"/>
                          <a:ext cx="987879" cy="0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7" name="Straight Arrow Connector 36">
                          <a:extLst>
                            <a:ext uri="{FF2B5EF4-FFF2-40B4-BE49-F238E27FC236}">
                              <a16:creationId xmlns:a16="http://schemas.microsoft.com/office/drawing/2014/main" id="{D825057E-C67F-A942-82A2-091868781BF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11059886" y="1583872"/>
                          <a:ext cx="0" cy="906296"/>
                        </a:xfrm>
                        <a:prstGeom prst="straightConnector1">
                          <a:avLst/>
                        </a:prstGeom>
                        <a:ln>
                          <a:solidFill>
                            <a:schemeClr val="tx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0" name="Straight Arrow Connector 39">
                        <a:extLst>
                          <a:ext uri="{FF2B5EF4-FFF2-40B4-BE49-F238E27FC236}">
                            <a16:creationId xmlns:a16="http://schemas.microsoft.com/office/drawing/2014/main" id="{6E6E4107-A046-714C-85EF-D03907F551D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0994572" y="1939049"/>
                        <a:ext cx="696686" cy="53479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DFF23898-DD84-9846-BC1B-FF7B19BA55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559360" y="1233983"/>
                        <a:ext cx="371384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4" name="Rectangle 43">
                        <a:extLst>
                          <a:ext uri="{FF2B5EF4-FFF2-40B4-BE49-F238E27FC236}">
                            <a16:creationId xmlns:a16="http://schemas.microsoft.com/office/drawing/2014/main" id="{DFF23898-DD84-9846-BC1B-FF7B19BA5508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559360" y="1233983"/>
                        <a:ext cx="371384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b="-666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4ECECD6D-F53B-D248-B382-033385465A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825623" y="1749244"/>
                        <a:ext cx="371384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4ECECD6D-F53B-D248-B382-033385465A0D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825623" y="1749244"/>
                        <a:ext cx="371384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723CC6FA-213D-BD4E-A7D6-94D75A06E1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851753" y="827738"/>
                        <a:ext cx="35375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𝑧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723CC6FA-213D-BD4E-A7D6-94D75A06E1ED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851753" y="827738"/>
                        <a:ext cx="353750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9699D2D1-2B42-FC45-955B-2E7FDE2086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680192" y="1645920"/>
                  <a:ext cx="285205" cy="30431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23E8C52-F9D9-B143-9055-1FB8B673B1B5}"/>
                      </a:ext>
                    </a:extLst>
                  </p:cNvPr>
                  <p:cNvSpPr/>
                  <p:nvPr/>
                </p:nvSpPr>
                <p:spPr>
                  <a:xfrm>
                    <a:off x="10538640" y="1684903"/>
                    <a:ext cx="328488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523E8C52-F9D9-B143-9055-1FB8B673B1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38640" y="1684903"/>
                    <a:ext cx="32848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A37A82-B173-1D4E-A8D0-6A1C58D9177C}"/>
                </a:ext>
              </a:extLst>
            </p:cNvPr>
            <p:cNvGrpSpPr/>
            <p:nvPr/>
          </p:nvGrpSpPr>
          <p:grpSpPr>
            <a:xfrm>
              <a:off x="10033544" y="991103"/>
              <a:ext cx="966999" cy="513720"/>
              <a:chOff x="10033544" y="991103"/>
              <a:chExt cx="966999" cy="5137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E8591DBA-D976-F140-8645-600FFD8EA94D}"/>
                      </a:ext>
                    </a:extLst>
                  </p:cNvPr>
                  <p:cNvSpPr/>
                  <p:nvPr/>
                </p:nvSpPr>
                <p:spPr>
                  <a:xfrm>
                    <a:off x="10033544" y="991103"/>
                    <a:ext cx="9669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E8591DBA-D976-F140-8645-600FFD8EA94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33544" y="991103"/>
                    <a:ext cx="96699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987E381-DD3F-A541-8567-195299E2D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69765" y="1326121"/>
                <a:ext cx="180984" cy="17870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18484AB-F2C3-EC4F-8E42-9BC9D286F3B9}"/>
                  </a:ext>
                </a:extLst>
              </p:cNvPr>
              <p:cNvSpPr/>
              <p:nvPr/>
            </p:nvSpPr>
            <p:spPr>
              <a:xfrm>
                <a:off x="6165603" y="2713982"/>
                <a:ext cx="14570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itchFamily="2" charset="2"/>
                  </a:rPr>
                  <a:t>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→0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!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18484AB-F2C3-EC4F-8E42-9BC9D286F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603" y="2713982"/>
                <a:ext cx="1457002" cy="461665"/>
              </a:xfrm>
              <a:prstGeom prst="rect">
                <a:avLst/>
              </a:prstGeom>
              <a:blipFill>
                <a:blip r:embed="rId11"/>
                <a:stretch>
                  <a:fillRect l="-5172" t="-10811" r="-517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09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B43B-7768-6B4A-BDDB-0131F3AE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Variables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72F8D-8953-524F-9B96-1622D59B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603504" y="1011622"/>
                <a:ext cx="10997619" cy="132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itchFamily="2" charset="2"/>
                  </a:rPr>
                  <a:t>It turns out (can be proven—and you will, at some point—but let’s just accept it, for now)</a:t>
                </a: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𝑑𝑥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49217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03504" y="1011622"/>
                <a:ext cx="10997619" cy="1325106"/>
              </a:xfrm>
              <a:prstGeom prst="rect">
                <a:avLst/>
              </a:prstGeom>
              <a:blipFill>
                <a:blip r:embed="rId3"/>
                <a:stretch>
                  <a:fillRect l="-578" t="-60000" b="-12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E94DA20-9602-8B44-8A99-6EE0470FA127}"/>
              </a:ext>
            </a:extLst>
          </p:cNvPr>
          <p:cNvGrpSpPr/>
          <p:nvPr/>
        </p:nvGrpSpPr>
        <p:grpSpPr>
          <a:xfrm>
            <a:off x="10507108" y="846679"/>
            <a:ext cx="1648749" cy="1575344"/>
            <a:chOff x="10507108" y="846679"/>
            <a:chExt cx="1648749" cy="15753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76A329F-D6ED-DB40-9EF3-0CF862DD7500}"/>
                </a:ext>
              </a:extLst>
            </p:cNvPr>
            <p:cNvGrpSpPr/>
            <p:nvPr/>
          </p:nvGrpSpPr>
          <p:grpSpPr>
            <a:xfrm>
              <a:off x="10507108" y="846679"/>
              <a:ext cx="1648749" cy="1575344"/>
              <a:chOff x="10507108" y="846679"/>
              <a:chExt cx="1648749" cy="157534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5E0E63F-27AA-B946-A106-5C9F283FBFDB}"/>
                  </a:ext>
                </a:extLst>
              </p:cNvPr>
              <p:cNvGrpSpPr/>
              <p:nvPr/>
            </p:nvGrpSpPr>
            <p:grpSpPr>
              <a:xfrm>
                <a:off x="10507108" y="846679"/>
                <a:ext cx="1648749" cy="1575344"/>
                <a:chOff x="10548258" y="827738"/>
                <a:chExt cx="1648749" cy="1575344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8DFC838E-0290-1442-A2E8-705C31B90850}"/>
                    </a:ext>
                  </a:extLst>
                </p:cNvPr>
                <p:cNvGrpSpPr/>
                <p:nvPr/>
              </p:nvGrpSpPr>
              <p:grpSpPr>
                <a:xfrm>
                  <a:off x="10548258" y="1126672"/>
                  <a:ext cx="1341229" cy="1276410"/>
                  <a:chOff x="10597243" y="1583872"/>
                  <a:chExt cx="1341229" cy="1276410"/>
                </a:xfrm>
              </p:grpSpPr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0ECC26D5-5687-EB44-B050-90A8DC59C9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597243" y="1945882"/>
                    <a:ext cx="914400" cy="9144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ADFEACD5-FE31-1E48-B129-1EF4B1528E6E}"/>
                      </a:ext>
                    </a:extLst>
                  </p:cNvPr>
                  <p:cNvGrpSpPr/>
                  <p:nvPr/>
                </p:nvGrpSpPr>
                <p:grpSpPr>
                  <a:xfrm>
                    <a:off x="10950593" y="1583872"/>
                    <a:ext cx="987879" cy="906296"/>
                    <a:chOff x="10950593" y="1583872"/>
                    <a:chExt cx="987879" cy="906296"/>
                  </a:xfrm>
                </p:grpSpPr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7F2777E2-AFCF-9741-B02F-E23C247D95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50593" y="1583872"/>
                      <a:ext cx="987879" cy="906296"/>
                      <a:chOff x="10950593" y="1583872"/>
                      <a:chExt cx="987879" cy="906296"/>
                    </a:xfrm>
                  </p:grpSpPr>
                  <p:cxnSp>
                    <p:nvCxnSpPr>
                      <p:cNvPr id="35" name="Straight Arrow Connector 34">
                        <a:extLst>
                          <a:ext uri="{FF2B5EF4-FFF2-40B4-BE49-F238E27FC236}">
                            <a16:creationId xmlns:a16="http://schemas.microsoft.com/office/drawing/2014/main" id="{22EE344D-3934-A143-B275-29A8A3C7B1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950593" y="2419410"/>
                        <a:ext cx="987879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Arrow Connector 36">
                        <a:extLst>
                          <a:ext uri="{FF2B5EF4-FFF2-40B4-BE49-F238E27FC236}">
                            <a16:creationId xmlns:a16="http://schemas.microsoft.com/office/drawing/2014/main" id="{D825057E-C67F-A942-82A2-091868781B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1059886" y="1583872"/>
                        <a:ext cx="0" cy="906296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0" name="Straight Arrow Connector 39">
                      <a:extLst>
                        <a:ext uri="{FF2B5EF4-FFF2-40B4-BE49-F238E27FC236}">
                          <a16:creationId xmlns:a16="http://schemas.microsoft.com/office/drawing/2014/main" id="{6E6E4107-A046-714C-85EF-D03907F551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994572" y="1939049"/>
                      <a:ext cx="696686" cy="53479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DFF23898-DD84-9846-BC1B-FF7B19BA55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59360" y="1233983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DFF23898-DD84-9846-BC1B-FF7B19BA550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559360" y="1233983"/>
                      <a:ext cx="371384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4ECECD6D-F53B-D248-B382-033385465A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25623" y="1749244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4ECECD6D-F53B-D248-B382-033385465A0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25623" y="1749244"/>
                      <a:ext cx="371384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723CC6FA-213D-BD4E-A7D6-94D75A06E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51753" y="827738"/>
                      <a:ext cx="35375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723CC6FA-213D-BD4E-A7D6-94D75A06E1E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851753" y="827738"/>
                      <a:ext cx="353750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9699D2D1-2B42-FC45-955B-2E7FDE2086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80192" y="1645920"/>
                <a:ext cx="285205" cy="3043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23E8C52-F9D9-B143-9055-1FB8B673B1B5}"/>
                    </a:ext>
                  </a:extLst>
                </p:cNvPr>
                <p:cNvSpPr/>
                <p:nvPr/>
              </p:nvSpPr>
              <p:spPr>
                <a:xfrm>
                  <a:off x="10538640" y="1684903"/>
                  <a:ext cx="32848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23E8C52-F9D9-B143-9055-1FB8B673B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8640" y="1684903"/>
                  <a:ext cx="328488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37A82-B173-1D4E-A8D0-6A1C58D9177C}"/>
              </a:ext>
            </a:extLst>
          </p:cNvPr>
          <p:cNvGrpSpPr/>
          <p:nvPr/>
        </p:nvGrpSpPr>
        <p:grpSpPr>
          <a:xfrm>
            <a:off x="10033544" y="991103"/>
            <a:ext cx="966999" cy="513720"/>
            <a:chOff x="10033544" y="991103"/>
            <a:chExt cx="966999" cy="513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8591DBA-D976-F140-8645-600FFD8EA94D}"/>
                    </a:ext>
                  </a:extLst>
                </p:cNvPr>
                <p:cNvSpPr/>
                <p:nvPr/>
              </p:nvSpPr>
              <p:spPr>
                <a:xfrm>
                  <a:off x="10033544" y="991103"/>
                  <a:ext cx="9669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8591DBA-D976-F140-8645-600FFD8EA9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544" y="991103"/>
                  <a:ext cx="96699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987E381-DD3F-A541-8567-195299E2D368}"/>
                </a:ext>
              </a:extLst>
            </p:cNvPr>
            <p:cNvCxnSpPr>
              <a:cxnSpLocks/>
            </p:cNvCxnSpPr>
            <p:nvPr/>
          </p:nvCxnSpPr>
          <p:spPr>
            <a:xfrm>
              <a:off x="10569765" y="1326121"/>
              <a:ext cx="180984" cy="17870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969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32F5A-2353-6C4C-96B1-61A30A6A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2692" name="Rectangle 4"/>
              <p:cNvSpPr>
                <a:spLocks noChangeArrowheads="1"/>
              </p:cNvSpPr>
              <p:nvPr/>
            </p:nvSpPr>
            <p:spPr bwMode="auto">
              <a:xfrm>
                <a:off x="885445" y="1145604"/>
                <a:ext cx="10288523" cy="4736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7463" indent="-17463"/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Given</a:t>
                </a:r>
                <a:r>
                  <a:rPr lang="en-US" sz="32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𝑙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we want to get to the integral: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𝑙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𝑃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𝑑𝑥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den>
                    </m:f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we can do this by multiplying both sides by:</a:t>
                </a:r>
              </a:p>
              <a:p>
                <a:pPr marL="17463" indent="-17463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b="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in</m:t>
                            </m:r>
                          </m:fName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in</m:t>
                            </m:r>
                          </m:fName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</m:t>
                        </m:r>
                      </m:fName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32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sz="32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32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in</m:t>
                            </m:r>
                          </m:fName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func>
                      <m:func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269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445" y="1145604"/>
                <a:ext cx="10288523" cy="4736553"/>
              </a:xfrm>
              <a:prstGeom prst="rect">
                <a:avLst/>
              </a:prstGeom>
              <a:blipFill>
                <a:blip r:embed="rId3"/>
                <a:stretch>
                  <a:fillRect l="-7522" t="-16310" r="-1356" b="-40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40569E-5293-3B44-BB8D-920834F4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481ECA-C2DD-6149-82E7-1FFB9E297ED5}"/>
              </a:ext>
            </a:extLst>
          </p:cNvPr>
          <p:cNvSpPr/>
          <p:nvPr/>
        </p:nvSpPr>
        <p:spPr>
          <a:xfrm>
            <a:off x="725424" y="4330729"/>
            <a:ext cx="3608832" cy="5486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6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B43B-7768-6B4A-BDDB-0131F3AE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Variables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72F8D-8953-524F-9B96-1622D59B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603504" y="1011622"/>
                <a:ext cx="10997619" cy="545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itchFamily="2" charset="2"/>
                  </a:rPr>
                  <a:t>It turns out (can be proven—and you will, at some point—but let’s just accept it, for now)</a:t>
                </a: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𝑑𝑥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den>
                      </m:f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49217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8159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nary>
                        <m:naryPr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  <m:brk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os</m:t>
                              </m:r>
                            </m:fName>
                            <m:e>
                              <m:r>
                                <m:rPr>
                                  <m:brk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  <m:r>
                            <m:rPr>
                              <m:brk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m:rPr>
                              <m:brk m:alnAt="24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  <m:brk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os</m:t>
                              </m:r>
                            </m:fName>
                            <m:e>
                              <m:r>
                                <m:rPr>
                                  <m:brk/>
                                </m:r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  <m:r>
                            <m:rPr>
                              <m:brk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49217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So,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…</a:t>
                </a: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multiply both sides by</a:t>
                </a:r>
                <a:r>
                  <a:rPr lang="en-US" sz="20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  <m:brk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c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os</m:t>
                            </m:r>
                          </m:fName>
                          <m:e>
                            <m:r>
                              <m:rPr>
                                <m:brk/>
                              </m:r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>
                  <a:solidFill>
                    <a:srgbClr val="49217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integrate over</a:t>
                </a:r>
                <a:r>
                  <a:rPr lang="en-US" sz="20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  <m:brk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os</m:t>
                        </m:r>
                      </m:fName>
                      <m:e>
                        <m:r>
                          <m:rPr>
                            <m:brk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000" dirty="0">
                  <a:solidFill>
                    <a:srgbClr val="49217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All terms in the sum over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</m:oMath>
                </a14:m>
                <a:r>
                  <a:rPr lang="en-US" sz="20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will vanish, except the term for which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49217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20992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49217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979488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49217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7463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This gives you all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s!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03504" y="1011622"/>
                <a:ext cx="10997619" cy="5457328"/>
              </a:xfrm>
              <a:prstGeom prst="rect">
                <a:avLst/>
              </a:prstGeom>
              <a:blipFill>
                <a:blip r:embed="rId3"/>
                <a:stretch>
                  <a:fillRect l="-578" t="-14651" b="-2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E94DA20-9602-8B44-8A99-6EE0470FA127}"/>
              </a:ext>
            </a:extLst>
          </p:cNvPr>
          <p:cNvGrpSpPr/>
          <p:nvPr/>
        </p:nvGrpSpPr>
        <p:grpSpPr>
          <a:xfrm>
            <a:off x="10507108" y="846679"/>
            <a:ext cx="1648749" cy="1575344"/>
            <a:chOff x="10507108" y="846679"/>
            <a:chExt cx="1648749" cy="15753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76A329F-D6ED-DB40-9EF3-0CF862DD7500}"/>
                </a:ext>
              </a:extLst>
            </p:cNvPr>
            <p:cNvGrpSpPr/>
            <p:nvPr/>
          </p:nvGrpSpPr>
          <p:grpSpPr>
            <a:xfrm>
              <a:off x="10507108" y="846679"/>
              <a:ext cx="1648749" cy="1575344"/>
              <a:chOff x="10507108" y="846679"/>
              <a:chExt cx="1648749" cy="157534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5E0E63F-27AA-B946-A106-5C9F283FBFDB}"/>
                  </a:ext>
                </a:extLst>
              </p:cNvPr>
              <p:cNvGrpSpPr/>
              <p:nvPr/>
            </p:nvGrpSpPr>
            <p:grpSpPr>
              <a:xfrm>
                <a:off x="10507108" y="846679"/>
                <a:ext cx="1648749" cy="1575344"/>
                <a:chOff x="10548258" y="827738"/>
                <a:chExt cx="1648749" cy="1575344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8DFC838E-0290-1442-A2E8-705C31B90850}"/>
                    </a:ext>
                  </a:extLst>
                </p:cNvPr>
                <p:cNvGrpSpPr/>
                <p:nvPr/>
              </p:nvGrpSpPr>
              <p:grpSpPr>
                <a:xfrm>
                  <a:off x="10548258" y="1126672"/>
                  <a:ext cx="1341229" cy="1276410"/>
                  <a:chOff x="10597243" y="1583872"/>
                  <a:chExt cx="1341229" cy="1276410"/>
                </a:xfrm>
              </p:grpSpPr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0ECC26D5-5687-EB44-B050-90A8DC59C9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597243" y="1945882"/>
                    <a:ext cx="914400" cy="9144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ADFEACD5-FE31-1E48-B129-1EF4B1528E6E}"/>
                      </a:ext>
                    </a:extLst>
                  </p:cNvPr>
                  <p:cNvGrpSpPr/>
                  <p:nvPr/>
                </p:nvGrpSpPr>
                <p:grpSpPr>
                  <a:xfrm>
                    <a:off x="10950593" y="1583872"/>
                    <a:ext cx="987879" cy="906296"/>
                    <a:chOff x="10950593" y="1583872"/>
                    <a:chExt cx="987879" cy="906296"/>
                  </a:xfrm>
                </p:grpSpPr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7F2777E2-AFCF-9741-B02F-E23C247D95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50593" y="1583872"/>
                      <a:ext cx="987879" cy="906296"/>
                      <a:chOff x="10950593" y="1583872"/>
                      <a:chExt cx="987879" cy="906296"/>
                    </a:xfrm>
                  </p:grpSpPr>
                  <p:cxnSp>
                    <p:nvCxnSpPr>
                      <p:cNvPr id="35" name="Straight Arrow Connector 34">
                        <a:extLst>
                          <a:ext uri="{FF2B5EF4-FFF2-40B4-BE49-F238E27FC236}">
                            <a16:creationId xmlns:a16="http://schemas.microsoft.com/office/drawing/2014/main" id="{22EE344D-3934-A143-B275-29A8A3C7B1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950593" y="2419410"/>
                        <a:ext cx="987879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Arrow Connector 36">
                        <a:extLst>
                          <a:ext uri="{FF2B5EF4-FFF2-40B4-BE49-F238E27FC236}">
                            <a16:creationId xmlns:a16="http://schemas.microsoft.com/office/drawing/2014/main" id="{D825057E-C67F-A942-82A2-091868781B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1059886" y="1583872"/>
                        <a:ext cx="0" cy="906296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0" name="Straight Arrow Connector 39">
                      <a:extLst>
                        <a:ext uri="{FF2B5EF4-FFF2-40B4-BE49-F238E27FC236}">
                          <a16:creationId xmlns:a16="http://schemas.microsoft.com/office/drawing/2014/main" id="{6E6E4107-A046-714C-85EF-D03907F551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994572" y="1939049"/>
                      <a:ext cx="696686" cy="53479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DFF23898-DD84-9846-BC1B-FF7B19BA55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59360" y="1233983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DFF23898-DD84-9846-BC1B-FF7B19BA550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559360" y="1233983"/>
                      <a:ext cx="371384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4ECECD6D-F53B-D248-B382-033385465A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25623" y="1749244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4ECECD6D-F53B-D248-B382-033385465A0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25623" y="1749244"/>
                      <a:ext cx="371384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723CC6FA-213D-BD4E-A7D6-94D75A06E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51753" y="827738"/>
                      <a:ext cx="35375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723CC6FA-213D-BD4E-A7D6-94D75A06E1E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851753" y="827738"/>
                      <a:ext cx="353750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9699D2D1-2B42-FC45-955B-2E7FDE2086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80192" y="1645920"/>
                <a:ext cx="285205" cy="3043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23E8C52-F9D9-B143-9055-1FB8B673B1B5}"/>
                    </a:ext>
                  </a:extLst>
                </p:cNvPr>
                <p:cNvSpPr/>
                <p:nvPr/>
              </p:nvSpPr>
              <p:spPr>
                <a:xfrm>
                  <a:off x="10538640" y="1684903"/>
                  <a:ext cx="32848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23E8C52-F9D9-B143-9055-1FB8B673B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8640" y="1684903"/>
                  <a:ext cx="328488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37A82-B173-1D4E-A8D0-6A1C58D9177C}"/>
              </a:ext>
            </a:extLst>
          </p:cNvPr>
          <p:cNvGrpSpPr/>
          <p:nvPr/>
        </p:nvGrpSpPr>
        <p:grpSpPr>
          <a:xfrm>
            <a:off x="10033544" y="991103"/>
            <a:ext cx="966999" cy="513720"/>
            <a:chOff x="10033544" y="991103"/>
            <a:chExt cx="966999" cy="513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8591DBA-D976-F140-8645-600FFD8EA94D}"/>
                    </a:ext>
                  </a:extLst>
                </p:cNvPr>
                <p:cNvSpPr/>
                <p:nvPr/>
              </p:nvSpPr>
              <p:spPr>
                <a:xfrm>
                  <a:off x="10033544" y="991103"/>
                  <a:ext cx="9669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8591DBA-D976-F140-8645-600FFD8EA9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544" y="991103"/>
                  <a:ext cx="96699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987E381-DD3F-A541-8567-195299E2D368}"/>
                </a:ext>
              </a:extLst>
            </p:cNvPr>
            <p:cNvCxnSpPr>
              <a:cxnSpLocks/>
            </p:cNvCxnSpPr>
            <p:nvPr/>
          </p:nvCxnSpPr>
          <p:spPr>
            <a:xfrm>
              <a:off x="10569765" y="1326121"/>
              <a:ext cx="180984" cy="17870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6B3556-8936-CE41-B3FA-398275C630E5}"/>
                  </a:ext>
                </a:extLst>
              </p:cNvPr>
              <p:cNvSpPr/>
              <p:nvPr/>
            </p:nvSpPr>
            <p:spPr>
              <a:xfrm>
                <a:off x="5597752" y="2264363"/>
                <a:ext cx="3733009" cy="992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6B3556-8936-CE41-B3FA-398275C63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752" y="2264363"/>
                <a:ext cx="3733009" cy="992964"/>
              </a:xfrm>
              <a:prstGeom prst="rect">
                <a:avLst/>
              </a:prstGeom>
              <a:blipFill>
                <a:blip r:embed="rId11"/>
                <a:stretch>
                  <a:fillRect l="-18644" t="-111392" b="-170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AA8B123-F067-E447-BE6B-E74391330808}"/>
                  </a:ext>
                </a:extLst>
              </p:cNvPr>
              <p:cNvSpPr/>
              <p:nvPr/>
            </p:nvSpPr>
            <p:spPr>
              <a:xfrm>
                <a:off x="9151426" y="2381907"/>
                <a:ext cx="1596591" cy="675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AA8B123-F067-E447-BE6B-E74391330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426" y="2381907"/>
                <a:ext cx="1596591" cy="675698"/>
              </a:xfrm>
              <a:prstGeom prst="rect">
                <a:avLst/>
              </a:prstGeom>
              <a:blipFill>
                <a:blip r:embed="rId1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F079C9C-AB16-084F-9D95-30114D731067}"/>
                  </a:ext>
                </a:extLst>
              </p:cNvPr>
              <p:cNvSpPr/>
              <p:nvPr/>
            </p:nvSpPr>
            <p:spPr>
              <a:xfrm>
                <a:off x="8870771" y="5252424"/>
                <a:ext cx="1780809" cy="692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𝐵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F079C9C-AB16-084F-9D95-30114D731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771" y="5252424"/>
                <a:ext cx="1780809" cy="692626"/>
              </a:xfrm>
              <a:prstGeom prst="rect">
                <a:avLst/>
              </a:prstGeom>
              <a:blipFill>
                <a:blip r:embed="rId1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7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EDCD5EA-3D90-CE47-BB94-A17F246D2669}"/>
                  </a:ext>
                </a:extLst>
              </p:cNvPr>
              <p:cNvSpPr/>
              <p:nvPr/>
            </p:nvSpPr>
            <p:spPr>
              <a:xfrm>
                <a:off x="652272" y="1079195"/>
                <a:ext cx="10943590" cy="5145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V everywhere on a spherical shell is a given constant, i.e.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. There are no charges inside the sphere.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sz="2800" dirty="0">
                    <a:solidFill>
                      <a:schemeClr val="accent2"/>
                    </a:solidFill>
                  </a:rPr>
                  <a:t>Which terms do you expect to appear when finding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inside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?</a:t>
                </a:r>
              </a:p>
              <a:p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/>
                  <a:t>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/>
                  <a:t> terms (but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 err="1"/>
                  <a:t>’s</a:t>
                </a:r>
                <a:r>
                  <a:rPr lang="en-US" sz="2800" dirty="0"/>
                  <a:t>)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/>
                  <a:t>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/>
                  <a:t> terms (but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/>
                  <a:t>’s)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/>
                  <a:t>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/>
                  <a:t>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/>
                  <a:t>Something else!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EDCD5EA-3D90-CE47-BB94-A17F246D2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2" y="1079195"/>
                <a:ext cx="10943590" cy="5145511"/>
              </a:xfrm>
              <a:prstGeom prst="rect">
                <a:avLst/>
              </a:prstGeom>
              <a:blipFill>
                <a:blip r:embed="rId3"/>
                <a:stretch>
                  <a:fillRect l="-1043" t="-9852" b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2E5BA5-93FB-D248-9AEC-FA531A89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BF6AED-E1CE-E841-A661-5BEF2A75A482}"/>
              </a:ext>
            </a:extLst>
          </p:cNvPr>
          <p:cNvSpPr/>
          <p:nvPr/>
        </p:nvSpPr>
        <p:spPr>
          <a:xfrm>
            <a:off x="341376" y="4828031"/>
            <a:ext cx="2530929" cy="491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CB4E8D-B026-EC4D-8F5B-05B42A70491D}"/>
                  </a:ext>
                </a:extLst>
              </p:cNvPr>
              <p:cNvSpPr/>
              <p:nvPr/>
            </p:nvSpPr>
            <p:spPr>
              <a:xfrm>
                <a:off x="7204329" y="3858535"/>
                <a:ext cx="4702429" cy="193899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Hints: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must be finite everywhere.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b="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 dirty="0" err="1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 dirty="0" err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 dirty="0" err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 dirty="0" err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/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</m:d>
                    <m:func>
                      <m:func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func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(1/2)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etc.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Legendre Polynomials are orthogonal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3CB4E8D-B026-EC4D-8F5B-05B42A704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329" y="3858535"/>
                <a:ext cx="4702429" cy="1938992"/>
              </a:xfrm>
              <a:prstGeom prst="rect">
                <a:avLst/>
              </a:prstGeom>
              <a:blipFill>
                <a:blip r:embed="rId4"/>
                <a:stretch>
                  <a:fillRect l="-1072" t="-1948" b="-38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9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EDCD5EA-3D90-CE47-BB94-A17F246D2669}"/>
                  </a:ext>
                </a:extLst>
              </p:cNvPr>
              <p:cNvSpPr/>
              <p:nvPr/>
            </p:nvSpPr>
            <p:spPr>
              <a:xfrm>
                <a:off x="652272" y="1079195"/>
                <a:ext cx="10943590" cy="5145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V everywhere on a spherical shell is a given constant, i.e.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. There are no charges inside the sphere.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sz="2800" dirty="0">
                    <a:solidFill>
                      <a:schemeClr val="accent2"/>
                    </a:solidFill>
                  </a:rPr>
                  <a:t>Which terms do you expect to appear when finding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out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side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?</a:t>
                </a:r>
              </a:p>
              <a:p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/>
                  <a:t>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/>
                  <a:t> terms (but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 err="1"/>
                  <a:t>’s</a:t>
                </a:r>
                <a:r>
                  <a:rPr lang="en-US" sz="2800" dirty="0"/>
                  <a:t>)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/>
                  <a:t>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/>
                  <a:t> terms (but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/>
                  <a:t>’s)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/>
                  <a:t>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/>
                  <a:t>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2800" dirty="0"/>
                  <a:t>Something else!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EDCD5EA-3D90-CE47-BB94-A17F246D2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2" y="1079195"/>
                <a:ext cx="10943590" cy="5145511"/>
              </a:xfrm>
              <a:prstGeom prst="rect">
                <a:avLst/>
              </a:prstGeom>
              <a:blipFill>
                <a:blip r:embed="rId3"/>
                <a:stretch>
                  <a:fillRect l="-1043" t="-9852" b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2E5BA5-93FB-D248-9AEC-FA531A89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BF6AED-E1CE-E841-A661-5BEF2A75A482}"/>
              </a:ext>
            </a:extLst>
          </p:cNvPr>
          <p:cNvSpPr/>
          <p:nvPr/>
        </p:nvSpPr>
        <p:spPr>
          <a:xfrm>
            <a:off x="249936" y="5266943"/>
            <a:ext cx="2530929" cy="491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B43B-7768-6B4A-BDDB-0131F3AE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Variables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72F8D-8953-524F-9B96-1622D59B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603504" y="1011622"/>
                <a:ext cx="10997619" cy="4434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itchFamily="2" charset="2"/>
                  </a:rPr>
                  <a:t>If we’re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itchFamily="2" charset="2"/>
                  </a:rPr>
                  <a:t> on the sphere and we want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itchFamily="2" charset="2"/>
                  </a:rPr>
                  <a:t> </a:t>
                </a:r>
                <a:r>
                  <a:rPr lang="en-US" sz="2000" b="1" i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itchFamily="2" charset="2"/>
                  </a:rPr>
                  <a:t>inside</a:t>
                </a: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itchFamily="2" charset="2"/>
                  </a:rPr>
                  <a:t>…</a:t>
                </a: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Argument is similar, except…</a:t>
                </a: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…we need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finite,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rgbClr val="49217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49217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2921000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49217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979488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p>
                          </m:sSup>
                          <m:nary>
                            <m:naryPr>
                              <m:limLoc m:val="undOvr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49217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03504" y="1011622"/>
                <a:ext cx="10997619" cy="4434868"/>
              </a:xfrm>
              <a:prstGeom prst="rect">
                <a:avLst/>
              </a:prstGeom>
              <a:blipFill>
                <a:blip r:embed="rId3"/>
                <a:stretch>
                  <a:fillRect l="-578" t="-15143" b="-37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E94DA20-9602-8B44-8A99-6EE0470FA127}"/>
              </a:ext>
            </a:extLst>
          </p:cNvPr>
          <p:cNvGrpSpPr/>
          <p:nvPr/>
        </p:nvGrpSpPr>
        <p:grpSpPr>
          <a:xfrm>
            <a:off x="10507108" y="846679"/>
            <a:ext cx="1648749" cy="1575344"/>
            <a:chOff x="10507108" y="846679"/>
            <a:chExt cx="1648749" cy="157534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76A329F-D6ED-DB40-9EF3-0CF862DD7500}"/>
                </a:ext>
              </a:extLst>
            </p:cNvPr>
            <p:cNvGrpSpPr/>
            <p:nvPr/>
          </p:nvGrpSpPr>
          <p:grpSpPr>
            <a:xfrm>
              <a:off x="10507108" y="846679"/>
              <a:ext cx="1648749" cy="1575344"/>
              <a:chOff x="10507108" y="846679"/>
              <a:chExt cx="1648749" cy="157534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5E0E63F-27AA-B946-A106-5C9F283FBFDB}"/>
                  </a:ext>
                </a:extLst>
              </p:cNvPr>
              <p:cNvGrpSpPr/>
              <p:nvPr/>
            </p:nvGrpSpPr>
            <p:grpSpPr>
              <a:xfrm>
                <a:off x="10507108" y="846679"/>
                <a:ext cx="1648749" cy="1575344"/>
                <a:chOff x="10548258" y="827738"/>
                <a:chExt cx="1648749" cy="1575344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8DFC838E-0290-1442-A2E8-705C31B90850}"/>
                    </a:ext>
                  </a:extLst>
                </p:cNvPr>
                <p:cNvGrpSpPr/>
                <p:nvPr/>
              </p:nvGrpSpPr>
              <p:grpSpPr>
                <a:xfrm>
                  <a:off x="10548258" y="1126672"/>
                  <a:ext cx="1341229" cy="1276410"/>
                  <a:chOff x="10597243" y="1583872"/>
                  <a:chExt cx="1341229" cy="1276410"/>
                </a:xfrm>
              </p:grpSpPr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0ECC26D5-5687-EB44-B050-90A8DC59C9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597243" y="1945882"/>
                    <a:ext cx="914400" cy="91440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ADFEACD5-FE31-1E48-B129-1EF4B1528E6E}"/>
                      </a:ext>
                    </a:extLst>
                  </p:cNvPr>
                  <p:cNvGrpSpPr/>
                  <p:nvPr/>
                </p:nvGrpSpPr>
                <p:grpSpPr>
                  <a:xfrm>
                    <a:off x="10950593" y="1583872"/>
                    <a:ext cx="987879" cy="906296"/>
                    <a:chOff x="10950593" y="1583872"/>
                    <a:chExt cx="987879" cy="906296"/>
                  </a:xfrm>
                </p:grpSpPr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7F2777E2-AFCF-9741-B02F-E23C247D95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950593" y="1583872"/>
                      <a:ext cx="987879" cy="906296"/>
                      <a:chOff x="10950593" y="1583872"/>
                      <a:chExt cx="987879" cy="906296"/>
                    </a:xfrm>
                  </p:grpSpPr>
                  <p:cxnSp>
                    <p:nvCxnSpPr>
                      <p:cNvPr id="35" name="Straight Arrow Connector 34">
                        <a:extLst>
                          <a:ext uri="{FF2B5EF4-FFF2-40B4-BE49-F238E27FC236}">
                            <a16:creationId xmlns:a16="http://schemas.microsoft.com/office/drawing/2014/main" id="{22EE344D-3934-A143-B275-29A8A3C7B1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950593" y="2419410"/>
                        <a:ext cx="987879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Arrow Connector 36">
                        <a:extLst>
                          <a:ext uri="{FF2B5EF4-FFF2-40B4-BE49-F238E27FC236}">
                            <a16:creationId xmlns:a16="http://schemas.microsoft.com/office/drawing/2014/main" id="{D825057E-C67F-A942-82A2-091868781B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1059886" y="1583872"/>
                        <a:ext cx="0" cy="906296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0" name="Straight Arrow Connector 39">
                      <a:extLst>
                        <a:ext uri="{FF2B5EF4-FFF2-40B4-BE49-F238E27FC236}">
                          <a16:creationId xmlns:a16="http://schemas.microsoft.com/office/drawing/2014/main" id="{6E6E4107-A046-714C-85EF-D03907F551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994572" y="1939049"/>
                      <a:ext cx="696686" cy="53479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DFF23898-DD84-9846-BC1B-FF7B19BA55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59360" y="1233983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DFF23898-DD84-9846-BC1B-FF7B19BA550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559360" y="1233983"/>
                      <a:ext cx="371384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4ECECD6D-F53B-D248-B382-033385465A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25623" y="1749244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4ECECD6D-F53B-D248-B382-033385465A0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25623" y="1749244"/>
                      <a:ext cx="371384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723CC6FA-213D-BD4E-A7D6-94D75A06E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51753" y="827738"/>
                      <a:ext cx="35375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723CC6FA-213D-BD4E-A7D6-94D75A06E1E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851753" y="827738"/>
                      <a:ext cx="353750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9699D2D1-2B42-FC45-955B-2E7FDE2086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680192" y="1645920"/>
                <a:ext cx="285205" cy="3043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23E8C52-F9D9-B143-9055-1FB8B673B1B5}"/>
                    </a:ext>
                  </a:extLst>
                </p:cNvPr>
                <p:cNvSpPr/>
                <p:nvPr/>
              </p:nvSpPr>
              <p:spPr>
                <a:xfrm>
                  <a:off x="10538640" y="1684903"/>
                  <a:ext cx="32848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523E8C52-F9D9-B143-9055-1FB8B673B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8640" y="1684903"/>
                  <a:ext cx="328488" cy="3077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A37A82-B173-1D4E-A8D0-6A1C58D9177C}"/>
              </a:ext>
            </a:extLst>
          </p:cNvPr>
          <p:cNvGrpSpPr/>
          <p:nvPr/>
        </p:nvGrpSpPr>
        <p:grpSpPr>
          <a:xfrm>
            <a:off x="10033544" y="991103"/>
            <a:ext cx="966999" cy="513720"/>
            <a:chOff x="10033544" y="991103"/>
            <a:chExt cx="966999" cy="513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8591DBA-D976-F140-8645-600FFD8EA94D}"/>
                    </a:ext>
                  </a:extLst>
                </p:cNvPr>
                <p:cNvSpPr/>
                <p:nvPr/>
              </p:nvSpPr>
              <p:spPr>
                <a:xfrm>
                  <a:off x="10033544" y="991103"/>
                  <a:ext cx="9669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8591DBA-D976-F140-8645-600FFD8EA9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544" y="991103"/>
                  <a:ext cx="96699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987E381-DD3F-A541-8567-195299E2D368}"/>
                </a:ext>
              </a:extLst>
            </p:cNvPr>
            <p:cNvCxnSpPr>
              <a:cxnSpLocks/>
            </p:cNvCxnSpPr>
            <p:nvPr/>
          </p:nvCxnSpPr>
          <p:spPr>
            <a:xfrm>
              <a:off x="10569765" y="1326121"/>
              <a:ext cx="180984" cy="17870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E69226-1D2A-344A-9F7A-BA88C1D0A267}"/>
                  </a:ext>
                </a:extLst>
              </p:cNvPr>
              <p:cNvSpPr/>
              <p:nvPr/>
            </p:nvSpPr>
            <p:spPr>
              <a:xfrm>
                <a:off x="8870771" y="4539192"/>
                <a:ext cx="1706749" cy="675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sub>
                      </m:sSub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sup>
                      </m:sSup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E69226-1D2A-344A-9F7A-BA88C1D0A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0771" y="4539192"/>
                <a:ext cx="1706749" cy="675698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12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Concept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6" name="Text Box 5"/>
              <p:cNvSpPr txBox="1">
                <a:spLocks noChangeArrowheads="1"/>
              </p:cNvSpPr>
              <p:nvPr/>
            </p:nvSpPr>
            <p:spPr bwMode="auto">
              <a:xfrm>
                <a:off x="725298" y="1313435"/>
                <a:ext cx="7779245" cy="4882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marL="0" indent="0"/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you write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b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 a sum of Legendre Polynomials?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sz="3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???</m:t>
                      </m:r>
                    </m:oMath>
                  </m:oMathPara>
                </a14:m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No, it cannot be done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 would require an infinite sum of terms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 would only involve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 would involve all three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Something else/none of the above</a:t>
                </a:r>
              </a:p>
            </p:txBody>
          </p:sp>
        </mc:Choice>
        <mc:Fallback xmlns="">
          <p:sp>
            <p:nvSpPr>
              <p:cNvPr id="8704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298" y="1313435"/>
                <a:ext cx="7779245" cy="4882619"/>
              </a:xfrm>
              <a:prstGeom prst="rect">
                <a:avLst/>
              </a:prstGeom>
              <a:blipFill>
                <a:blip r:embed="rId3"/>
                <a:stretch>
                  <a:fillRect l="-1954" t="-12176" b="-31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1DE9CD-05EC-724D-8704-E4C7CF31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9E5A8D1-F7F9-0A44-A8E2-DC189D222927}"/>
                  </a:ext>
                </a:extLst>
              </p:cNvPr>
              <p:cNvSpPr/>
              <p:nvPr/>
            </p:nvSpPr>
            <p:spPr>
              <a:xfrm>
                <a:off x="8504543" y="1313435"/>
                <a:ext cx="3511539" cy="1866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9E5A8D1-F7F9-0A44-A8E2-DC189D222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43" y="1313435"/>
                <a:ext cx="3511539" cy="1866537"/>
              </a:xfrm>
              <a:prstGeom prst="rect">
                <a:avLst/>
              </a:prstGeom>
              <a:blipFill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D52ADCF-97AD-CB40-97A6-B8A4AC119BA0}"/>
              </a:ext>
            </a:extLst>
          </p:cNvPr>
          <p:cNvSpPr/>
          <p:nvPr/>
        </p:nvSpPr>
        <p:spPr>
          <a:xfrm>
            <a:off x="579120" y="5669279"/>
            <a:ext cx="6717792" cy="491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7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50467D-402F-D34E-A99C-C1F5C0D4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DA1D24-0233-B244-82CA-ECEB40FFFD4D}"/>
              </a:ext>
            </a:extLst>
          </p:cNvPr>
          <p:cNvSpPr/>
          <p:nvPr/>
        </p:nvSpPr>
        <p:spPr>
          <a:xfrm>
            <a:off x="652272" y="4937759"/>
            <a:ext cx="3681984" cy="491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48F33D-7E7B-564E-BB5F-A4A535999ECC}"/>
                  </a:ext>
                </a:extLst>
              </p:cNvPr>
              <p:cNvSpPr/>
              <p:nvPr/>
            </p:nvSpPr>
            <p:spPr>
              <a:xfrm>
                <a:off x="743712" y="1086966"/>
                <a:ext cx="10905744" cy="5375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3200" dirty="0"/>
                  <a:t>Suppose V on a spherical shell is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br>
                  <a:rPr lang="en-US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3200" dirty="0"/>
                </a:br>
                <a:r>
                  <a:rPr lang="en-US" sz="3200" dirty="0">
                    <a:solidFill>
                      <a:schemeClr val="accent2"/>
                    </a:solidFill>
                  </a:rPr>
                  <a:t>Which terms do you expect to appear when finding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b="0" i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in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side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accent2"/>
                    </a:solidFill>
                  </a:rPr>
                  <a:t>?</a:t>
                </a:r>
                <a:br>
                  <a:rPr lang="en-US" sz="3200" dirty="0">
                    <a:solidFill>
                      <a:schemeClr val="accent2"/>
                    </a:solidFill>
                  </a:rPr>
                </a:br>
                <a:endParaRPr lang="en-US" sz="3200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/>
                  <a:t>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200" dirty="0"/>
                  <a:t> terms (but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200" dirty="0" err="1"/>
                  <a:t>’s</a:t>
                </a:r>
                <a:r>
                  <a:rPr lang="en-US" sz="3200" dirty="0"/>
                  <a:t>)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/>
                  <a:t>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200" dirty="0"/>
                  <a:t> terms (but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200" dirty="0"/>
                  <a:t>’s)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/>
                  <a:t>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/>
                  <a:t>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/>
                  <a:t>Something else!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48F33D-7E7B-564E-BB5F-A4A535999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12" y="1086966"/>
                <a:ext cx="10905744" cy="5375061"/>
              </a:xfrm>
              <a:prstGeom prst="rect">
                <a:avLst/>
              </a:prstGeom>
              <a:blipFill>
                <a:blip r:embed="rId3"/>
                <a:stretch>
                  <a:fillRect l="-1397" t="-20047" b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5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B43B-7768-6B4A-BDDB-0131F3AE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Variables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72F8D-8953-524F-9B96-1622D59B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509322" y="893050"/>
                <a:ext cx="11005457" cy="5940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Now, let’s consider problems that have “boundaries” that look spherical rather than planar</a:t>
                </a:r>
                <a:endParaRPr lang="en-US" sz="20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𝑍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will work, but it’ll be a terrible mess!</a:t>
                </a: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Much more natural to try</a:t>
                </a:r>
                <a:r>
                  <a:rPr lang="en-US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</m:d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𝜙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In </a:t>
                </a:r>
                <a:r>
                  <a:rPr lang="en-US" sz="2000" b="1" i="1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this </a:t>
                </a:r>
                <a:r>
                  <a:rPr lang="en-US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course, we’ll only look at problems with no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</m:oMath>
                </a14:m>
                <a:r>
                  <a:rPr lang="en-US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-dependence, e.g. sphere of charge</a:t>
                </a: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∇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𝜕𝜃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49217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Again, try</a:t>
                </a: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</m:d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plug it in, and divide both sides by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</m:d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giving</a:t>
                </a: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𝑑𝑅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49217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Not separated, yet! 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𝑑𝑅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49217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Once again, no function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en-US" sz="20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alone can add to a function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𝜃</m:t>
                    </m:r>
                  </m:oMath>
                </a14:m>
                <a:r>
                  <a:rPr lang="en-US" sz="20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to give 0, unless each is constant</a:t>
                </a: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49217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Again, we trade our PDE for 2 simple ODEs -- </a:t>
                </a:r>
                <a:r>
                  <a:rPr lang="en-US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Which constant needs to be positive?</a:t>
                </a: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Have a built-in B.C., namely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must not blow up! (smooth charge </a:t>
                </a:r>
                <a:r>
                  <a:rPr lang="en-US" sz="2000" dirty="0" err="1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dist</a:t>
                </a:r>
                <a:r>
                  <a:rPr lang="en-US" sz="20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itchFamily="2" charset="2"/>
                  </a:rPr>
                  <a:t></a:t>
                </a:r>
                <a:r>
                  <a:rPr lang="en-US" sz="20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finite voltages at finite r)</a:t>
                </a: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Forces special feature: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must be negative &amp; writeable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w/ integer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≥0</m:t>
                    </m:r>
                  </m:oMath>
                </a14:m>
                <a:endParaRPr lang="en-US" sz="2000" dirty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473075" lvl="4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473075" lvl="4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09322" y="893050"/>
                <a:ext cx="11005457" cy="5940857"/>
              </a:xfrm>
              <a:prstGeom prst="rect">
                <a:avLst/>
              </a:prstGeom>
              <a:blipFill>
                <a:blip r:embed="rId3"/>
                <a:stretch>
                  <a:fillRect l="-346" t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4A354A-D38E-8946-8F41-4CCC2899C292}"/>
                  </a:ext>
                </a:extLst>
              </p:cNvPr>
              <p:cNvSpPr/>
              <p:nvPr/>
            </p:nvSpPr>
            <p:spPr>
              <a:xfrm>
                <a:off x="11233100" y="2118353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4A354A-D38E-8946-8F41-4CCC2899C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100" y="2118353"/>
                <a:ext cx="4106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0981980-0229-094B-848D-4F2AB140EB51}"/>
                  </a:ext>
                </a:extLst>
              </p:cNvPr>
              <p:cNvSpPr/>
              <p:nvPr/>
            </p:nvSpPr>
            <p:spPr>
              <a:xfrm>
                <a:off x="10081142" y="2109167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0981980-0229-094B-848D-4F2AB140E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142" y="2109167"/>
                <a:ext cx="4106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5076B4D4-56AB-9D42-96D1-7AD77F6B172A}"/>
              </a:ext>
            </a:extLst>
          </p:cNvPr>
          <p:cNvGrpSpPr/>
          <p:nvPr/>
        </p:nvGrpSpPr>
        <p:grpSpPr>
          <a:xfrm>
            <a:off x="10124430" y="974695"/>
            <a:ext cx="2013139" cy="1870257"/>
            <a:chOff x="10124430" y="974695"/>
            <a:chExt cx="2013139" cy="187025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5E0E63F-27AA-B946-A106-5C9F283FBFDB}"/>
                </a:ext>
              </a:extLst>
            </p:cNvPr>
            <p:cNvGrpSpPr/>
            <p:nvPr/>
          </p:nvGrpSpPr>
          <p:grpSpPr>
            <a:xfrm>
              <a:off x="10433956" y="974695"/>
              <a:ext cx="1703613" cy="1575344"/>
              <a:chOff x="10548258" y="827738"/>
              <a:chExt cx="1703613" cy="157534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DFC838E-0290-1442-A2E8-705C31B90850}"/>
                  </a:ext>
                </a:extLst>
              </p:cNvPr>
              <p:cNvGrpSpPr/>
              <p:nvPr/>
            </p:nvGrpSpPr>
            <p:grpSpPr>
              <a:xfrm>
                <a:off x="10548258" y="1126672"/>
                <a:ext cx="1396093" cy="1276410"/>
                <a:chOff x="10597243" y="1583872"/>
                <a:chExt cx="1396093" cy="1276410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ECC26D5-5687-EB44-B050-90A8DC59C9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597243" y="1945882"/>
                  <a:ext cx="914400" cy="914400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DFEACD5-FE31-1E48-B129-1EF4B1528E6E}"/>
                    </a:ext>
                  </a:extLst>
                </p:cNvPr>
                <p:cNvGrpSpPr/>
                <p:nvPr/>
              </p:nvGrpSpPr>
              <p:grpSpPr>
                <a:xfrm>
                  <a:off x="10994572" y="1583872"/>
                  <a:ext cx="998764" cy="906296"/>
                  <a:chOff x="10994572" y="1583872"/>
                  <a:chExt cx="998764" cy="906296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7F2777E2-AFCF-9741-B02F-E23C247D9565}"/>
                      </a:ext>
                    </a:extLst>
                  </p:cNvPr>
                  <p:cNvGrpSpPr/>
                  <p:nvPr/>
                </p:nvGrpSpPr>
                <p:grpSpPr>
                  <a:xfrm>
                    <a:off x="11005457" y="1583872"/>
                    <a:ext cx="987879" cy="906296"/>
                    <a:chOff x="11005457" y="1583872"/>
                    <a:chExt cx="987879" cy="906296"/>
                  </a:xfrm>
                </p:grpSpPr>
                <p:cxnSp>
                  <p:nvCxnSpPr>
                    <p:cNvPr id="35" name="Straight Arrow Connector 34">
                      <a:extLst>
                        <a:ext uri="{FF2B5EF4-FFF2-40B4-BE49-F238E27FC236}">
                          <a16:creationId xmlns:a16="http://schemas.microsoft.com/office/drawing/2014/main" id="{22EE344D-3934-A143-B275-29A8A3C7B1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005457" y="2419410"/>
                      <a:ext cx="987879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Arrow Connector 36">
                      <a:extLst>
                        <a:ext uri="{FF2B5EF4-FFF2-40B4-BE49-F238E27FC236}">
                          <a16:creationId xmlns:a16="http://schemas.microsoft.com/office/drawing/2014/main" id="{D825057E-C67F-A942-82A2-091868781B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1059886" y="1583872"/>
                      <a:ext cx="0" cy="90629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6E6E4107-A046-714C-85EF-D03907F551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994572" y="1939049"/>
                    <a:ext cx="696686" cy="53479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FF23898-DD84-9846-BC1B-FF7B19BA5508}"/>
                      </a:ext>
                    </a:extLst>
                  </p:cNvPr>
                  <p:cNvSpPr/>
                  <p:nvPr/>
                </p:nvSpPr>
                <p:spPr>
                  <a:xfrm>
                    <a:off x="11559360" y="1233983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FF23898-DD84-9846-BC1B-FF7B19BA55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9360" y="1233983"/>
                    <a:ext cx="37138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ECECD6D-F53B-D248-B382-033385465A0D}"/>
                      </a:ext>
                    </a:extLst>
                  </p:cNvPr>
                  <p:cNvSpPr/>
                  <p:nvPr/>
                </p:nvSpPr>
                <p:spPr>
                  <a:xfrm>
                    <a:off x="11880487" y="1749244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ECECD6D-F53B-D248-B382-033385465A0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80487" y="1749244"/>
                    <a:ext cx="37138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23CC6FA-213D-BD4E-A7D6-94D75A06E1ED}"/>
                      </a:ext>
                    </a:extLst>
                  </p:cNvPr>
                  <p:cNvSpPr/>
                  <p:nvPr/>
                </p:nvSpPr>
                <p:spPr>
                  <a:xfrm>
                    <a:off x="10851753" y="827738"/>
                    <a:ext cx="3537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23CC6FA-213D-BD4E-A7D6-94D75A06E1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1753" y="827738"/>
                    <a:ext cx="35375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AB4778C-FCC3-F54F-A5E3-6011FE3E6A3C}"/>
                </a:ext>
              </a:extLst>
            </p:cNvPr>
            <p:cNvGrpSpPr/>
            <p:nvPr/>
          </p:nvGrpSpPr>
          <p:grpSpPr>
            <a:xfrm>
              <a:off x="10124430" y="1317740"/>
              <a:ext cx="1553635" cy="1527212"/>
              <a:chOff x="10124430" y="1317740"/>
              <a:chExt cx="1553635" cy="1527212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2E5DDD9-329F-934A-90D6-E82937A05CE6}"/>
                  </a:ext>
                </a:extLst>
              </p:cNvPr>
              <p:cNvGrpSpPr/>
              <p:nvPr/>
            </p:nvGrpSpPr>
            <p:grpSpPr>
              <a:xfrm>
                <a:off x="10189678" y="2268211"/>
                <a:ext cx="1353385" cy="576741"/>
                <a:chOff x="10189678" y="2268211"/>
                <a:chExt cx="1353385" cy="5767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D0808A71-0CAC-C54C-9863-90759494A7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80511" y="247562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D0808A71-0CAC-C54C-9863-90759494A7C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80511" y="2475620"/>
                      <a:ext cx="41069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15F43F7-0B24-B243-B4D6-4A98F0128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34207" y="243179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15F43F7-0B24-B243-B4D6-4A98F01287C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34207" y="2431790"/>
                      <a:ext cx="410690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E586BAAE-B286-7C4B-B6DA-80F99F6DF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2373" y="228999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E586BAAE-B286-7C4B-B6DA-80F99F6DF32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2373" y="2289996"/>
                      <a:ext cx="410690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A2741148-0C6D-184A-932D-2E7C78AF3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37254" y="2409203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A2741148-0C6D-184A-932D-2E7C78AF37B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37254" y="2409203"/>
                      <a:ext cx="410690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35D34A43-AD59-6C4B-884A-98C162F399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89678" y="2268211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35D34A43-AD59-6C4B-884A-98C162F3990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89678" y="2268211"/>
                      <a:ext cx="410690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4F9BF27-54A9-4744-8118-0C269397DAF3}"/>
                  </a:ext>
                </a:extLst>
              </p:cNvPr>
              <p:cNvGrpSpPr/>
              <p:nvPr/>
            </p:nvGrpSpPr>
            <p:grpSpPr>
              <a:xfrm>
                <a:off x="10124430" y="1317740"/>
                <a:ext cx="1553635" cy="762798"/>
                <a:chOff x="10124430" y="1317740"/>
                <a:chExt cx="1553635" cy="762798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F4F408F-6FA5-6140-877D-331336E808E0}"/>
                    </a:ext>
                  </a:extLst>
                </p:cNvPr>
                <p:cNvGrpSpPr/>
                <p:nvPr/>
              </p:nvGrpSpPr>
              <p:grpSpPr>
                <a:xfrm>
                  <a:off x="10124430" y="1317740"/>
                  <a:ext cx="1301914" cy="702605"/>
                  <a:chOff x="10094202" y="513510"/>
                  <a:chExt cx="1301914" cy="70260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69233570-8ADE-7E40-BADA-2F73D83618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6283" y="513510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69233570-8ADE-7E40-BADA-2F73D83618D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566283" y="513510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582C49F9-9950-E748-91E2-28CBFDD71A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85211" y="521916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582C49F9-9950-E748-91E2-28CBFDD71A3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785211" y="521916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B1E127E7-D7D1-1440-B23F-4C0CDE2BB4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85426" y="624160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B1E127E7-D7D1-1440-B23F-4C0CDE2BB42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985426" y="624160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A2B0AB18-EF68-5845-B5E0-205A963D87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21040" y="613869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A2B0AB18-EF68-5845-B5E0-205A963D87D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321040" y="613869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CC9AB15F-8565-D246-8FD3-EF69D36685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94202" y="846783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CC9AB15F-8565-D246-8FD3-EF69D366850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094202" y="846783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13F7001-4C39-9F40-A92E-9A58103F0C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67375" y="171120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13F7001-4C39-9F40-A92E-9A58103F0CF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267375" y="1711206"/>
                      <a:ext cx="410690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188875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Concept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76CB417-CDCE-DD4E-B1BE-B794D2562AB9}"/>
                  </a:ext>
                </a:extLst>
              </p:cNvPr>
              <p:cNvSpPr/>
              <p:nvPr/>
            </p:nvSpPr>
            <p:spPr>
              <a:xfrm>
                <a:off x="743712" y="1086966"/>
                <a:ext cx="10905744" cy="5375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3200" dirty="0"/>
                  <a:t>Suppose V on a spherical shell is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br>
                  <a:rPr lang="en-US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3200" dirty="0"/>
                </a:br>
                <a:r>
                  <a:rPr lang="en-US" sz="3200" dirty="0">
                    <a:solidFill>
                      <a:schemeClr val="accent2"/>
                    </a:solidFill>
                  </a:rPr>
                  <a:t>Which terms do you expect to appear when finding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b="0" i="0" dirty="0" smtClean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out</m:t>
                        </m:r>
                        <m:r>
                          <m:rPr>
                            <m:nor/>
                          </m:rPr>
                          <a:rPr lang="en-US" sz="3200" dirty="0"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side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accent2"/>
                    </a:solidFill>
                  </a:rPr>
                  <a:t>?</a:t>
                </a:r>
                <a:br>
                  <a:rPr lang="en-US" sz="3200" dirty="0">
                    <a:solidFill>
                      <a:schemeClr val="accent2"/>
                    </a:solidFill>
                  </a:rPr>
                </a:br>
                <a:endParaRPr lang="en-US" sz="3200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/>
                  <a:t>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200" dirty="0"/>
                  <a:t> terms (but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200" dirty="0" err="1"/>
                  <a:t>’s</a:t>
                </a:r>
                <a:r>
                  <a:rPr lang="en-US" sz="3200" dirty="0"/>
                  <a:t>)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/>
                  <a:t>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200" dirty="0"/>
                  <a:t> terms (but 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200" dirty="0"/>
                  <a:t>’s)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/>
                  <a:t>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/>
                  <a:t>Just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/>
                  <a:t>Something else!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76CB417-CDCE-DD4E-B1BE-B794D2562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12" y="1086966"/>
                <a:ext cx="10905744" cy="5375061"/>
              </a:xfrm>
              <a:prstGeom prst="rect">
                <a:avLst/>
              </a:prstGeom>
              <a:blipFill>
                <a:blip r:embed="rId3"/>
                <a:stretch>
                  <a:fillRect l="-1397" t="-20047" b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50467D-402F-D34E-A99C-C1F5C0D4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DA1D24-0233-B244-82CA-ECEB40FFFD4D}"/>
              </a:ext>
            </a:extLst>
          </p:cNvPr>
          <p:cNvSpPr/>
          <p:nvPr/>
        </p:nvSpPr>
        <p:spPr>
          <a:xfrm>
            <a:off x="579120" y="5413247"/>
            <a:ext cx="3681984" cy="491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3190" name="Text Box 9"/>
              <p:cNvSpPr txBox="1">
                <a:spLocks noChangeArrowheads="1"/>
              </p:cNvSpPr>
              <p:nvPr/>
            </p:nvSpPr>
            <p:spPr bwMode="auto">
              <a:xfrm>
                <a:off x="313600" y="1163987"/>
                <a:ext cx="11555313" cy="4952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marL="17463" indent="-17463"/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Suppose that applying boundary conditions to Laplace's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∇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leads to an equation of the form:</a:t>
                </a:r>
              </a:p>
              <a:p>
                <a:pPr marL="17463" indent="-174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000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sz="3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=4+3</m:t>
                      </m:r>
                      <m:func>
                        <m:func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7463" indent="-17463"/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you solve for the coefficients,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 ?</a:t>
                </a:r>
              </a:p>
              <a:p>
                <a:pPr marL="514350" indent="-514350">
                  <a:buFont typeface="+mj-lt"/>
                  <a:buAutoNum type="alphaLcParenR"/>
                </a:pPr>
                <a:endParaRPr lang="en-US" sz="3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No, you need at least one more equation to solve for any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Yes, you have enough info to solve for all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Partially. Can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but cannot solve for the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’s.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Partially. Can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but cannot solve for the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’s.</a:t>
                </a:r>
              </a:p>
            </p:txBody>
          </p:sp>
        </mc:Choice>
        <mc:Fallback xmlns="">
          <p:sp>
            <p:nvSpPr>
              <p:cNvPr id="93190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600" y="1163987"/>
                <a:ext cx="11555313" cy="4952446"/>
              </a:xfrm>
              <a:prstGeom prst="rect">
                <a:avLst/>
              </a:prstGeom>
              <a:blipFill>
                <a:blip r:embed="rId3"/>
                <a:stretch>
                  <a:fillRect l="-2086" t="-12020" r="-659" b="-35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1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ea typeface="ヒラギノ角ゴ Pro W3" charset="0"/>
              </a:rPr>
              <a:t>Concept Question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88978D-A412-7643-A3D1-4E8F2986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7C0978-7A9B-8B47-A38A-8257AA2121C5}"/>
                  </a:ext>
                </a:extLst>
              </p:cNvPr>
              <p:cNvSpPr txBox="1"/>
              <p:nvPr/>
            </p:nvSpPr>
            <p:spPr>
              <a:xfrm>
                <a:off x="9198864" y="2004650"/>
                <a:ext cx="2505457" cy="1353312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127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≡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127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 marL="127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  <a:p>
                <a:pPr marL="127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/2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7C0978-7A9B-8B47-A38A-8257AA212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864" y="2004650"/>
                <a:ext cx="2505457" cy="1353312"/>
              </a:xfrm>
              <a:prstGeom prst="rect">
                <a:avLst/>
              </a:prstGeom>
              <a:blipFill>
                <a:blip r:embed="rId4"/>
                <a:stretch>
                  <a:fillRect b="-909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E0C4E1ED-D69A-F347-9640-FDF2BCF3B7B5}"/>
              </a:ext>
            </a:extLst>
          </p:cNvPr>
          <p:cNvSpPr/>
          <p:nvPr/>
        </p:nvSpPr>
        <p:spPr>
          <a:xfrm>
            <a:off x="140208" y="4700015"/>
            <a:ext cx="9058656" cy="491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Concept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6" name="Text Box 5"/>
              <p:cNvSpPr txBox="1">
                <a:spLocks noChangeArrowheads="1"/>
              </p:cNvSpPr>
              <p:nvPr/>
            </p:nvSpPr>
            <p:spPr bwMode="auto">
              <a:xfrm>
                <a:off x="725298" y="1313435"/>
                <a:ext cx="8174867" cy="4882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marL="0" indent="0"/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you write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in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func>
                  </m:oMath>
                </a14:m>
                <a:b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as a sum of Legendre Polynomials?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US" sz="32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???</m:t>
                      </m:r>
                    </m:oMath>
                  </m:oMathPara>
                </a14:m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No, it cannot be done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Yes, it would require an infinite sum of terms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Yes, but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2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would be nonzero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Yes, but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20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would be nonzero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Something else/none of the above</a:t>
                </a:r>
              </a:p>
            </p:txBody>
          </p:sp>
        </mc:Choice>
        <mc:Fallback xmlns="">
          <p:sp>
            <p:nvSpPr>
              <p:cNvPr id="8704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298" y="1313435"/>
                <a:ext cx="8174867" cy="4882619"/>
              </a:xfrm>
              <a:prstGeom prst="rect">
                <a:avLst/>
              </a:prstGeom>
              <a:blipFill>
                <a:blip r:embed="rId3"/>
                <a:stretch>
                  <a:fillRect l="-1860" t="-12176" r="-775" b="-31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1DE9CD-05EC-724D-8704-E4C7CF31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9E5A8D1-F7F9-0A44-A8E2-DC189D222927}"/>
                  </a:ext>
                </a:extLst>
              </p:cNvPr>
              <p:cNvSpPr/>
              <p:nvPr/>
            </p:nvSpPr>
            <p:spPr>
              <a:xfrm>
                <a:off x="8504543" y="1313435"/>
                <a:ext cx="3511539" cy="1866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9E5A8D1-F7F9-0A44-A8E2-DC189D222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543" y="1313435"/>
                <a:ext cx="3511539" cy="1866537"/>
              </a:xfrm>
              <a:prstGeom prst="rect">
                <a:avLst/>
              </a:prstGeom>
              <a:blipFill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D52ADCF-97AD-CB40-97A6-B8A4AC119BA0}"/>
              </a:ext>
            </a:extLst>
          </p:cNvPr>
          <p:cNvSpPr/>
          <p:nvPr/>
        </p:nvSpPr>
        <p:spPr>
          <a:xfrm>
            <a:off x="707136" y="5138927"/>
            <a:ext cx="7723632" cy="491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8A7E7E1-28E1-6948-9473-E16FAB91F831}"/>
              </a:ext>
            </a:extLst>
          </p:cNvPr>
          <p:cNvGrpSpPr/>
          <p:nvPr/>
        </p:nvGrpSpPr>
        <p:grpSpPr>
          <a:xfrm>
            <a:off x="6173264" y="1553754"/>
            <a:ext cx="5355747" cy="3938587"/>
            <a:chOff x="5715000" y="2919414"/>
            <a:chExt cx="5355747" cy="3938587"/>
          </a:xfrm>
        </p:grpSpPr>
        <p:pic>
          <p:nvPicPr>
            <p:cNvPr id="95240" name="Picture 10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919414"/>
              <a:ext cx="3938588" cy="393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F19BD02-D441-4E43-ACA2-221415203F1B}"/>
                </a:ext>
              </a:extLst>
            </p:cNvPr>
            <p:cNvGrpSpPr/>
            <p:nvPr/>
          </p:nvGrpSpPr>
          <p:grpSpPr>
            <a:xfrm>
              <a:off x="9067800" y="3463790"/>
              <a:ext cx="2002947" cy="584775"/>
              <a:chOff x="9067800" y="3463790"/>
              <a:chExt cx="2002947" cy="584775"/>
            </a:xfrm>
          </p:grpSpPr>
          <p:sp>
            <p:nvSpPr>
              <p:cNvPr id="95241" name="Line 1043"/>
              <p:cNvSpPr>
                <a:spLocks noChangeShapeType="1"/>
              </p:cNvSpPr>
              <p:nvPr/>
            </p:nvSpPr>
            <p:spPr bwMode="auto">
              <a:xfrm flipH="1">
                <a:off x="9067800" y="3810001"/>
                <a:ext cx="769938" cy="2254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8083D63C-DF7E-A740-BB64-79D4C0DB79C2}"/>
                      </a:ext>
                    </a:extLst>
                  </p:cNvPr>
                  <p:cNvSpPr/>
                  <p:nvPr/>
                </p:nvSpPr>
                <p:spPr>
                  <a:xfrm>
                    <a:off x="9817455" y="3463790"/>
                    <a:ext cx="1253292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8083D63C-DF7E-A740-BB64-79D4C0DB79C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7455" y="3463790"/>
                    <a:ext cx="1253292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63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292DD6-A473-3F41-98B8-527F708F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Question</a:t>
            </a:r>
          </a:p>
        </p:txBody>
      </p:sp>
      <p:sp>
        <p:nvSpPr>
          <p:cNvPr id="95237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362200"/>
            <a:ext cx="7772400" cy="28194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9" name="Text Box 1029"/>
              <p:cNvSpPr txBox="1">
                <a:spLocks noChangeArrowheads="1"/>
              </p:cNvSpPr>
              <p:nvPr/>
            </p:nvSpPr>
            <p:spPr bwMode="auto">
              <a:xfrm>
                <a:off x="870863" y="888088"/>
                <a:ext cx="10450273" cy="550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marL="17463" indent="-17463"/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 many boundary conditions (on the potential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do you use to find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inside the spherical plastic shell?</a:t>
                </a:r>
              </a:p>
              <a:p>
                <a:pPr>
                  <a:buFontTx/>
                  <a:buChar char="•"/>
                </a:pP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It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/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Does the previous answer change at all if you’re asked 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outside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sphere?</a:t>
                </a:r>
              </a:p>
            </p:txBody>
          </p:sp>
        </mc:Choice>
        <mc:Fallback xmlns="">
          <p:sp>
            <p:nvSpPr>
              <p:cNvPr id="95239" name="Text Box 10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863" y="888088"/>
                <a:ext cx="10450273" cy="5509200"/>
              </a:xfrm>
              <a:prstGeom prst="rect">
                <a:avLst/>
              </a:prstGeom>
              <a:blipFill>
                <a:blip r:embed="rId5"/>
                <a:stretch>
                  <a:fillRect l="-1458" t="-1379" b="-22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F846B6-DDA9-8D46-9606-3A890A83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7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8A7E7E1-28E1-6948-9473-E16FAB91F831}"/>
              </a:ext>
            </a:extLst>
          </p:cNvPr>
          <p:cNvGrpSpPr/>
          <p:nvPr/>
        </p:nvGrpSpPr>
        <p:grpSpPr>
          <a:xfrm>
            <a:off x="6173264" y="1553754"/>
            <a:ext cx="5366198" cy="3938587"/>
            <a:chOff x="5715000" y="2919414"/>
            <a:chExt cx="5366198" cy="3938587"/>
          </a:xfrm>
        </p:grpSpPr>
        <p:pic>
          <p:nvPicPr>
            <p:cNvPr id="95240" name="Picture 10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919414"/>
              <a:ext cx="3938588" cy="393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F19BD02-D441-4E43-ACA2-221415203F1B}"/>
                </a:ext>
              </a:extLst>
            </p:cNvPr>
            <p:cNvGrpSpPr/>
            <p:nvPr/>
          </p:nvGrpSpPr>
          <p:grpSpPr>
            <a:xfrm>
              <a:off x="9067800" y="3463790"/>
              <a:ext cx="2013398" cy="584775"/>
              <a:chOff x="9067800" y="3463790"/>
              <a:chExt cx="2013398" cy="584775"/>
            </a:xfrm>
          </p:grpSpPr>
          <p:sp>
            <p:nvSpPr>
              <p:cNvPr id="95241" name="Line 1043"/>
              <p:cNvSpPr>
                <a:spLocks noChangeShapeType="1"/>
              </p:cNvSpPr>
              <p:nvPr/>
            </p:nvSpPr>
            <p:spPr bwMode="auto">
              <a:xfrm flipH="1">
                <a:off x="9067800" y="3810001"/>
                <a:ext cx="769938" cy="2254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8083D63C-DF7E-A740-BB64-79D4C0DB79C2}"/>
                      </a:ext>
                    </a:extLst>
                  </p:cNvPr>
                  <p:cNvSpPr/>
                  <p:nvPr/>
                </p:nvSpPr>
                <p:spPr>
                  <a:xfrm>
                    <a:off x="9817455" y="3463790"/>
                    <a:ext cx="1263743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8083D63C-DF7E-A740-BB64-79D4C0DB79C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7455" y="3463790"/>
                    <a:ext cx="1263743" cy="58477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63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239" name="Text Box 1029"/>
              <p:cNvSpPr txBox="1">
                <a:spLocks noChangeArrowheads="1"/>
              </p:cNvSpPr>
              <p:nvPr/>
            </p:nvSpPr>
            <p:spPr bwMode="auto">
              <a:xfrm>
                <a:off x="870863" y="888088"/>
                <a:ext cx="10450273" cy="5509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marL="17463" indent="-17463"/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 many boundary conditions (on the potential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do you use to find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inside the spherical plastic shell?</a:t>
                </a:r>
              </a:p>
              <a:p>
                <a:pPr>
                  <a:buFontTx/>
                  <a:buChar char="•"/>
                </a:pPr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  <a:p>
                <a:pPr marL="514350" indent="-514350">
                  <a:buFont typeface="+mj-lt"/>
                  <a:buAutoNum type="alphaLcParenR"/>
                </a:pP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Other/depends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/>
                <a:endParaRPr 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/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Does the previous answer change at all if you’re asked for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outside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sphere?</a:t>
                </a:r>
              </a:p>
            </p:txBody>
          </p:sp>
        </mc:Choice>
        <mc:Fallback xmlns="">
          <p:sp>
            <p:nvSpPr>
              <p:cNvPr id="95239" name="Text Box 10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863" y="888088"/>
                <a:ext cx="10450273" cy="5509200"/>
              </a:xfrm>
              <a:prstGeom prst="rect">
                <a:avLst/>
              </a:prstGeom>
              <a:blipFill>
                <a:blip r:embed="rId5"/>
                <a:stretch>
                  <a:fillRect l="-1458" t="-1379" b="-22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4292DD6-A473-3F41-98B8-527F708F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Question</a:t>
            </a:r>
          </a:p>
        </p:txBody>
      </p:sp>
      <p:sp>
        <p:nvSpPr>
          <p:cNvPr id="95237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362200"/>
            <a:ext cx="7772400" cy="281940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F846B6-DDA9-8D46-9606-3A890A83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7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B43B-7768-6B4A-BDDB-0131F3AE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Variables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72F8D-8953-524F-9B96-1622D59B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509322" y="893050"/>
                <a:ext cx="11005457" cy="5669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General solution for radial function</a:t>
                </a:r>
              </a:p>
              <a:p>
                <a:pPr marL="2344738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𝑑𝑅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Try a power series: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𝑑𝑟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757238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𝑑𝑟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In general, this works, only if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US" sz="20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b="1" i="1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Two constants to be determined by boundary conditions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09322" y="893050"/>
                <a:ext cx="11005457" cy="5669373"/>
              </a:xfrm>
              <a:prstGeom prst="rect">
                <a:avLst/>
              </a:prstGeom>
              <a:blipFill>
                <a:blip r:embed="rId3"/>
                <a:stretch>
                  <a:fillRect l="-346" t="-446" b="-4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4A354A-D38E-8946-8F41-4CCC2899C292}"/>
                  </a:ext>
                </a:extLst>
              </p:cNvPr>
              <p:cNvSpPr/>
              <p:nvPr/>
            </p:nvSpPr>
            <p:spPr>
              <a:xfrm>
                <a:off x="11233100" y="2118353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4A354A-D38E-8946-8F41-4CCC2899C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100" y="2118353"/>
                <a:ext cx="4106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0981980-0229-094B-848D-4F2AB140EB51}"/>
                  </a:ext>
                </a:extLst>
              </p:cNvPr>
              <p:cNvSpPr/>
              <p:nvPr/>
            </p:nvSpPr>
            <p:spPr>
              <a:xfrm>
                <a:off x="10081142" y="2109167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0981980-0229-094B-848D-4F2AB140E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142" y="2109167"/>
                <a:ext cx="4106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5076B4D4-56AB-9D42-96D1-7AD77F6B172A}"/>
              </a:ext>
            </a:extLst>
          </p:cNvPr>
          <p:cNvGrpSpPr/>
          <p:nvPr/>
        </p:nvGrpSpPr>
        <p:grpSpPr>
          <a:xfrm>
            <a:off x="10124430" y="974695"/>
            <a:ext cx="2013139" cy="1870257"/>
            <a:chOff x="10124430" y="974695"/>
            <a:chExt cx="2013139" cy="187025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5E0E63F-27AA-B946-A106-5C9F283FBFDB}"/>
                </a:ext>
              </a:extLst>
            </p:cNvPr>
            <p:cNvGrpSpPr/>
            <p:nvPr/>
          </p:nvGrpSpPr>
          <p:grpSpPr>
            <a:xfrm>
              <a:off x="10433956" y="974695"/>
              <a:ext cx="1703613" cy="1575344"/>
              <a:chOff x="10548258" y="827738"/>
              <a:chExt cx="1703613" cy="157534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DFC838E-0290-1442-A2E8-705C31B90850}"/>
                  </a:ext>
                </a:extLst>
              </p:cNvPr>
              <p:cNvGrpSpPr/>
              <p:nvPr/>
            </p:nvGrpSpPr>
            <p:grpSpPr>
              <a:xfrm>
                <a:off x="10548258" y="1126672"/>
                <a:ext cx="1396093" cy="1276410"/>
                <a:chOff x="10597243" y="1583872"/>
                <a:chExt cx="1396093" cy="1276410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ECC26D5-5687-EB44-B050-90A8DC59C9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597243" y="1945882"/>
                  <a:ext cx="914400" cy="914400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DFEACD5-FE31-1E48-B129-1EF4B1528E6E}"/>
                    </a:ext>
                  </a:extLst>
                </p:cNvPr>
                <p:cNvGrpSpPr/>
                <p:nvPr/>
              </p:nvGrpSpPr>
              <p:grpSpPr>
                <a:xfrm>
                  <a:off x="10994572" y="1583872"/>
                  <a:ext cx="998764" cy="906296"/>
                  <a:chOff x="10994572" y="1583872"/>
                  <a:chExt cx="998764" cy="906296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7F2777E2-AFCF-9741-B02F-E23C247D9565}"/>
                      </a:ext>
                    </a:extLst>
                  </p:cNvPr>
                  <p:cNvGrpSpPr/>
                  <p:nvPr/>
                </p:nvGrpSpPr>
                <p:grpSpPr>
                  <a:xfrm>
                    <a:off x="11005457" y="1583872"/>
                    <a:ext cx="987879" cy="906296"/>
                    <a:chOff x="11005457" y="1583872"/>
                    <a:chExt cx="987879" cy="906296"/>
                  </a:xfrm>
                </p:grpSpPr>
                <p:cxnSp>
                  <p:nvCxnSpPr>
                    <p:cNvPr id="35" name="Straight Arrow Connector 34">
                      <a:extLst>
                        <a:ext uri="{FF2B5EF4-FFF2-40B4-BE49-F238E27FC236}">
                          <a16:creationId xmlns:a16="http://schemas.microsoft.com/office/drawing/2014/main" id="{22EE344D-3934-A143-B275-29A8A3C7B1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005457" y="2419410"/>
                      <a:ext cx="987879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Arrow Connector 36">
                      <a:extLst>
                        <a:ext uri="{FF2B5EF4-FFF2-40B4-BE49-F238E27FC236}">
                          <a16:creationId xmlns:a16="http://schemas.microsoft.com/office/drawing/2014/main" id="{D825057E-C67F-A942-82A2-091868781B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1059886" y="1583872"/>
                      <a:ext cx="0" cy="90629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6E6E4107-A046-714C-85EF-D03907F551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994572" y="1939049"/>
                    <a:ext cx="696686" cy="53479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FF23898-DD84-9846-BC1B-FF7B19BA5508}"/>
                      </a:ext>
                    </a:extLst>
                  </p:cNvPr>
                  <p:cNvSpPr/>
                  <p:nvPr/>
                </p:nvSpPr>
                <p:spPr>
                  <a:xfrm>
                    <a:off x="11559360" y="1233983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FF23898-DD84-9846-BC1B-FF7B19BA55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9360" y="1233983"/>
                    <a:ext cx="37138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ECECD6D-F53B-D248-B382-033385465A0D}"/>
                      </a:ext>
                    </a:extLst>
                  </p:cNvPr>
                  <p:cNvSpPr/>
                  <p:nvPr/>
                </p:nvSpPr>
                <p:spPr>
                  <a:xfrm>
                    <a:off x="11880487" y="1749244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ECECD6D-F53B-D248-B382-033385465A0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80487" y="1749244"/>
                    <a:ext cx="37138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23CC6FA-213D-BD4E-A7D6-94D75A06E1ED}"/>
                      </a:ext>
                    </a:extLst>
                  </p:cNvPr>
                  <p:cNvSpPr/>
                  <p:nvPr/>
                </p:nvSpPr>
                <p:spPr>
                  <a:xfrm>
                    <a:off x="10851753" y="827738"/>
                    <a:ext cx="3537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23CC6FA-213D-BD4E-A7D6-94D75A06E1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1753" y="827738"/>
                    <a:ext cx="35375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AB4778C-FCC3-F54F-A5E3-6011FE3E6A3C}"/>
                </a:ext>
              </a:extLst>
            </p:cNvPr>
            <p:cNvGrpSpPr/>
            <p:nvPr/>
          </p:nvGrpSpPr>
          <p:grpSpPr>
            <a:xfrm>
              <a:off x="10124430" y="1317740"/>
              <a:ext cx="1553635" cy="1527212"/>
              <a:chOff x="10124430" y="1317740"/>
              <a:chExt cx="1553635" cy="1527212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2E5DDD9-329F-934A-90D6-E82937A05CE6}"/>
                  </a:ext>
                </a:extLst>
              </p:cNvPr>
              <p:cNvGrpSpPr/>
              <p:nvPr/>
            </p:nvGrpSpPr>
            <p:grpSpPr>
              <a:xfrm>
                <a:off x="10189678" y="2268211"/>
                <a:ext cx="1353385" cy="576741"/>
                <a:chOff x="10189678" y="2268211"/>
                <a:chExt cx="1353385" cy="5767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D0808A71-0CAC-C54C-9863-90759494A7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80511" y="247562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D0808A71-0CAC-C54C-9863-90759494A7C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80511" y="2475620"/>
                      <a:ext cx="41069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15F43F7-0B24-B243-B4D6-4A98F0128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34207" y="243179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15F43F7-0B24-B243-B4D6-4A98F01287C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34207" y="2431790"/>
                      <a:ext cx="410690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E586BAAE-B286-7C4B-B6DA-80F99F6DF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2373" y="228999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E586BAAE-B286-7C4B-B6DA-80F99F6DF32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2373" y="2289996"/>
                      <a:ext cx="410690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A2741148-0C6D-184A-932D-2E7C78AF3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37254" y="2409203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A2741148-0C6D-184A-932D-2E7C78AF37B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37254" y="2409203"/>
                      <a:ext cx="410690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35D34A43-AD59-6C4B-884A-98C162F399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89678" y="2268211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35D34A43-AD59-6C4B-884A-98C162F3990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89678" y="2268211"/>
                      <a:ext cx="410690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4F9BF27-54A9-4744-8118-0C269397DAF3}"/>
                  </a:ext>
                </a:extLst>
              </p:cNvPr>
              <p:cNvGrpSpPr/>
              <p:nvPr/>
            </p:nvGrpSpPr>
            <p:grpSpPr>
              <a:xfrm>
                <a:off x="10124430" y="1317740"/>
                <a:ext cx="1553635" cy="762798"/>
                <a:chOff x="10124430" y="1317740"/>
                <a:chExt cx="1553635" cy="762798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F4F408F-6FA5-6140-877D-331336E808E0}"/>
                    </a:ext>
                  </a:extLst>
                </p:cNvPr>
                <p:cNvGrpSpPr/>
                <p:nvPr/>
              </p:nvGrpSpPr>
              <p:grpSpPr>
                <a:xfrm>
                  <a:off x="10124430" y="1317740"/>
                  <a:ext cx="1301914" cy="702605"/>
                  <a:chOff x="10094202" y="513510"/>
                  <a:chExt cx="1301914" cy="70260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69233570-8ADE-7E40-BADA-2F73D83618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6283" y="513510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69233570-8ADE-7E40-BADA-2F73D83618D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566283" y="513510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582C49F9-9950-E748-91E2-28CBFDD71A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85211" y="521916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582C49F9-9950-E748-91E2-28CBFDD71A3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785211" y="521916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B1E127E7-D7D1-1440-B23F-4C0CDE2BB4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85426" y="624160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B1E127E7-D7D1-1440-B23F-4C0CDE2BB42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985426" y="624160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A2B0AB18-EF68-5845-B5E0-205A963D87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21040" y="613869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A2B0AB18-EF68-5845-B5E0-205A963D87D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321040" y="613869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CC9AB15F-8565-D246-8FD3-EF69D36685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94202" y="846783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CC9AB15F-8565-D246-8FD3-EF69D366850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094202" y="846783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13F7001-4C39-9F40-A92E-9A58103F0C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67375" y="171120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13F7001-4C39-9F40-A92E-9A58103F0CF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267375" y="1711206"/>
                      <a:ext cx="410690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F708254-5401-4942-AA85-298003CED5B5}"/>
                  </a:ext>
                </a:extLst>
              </p:cNvPr>
              <p:cNvSpPr/>
              <p:nvPr/>
            </p:nvSpPr>
            <p:spPr>
              <a:xfrm>
                <a:off x="6234222" y="5250114"/>
                <a:ext cx="29181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itchFamily="2" charset="2"/>
                  </a:rPr>
                  <a:t>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or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!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F708254-5401-4942-AA85-298003CED5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222" y="5250114"/>
                <a:ext cx="2918107" cy="400110"/>
              </a:xfrm>
              <a:prstGeom prst="rect">
                <a:avLst/>
              </a:prstGeom>
              <a:blipFill>
                <a:blip r:embed="rId18"/>
                <a:stretch>
                  <a:fillRect l="-2165" t="-6061" r="-86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D044111-0875-9B45-8120-0CFEF34C5E88}"/>
                  </a:ext>
                </a:extLst>
              </p:cNvPr>
              <p:cNvSpPr/>
              <p:nvPr/>
            </p:nvSpPr>
            <p:spPr>
              <a:xfrm>
                <a:off x="5794201" y="1218259"/>
                <a:ext cx="3405997" cy="683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𝑑𝑅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𝑑𝑟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D044111-0875-9B45-8120-0CFEF34C5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201" y="1218259"/>
                <a:ext cx="3405997" cy="683136"/>
              </a:xfrm>
              <a:prstGeom prst="rect">
                <a:avLst/>
              </a:prstGeom>
              <a:blipFill>
                <a:blip r:embed="rId19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98253C-EE55-CA47-ADB5-9A498C625587}"/>
                  </a:ext>
                </a:extLst>
              </p:cNvPr>
              <p:cNvSpPr/>
              <p:nvPr/>
            </p:nvSpPr>
            <p:spPr>
              <a:xfrm>
                <a:off x="3442447" y="2961346"/>
                <a:ext cx="3137648" cy="912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98253C-EE55-CA47-ADB5-9A498C625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447" y="2961346"/>
                <a:ext cx="3137648" cy="912045"/>
              </a:xfrm>
              <a:prstGeom prst="rect">
                <a:avLst/>
              </a:prstGeom>
              <a:blipFill>
                <a:blip r:embed="rId20"/>
                <a:stretch>
                  <a:fillRect t="-106849" b="-15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11FE9B-243F-DD4E-AE5E-254129DA9D3F}"/>
                  </a:ext>
                </a:extLst>
              </p:cNvPr>
              <p:cNvSpPr/>
              <p:nvPr/>
            </p:nvSpPr>
            <p:spPr>
              <a:xfrm>
                <a:off x="6012050" y="2960447"/>
                <a:ext cx="2533445" cy="912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𝑑𝑟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11FE9B-243F-DD4E-AE5E-254129DA9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50" y="2960447"/>
                <a:ext cx="2533445" cy="912045"/>
              </a:xfrm>
              <a:prstGeom prst="rect">
                <a:avLst/>
              </a:prstGeom>
              <a:blipFill>
                <a:blip r:embed="rId21"/>
                <a:stretch>
                  <a:fillRect l="-1990" t="-106849" b="-15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859F874-C48C-2749-A456-114877AE6686}"/>
                  </a:ext>
                </a:extLst>
              </p:cNvPr>
              <p:cNvSpPr/>
              <p:nvPr/>
            </p:nvSpPr>
            <p:spPr>
              <a:xfrm>
                <a:off x="8109368" y="3023452"/>
                <a:ext cx="2776488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859F874-C48C-2749-A456-114877AE66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368" y="3023452"/>
                <a:ext cx="2776488" cy="839269"/>
              </a:xfrm>
              <a:prstGeom prst="rect">
                <a:avLst/>
              </a:prstGeom>
              <a:blipFill>
                <a:blip r:embed="rId22"/>
                <a:stretch>
                  <a:fillRect l="-13699" t="-123881" b="-173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>
            <a:extLst>
              <a:ext uri="{FF2B5EF4-FFF2-40B4-BE49-F238E27FC236}">
                <a16:creationId xmlns:a16="http://schemas.microsoft.com/office/drawing/2014/main" id="{94E2ADA0-8195-D74E-8CA5-B31A784D5CB6}"/>
              </a:ext>
            </a:extLst>
          </p:cNvPr>
          <p:cNvSpPr/>
          <p:nvPr/>
        </p:nvSpPr>
        <p:spPr>
          <a:xfrm>
            <a:off x="8473160" y="1830979"/>
            <a:ext cx="1426581" cy="1612107"/>
          </a:xfrm>
          <a:prstGeom prst="arc">
            <a:avLst>
              <a:gd name="adj1" fmla="val 16200000"/>
              <a:gd name="adj2" fmla="val 2085353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38" grpId="0"/>
      <p:bldP spid="41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B43B-7768-6B4A-BDDB-0131F3AE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Variables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72F8D-8953-524F-9B96-1622D59B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179294" y="893050"/>
                <a:ext cx="11814843" cy="5933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General solution for the angular function is a bit “uglier”</a:t>
                </a:r>
              </a:p>
              <a:p>
                <a:pPr marL="2292350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alt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rPr>
                  <a:t>Make a substitution: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charset="0"/>
                        <a:ea typeface="Calibri" charset="0"/>
                        <a:cs typeface="Calibri" charset="0"/>
                      </a:rPr>
                      <m:t>𝑤</m:t>
                    </m:r>
                    <m:r>
                      <a:rPr lang="en-US" altLang="en-US" sz="2000">
                        <a:latin typeface="Cambria Math" charset="0"/>
                        <a:ea typeface="Calibri" charset="0"/>
                        <a:cs typeface="Calibri" charset="0"/>
                      </a:rPr>
                      <m:t>=</m:t>
                    </m:r>
                    <m:func>
                      <m:funcPr>
                        <m:ctrlPr>
                          <a:rPr lang="en-US" altLang="en-US" sz="2000" i="1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>
                            <a:latin typeface="Cambria Math" charset="0"/>
                            <a:ea typeface="Calibri" charset="0"/>
                            <a:cs typeface="Calibri" charset="0"/>
                          </a:rPr>
                          <m:t>cos</m:t>
                        </m:r>
                      </m:fName>
                      <m:e>
                        <m:r>
                          <a:rPr lang="en-US" altLang="en-US" sz="2000" i="1">
                            <a:latin typeface="Cambria Math" charset="0"/>
                            <a:ea typeface="Calibri" charset="0"/>
                            <a:cs typeface="Calibri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en-US" sz="2000" dirty="0">
                  <a:solidFill>
                    <a:srgbClr val="7030A0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223996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𝜃</m:t>
                          </m:r>
                        </m:den>
                      </m:f>
                      <m:r>
                        <a:rPr lang="en-US" altLang="en-US" sz="2000" i="1"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𝑑𝑤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𝜃</m:t>
                          </m:r>
                        </m:den>
                      </m:f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𝑑𝑤</m:t>
                          </m:r>
                        </m:den>
                      </m:f>
                    </m:oMath>
                  </m:oMathPara>
                </a14:m>
                <a:endParaRPr lang="en-US" altLang="en-US" sz="2000" dirty="0">
                  <a:solidFill>
                    <a:srgbClr val="7030A0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2751138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i="1">
                          <a:latin typeface="Cambria Math" charset="0"/>
                          <a:ea typeface="Calibri" charset="0"/>
                          <a:cs typeface="Calibri" charset="0"/>
                        </a:rPr>
                        <m:t>→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f>
                        <m:fPr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𝑑𝑤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altLang="en-US" sz="2000" i="1">
                                          <a:latin typeface="Cambria Math" panose="02040503050406030204" pitchFamily="18" charset="0"/>
                                          <a:ea typeface="Calibri" charset="0"/>
                                          <a:cs typeface="Calibri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000" i="1">
                                          <a:latin typeface="Cambria Math" charset="0"/>
                                          <a:ea typeface="Calibri" charset="0"/>
                                          <a:cs typeface="Calibri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altLang="en-US" sz="2000" i="1">
                                          <a:latin typeface="Cambria Math" charset="0"/>
                                          <a:ea typeface="Calibri" charset="0"/>
                                          <a:cs typeface="Calibri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f>
                                <m:f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𝑑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en-US" sz="2000" b="0" i="0" smtClean="0"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  <m:t>Θ</m:t>
                                  </m:r>
                                </m:num>
                                <m:den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𝑑𝑤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altLang="en-US" sz="2000" dirty="0">
                  <a:solidFill>
                    <a:srgbClr val="7030A0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𝑑𝑤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  <a:cs typeface="Calibri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000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𝑑𝑤</m:t>
                              </m:r>
                            </m:den>
                          </m:f>
                        </m:e>
                      </m:d>
                      <m:r>
                        <a:rPr lang="en-US" altLang="en-US" sz="2000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altLang="en-US" sz="2000" dirty="0">
                  <a:solidFill>
                    <a:srgbClr val="7030A0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228600" lvl="3" indent="-212725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0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Like before, try a power series:</a:t>
                </a: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…</a:t>
                </a: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𝑑𝑤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𝑑𝑤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altLang="en-US" sz="2000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008F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7463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𝑑𝑤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8F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−2</m:t>
                              </m:r>
                            </m:sup>
                          </m:sSup>
                        </m:e>
                      </m:nary>
                      <m:r>
                        <a:rPr lang="en-US" altLang="en-US" sz="2000" i="1"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008F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79294" y="893050"/>
                <a:ext cx="11814843" cy="5933740"/>
              </a:xfrm>
              <a:prstGeom prst="rect">
                <a:avLst/>
              </a:prstGeom>
              <a:blipFill>
                <a:blip r:embed="rId3"/>
                <a:stretch>
                  <a:fillRect l="-322" t="-426" b="-2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4A354A-D38E-8946-8F41-4CCC2899C292}"/>
                  </a:ext>
                </a:extLst>
              </p:cNvPr>
              <p:cNvSpPr/>
              <p:nvPr/>
            </p:nvSpPr>
            <p:spPr>
              <a:xfrm>
                <a:off x="11233100" y="2118353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4A354A-D38E-8946-8F41-4CCC2899C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100" y="2118353"/>
                <a:ext cx="4106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0981980-0229-094B-848D-4F2AB140EB51}"/>
                  </a:ext>
                </a:extLst>
              </p:cNvPr>
              <p:cNvSpPr/>
              <p:nvPr/>
            </p:nvSpPr>
            <p:spPr>
              <a:xfrm>
                <a:off x="10081142" y="2109167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0981980-0229-094B-848D-4F2AB140E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142" y="2109167"/>
                <a:ext cx="4106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5076B4D4-56AB-9D42-96D1-7AD77F6B172A}"/>
              </a:ext>
            </a:extLst>
          </p:cNvPr>
          <p:cNvGrpSpPr/>
          <p:nvPr/>
        </p:nvGrpSpPr>
        <p:grpSpPr>
          <a:xfrm>
            <a:off x="10124430" y="974695"/>
            <a:ext cx="2013139" cy="1870257"/>
            <a:chOff x="10124430" y="974695"/>
            <a:chExt cx="2013139" cy="187025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5E0E63F-27AA-B946-A106-5C9F283FBFDB}"/>
                </a:ext>
              </a:extLst>
            </p:cNvPr>
            <p:cNvGrpSpPr/>
            <p:nvPr/>
          </p:nvGrpSpPr>
          <p:grpSpPr>
            <a:xfrm>
              <a:off x="10433956" y="974695"/>
              <a:ext cx="1703613" cy="1575344"/>
              <a:chOff x="10548258" y="827738"/>
              <a:chExt cx="1703613" cy="157534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DFC838E-0290-1442-A2E8-705C31B90850}"/>
                  </a:ext>
                </a:extLst>
              </p:cNvPr>
              <p:cNvGrpSpPr/>
              <p:nvPr/>
            </p:nvGrpSpPr>
            <p:grpSpPr>
              <a:xfrm>
                <a:off x="10548258" y="1126672"/>
                <a:ext cx="1396093" cy="1276410"/>
                <a:chOff x="10597243" y="1583872"/>
                <a:chExt cx="1396093" cy="1276410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ECC26D5-5687-EB44-B050-90A8DC59C9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597243" y="1945882"/>
                  <a:ext cx="914400" cy="914400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DFEACD5-FE31-1E48-B129-1EF4B1528E6E}"/>
                    </a:ext>
                  </a:extLst>
                </p:cNvPr>
                <p:cNvGrpSpPr/>
                <p:nvPr/>
              </p:nvGrpSpPr>
              <p:grpSpPr>
                <a:xfrm>
                  <a:off x="10994572" y="1583872"/>
                  <a:ext cx="998764" cy="906296"/>
                  <a:chOff x="10994572" y="1583872"/>
                  <a:chExt cx="998764" cy="906296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7F2777E2-AFCF-9741-B02F-E23C247D9565}"/>
                      </a:ext>
                    </a:extLst>
                  </p:cNvPr>
                  <p:cNvGrpSpPr/>
                  <p:nvPr/>
                </p:nvGrpSpPr>
                <p:grpSpPr>
                  <a:xfrm>
                    <a:off x="11005457" y="1583872"/>
                    <a:ext cx="987879" cy="906296"/>
                    <a:chOff x="11005457" y="1583872"/>
                    <a:chExt cx="987879" cy="906296"/>
                  </a:xfrm>
                </p:grpSpPr>
                <p:cxnSp>
                  <p:nvCxnSpPr>
                    <p:cNvPr id="35" name="Straight Arrow Connector 34">
                      <a:extLst>
                        <a:ext uri="{FF2B5EF4-FFF2-40B4-BE49-F238E27FC236}">
                          <a16:creationId xmlns:a16="http://schemas.microsoft.com/office/drawing/2014/main" id="{22EE344D-3934-A143-B275-29A8A3C7B1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005457" y="2419410"/>
                      <a:ext cx="987879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Arrow Connector 36">
                      <a:extLst>
                        <a:ext uri="{FF2B5EF4-FFF2-40B4-BE49-F238E27FC236}">
                          <a16:creationId xmlns:a16="http://schemas.microsoft.com/office/drawing/2014/main" id="{D825057E-C67F-A942-82A2-091868781B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1059886" y="1583872"/>
                      <a:ext cx="0" cy="90629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6E6E4107-A046-714C-85EF-D03907F551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994572" y="1939049"/>
                    <a:ext cx="696686" cy="53479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FF23898-DD84-9846-BC1B-FF7B19BA5508}"/>
                      </a:ext>
                    </a:extLst>
                  </p:cNvPr>
                  <p:cNvSpPr/>
                  <p:nvPr/>
                </p:nvSpPr>
                <p:spPr>
                  <a:xfrm>
                    <a:off x="11559360" y="1233983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FF23898-DD84-9846-BC1B-FF7B19BA55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9360" y="1233983"/>
                    <a:ext cx="37138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ECECD6D-F53B-D248-B382-033385465A0D}"/>
                      </a:ext>
                    </a:extLst>
                  </p:cNvPr>
                  <p:cNvSpPr/>
                  <p:nvPr/>
                </p:nvSpPr>
                <p:spPr>
                  <a:xfrm>
                    <a:off x="11880487" y="1749244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ECECD6D-F53B-D248-B382-033385465A0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80487" y="1749244"/>
                    <a:ext cx="37138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23CC6FA-213D-BD4E-A7D6-94D75A06E1ED}"/>
                      </a:ext>
                    </a:extLst>
                  </p:cNvPr>
                  <p:cNvSpPr/>
                  <p:nvPr/>
                </p:nvSpPr>
                <p:spPr>
                  <a:xfrm>
                    <a:off x="10851753" y="827738"/>
                    <a:ext cx="3537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23CC6FA-213D-BD4E-A7D6-94D75A06E1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1753" y="827738"/>
                    <a:ext cx="35375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AB4778C-FCC3-F54F-A5E3-6011FE3E6A3C}"/>
                </a:ext>
              </a:extLst>
            </p:cNvPr>
            <p:cNvGrpSpPr/>
            <p:nvPr/>
          </p:nvGrpSpPr>
          <p:grpSpPr>
            <a:xfrm>
              <a:off x="10124430" y="1317740"/>
              <a:ext cx="1553635" cy="1527212"/>
              <a:chOff x="10124430" y="1317740"/>
              <a:chExt cx="1553635" cy="1527212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2E5DDD9-329F-934A-90D6-E82937A05CE6}"/>
                  </a:ext>
                </a:extLst>
              </p:cNvPr>
              <p:cNvGrpSpPr/>
              <p:nvPr/>
            </p:nvGrpSpPr>
            <p:grpSpPr>
              <a:xfrm>
                <a:off x="10189678" y="2268211"/>
                <a:ext cx="1353385" cy="576741"/>
                <a:chOff x="10189678" y="2268211"/>
                <a:chExt cx="1353385" cy="5767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D0808A71-0CAC-C54C-9863-90759494A7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80511" y="247562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D0808A71-0CAC-C54C-9863-90759494A7C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80511" y="2475620"/>
                      <a:ext cx="41069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15F43F7-0B24-B243-B4D6-4A98F0128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34207" y="243179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15F43F7-0B24-B243-B4D6-4A98F01287C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34207" y="2431790"/>
                      <a:ext cx="410690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E586BAAE-B286-7C4B-B6DA-80F99F6DF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2373" y="228999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E586BAAE-B286-7C4B-B6DA-80F99F6DF32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2373" y="2289996"/>
                      <a:ext cx="410690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A2741148-0C6D-184A-932D-2E7C78AF3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37254" y="2409203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A2741148-0C6D-184A-932D-2E7C78AF37B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37254" y="2409203"/>
                      <a:ext cx="410690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35D34A43-AD59-6C4B-884A-98C162F399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89678" y="2268211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35D34A43-AD59-6C4B-884A-98C162F3990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89678" y="2268211"/>
                      <a:ext cx="410690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4F9BF27-54A9-4744-8118-0C269397DAF3}"/>
                  </a:ext>
                </a:extLst>
              </p:cNvPr>
              <p:cNvGrpSpPr/>
              <p:nvPr/>
            </p:nvGrpSpPr>
            <p:grpSpPr>
              <a:xfrm>
                <a:off x="10124430" y="1317740"/>
                <a:ext cx="1553635" cy="762798"/>
                <a:chOff x="10124430" y="1317740"/>
                <a:chExt cx="1553635" cy="762798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F4F408F-6FA5-6140-877D-331336E808E0}"/>
                    </a:ext>
                  </a:extLst>
                </p:cNvPr>
                <p:cNvGrpSpPr/>
                <p:nvPr/>
              </p:nvGrpSpPr>
              <p:grpSpPr>
                <a:xfrm>
                  <a:off x="10124430" y="1317740"/>
                  <a:ext cx="1301914" cy="702605"/>
                  <a:chOff x="10094202" y="513510"/>
                  <a:chExt cx="1301914" cy="70260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69233570-8ADE-7E40-BADA-2F73D83618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6283" y="513510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69233570-8ADE-7E40-BADA-2F73D83618D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566283" y="513510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582C49F9-9950-E748-91E2-28CBFDD71A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85211" y="521916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582C49F9-9950-E748-91E2-28CBFDD71A3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785211" y="521916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B1E127E7-D7D1-1440-B23F-4C0CDE2BB4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85426" y="624160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B1E127E7-D7D1-1440-B23F-4C0CDE2BB42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985426" y="624160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A2B0AB18-EF68-5845-B5E0-205A963D87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21040" y="613869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A2B0AB18-EF68-5845-B5E0-205A963D87D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321040" y="613869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CC9AB15F-8565-D246-8FD3-EF69D36685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94202" y="846783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CC9AB15F-8565-D246-8FD3-EF69D366850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094202" y="846783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13F7001-4C39-9F40-A92E-9A58103F0C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67375" y="171120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13F7001-4C39-9F40-A92E-9A58103F0CF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267375" y="1711206"/>
                      <a:ext cx="410690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6BD700B-16AE-0A4F-BF5F-0AA386B24348}"/>
                  </a:ext>
                </a:extLst>
              </p:cNvPr>
              <p:cNvSpPr/>
              <p:nvPr/>
            </p:nvSpPr>
            <p:spPr>
              <a:xfrm>
                <a:off x="5699972" y="1198481"/>
                <a:ext cx="3689921" cy="683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6BD700B-16AE-0A4F-BF5F-0AA386B243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972" y="1198481"/>
                <a:ext cx="3689921" cy="683136"/>
              </a:xfrm>
              <a:prstGeom prst="rect">
                <a:avLst/>
              </a:prstGeom>
              <a:blipFill>
                <a:blip r:embed="rId18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0D5BAB-3552-1B4D-B960-D50C44544020}"/>
                  </a:ext>
                </a:extLst>
              </p:cNvPr>
              <p:cNvSpPr/>
              <p:nvPr/>
            </p:nvSpPr>
            <p:spPr>
              <a:xfrm>
                <a:off x="3941331" y="2098005"/>
                <a:ext cx="1647951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>
                          <a:latin typeface="Cambria Math" charset="0"/>
                          <a:ea typeface="Calibri" charset="0"/>
                          <a:cs typeface="Calibri" charset="0"/>
                        </a:rPr>
                        <m:t>=−</m:t>
                      </m:r>
                      <m:func>
                        <m:func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𝜃</m:t>
                          </m:r>
                        </m:e>
                      </m:func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𝑑𝑤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0D5BAB-3552-1B4D-B960-D50C445440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331" y="2098005"/>
                <a:ext cx="1647951" cy="676660"/>
              </a:xfrm>
              <a:prstGeom prst="rect">
                <a:avLst/>
              </a:prstGeom>
              <a:blipFill>
                <a:blip r:embed="rId1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22F32ED-B750-F94A-A857-BE4F999BBDB8}"/>
                  </a:ext>
                </a:extLst>
              </p:cNvPr>
              <p:cNvSpPr/>
              <p:nvPr/>
            </p:nvSpPr>
            <p:spPr>
              <a:xfrm>
                <a:off x="5454712" y="2104557"/>
                <a:ext cx="2409378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>
                          <a:latin typeface="Cambria Math" charset="0"/>
                          <a:ea typeface="Calibri" charset="0"/>
                          <a:cs typeface="Calibri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altLang="en-US" sz="2000" i="1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radPr>
                        <m:deg/>
                        <m:e>
                          <m:r>
                            <a:rPr lang="en-US" altLang="en-US" sz="2000" i="1">
                              <a:latin typeface="Cambria Math" panose="02040503050406030204" pitchFamily="18" charset="0"/>
                              <a:cs typeface="Calibri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en-US" sz="2000"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  <m:t>co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en-US" sz="2000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𝜃</m:t>
                              </m:r>
                            </m:e>
                          </m:func>
                        </m:e>
                      </m:rad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𝑑𝑤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22F32ED-B750-F94A-A857-BE4F999BB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712" y="2104557"/>
                <a:ext cx="2409378" cy="676660"/>
              </a:xfrm>
              <a:prstGeom prst="rect">
                <a:avLst/>
              </a:prstGeom>
              <a:blipFill>
                <a:blip r:embed="rId20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08DC501-B1FC-A04E-BA86-F4E1504CD650}"/>
                  </a:ext>
                </a:extLst>
              </p:cNvPr>
              <p:cNvSpPr/>
              <p:nvPr/>
            </p:nvSpPr>
            <p:spPr>
              <a:xfrm>
                <a:off x="7686667" y="2098005"/>
                <a:ext cx="2050818" cy="676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>
                          <a:latin typeface="Cambria Math" charset="0"/>
                          <a:ea typeface="Calibri" charset="0"/>
                          <a:cs typeface="Calibri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radPr>
                        <m:deg/>
                        <m:e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𝑑𝑤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08DC501-B1FC-A04E-BA86-F4E1504C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667" y="2098005"/>
                <a:ext cx="2050818" cy="676660"/>
              </a:xfrm>
              <a:prstGeom prst="rect">
                <a:avLst/>
              </a:prstGeom>
              <a:blipFill>
                <a:blip r:embed="rId21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612DF6C-B313-F346-8B2A-51347AABA351}"/>
                  </a:ext>
                </a:extLst>
              </p:cNvPr>
              <p:cNvSpPr/>
              <p:nvPr/>
            </p:nvSpPr>
            <p:spPr>
              <a:xfrm>
                <a:off x="3409782" y="5153583"/>
                <a:ext cx="4169311" cy="912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𝑑𝑤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612DF6C-B313-F346-8B2A-51347AABA3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782" y="5153583"/>
                <a:ext cx="4169311" cy="912045"/>
              </a:xfrm>
              <a:prstGeom prst="rect">
                <a:avLst/>
              </a:prstGeom>
              <a:blipFill>
                <a:blip r:embed="rId22"/>
                <a:stretch>
                  <a:fillRect l="-1515" t="-106849" b="-15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8B92782-F3DE-5E4A-BC4E-E5C3049B5F73}"/>
                  </a:ext>
                </a:extLst>
              </p:cNvPr>
              <p:cNvSpPr/>
              <p:nvPr/>
            </p:nvSpPr>
            <p:spPr>
              <a:xfrm>
                <a:off x="7335983" y="5232907"/>
                <a:ext cx="4908908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−2</m:t>
                              </m:r>
                            </m:sup>
                          </m:sSup>
                        </m:e>
                      </m:nary>
                      <m:r>
                        <a:rPr lang="en-US" altLang="en-US" sz="2000" i="1"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8B92782-F3DE-5E4A-BC4E-E5C3049B5F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983" y="5232907"/>
                <a:ext cx="4908908" cy="839269"/>
              </a:xfrm>
              <a:prstGeom prst="rect">
                <a:avLst/>
              </a:prstGeom>
              <a:blipFill>
                <a:blip r:embed="rId23"/>
                <a:stretch>
                  <a:fillRect l="-11886" t="-123881" b="-173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>
            <a:extLst>
              <a:ext uri="{FF2B5EF4-FFF2-40B4-BE49-F238E27FC236}">
                <a16:creationId xmlns:a16="http://schemas.microsoft.com/office/drawing/2014/main" id="{B1EEA025-DB5D-564C-9AAE-AFCD95C948E4}"/>
              </a:ext>
            </a:extLst>
          </p:cNvPr>
          <p:cNvSpPr/>
          <p:nvPr/>
        </p:nvSpPr>
        <p:spPr>
          <a:xfrm>
            <a:off x="7966246" y="4632865"/>
            <a:ext cx="1828800" cy="1828800"/>
          </a:xfrm>
          <a:prstGeom prst="arc">
            <a:avLst>
              <a:gd name="adj1" fmla="val 15366443"/>
              <a:gd name="adj2" fmla="val 20589292"/>
            </a:avLst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6" grpId="0"/>
      <p:bldP spid="67" grpId="0"/>
      <p:bldP spid="11" grpId="0"/>
      <p:bldP spid="12" grpId="0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B43B-7768-6B4A-BDDB-0131F3AE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Variables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72F8D-8953-524F-9B96-1622D59B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702109" y="1066486"/>
                <a:ext cx="10840954" cy="5436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−2</m:t>
                              </m:r>
                            </m:sup>
                          </m:sSup>
                        </m:e>
                      </m:nary>
                      <m:r>
                        <a:rPr lang="en-US" altLang="en-US" sz="2000" i="1"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008F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Now, a trick!</a:t>
                </a: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altLang="en-US" sz="2000" i="1"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008F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008F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+2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008F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In general…</a:t>
                </a: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8F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Cool! Now, we have a relationship between the terms in the polynomial. But there’s a problem…</a:t>
                </a: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b="1" i="1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This series diverges! We need a finite solution!</a:t>
                </a: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What if we truncate the series after some integer,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max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?</a:t>
                </a: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This works! Just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!</a:t>
                </a: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b="1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See, I told you so!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02109" y="1066486"/>
                <a:ext cx="10840954" cy="5436168"/>
              </a:xfrm>
              <a:prstGeom prst="rect">
                <a:avLst/>
              </a:prstGeom>
              <a:blipFill>
                <a:blip r:embed="rId3"/>
                <a:stretch>
                  <a:fillRect l="-351" t="-19626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4A354A-D38E-8946-8F41-4CCC2899C292}"/>
                  </a:ext>
                </a:extLst>
              </p:cNvPr>
              <p:cNvSpPr/>
              <p:nvPr/>
            </p:nvSpPr>
            <p:spPr>
              <a:xfrm>
                <a:off x="11233100" y="2118353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4A354A-D38E-8946-8F41-4CCC2899C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100" y="2118353"/>
                <a:ext cx="4106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0981980-0229-094B-848D-4F2AB140EB51}"/>
                  </a:ext>
                </a:extLst>
              </p:cNvPr>
              <p:cNvSpPr/>
              <p:nvPr/>
            </p:nvSpPr>
            <p:spPr>
              <a:xfrm>
                <a:off x="10081142" y="2109167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0981980-0229-094B-848D-4F2AB140E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142" y="2109167"/>
                <a:ext cx="4106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5076B4D4-56AB-9D42-96D1-7AD77F6B172A}"/>
              </a:ext>
            </a:extLst>
          </p:cNvPr>
          <p:cNvGrpSpPr/>
          <p:nvPr/>
        </p:nvGrpSpPr>
        <p:grpSpPr>
          <a:xfrm>
            <a:off x="10124430" y="974695"/>
            <a:ext cx="2013139" cy="1870257"/>
            <a:chOff x="10124430" y="974695"/>
            <a:chExt cx="2013139" cy="187025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5E0E63F-27AA-B946-A106-5C9F283FBFDB}"/>
                </a:ext>
              </a:extLst>
            </p:cNvPr>
            <p:cNvGrpSpPr/>
            <p:nvPr/>
          </p:nvGrpSpPr>
          <p:grpSpPr>
            <a:xfrm>
              <a:off x="10433956" y="974695"/>
              <a:ext cx="1703613" cy="1575344"/>
              <a:chOff x="10548258" y="827738"/>
              <a:chExt cx="1703613" cy="157534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DFC838E-0290-1442-A2E8-705C31B90850}"/>
                  </a:ext>
                </a:extLst>
              </p:cNvPr>
              <p:cNvGrpSpPr/>
              <p:nvPr/>
            </p:nvGrpSpPr>
            <p:grpSpPr>
              <a:xfrm>
                <a:off x="10548258" y="1126672"/>
                <a:ext cx="1396093" cy="1276410"/>
                <a:chOff x="10597243" y="1583872"/>
                <a:chExt cx="1396093" cy="1276410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ECC26D5-5687-EB44-B050-90A8DC59C9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597243" y="1945882"/>
                  <a:ext cx="914400" cy="914400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DFEACD5-FE31-1E48-B129-1EF4B1528E6E}"/>
                    </a:ext>
                  </a:extLst>
                </p:cNvPr>
                <p:cNvGrpSpPr/>
                <p:nvPr/>
              </p:nvGrpSpPr>
              <p:grpSpPr>
                <a:xfrm>
                  <a:off x="10994572" y="1583872"/>
                  <a:ext cx="998764" cy="906296"/>
                  <a:chOff x="10994572" y="1583872"/>
                  <a:chExt cx="998764" cy="906296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7F2777E2-AFCF-9741-B02F-E23C247D9565}"/>
                      </a:ext>
                    </a:extLst>
                  </p:cNvPr>
                  <p:cNvGrpSpPr/>
                  <p:nvPr/>
                </p:nvGrpSpPr>
                <p:grpSpPr>
                  <a:xfrm>
                    <a:off x="11005457" y="1583872"/>
                    <a:ext cx="987879" cy="906296"/>
                    <a:chOff x="11005457" y="1583872"/>
                    <a:chExt cx="987879" cy="906296"/>
                  </a:xfrm>
                </p:grpSpPr>
                <p:cxnSp>
                  <p:nvCxnSpPr>
                    <p:cNvPr id="35" name="Straight Arrow Connector 34">
                      <a:extLst>
                        <a:ext uri="{FF2B5EF4-FFF2-40B4-BE49-F238E27FC236}">
                          <a16:creationId xmlns:a16="http://schemas.microsoft.com/office/drawing/2014/main" id="{22EE344D-3934-A143-B275-29A8A3C7B1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005457" y="2419410"/>
                      <a:ext cx="987879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Arrow Connector 36">
                      <a:extLst>
                        <a:ext uri="{FF2B5EF4-FFF2-40B4-BE49-F238E27FC236}">
                          <a16:creationId xmlns:a16="http://schemas.microsoft.com/office/drawing/2014/main" id="{D825057E-C67F-A942-82A2-091868781B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1059886" y="1583872"/>
                      <a:ext cx="0" cy="90629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6E6E4107-A046-714C-85EF-D03907F551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994572" y="1939049"/>
                    <a:ext cx="696686" cy="53479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FF23898-DD84-9846-BC1B-FF7B19BA5508}"/>
                      </a:ext>
                    </a:extLst>
                  </p:cNvPr>
                  <p:cNvSpPr/>
                  <p:nvPr/>
                </p:nvSpPr>
                <p:spPr>
                  <a:xfrm>
                    <a:off x="11559360" y="1233983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FF23898-DD84-9846-BC1B-FF7B19BA55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9360" y="1233983"/>
                    <a:ext cx="37138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ECECD6D-F53B-D248-B382-033385465A0D}"/>
                      </a:ext>
                    </a:extLst>
                  </p:cNvPr>
                  <p:cNvSpPr/>
                  <p:nvPr/>
                </p:nvSpPr>
                <p:spPr>
                  <a:xfrm>
                    <a:off x="11880487" y="1749244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ECECD6D-F53B-D248-B382-033385465A0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80487" y="1749244"/>
                    <a:ext cx="37138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23CC6FA-213D-BD4E-A7D6-94D75A06E1ED}"/>
                      </a:ext>
                    </a:extLst>
                  </p:cNvPr>
                  <p:cNvSpPr/>
                  <p:nvPr/>
                </p:nvSpPr>
                <p:spPr>
                  <a:xfrm>
                    <a:off x="10851753" y="827738"/>
                    <a:ext cx="3537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23CC6FA-213D-BD4E-A7D6-94D75A06E1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1753" y="827738"/>
                    <a:ext cx="35375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AB4778C-FCC3-F54F-A5E3-6011FE3E6A3C}"/>
                </a:ext>
              </a:extLst>
            </p:cNvPr>
            <p:cNvGrpSpPr/>
            <p:nvPr/>
          </p:nvGrpSpPr>
          <p:grpSpPr>
            <a:xfrm>
              <a:off x="10124430" y="1317740"/>
              <a:ext cx="1553635" cy="1527212"/>
              <a:chOff x="10124430" y="1317740"/>
              <a:chExt cx="1553635" cy="1527212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2E5DDD9-329F-934A-90D6-E82937A05CE6}"/>
                  </a:ext>
                </a:extLst>
              </p:cNvPr>
              <p:cNvGrpSpPr/>
              <p:nvPr/>
            </p:nvGrpSpPr>
            <p:grpSpPr>
              <a:xfrm>
                <a:off x="10189678" y="2268211"/>
                <a:ext cx="1353385" cy="576741"/>
                <a:chOff x="10189678" y="2268211"/>
                <a:chExt cx="1353385" cy="5767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D0808A71-0CAC-C54C-9863-90759494A7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80511" y="247562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D0808A71-0CAC-C54C-9863-90759494A7C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80511" y="2475620"/>
                      <a:ext cx="41069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15F43F7-0B24-B243-B4D6-4A98F0128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34207" y="243179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15F43F7-0B24-B243-B4D6-4A98F01287C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34207" y="2431790"/>
                      <a:ext cx="410690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E586BAAE-B286-7C4B-B6DA-80F99F6DF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2373" y="228999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E586BAAE-B286-7C4B-B6DA-80F99F6DF32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2373" y="2289996"/>
                      <a:ext cx="410690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A2741148-0C6D-184A-932D-2E7C78AF3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37254" y="2409203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A2741148-0C6D-184A-932D-2E7C78AF37B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37254" y="2409203"/>
                      <a:ext cx="410690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35D34A43-AD59-6C4B-884A-98C162F399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89678" y="2268211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35D34A43-AD59-6C4B-884A-98C162F3990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89678" y="2268211"/>
                      <a:ext cx="410690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4F9BF27-54A9-4744-8118-0C269397DAF3}"/>
                  </a:ext>
                </a:extLst>
              </p:cNvPr>
              <p:cNvGrpSpPr/>
              <p:nvPr/>
            </p:nvGrpSpPr>
            <p:grpSpPr>
              <a:xfrm>
                <a:off x="10124430" y="1317740"/>
                <a:ext cx="1553635" cy="762798"/>
                <a:chOff x="10124430" y="1317740"/>
                <a:chExt cx="1553635" cy="762798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F4F408F-6FA5-6140-877D-331336E808E0}"/>
                    </a:ext>
                  </a:extLst>
                </p:cNvPr>
                <p:cNvGrpSpPr/>
                <p:nvPr/>
              </p:nvGrpSpPr>
              <p:grpSpPr>
                <a:xfrm>
                  <a:off x="10124430" y="1317740"/>
                  <a:ext cx="1301914" cy="702605"/>
                  <a:chOff x="10094202" y="513510"/>
                  <a:chExt cx="1301914" cy="70260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69233570-8ADE-7E40-BADA-2F73D83618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6283" y="513510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69233570-8ADE-7E40-BADA-2F73D83618D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566283" y="513510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582C49F9-9950-E748-91E2-28CBFDD71A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85211" y="521916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582C49F9-9950-E748-91E2-28CBFDD71A3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785211" y="521916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B1E127E7-D7D1-1440-B23F-4C0CDE2BB4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85426" y="624160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B1E127E7-D7D1-1440-B23F-4C0CDE2BB42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985426" y="624160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A2B0AB18-EF68-5845-B5E0-205A963D87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21040" y="613869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A2B0AB18-EF68-5845-B5E0-205A963D87D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321040" y="613869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CC9AB15F-8565-D246-8FD3-EF69D36685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94202" y="846783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CC9AB15F-8565-D246-8FD3-EF69D366850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094202" y="846783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13F7001-4C39-9F40-A92E-9A58103F0C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67375" y="171120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13F7001-4C39-9F40-A92E-9A58103F0CF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267375" y="1711206"/>
                      <a:ext cx="410690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257236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B43B-7768-6B4A-BDDB-0131F3AE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Variables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72F8D-8953-524F-9B96-1622D59B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358588" y="1066486"/>
                <a:ext cx="11184475" cy="3182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8F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We call these “special” polynomials the “Legendre Polynomials,”</a:t>
                </a:r>
                <a:r>
                  <a:rPr lang="en-US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They’re a set of order-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</m:oMath>
                </a14:m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polynomials,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that solve this particular ODE:</a:t>
                </a: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𝑑𝑤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000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𝑑𝑤</m:t>
                              </m:r>
                            </m:den>
                          </m:f>
                        </m:e>
                      </m:d>
                      <m:r>
                        <a:rPr lang="en-US" altLang="en-US" sz="2000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000" b="1" i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Some specific (unnormalized!) examples:</a:t>
                </a: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</m:oMath>
                </a14:m>
                <a:endParaRPr lang="en-US" sz="2000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−3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+1</m:t>
                    </m:r>
                  </m:oMath>
                </a14:m>
                <a:endParaRPr lang="en-US" sz="2000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58588" y="1066486"/>
                <a:ext cx="11184475" cy="3182987"/>
              </a:xfrm>
              <a:prstGeom prst="rect">
                <a:avLst/>
              </a:prstGeom>
              <a:blipFill>
                <a:blip r:embed="rId3"/>
                <a:stretch>
                  <a:fillRect l="-340" b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4A354A-D38E-8946-8F41-4CCC2899C292}"/>
                  </a:ext>
                </a:extLst>
              </p:cNvPr>
              <p:cNvSpPr/>
              <p:nvPr/>
            </p:nvSpPr>
            <p:spPr>
              <a:xfrm>
                <a:off x="11233100" y="2118353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4A354A-D38E-8946-8F41-4CCC2899C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100" y="2118353"/>
                <a:ext cx="4106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0981980-0229-094B-848D-4F2AB140EB51}"/>
                  </a:ext>
                </a:extLst>
              </p:cNvPr>
              <p:cNvSpPr/>
              <p:nvPr/>
            </p:nvSpPr>
            <p:spPr>
              <a:xfrm>
                <a:off x="10081142" y="2109167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0981980-0229-094B-848D-4F2AB140E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142" y="2109167"/>
                <a:ext cx="4106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5076B4D4-56AB-9D42-96D1-7AD77F6B172A}"/>
              </a:ext>
            </a:extLst>
          </p:cNvPr>
          <p:cNvGrpSpPr/>
          <p:nvPr/>
        </p:nvGrpSpPr>
        <p:grpSpPr>
          <a:xfrm>
            <a:off x="10124430" y="974695"/>
            <a:ext cx="2013139" cy="1870257"/>
            <a:chOff x="10124430" y="974695"/>
            <a:chExt cx="2013139" cy="187025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5E0E63F-27AA-B946-A106-5C9F283FBFDB}"/>
                </a:ext>
              </a:extLst>
            </p:cNvPr>
            <p:cNvGrpSpPr/>
            <p:nvPr/>
          </p:nvGrpSpPr>
          <p:grpSpPr>
            <a:xfrm>
              <a:off x="10433956" y="974695"/>
              <a:ext cx="1703613" cy="1575344"/>
              <a:chOff x="10548258" y="827738"/>
              <a:chExt cx="1703613" cy="157534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DFC838E-0290-1442-A2E8-705C31B90850}"/>
                  </a:ext>
                </a:extLst>
              </p:cNvPr>
              <p:cNvGrpSpPr/>
              <p:nvPr/>
            </p:nvGrpSpPr>
            <p:grpSpPr>
              <a:xfrm>
                <a:off x="10548258" y="1126672"/>
                <a:ext cx="1396093" cy="1276410"/>
                <a:chOff x="10597243" y="1583872"/>
                <a:chExt cx="1396093" cy="1276410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ECC26D5-5687-EB44-B050-90A8DC59C9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597243" y="1945882"/>
                  <a:ext cx="914400" cy="914400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DFEACD5-FE31-1E48-B129-1EF4B1528E6E}"/>
                    </a:ext>
                  </a:extLst>
                </p:cNvPr>
                <p:cNvGrpSpPr/>
                <p:nvPr/>
              </p:nvGrpSpPr>
              <p:grpSpPr>
                <a:xfrm>
                  <a:off x="10994572" y="1583872"/>
                  <a:ext cx="998764" cy="906296"/>
                  <a:chOff x="10994572" y="1583872"/>
                  <a:chExt cx="998764" cy="906296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7F2777E2-AFCF-9741-B02F-E23C247D9565}"/>
                      </a:ext>
                    </a:extLst>
                  </p:cNvPr>
                  <p:cNvGrpSpPr/>
                  <p:nvPr/>
                </p:nvGrpSpPr>
                <p:grpSpPr>
                  <a:xfrm>
                    <a:off x="11005457" y="1583872"/>
                    <a:ext cx="987879" cy="906296"/>
                    <a:chOff x="11005457" y="1583872"/>
                    <a:chExt cx="987879" cy="906296"/>
                  </a:xfrm>
                </p:grpSpPr>
                <p:cxnSp>
                  <p:nvCxnSpPr>
                    <p:cNvPr id="35" name="Straight Arrow Connector 34">
                      <a:extLst>
                        <a:ext uri="{FF2B5EF4-FFF2-40B4-BE49-F238E27FC236}">
                          <a16:creationId xmlns:a16="http://schemas.microsoft.com/office/drawing/2014/main" id="{22EE344D-3934-A143-B275-29A8A3C7B1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005457" y="2419410"/>
                      <a:ext cx="987879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Arrow Connector 36">
                      <a:extLst>
                        <a:ext uri="{FF2B5EF4-FFF2-40B4-BE49-F238E27FC236}">
                          <a16:creationId xmlns:a16="http://schemas.microsoft.com/office/drawing/2014/main" id="{D825057E-C67F-A942-82A2-091868781B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1059886" y="1583872"/>
                      <a:ext cx="0" cy="90629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6E6E4107-A046-714C-85EF-D03907F551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994572" y="1939049"/>
                    <a:ext cx="696686" cy="53479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FF23898-DD84-9846-BC1B-FF7B19BA5508}"/>
                      </a:ext>
                    </a:extLst>
                  </p:cNvPr>
                  <p:cNvSpPr/>
                  <p:nvPr/>
                </p:nvSpPr>
                <p:spPr>
                  <a:xfrm>
                    <a:off x="11559360" y="1233983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FF23898-DD84-9846-BC1B-FF7B19BA55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9360" y="1233983"/>
                    <a:ext cx="37138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ECECD6D-F53B-D248-B382-033385465A0D}"/>
                      </a:ext>
                    </a:extLst>
                  </p:cNvPr>
                  <p:cNvSpPr/>
                  <p:nvPr/>
                </p:nvSpPr>
                <p:spPr>
                  <a:xfrm>
                    <a:off x="11880487" y="1749244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ECECD6D-F53B-D248-B382-033385465A0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80487" y="1749244"/>
                    <a:ext cx="37138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23CC6FA-213D-BD4E-A7D6-94D75A06E1ED}"/>
                      </a:ext>
                    </a:extLst>
                  </p:cNvPr>
                  <p:cNvSpPr/>
                  <p:nvPr/>
                </p:nvSpPr>
                <p:spPr>
                  <a:xfrm>
                    <a:off x="10851753" y="827738"/>
                    <a:ext cx="3537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23CC6FA-213D-BD4E-A7D6-94D75A06E1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1753" y="827738"/>
                    <a:ext cx="35375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AB4778C-FCC3-F54F-A5E3-6011FE3E6A3C}"/>
                </a:ext>
              </a:extLst>
            </p:cNvPr>
            <p:cNvGrpSpPr/>
            <p:nvPr/>
          </p:nvGrpSpPr>
          <p:grpSpPr>
            <a:xfrm>
              <a:off x="10124430" y="1317740"/>
              <a:ext cx="1553635" cy="1527212"/>
              <a:chOff x="10124430" y="1317740"/>
              <a:chExt cx="1553635" cy="1527212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2E5DDD9-329F-934A-90D6-E82937A05CE6}"/>
                  </a:ext>
                </a:extLst>
              </p:cNvPr>
              <p:cNvGrpSpPr/>
              <p:nvPr/>
            </p:nvGrpSpPr>
            <p:grpSpPr>
              <a:xfrm>
                <a:off x="10189678" y="2268211"/>
                <a:ext cx="1353385" cy="576741"/>
                <a:chOff x="10189678" y="2268211"/>
                <a:chExt cx="1353385" cy="5767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D0808A71-0CAC-C54C-9863-90759494A7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80511" y="247562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D0808A71-0CAC-C54C-9863-90759494A7C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80511" y="2475620"/>
                      <a:ext cx="41069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15F43F7-0B24-B243-B4D6-4A98F0128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34207" y="243179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15F43F7-0B24-B243-B4D6-4A98F01287C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34207" y="2431790"/>
                      <a:ext cx="410690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E586BAAE-B286-7C4B-B6DA-80F99F6DF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2373" y="228999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E586BAAE-B286-7C4B-B6DA-80F99F6DF32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2373" y="2289996"/>
                      <a:ext cx="410690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A2741148-0C6D-184A-932D-2E7C78AF3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37254" y="2409203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A2741148-0C6D-184A-932D-2E7C78AF37B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37254" y="2409203"/>
                      <a:ext cx="410690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35D34A43-AD59-6C4B-884A-98C162F399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89678" y="2268211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35D34A43-AD59-6C4B-884A-98C162F3990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89678" y="2268211"/>
                      <a:ext cx="410690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4F9BF27-54A9-4744-8118-0C269397DAF3}"/>
                  </a:ext>
                </a:extLst>
              </p:cNvPr>
              <p:cNvGrpSpPr/>
              <p:nvPr/>
            </p:nvGrpSpPr>
            <p:grpSpPr>
              <a:xfrm>
                <a:off x="10124430" y="1317740"/>
                <a:ext cx="1553635" cy="762798"/>
                <a:chOff x="10124430" y="1317740"/>
                <a:chExt cx="1553635" cy="762798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F4F408F-6FA5-6140-877D-331336E808E0}"/>
                    </a:ext>
                  </a:extLst>
                </p:cNvPr>
                <p:cNvGrpSpPr/>
                <p:nvPr/>
              </p:nvGrpSpPr>
              <p:grpSpPr>
                <a:xfrm>
                  <a:off x="10124430" y="1317740"/>
                  <a:ext cx="1301914" cy="702605"/>
                  <a:chOff x="10094202" y="513510"/>
                  <a:chExt cx="1301914" cy="70260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69233570-8ADE-7E40-BADA-2F73D83618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6283" y="513510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69233570-8ADE-7E40-BADA-2F73D83618D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566283" y="513510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582C49F9-9950-E748-91E2-28CBFDD71A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85211" y="521916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582C49F9-9950-E748-91E2-28CBFDD71A3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785211" y="521916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B1E127E7-D7D1-1440-B23F-4C0CDE2BB4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85426" y="624160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B1E127E7-D7D1-1440-B23F-4C0CDE2BB42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985426" y="624160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A2B0AB18-EF68-5845-B5E0-205A963D87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21040" y="613869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A2B0AB18-EF68-5845-B5E0-205A963D87D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321040" y="613869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CC9AB15F-8565-D246-8FD3-EF69D36685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94202" y="846783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CC9AB15F-8565-D246-8FD3-EF69D366850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094202" y="846783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13F7001-4C39-9F40-A92E-9A58103F0C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67375" y="171120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13F7001-4C39-9F40-A92E-9A58103F0CF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267375" y="1711206"/>
                      <a:ext cx="410690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59088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12"/>
          <p:cNvGrpSpPr>
            <a:grpSpLocks/>
          </p:cNvGrpSpPr>
          <p:nvPr/>
        </p:nvGrpSpPr>
        <p:grpSpPr bwMode="auto">
          <a:xfrm>
            <a:off x="1991424" y="822300"/>
            <a:ext cx="7654604" cy="6000081"/>
            <a:chOff x="-203244" y="-154260"/>
            <a:chExt cx="9218448" cy="7374758"/>
          </a:xfrm>
        </p:grpSpPr>
        <p:pic>
          <p:nvPicPr>
            <p:cNvPr id="62467" name="Picture 2" descr="T:\700px-Legendre_poly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44" y="-154260"/>
              <a:ext cx="9218448" cy="7374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468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103577" y="629778"/>
                  <a:ext cx="4676902" cy="19292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=1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ea typeface="ＭＳ Ｐゴシック" charset="0"/>
                    <a:cs typeface="ＭＳ Ｐゴシック" charset="0"/>
                  </a:endParaRPr>
                </a:p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=</m:t>
                        </m:r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  <a:ea typeface="ＭＳ Ｐゴシック" charset="0"/>
                    <a:cs typeface="ＭＳ Ｐゴシック" charset="0"/>
                  </a:endParaRPr>
                </a:p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1/2</m:t>
                            </m:r>
                          </m:e>
                        </m:d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(3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</m:ctrlPr>
                          </m:sSupPr>
                          <m:e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−1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  <a:ea typeface="ＭＳ Ｐゴシック" charset="0"/>
                    <a:cs typeface="ＭＳ Ｐゴシック" charset="0"/>
                  </a:endParaRPr>
                </a:p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=</m:t>
                        </m:r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1</m:t>
                            </m:r>
                            <m: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/</m:t>
                            </m:r>
                            <m:r>
                              <a:rPr lang="en-US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ＭＳ Ｐゴシック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ＭＳ Ｐゴシック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 dirty="0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ＭＳ Ｐゴシック" charset="0"/>
                                    <a:cs typeface="ＭＳ Ｐゴシック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−3</m:t>
                            </m:r>
                            <m:r>
                              <a:rPr lang="en-US" i="1" dirty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  <a:cs typeface="ＭＳ Ｐゴシック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  <a:cs typeface="ＭＳ Ｐゴシック" charset="0"/>
                          </a:rPr>
                          <m:t>…</m:t>
                        </m:r>
                      </m:oMath>
                    </m:oMathPara>
                  </a14:m>
                  <a:endParaRPr lang="en-US" dirty="0">
                    <a:solidFill>
                      <a:srgbClr val="00B0F0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62468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3577" y="629778"/>
                  <a:ext cx="4676902" cy="1929284"/>
                </a:xfrm>
                <a:prstGeom prst="rect">
                  <a:avLst/>
                </a:prstGeom>
                <a:blipFill>
                  <a:blip r:embed="rId4"/>
                  <a:stretch>
                    <a:fillRect b="-4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469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1908767" y="-37113"/>
                  <a:ext cx="5973579" cy="6430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45720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1pPr>
                  <a:lvl2pPr marL="37931725" indent="-37474525" defTabSz="45720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pPr eaLnBrk="1" hangingPunct="1"/>
                  <a:r>
                    <a:rPr lang="en-US" sz="2800" b="1" dirty="0">
                      <a:ea typeface="ＭＳ Ｐゴシック" charset="0"/>
                      <a:cs typeface="ＭＳ Ｐゴシック" charset="0"/>
                    </a:rPr>
                    <a:t>Legendre Polynomials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ＭＳ Ｐゴシック" charset="0"/>
                              <a:cs typeface="ＭＳ Ｐゴシック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  <a:ea typeface="ＭＳ Ｐゴシック" charset="0"/>
                              <a:cs typeface="ＭＳ Ｐゴシック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  <a:ea typeface="ＭＳ Ｐゴシック" charset="0"/>
                              <a:cs typeface="ＭＳ Ｐゴシック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  <a:ea typeface="ＭＳ Ｐゴシック" charset="0"/>
                          <a:cs typeface="ＭＳ Ｐゴシック" charset="0"/>
                        </a:rPr>
                        <m:t>(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ＭＳ Ｐゴシック" charset="0"/>
                          <a:cs typeface="ＭＳ Ｐゴシック" charset="0"/>
                        </a:rPr>
                        <m:t>𝑥</m:t>
                      </m:r>
                      <m:r>
                        <a:rPr lang="en-US" sz="2800" i="1" dirty="0">
                          <a:latin typeface="Cambria Math" panose="02040503050406030204" pitchFamily="18" charset="0"/>
                          <a:ea typeface="ＭＳ Ｐゴシック" charset="0"/>
                          <a:cs typeface="ＭＳ Ｐゴシック" charset="0"/>
                        </a:rPr>
                        <m:t>)</m:t>
                      </m:r>
                    </m:oMath>
                  </a14:m>
                  <a:endParaRPr lang="en-US" sz="2800" dirty="0">
                    <a:ea typeface="ＭＳ Ｐゴシック" charset="0"/>
                    <a:cs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62469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08767" y="-37113"/>
                  <a:ext cx="5973579" cy="643095"/>
                </a:xfrm>
                <a:prstGeom prst="rect">
                  <a:avLst/>
                </a:prstGeom>
                <a:blipFill>
                  <a:blip r:embed="rId5"/>
                  <a:stretch>
                    <a:fillRect l="-2558" t="-12195" r="-512" b="-31707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471" name="Straight Connector 10"/>
            <p:cNvCxnSpPr>
              <a:cxnSpLocks noChangeShapeType="1"/>
            </p:cNvCxnSpPr>
            <p:nvPr/>
          </p:nvCxnSpPr>
          <p:spPr bwMode="auto">
            <a:xfrm>
              <a:off x="937419" y="4476869"/>
              <a:ext cx="77084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77D5B5-9981-3F42-B220-4F3806D8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Variables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56F5AC-B3AD-4648-ADB3-DDD5F00D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4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B43B-7768-6B4A-BDDB-0131F3AE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Variables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72F8D-8953-524F-9B96-1622D59B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358588" y="1066486"/>
                <a:ext cx="11184475" cy="5349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+2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008F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We call these “special” polynomials the “Legendre Polynomials,”</a:t>
                </a:r>
                <a:r>
                  <a:rPr lang="en-US" sz="2000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They’re a set of order-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</m:oMath>
                </a14:m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polynomials,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b="1" i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that solve this particular ODE:</a:t>
                </a: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en-US" sz="2000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𝑑𝑤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en-US" sz="2000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cs typeface="Calibri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  <a:ea typeface="Calibri" charset="0"/>
                                      <a:cs typeface="Calibri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en-US" sz="2000" i="1">
                                      <a:latin typeface="Cambria Math" charset="0"/>
                                      <a:ea typeface="Calibri" charset="0"/>
                                      <a:cs typeface="Calibri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f>
                            <m:f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altLang="en-US" sz="2000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en-US" altLang="en-US" sz="2000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𝑑𝑤</m:t>
                              </m:r>
                            </m:den>
                          </m:f>
                        </m:e>
                      </m:d>
                      <m:r>
                        <a:rPr lang="en-US" altLang="en-US" sz="2000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Θ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000" b="1" i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Some specific (unnormalized!) examples:</a:t>
                </a: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𝑤</m:t>
                    </m:r>
                  </m:oMath>
                </a14:m>
                <a:endParaRPr lang="en-US" sz="2000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−3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+1</m:t>
                    </m:r>
                  </m:oMath>
                </a14:m>
                <a:endParaRPr lang="en-US" sz="2000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Our form of the equation was</a:t>
                </a: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Θ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𝑙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0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So, our polar solution is just</a:t>
                </a:r>
                <a:r>
                  <a:rPr lang="en-US" sz="20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func>
                      </m:e>
                    </m:d>
                  </m:oMath>
                </a14:m>
                <a:endParaRPr lang="en-US" sz="2000" dirty="0">
                  <a:solidFill>
                    <a:srgbClr val="008F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000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=−3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func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+1</m:t>
                    </m:r>
                  </m:oMath>
                </a14:m>
                <a:endParaRPr lang="en-US" sz="2000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58588" y="1066486"/>
                <a:ext cx="11184475" cy="5349734"/>
              </a:xfrm>
              <a:prstGeom prst="rect">
                <a:avLst/>
              </a:prstGeom>
              <a:blipFill>
                <a:blip r:embed="rId3"/>
                <a:stretch>
                  <a:fillRect l="-340" b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4A354A-D38E-8946-8F41-4CCC2899C292}"/>
                  </a:ext>
                </a:extLst>
              </p:cNvPr>
              <p:cNvSpPr/>
              <p:nvPr/>
            </p:nvSpPr>
            <p:spPr>
              <a:xfrm>
                <a:off x="11233100" y="2118353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4A354A-D38E-8946-8F41-4CCC2899C2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3100" y="2118353"/>
                <a:ext cx="41069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0981980-0229-094B-848D-4F2AB140EB51}"/>
                  </a:ext>
                </a:extLst>
              </p:cNvPr>
              <p:cNvSpPr/>
              <p:nvPr/>
            </p:nvSpPr>
            <p:spPr>
              <a:xfrm>
                <a:off x="10081142" y="2109167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0981980-0229-094B-848D-4F2AB140E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1142" y="2109167"/>
                <a:ext cx="41069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5076B4D4-56AB-9D42-96D1-7AD77F6B172A}"/>
              </a:ext>
            </a:extLst>
          </p:cNvPr>
          <p:cNvGrpSpPr/>
          <p:nvPr/>
        </p:nvGrpSpPr>
        <p:grpSpPr>
          <a:xfrm>
            <a:off x="10124430" y="974695"/>
            <a:ext cx="2013139" cy="1870257"/>
            <a:chOff x="10124430" y="974695"/>
            <a:chExt cx="2013139" cy="187025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5E0E63F-27AA-B946-A106-5C9F283FBFDB}"/>
                </a:ext>
              </a:extLst>
            </p:cNvPr>
            <p:cNvGrpSpPr/>
            <p:nvPr/>
          </p:nvGrpSpPr>
          <p:grpSpPr>
            <a:xfrm>
              <a:off x="10433956" y="974695"/>
              <a:ext cx="1703613" cy="1575344"/>
              <a:chOff x="10548258" y="827738"/>
              <a:chExt cx="1703613" cy="157534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8DFC838E-0290-1442-A2E8-705C31B90850}"/>
                  </a:ext>
                </a:extLst>
              </p:cNvPr>
              <p:cNvGrpSpPr/>
              <p:nvPr/>
            </p:nvGrpSpPr>
            <p:grpSpPr>
              <a:xfrm>
                <a:off x="10548258" y="1126672"/>
                <a:ext cx="1396093" cy="1276410"/>
                <a:chOff x="10597243" y="1583872"/>
                <a:chExt cx="1396093" cy="1276410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ECC26D5-5687-EB44-B050-90A8DC59C9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597243" y="1945882"/>
                  <a:ext cx="914400" cy="914400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ADFEACD5-FE31-1E48-B129-1EF4B1528E6E}"/>
                    </a:ext>
                  </a:extLst>
                </p:cNvPr>
                <p:cNvGrpSpPr/>
                <p:nvPr/>
              </p:nvGrpSpPr>
              <p:grpSpPr>
                <a:xfrm>
                  <a:off x="10994572" y="1583872"/>
                  <a:ext cx="998764" cy="906296"/>
                  <a:chOff x="10994572" y="1583872"/>
                  <a:chExt cx="998764" cy="906296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7F2777E2-AFCF-9741-B02F-E23C247D9565}"/>
                      </a:ext>
                    </a:extLst>
                  </p:cNvPr>
                  <p:cNvGrpSpPr/>
                  <p:nvPr/>
                </p:nvGrpSpPr>
                <p:grpSpPr>
                  <a:xfrm>
                    <a:off x="11005457" y="1583872"/>
                    <a:ext cx="987879" cy="906296"/>
                    <a:chOff x="11005457" y="1583872"/>
                    <a:chExt cx="987879" cy="906296"/>
                  </a:xfrm>
                </p:grpSpPr>
                <p:cxnSp>
                  <p:nvCxnSpPr>
                    <p:cNvPr id="35" name="Straight Arrow Connector 34">
                      <a:extLst>
                        <a:ext uri="{FF2B5EF4-FFF2-40B4-BE49-F238E27FC236}">
                          <a16:creationId xmlns:a16="http://schemas.microsoft.com/office/drawing/2014/main" id="{22EE344D-3934-A143-B275-29A8A3C7B15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005457" y="2419410"/>
                      <a:ext cx="987879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Arrow Connector 36">
                      <a:extLst>
                        <a:ext uri="{FF2B5EF4-FFF2-40B4-BE49-F238E27FC236}">
                          <a16:creationId xmlns:a16="http://schemas.microsoft.com/office/drawing/2014/main" id="{D825057E-C67F-A942-82A2-091868781BF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1059886" y="1583872"/>
                      <a:ext cx="0" cy="90629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6E6E4107-A046-714C-85EF-D03907F551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994572" y="1939049"/>
                    <a:ext cx="696686" cy="53479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FF23898-DD84-9846-BC1B-FF7B19BA5508}"/>
                      </a:ext>
                    </a:extLst>
                  </p:cNvPr>
                  <p:cNvSpPr/>
                  <p:nvPr/>
                </p:nvSpPr>
                <p:spPr>
                  <a:xfrm>
                    <a:off x="11559360" y="1233983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DFF23898-DD84-9846-BC1B-FF7B19BA550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59360" y="1233983"/>
                    <a:ext cx="37138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ECECD6D-F53B-D248-B382-033385465A0D}"/>
                      </a:ext>
                    </a:extLst>
                  </p:cNvPr>
                  <p:cNvSpPr/>
                  <p:nvPr/>
                </p:nvSpPr>
                <p:spPr>
                  <a:xfrm>
                    <a:off x="11880487" y="1749244"/>
                    <a:ext cx="37138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ECECD6D-F53B-D248-B382-033385465A0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80487" y="1749244"/>
                    <a:ext cx="37138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23CC6FA-213D-BD4E-A7D6-94D75A06E1ED}"/>
                      </a:ext>
                    </a:extLst>
                  </p:cNvPr>
                  <p:cNvSpPr/>
                  <p:nvPr/>
                </p:nvSpPr>
                <p:spPr>
                  <a:xfrm>
                    <a:off x="10851753" y="827738"/>
                    <a:ext cx="3537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723CC6FA-213D-BD4E-A7D6-94D75A06E1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51753" y="827738"/>
                    <a:ext cx="353750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AB4778C-FCC3-F54F-A5E3-6011FE3E6A3C}"/>
                </a:ext>
              </a:extLst>
            </p:cNvPr>
            <p:cNvGrpSpPr/>
            <p:nvPr/>
          </p:nvGrpSpPr>
          <p:grpSpPr>
            <a:xfrm>
              <a:off x="10124430" y="1317740"/>
              <a:ext cx="1553635" cy="1527212"/>
              <a:chOff x="10124430" y="1317740"/>
              <a:chExt cx="1553635" cy="1527212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2E5DDD9-329F-934A-90D6-E82937A05CE6}"/>
                  </a:ext>
                </a:extLst>
              </p:cNvPr>
              <p:cNvGrpSpPr/>
              <p:nvPr/>
            </p:nvGrpSpPr>
            <p:grpSpPr>
              <a:xfrm>
                <a:off x="10189678" y="2268211"/>
                <a:ext cx="1353385" cy="576741"/>
                <a:chOff x="10189678" y="2268211"/>
                <a:chExt cx="1353385" cy="57674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D0808A71-0CAC-C54C-9863-90759494A7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80511" y="247562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D0808A71-0CAC-C54C-9863-90759494A7C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680511" y="2475620"/>
                      <a:ext cx="410690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15F43F7-0B24-B243-B4D6-4A98F0128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934207" y="243179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315F43F7-0B24-B243-B4D6-4A98F01287C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934207" y="2431790"/>
                      <a:ext cx="410690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E586BAAE-B286-7C4B-B6DA-80F99F6DF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2373" y="228999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E586BAAE-B286-7C4B-B6DA-80F99F6DF32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2373" y="2289996"/>
                      <a:ext cx="410690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A2741148-0C6D-184A-932D-2E7C78AF3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337254" y="2409203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A2741148-0C6D-184A-932D-2E7C78AF37B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37254" y="2409203"/>
                      <a:ext cx="410690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35D34A43-AD59-6C4B-884A-98C162F399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89678" y="2268211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35D34A43-AD59-6C4B-884A-98C162F3990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189678" y="2268211"/>
                      <a:ext cx="410690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D4F9BF27-54A9-4744-8118-0C269397DAF3}"/>
                  </a:ext>
                </a:extLst>
              </p:cNvPr>
              <p:cNvGrpSpPr/>
              <p:nvPr/>
            </p:nvGrpSpPr>
            <p:grpSpPr>
              <a:xfrm>
                <a:off x="10124430" y="1317740"/>
                <a:ext cx="1553635" cy="762798"/>
                <a:chOff x="10124430" y="1317740"/>
                <a:chExt cx="1553635" cy="762798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F4F408F-6FA5-6140-877D-331336E808E0}"/>
                    </a:ext>
                  </a:extLst>
                </p:cNvPr>
                <p:cNvGrpSpPr/>
                <p:nvPr/>
              </p:nvGrpSpPr>
              <p:grpSpPr>
                <a:xfrm>
                  <a:off x="10124430" y="1317740"/>
                  <a:ext cx="1301914" cy="702605"/>
                  <a:chOff x="10094202" y="513510"/>
                  <a:chExt cx="1301914" cy="702605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69233570-8ADE-7E40-BADA-2F73D83618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66283" y="513510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7" name="Rectangle 56">
                        <a:extLst>
                          <a:ext uri="{FF2B5EF4-FFF2-40B4-BE49-F238E27FC236}">
                            <a16:creationId xmlns:a16="http://schemas.microsoft.com/office/drawing/2014/main" id="{69233570-8ADE-7E40-BADA-2F73D83618D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566283" y="513510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582C49F9-9950-E748-91E2-28CBFDD71A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785211" y="521916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582C49F9-9950-E748-91E2-28CBFDD71A3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785211" y="521916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B1E127E7-D7D1-1440-B23F-4C0CDE2BB42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85426" y="624160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9" name="Rectangle 58">
                        <a:extLst>
                          <a:ext uri="{FF2B5EF4-FFF2-40B4-BE49-F238E27FC236}">
                            <a16:creationId xmlns:a16="http://schemas.microsoft.com/office/drawing/2014/main" id="{B1E127E7-D7D1-1440-B23F-4C0CDE2BB423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985426" y="624160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A2B0AB18-EF68-5845-B5E0-205A963D87D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21040" y="613869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0" name="Rectangle 59">
                        <a:extLst>
                          <a:ext uri="{FF2B5EF4-FFF2-40B4-BE49-F238E27FC236}">
                            <a16:creationId xmlns:a16="http://schemas.microsoft.com/office/drawing/2014/main" id="{A2B0AB18-EF68-5845-B5E0-205A963D87D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321040" y="613869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CC9AB15F-8565-D246-8FD3-EF69D366850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094202" y="846783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1" name="Rectangle 60">
                        <a:extLst>
                          <a:ext uri="{FF2B5EF4-FFF2-40B4-BE49-F238E27FC236}">
                            <a16:creationId xmlns:a16="http://schemas.microsoft.com/office/drawing/2014/main" id="{CC9AB15F-8565-D246-8FD3-EF69D366850A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094202" y="846783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13F7001-4C39-9F40-A92E-9A58103F0C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67375" y="171120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F13F7001-4C39-9F40-A92E-9A58103F0CF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267375" y="1711206"/>
                      <a:ext cx="410690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168896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B43B-7768-6B4A-BDDB-0131F3AE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Variables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72F8D-8953-524F-9B96-1622D59B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B69FD-2E52-A742-8FC1-C69E57207C6B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4294967295"/>
              </p:nvPr>
            </p:nvSpPr>
            <p:spPr>
              <a:xfrm>
                <a:off x="237744" y="1212790"/>
                <a:ext cx="11771809" cy="5013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So, a solution of the form…</a:t>
                </a:r>
                <a:endParaRPr lang="en-US" sz="2400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400" b="1" i="1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…solves our Laplace equation: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∇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4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Since it is true 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a 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s also satisfies the equation (and keeps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finite!)</a:t>
                </a: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𝑙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endParaRPr lang="en-US" sz="2400" b="1" dirty="0">
                  <a:solidFill>
                    <a:srgbClr val="0432FF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15875" lvl="3" indent="0" algn="ctr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  <a:buNone/>
                </a:pPr>
                <a:r>
                  <a:rPr lang="en-US" sz="2400" b="1" dirty="0">
                    <a:solidFill>
                      <a:srgbClr val="0432FF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 game:</a:t>
                </a: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4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We’re given boundary conditions on a sphere, e.g.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Const</m:t>
                    </m:r>
                  </m:oMath>
                </a14:m>
                <a:r>
                  <a:rPr lang="en-US" sz="24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𝐶𝑓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49217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, etc.</a:t>
                </a: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Use the form above (that satisfies Laplace) to build a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that satisfies the B.C.s</a:t>
                </a: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The B.C.s should tell us what the constants need to be</a:t>
                </a:r>
              </a:p>
              <a:p>
                <a:pPr marL="358775" lvl="3" indent="-342900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US" sz="2400" dirty="0">
                    <a:solidFill>
                      <a:srgbClr val="008F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If we find one solution that works, via uniqueness, we’re done!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37744" y="1212790"/>
                <a:ext cx="11771809" cy="5013873"/>
              </a:xfrm>
              <a:prstGeom prst="rect">
                <a:avLst/>
              </a:prstGeom>
              <a:blipFill>
                <a:blip r:embed="rId3"/>
                <a:stretch>
                  <a:fillRect l="-539" t="-758" r="-21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B8D4587-AE9C-A143-B0B1-C809CE728570}"/>
              </a:ext>
            </a:extLst>
          </p:cNvPr>
          <p:cNvGrpSpPr/>
          <p:nvPr/>
        </p:nvGrpSpPr>
        <p:grpSpPr>
          <a:xfrm>
            <a:off x="10117718" y="846679"/>
            <a:ext cx="2019851" cy="1870257"/>
            <a:chOff x="10117718" y="864967"/>
            <a:chExt cx="2019851" cy="1870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B44A354A-D38E-8946-8F41-4CCC2899C292}"/>
                    </a:ext>
                  </a:extLst>
                </p:cNvPr>
                <p:cNvSpPr/>
                <p:nvPr/>
              </p:nvSpPr>
              <p:spPr>
                <a:xfrm>
                  <a:off x="11214812" y="2063489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B44A354A-D38E-8946-8F41-4CCC2899C2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4812" y="2063489"/>
                  <a:ext cx="410690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0981980-0229-094B-848D-4F2AB140EB51}"/>
                    </a:ext>
                  </a:extLst>
                </p:cNvPr>
                <p:cNvSpPr/>
                <p:nvPr/>
              </p:nvSpPr>
              <p:spPr>
                <a:xfrm>
                  <a:off x="10117718" y="2036015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80981980-0229-094B-848D-4F2AB140EB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7718" y="2036015"/>
                  <a:ext cx="41069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076B4D4-56AB-9D42-96D1-7AD77F6B172A}"/>
                </a:ext>
              </a:extLst>
            </p:cNvPr>
            <p:cNvGrpSpPr/>
            <p:nvPr/>
          </p:nvGrpSpPr>
          <p:grpSpPr>
            <a:xfrm>
              <a:off x="10124430" y="864967"/>
              <a:ext cx="2013139" cy="1870257"/>
              <a:chOff x="10124430" y="974695"/>
              <a:chExt cx="2013139" cy="187025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A5E0E63F-27AA-B946-A106-5C9F283FBFDB}"/>
                  </a:ext>
                </a:extLst>
              </p:cNvPr>
              <p:cNvGrpSpPr/>
              <p:nvPr/>
            </p:nvGrpSpPr>
            <p:grpSpPr>
              <a:xfrm>
                <a:off x="10433956" y="974695"/>
                <a:ext cx="1703613" cy="1575344"/>
                <a:chOff x="10548258" y="827738"/>
                <a:chExt cx="1703613" cy="1575344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8DFC838E-0290-1442-A2E8-705C31B90850}"/>
                    </a:ext>
                  </a:extLst>
                </p:cNvPr>
                <p:cNvGrpSpPr/>
                <p:nvPr/>
              </p:nvGrpSpPr>
              <p:grpSpPr>
                <a:xfrm>
                  <a:off x="10548258" y="1126672"/>
                  <a:ext cx="1396093" cy="1276410"/>
                  <a:chOff x="10597243" y="1583872"/>
                  <a:chExt cx="1396093" cy="1276410"/>
                </a:xfrm>
              </p:grpSpPr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0ECC26D5-5687-EB44-B050-90A8DC59C9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0597243" y="1945882"/>
                    <a:ext cx="914400" cy="914400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ADFEACD5-FE31-1E48-B129-1EF4B1528E6E}"/>
                      </a:ext>
                    </a:extLst>
                  </p:cNvPr>
                  <p:cNvGrpSpPr/>
                  <p:nvPr/>
                </p:nvGrpSpPr>
                <p:grpSpPr>
                  <a:xfrm>
                    <a:off x="10994572" y="1583872"/>
                    <a:ext cx="998764" cy="906296"/>
                    <a:chOff x="10994572" y="1583872"/>
                    <a:chExt cx="998764" cy="906296"/>
                  </a:xfrm>
                </p:grpSpPr>
                <p:grpSp>
                  <p:nvGrpSpPr>
                    <p:cNvPr id="39" name="Group 38">
                      <a:extLst>
                        <a:ext uri="{FF2B5EF4-FFF2-40B4-BE49-F238E27FC236}">
                          <a16:creationId xmlns:a16="http://schemas.microsoft.com/office/drawing/2014/main" id="{7F2777E2-AFCF-9741-B02F-E23C247D956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005457" y="1583872"/>
                      <a:ext cx="987879" cy="906296"/>
                      <a:chOff x="11005457" y="1583872"/>
                      <a:chExt cx="987879" cy="906296"/>
                    </a:xfrm>
                  </p:grpSpPr>
                  <p:cxnSp>
                    <p:nvCxnSpPr>
                      <p:cNvPr id="35" name="Straight Arrow Connector 34">
                        <a:extLst>
                          <a:ext uri="{FF2B5EF4-FFF2-40B4-BE49-F238E27FC236}">
                            <a16:creationId xmlns:a16="http://schemas.microsoft.com/office/drawing/2014/main" id="{22EE344D-3934-A143-B275-29A8A3C7B15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1005457" y="2419410"/>
                        <a:ext cx="987879" cy="0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7" name="Straight Arrow Connector 36">
                        <a:extLst>
                          <a:ext uri="{FF2B5EF4-FFF2-40B4-BE49-F238E27FC236}">
                            <a16:creationId xmlns:a16="http://schemas.microsoft.com/office/drawing/2014/main" id="{D825057E-C67F-A942-82A2-091868781BF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1059886" y="1583872"/>
                        <a:ext cx="0" cy="906296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0" name="Straight Arrow Connector 39">
                      <a:extLst>
                        <a:ext uri="{FF2B5EF4-FFF2-40B4-BE49-F238E27FC236}">
                          <a16:creationId xmlns:a16="http://schemas.microsoft.com/office/drawing/2014/main" id="{6E6E4107-A046-714C-85EF-D03907F551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0994572" y="1939049"/>
                      <a:ext cx="696686" cy="53479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DFF23898-DD84-9846-BC1B-FF7B19BA55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59360" y="1233983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DFF23898-DD84-9846-BC1B-FF7B19BA550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559360" y="1233983"/>
                      <a:ext cx="371384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4ECECD6D-F53B-D248-B382-033385465A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80487" y="1749244"/>
                      <a:ext cx="3713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4ECECD6D-F53B-D248-B382-033385465A0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80487" y="1749244"/>
                      <a:ext cx="371384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723CC6FA-213D-BD4E-A7D6-94D75A06E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51753" y="827738"/>
                      <a:ext cx="35375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723CC6FA-213D-BD4E-A7D6-94D75A06E1E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851753" y="827738"/>
                      <a:ext cx="353750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AAB4778C-FCC3-F54F-A5E3-6011FE3E6A3C}"/>
                  </a:ext>
                </a:extLst>
              </p:cNvPr>
              <p:cNvGrpSpPr/>
              <p:nvPr/>
            </p:nvGrpSpPr>
            <p:grpSpPr>
              <a:xfrm>
                <a:off x="10124430" y="1317740"/>
                <a:ext cx="1553635" cy="1527212"/>
                <a:chOff x="10124430" y="1317740"/>
                <a:chExt cx="1553635" cy="1527212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E2E5DDD9-329F-934A-90D6-E82937A05CE6}"/>
                    </a:ext>
                  </a:extLst>
                </p:cNvPr>
                <p:cNvGrpSpPr/>
                <p:nvPr/>
              </p:nvGrpSpPr>
              <p:grpSpPr>
                <a:xfrm>
                  <a:off x="10189678" y="2268211"/>
                  <a:ext cx="1353385" cy="576741"/>
                  <a:chOff x="10189678" y="2268211"/>
                  <a:chExt cx="1353385" cy="576741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D0808A71-0CAC-C54C-9863-90759494A7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80511" y="2475620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8" name="Rectangle 47">
                        <a:extLst>
                          <a:ext uri="{FF2B5EF4-FFF2-40B4-BE49-F238E27FC236}">
                            <a16:creationId xmlns:a16="http://schemas.microsoft.com/office/drawing/2014/main" id="{D0808A71-0CAC-C54C-9863-90759494A7C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80511" y="2475620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315F43F7-0B24-B243-B4D6-4A98F01287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934207" y="2431790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9" name="Rectangle 48">
                        <a:extLst>
                          <a:ext uri="{FF2B5EF4-FFF2-40B4-BE49-F238E27FC236}">
                            <a16:creationId xmlns:a16="http://schemas.microsoft.com/office/drawing/2014/main" id="{315F43F7-0B24-B243-B4D6-4A98F01287CD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934207" y="2431790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E586BAAE-B286-7C4B-B6DA-80F99F6DF3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132373" y="2289996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0" name="Rectangle 49">
                        <a:extLst>
                          <a:ext uri="{FF2B5EF4-FFF2-40B4-BE49-F238E27FC236}">
                            <a16:creationId xmlns:a16="http://schemas.microsoft.com/office/drawing/2014/main" id="{E586BAAE-B286-7C4B-B6DA-80F99F6DF32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132373" y="2289996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A2741148-0C6D-184A-932D-2E7C78AF37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337254" y="2409203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2" name="Rectangle 51">
                        <a:extLst>
                          <a:ext uri="{FF2B5EF4-FFF2-40B4-BE49-F238E27FC236}">
                            <a16:creationId xmlns:a16="http://schemas.microsoft.com/office/drawing/2014/main" id="{A2741148-0C6D-184A-932D-2E7C78AF37B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337254" y="2409203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35D34A43-AD59-6C4B-884A-98C162F399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189678" y="2268211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−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35D34A43-AD59-6C4B-884A-98C162F39900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189678" y="2268211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D4F9BF27-54A9-4744-8118-0C269397DAF3}"/>
                    </a:ext>
                  </a:extLst>
                </p:cNvPr>
                <p:cNvGrpSpPr/>
                <p:nvPr/>
              </p:nvGrpSpPr>
              <p:grpSpPr>
                <a:xfrm>
                  <a:off x="10124430" y="1317740"/>
                  <a:ext cx="1553635" cy="762798"/>
                  <a:chOff x="10124430" y="1317740"/>
                  <a:chExt cx="1553635" cy="762798"/>
                </a:xfrm>
              </p:grpSpPr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8F4F408F-6FA5-6140-877D-331336E808E0}"/>
                      </a:ext>
                    </a:extLst>
                  </p:cNvPr>
                  <p:cNvGrpSpPr/>
                  <p:nvPr/>
                </p:nvGrpSpPr>
                <p:grpSpPr>
                  <a:xfrm>
                    <a:off x="10124430" y="1317740"/>
                    <a:ext cx="1301914" cy="702605"/>
                    <a:chOff x="10094202" y="513510"/>
                    <a:chExt cx="1301914" cy="702605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7" name="Rectangle 56">
                          <a:extLst>
                            <a:ext uri="{FF2B5EF4-FFF2-40B4-BE49-F238E27FC236}">
                              <a16:creationId xmlns:a16="http://schemas.microsoft.com/office/drawing/2014/main" id="{69233570-8ADE-7E40-BADA-2F73D83618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566283" y="513510"/>
                          <a:ext cx="410690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57" name="Rectangle 56">
                          <a:extLst>
                            <a:ext uri="{FF2B5EF4-FFF2-40B4-BE49-F238E27FC236}">
                              <a16:creationId xmlns:a16="http://schemas.microsoft.com/office/drawing/2014/main" id="{69233570-8ADE-7E40-BADA-2F73D83618D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566283" y="513510"/>
                          <a:ext cx="410690" cy="369332"/>
                        </a:xfrm>
                        <a:prstGeom prst="rect">
                          <a:avLst/>
                        </a:prstGeom>
                        <a:blipFill>
                          <a:blip r:embed="rId1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8" name="Rectangle 57">
                          <a:extLst>
                            <a:ext uri="{FF2B5EF4-FFF2-40B4-BE49-F238E27FC236}">
                              <a16:creationId xmlns:a16="http://schemas.microsoft.com/office/drawing/2014/main" id="{582C49F9-9950-E748-91E2-28CBFDD71A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785211" y="521916"/>
                          <a:ext cx="410690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58" name="Rectangle 57">
                          <a:extLst>
                            <a:ext uri="{FF2B5EF4-FFF2-40B4-BE49-F238E27FC236}">
                              <a16:creationId xmlns:a16="http://schemas.microsoft.com/office/drawing/2014/main" id="{582C49F9-9950-E748-91E2-28CBFDD71A3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785211" y="521916"/>
                          <a:ext cx="410690" cy="369332"/>
                        </a:xfrm>
                        <a:prstGeom prst="rect">
                          <a:avLst/>
                        </a:prstGeom>
                        <a:blipFill>
                          <a:blip r:embed="rId1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9" name="Rectangle 58">
                          <a:extLst>
                            <a:ext uri="{FF2B5EF4-FFF2-40B4-BE49-F238E27FC236}">
                              <a16:creationId xmlns:a16="http://schemas.microsoft.com/office/drawing/2014/main" id="{B1E127E7-D7D1-1440-B23F-4C0CDE2BB42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985426" y="624160"/>
                          <a:ext cx="410690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59" name="Rectangle 58">
                          <a:extLst>
                            <a:ext uri="{FF2B5EF4-FFF2-40B4-BE49-F238E27FC236}">
                              <a16:creationId xmlns:a16="http://schemas.microsoft.com/office/drawing/2014/main" id="{B1E127E7-D7D1-1440-B23F-4C0CDE2BB423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985426" y="624160"/>
                          <a:ext cx="410690" cy="369332"/>
                        </a:xfrm>
                        <a:prstGeom prst="rect">
                          <a:avLst/>
                        </a:prstGeom>
                        <a:blipFill>
                          <a:blip r:embed="rId1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0" name="Rectangle 59">
                          <a:extLst>
                            <a:ext uri="{FF2B5EF4-FFF2-40B4-BE49-F238E27FC236}">
                              <a16:creationId xmlns:a16="http://schemas.microsoft.com/office/drawing/2014/main" id="{A2B0AB18-EF68-5845-B5E0-205A963D87D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321040" y="613869"/>
                          <a:ext cx="410690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60" name="Rectangle 59">
                          <a:extLst>
                            <a:ext uri="{FF2B5EF4-FFF2-40B4-BE49-F238E27FC236}">
                              <a16:creationId xmlns:a16="http://schemas.microsoft.com/office/drawing/2014/main" id="{A2B0AB18-EF68-5845-B5E0-205A963D87DE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321040" y="613869"/>
                          <a:ext cx="410690" cy="369332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61" name="Rectangle 60">
                          <a:extLst>
                            <a:ext uri="{FF2B5EF4-FFF2-40B4-BE49-F238E27FC236}">
                              <a16:creationId xmlns:a16="http://schemas.microsoft.com/office/drawing/2014/main" id="{CC9AB15F-8565-D246-8FD3-EF69D366850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0094202" y="846783"/>
                          <a:ext cx="410690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61" name="Rectangle 60">
                          <a:extLst>
                            <a:ext uri="{FF2B5EF4-FFF2-40B4-BE49-F238E27FC236}">
                              <a16:creationId xmlns:a16="http://schemas.microsoft.com/office/drawing/2014/main" id="{CC9AB15F-8565-D246-8FD3-EF69D366850A}"/>
                            </a:ext>
                          </a:extLst>
                        </p:cNvPr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0094202" y="846783"/>
                          <a:ext cx="410690" cy="369332"/>
                        </a:xfrm>
                        <a:prstGeom prst="rect">
                          <a:avLst/>
                        </a:prstGeom>
                        <a:blipFill>
                          <a:blip r:embed="rId1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F13F7001-4C39-9F40-A92E-9A58103F0C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267375" y="1711206"/>
                        <a:ext cx="41069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2" name="Rectangle 61">
                        <a:extLst>
                          <a:ext uri="{FF2B5EF4-FFF2-40B4-BE49-F238E27FC236}">
                            <a16:creationId xmlns:a16="http://schemas.microsoft.com/office/drawing/2014/main" id="{F13F7001-4C39-9F40-A92E-9A58103F0CFB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1267375" y="1711206"/>
                        <a:ext cx="410690" cy="369332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</p:grpSp>
    </p:spTree>
    <p:extLst>
      <p:ext uri="{BB962C8B-B14F-4D97-AF65-F5344CB8AC3E}">
        <p14:creationId xmlns:p14="http://schemas.microsoft.com/office/powerpoint/2010/main" val="42021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43507</TotalTime>
  <Words>2253</Words>
  <Application>Microsoft Macintosh PowerPoint</Application>
  <PresentationFormat>Widescreen</PresentationFormat>
  <Paragraphs>446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ＭＳ Ｐゴシック</vt:lpstr>
      <vt:lpstr>游ゴシック</vt:lpstr>
      <vt:lpstr>ヒラギノ角ゴ Pro W3</vt:lpstr>
      <vt:lpstr>Arial</vt:lpstr>
      <vt:lpstr>Calibri</vt:lpstr>
      <vt:lpstr>Calibri Light</vt:lpstr>
      <vt:lpstr>Cambria Math</vt:lpstr>
      <vt:lpstr>Courier New</vt:lpstr>
      <vt:lpstr>System Font Regular</vt:lpstr>
      <vt:lpstr>Times New Roman</vt:lpstr>
      <vt:lpstr>Wingdings</vt:lpstr>
      <vt:lpstr>Office Theme</vt:lpstr>
      <vt:lpstr>Concept Question</vt:lpstr>
      <vt:lpstr>Separation of Variables</vt:lpstr>
      <vt:lpstr>Separation of Variables</vt:lpstr>
      <vt:lpstr>Separation of Variables</vt:lpstr>
      <vt:lpstr>Separation of Variables</vt:lpstr>
      <vt:lpstr>Separation of Variables</vt:lpstr>
      <vt:lpstr>Separation of Variables</vt:lpstr>
      <vt:lpstr>Separation of Variables</vt:lpstr>
      <vt:lpstr>Separation of Variables</vt:lpstr>
      <vt:lpstr>Concept Question</vt:lpstr>
      <vt:lpstr>Separation of Variables</vt:lpstr>
      <vt:lpstr>Separation of Variables</vt:lpstr>
      <vt:lpstr>Concept Question</vt:lpstr>
      <vt:lpstr>Separation of Variables</vt:lpstr>
      <vt:lpstr>Concept Question</vt:lpstr>
      <vt:lpstr>Concept Question</vt:lpstr>
      <vt:lpstr>Separation of Variables</vt:lpstr>
      <vt:lpstr>Concept Question</vt:lpstr>
      <vt:lpstr>Concept Question</vt:lpstr>
      <vt:lpstr>Concept Question</vt:lpstr>
      <vt:lpstr>Concept Question</vt:lpstr>
      <vt:lpstr>Concept Question</vt:lpstr>
      <vt:lpstr>Concept Question</vt:lpstr>
      <vt:lpstr>Concept Question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Drachenberg</dc:creator>
  <cp:lastModifiedBy>James Drachenberg</cp:lastModifiedBy>
  <cp:revision>1281</cp:revision>
  <dcterms:created xsi:type="dcterms:W3CDTF">2018-08-11T21:43:11Z</dcterms:created>
  <dcterms:modified xsi:type="dcterms:W3CDTF">2020-02-27T17:28:29Z</dcterms:modified>
</cp:coreProperties>
</file>