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7"/>
  </p:notesMasterIdLst>
  <p:handoutMasterIdLst>
    <p:handoutMasterId r:id="rId38"/>
  </p:handoutMasterIdLst>
  <p:sldIdLst>
    <p:sldId id="2327" r:id="rId2"/>
    <p:sldId id="2354" r:id="rId3"/>
    <p:sldId id="2356" r:id="rId4"/>
    <p:sldId id="2359" r:id="rId5"/>
    <p:sldId id="2365" r:id="rId6"/>
    <p:sldId id="2357" r:id="rId7"/>
    <p:sldId id="2360" r:id="rId8"/>
    <p:sldId id="2361" r:id="rId9"/>
    <p:sldId id="2364" r:id="rId10"/>
    <p:sldId id="1002" r:id="rId11"/>
    <p:sldId id="1003" r:id="rId12"/>
    <p:sldId id="1004" r:id="rId13"/>
    <p:sldId id="2363" r:id="rId14"/>
    <p:sldId id="2358" r:id="rId15"/>
    <p:sldId id="388" r:id="rId16"/>
    <p:sldId id="2366" r:id="rId17"/>
    <p:sldId id="2374" r:id="rId18"/>
    <p:sldId id="2367" r:id="rId19"/>
    <p:sldId id="2368" r:id="rId20"/>
    <p:sldId id="2375" r:id="rId21"/>
    <p:sldId id="415" r:id="rId22"/>
    <p:sldId id="1010" r:id="rId23"/>
    <p:sldId id="1011" r:id="rId24"/>
    <p:sldId id="1012" r:id="rId25"/>
    <p:sldId id="2369" r:id="rId26"/>
    <p:sldId id="2370" r:id="rId27"/>
    <p:sldId id="2376" r:id="rId28"/>
    <p:sldId id="2371" r:id="rId29"/>
    <p:sldId id="451" r:id="rId30"/>
    <p:sldId id="2372" r:id="rId31"/>
    <p:sldId id="2373" r:id="rId32"/>
    <p:sldId id="2377" r:id="rId33"/>
    <p:sldId id="1288" r:id="rId34"/>
    <p:sldId id="2362" r:id="rId35"/>
    <p:sldId id="237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2170"/>
    <a:srgbClr val="0432FF"/>
    <a:srgbClr val="008F00"/>
    <a:srgbClr val="FF2F92"/>
    <a:srgbClr val="B75459"/>
    <a:srgbClr val="AB7942"/>
    <a:srgbClr val="492170"/>
    <a:srgbClr val="009051"/>
    <a:srgbClr val="4E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24"/>
    <p:restoredTop sz="79299"/>
  </p:normalViewPr>
  <p:slideViewPr>
    <p:cSldViewPr snapToGrid="0" snapToObjects="1">
      <p:cViewPr varScale="1">
        <p:scale>
          <a:sx n="80" d="100"/>
          <a:sy n="80" d="100"/>
        </p:scale>
        <p:origin x="1512" y="184"/>
      </p:cViewPr>
      <p:guideLst/>
    </p:cSldViewPr>
  </p:slideViewPr>
  <p:outlineViewPr>
    <p:cViewPr>
      <p:scale>
        <a:sx n="33" d="100"/>
        <a:sy n="33" d="100"/>
      </p:scale>
      <p:origin x="0" y="-51888"/>
    </p:cViewPr>
    <p:sldLst>
      <p:sld r:id="rId1" collapse="1"/>
      <p:sld r:id="rId2" collapse="1"/>
      <p:sld r:id="rId3" collapse="1"/>
    </p:sldLst>
  </p:outlineViewPr>
  <p:notesTextViewPr>
    <p:cViewPr>
      <p:scale>
        <a:sx n="1" d="1"/>
        <a:sy n="1" d="1"/>
      </p:scale>
      <p:origin x="0" y="0"/>
    </p:cViewPr>
  </p:notesTextViewPr>
  <p:sorterViewPr>
    <p:cViewPr>
      <p:scale>
        <a:sx n="90" d="100"/>
        <a:sy n="90" d="100"/>
      </p:scale>
      <p:origin x="0" y="0"/>
    </p:cViewPr>
  </p:sorterViewPr>
  <p:notesViewPr>
    <p:cSldViewPr snapToGrid="0" snapToObjects="1">
      <p:cViewPr varScale="1">
        <p:scale>
          <a:sx n="82" d="100"/>
          <a:sy n="82" d="100"/>
        </p:scale>
        <p:origin x="3336"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1.xml"/><Relationship Id="rId1"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6BAE45-059B-B842-8F8F-6FBBB75869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79246A3-7A09-B84F-B45B-B62939416D6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353BCC-9C5F-F141-ABC7-1BA1250813E0}" type="datetimeFigureOut">
              <a:rPr lang="en-US" smtClean="0"/>
              <a:t>11/15/19</a:t>
            </a:fld>
            <a:endParaRPr lang="en-US"/>
          </a:p>
        </p:txBody>
      </p:sp>
      <p:sp>
        <p:nvSpPr>
          <p:cNvPr id="4" name="Footer Placeholder 3">
            <a:extLst>
              <a:ext uri="{FF2B5EF4-FFF2-40B4-BE49-F238E27FC236}">
                <a16:creationId xmlns:a16="http://schemas.microsoft.com/office/drawing/2014/main" id="{191B9749-EC3A-7845-B27B-865A5B703FF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C04874-D488-1645-A8F2-F7834D44CB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639A49-7E06-FC45-AC75-6772736A37F1}" type="slidenum">
              <a:rPr lang="en-US" smtClean="0"/>
              <a:t>‹#›</a:t>
            </a:fld>
            <a:endParaRPr lang="en-US"/>
          </a:p>
        </p:txBody>
      </p:sp>
    </p:spTree>
    <p:extLst>
      <p:ext uri="{BB962C8B-B14F-4D97-AF65-F5344CB8AC3E}">
        <p14:creationId xmlns:p14="http://schemas.microsoft.com/office/powerpoint/2010/main" val="38250004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56731-3724-AE40-B2E3-EBD2D3C28858}" type="datetimeFigureOut">
              <a:rPr lang="en-US" smtClean="0"/>
              <a:t>11/15/19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84BA46-C109-9749-A121-4395E4891147}" type="slidenum">
              <a:rPr lang="en-US" smtClean="0"/>
              <a:t>‹#›</a:t>
            </a:fld>
            <a:endParaRPr lang="en-US"/>
          </a:p>
        </p:txBody>
      </p:sp>
    </p:spTree>
    <p:extLst>
      <p:ext uri="{BB962C8B-B14F-4D97-AF65-F5344CB8AC3E}">
        <p14:creationId xmlns:p14="http://schemas.microsoft.com/office/powerpoint/2010/main" val="3833680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4BA46-C109-9749-A121-4395E4891147}" type="slidenum">
              <a:rPr lang="en-US" smtClean="0"/>
              <a:t>1</a:t>
            </a:fld>
            <a:endParaRPr lang="en-US"/>
          </a:p>
        </p:txBody>
      </p:sp>
    </p:spTree>
    <p:extLst>
      <p:ext uri="{BB962C8B-B14F-4D97-AF65-F5344CB8AC3E}">
        <p14:creationId xmlns:p14="http://schemas.microsoft.com/office/powerpoint/2010/main" val="1435465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76BB948E-0446-CB43-8DDE-C32A9F9250A7}" type="slidenum">
              <a:rPr lang="en-US" altLang="en-US"/>
              <a:pPr/>
              <a:t>11</a:t>
            </a:fld>
            <a:endParaRPr lang="en-US" altLang="en-US" dirty="0"/>
          </a:p>
        </p:txBody>
      </p:sp>
      <p:sp>
        <p:nvSpPr>
          <p:cNvPr id="1911810" name="Rectangle 2"/>
          <p:cNvSpPr>
            <a:spLocks noGrp="1" noRot="1" noChangeAspect="1" noChangeArrowheads="1" noTextEdit="1"/>
          </p:cNvSpPr>
          <p:nvPr>
            <p:ph type="sldImg"/>
          </p:nvPr>
        </p:nvSpPr>
        <p:spPr>
          <a:xfrm>
            <a:off x="393700" y="692150"/>
            <a:ext cx="6072188" cy="3416300"/>
          </a:xfrm>
          <a:ln/>
        </p:spPr>
      </p:sp>
      <p:sp>
        <p:nvSpPr>
          <p:cNvPr id="1911811" name="Rectangle 3"/>
          <p:cNvSpPr>
            <a:spLocks noGrp="1" noChangeArrowheads="1"/>
          </p:cNvSpPr>
          <p:nvPr>
            <p:ph type="body" idx="1"/>
          </p:nvPr>
        </p:nvSpPr>
        <p:spPr/>
        <p:txBody>
          <a:bodyPr lIns="86493" tIns="43247" rIns="86493" bIns="43247"/>
          <a:lstStyle/>
          <a:p>
            <a:endParaRPr lang="en-US" altLang="en-US" dirty="0"/>
          </a:p>
        </p:txBody>
      </p:sp>
    </p:spTree>
    <p:extLst>
      <p:ext uri="{BB962C8B-B14F-4D97-AF65-F5344CB8AC3E}">
        <p14:creationId xmlns:p14="http://schemas.microsoft.com/office/powerpoint/2010/main" val="1059562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C7F2FCE0-C726-464D-9DB7-A4D15F5F17B0}" type="slidenum">
              <a:rPr lang="en-US" altLang="en-US"/>
              <a:pPr/>
              <a:t>12</a:t>
            </a:fld>
            <a:endParaRPr lang="en-US" altLang="en-US" dirty="0"/>
          </a:p>
        </p:txBody>
      </p:sp>
      <p:sp>
        <p:nvSpPr>
          <p:cNvPr id="1907714" name="Rectangle 2"/>
          <p:cNvSpPr>
            <a:spLocks noGrp="1" noRot="1" noChangeAspect="1" noChangeArrowheads="1" noTextEdit="1"/>
          </p:cNvSpPr>
          <p:nvPr>
            <p:ph type="sldImg"/>
          </p:nvPr>
        </p:nvSpPr>
        <p:spPr>
          <a:xfrm>
            <a:off x="393700" y="692150"/>
            <a:ext cx="6070600" cy="3416300"/>
          </a:xfrm>
          <a:ln/>
        </p:spPr>
      </p:sp>
      <p:sp>
        <p:nvSpPr>
          <p:cNvPr id="190771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486256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4BA46-C109-9749-A121-4395E4891147}" type="slidenum">
              <a:rPr lang="en-US" smtClean="0"/>
              <a:t>13</a:t>
            </a:fld>
            <a:endParaRPr lang="en-US"/>
          </a:p>
        </p:txBody>
      </p:sp>
    </p:spTree>
    <p:extLst>
      <p:ext uri="{BB962C8B-B14F-4D97-AF65-F5344CB8AC3E}">
        <p14:creationId xmlns:p14="http://schemas.microsoft.com/office/powerpoint/2010/main" val="1849055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4BA46-C109-9749-A121-4395E4891147}" type="slidenum">
              <a:rPr lang="en-US" smtClean="0"/>
              <a:t>14</a:t>
            </a:fld>
            <a:endParaRPr lang="en-US"/>
          </a:p>
        </p:txBody>
      </p:sp>
    </p:spTree>
    <p:extLst>
      <p:ext uri="{BB962C8B-B14F-4D97-AF65-F5344CB8AC3E}">
        <p14:creationId xmlns:p14="http://schemas.microsoft.com/office/powerpoint/2010/main" val="3185167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4BA46-C109-9749-A121-4395E4891147}" type="slidenum">
              <a:rPr lang="en-US" smtClean="0"/>
              <a:t>16</a:t>
            </a:fld>
            <a:endParaRPr lang="en-US"/>
          </a:p>
        </p:txBody>
      </p:sp>
    </p:spTree>
    <p:extLst>
      <p:ext uri="{BB962C8B-B14F-4D97-AF65-F5344CB8AC3E}">
        <p14:creationId xmlns:p14="http://schemas.microsoft.com/office/powerpoint/2010/main" val="5796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4BA46-C109-9749-A121-4395E4891147}" type="slidenum">
              <a:rPr lang="en-US" smtClean="0"/>
              <a:t>17</a:t>
            </a:fld>
            <a:endParaRPr lang="en-US"/>
          </a:p>
        </p:txBody>
      </p:sp>
    </p:spTree>
    <p:extLst>
      <p:ext uri="{BB962C8B-B14F-4D97-AF65-F5344CB8AC3E}">
        <p14:creationId xmlns:p14="http://schemas.microsoft.com/office/powerpoint/2010/main" val="733097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4BA46-C109-9749-A121-4395E4891147}" type="slidenum">
              <a:rPr lang="en-US" smtClean="0"/>
              <a:t>18</a:t>
            </a:fld>
            <a:endParaRPr lang="en-US"/>
          </a:p>
        </p:txBody>
      </p:sp>
    </p:spTree>
    <p:extLst>
      <p:ext uri="{BB962C8B-B14F-4D97-AF65-F5344CB8AC3E}">
        <p14:creationId xmlns:p14="http://schemas.microsoft.com/office/powerpoint/2010/main" val="608781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4BA46-C109-9749-A121-4395E4891147}" type="slidenum">
              <a:rPr lang="en-US" smtClean="0"/>
              <a:t>19</a:t>
            </a:fld>
            <a:endParaRPr lang="en-US"/>
          </a:p>
        </p:txBody>
      </p:sp>
    </p:spTree>
    <p:extLst>
      <p:ext uri="{BB962C8B-B14F-4D97-AF65-F5344CB8AC3E}">
        <p14:creationId xmlns:p14="http://schemas.microsoft.com/office/powerpoint/2010/main" val="391726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4BA46-C109-9749-A121-4395E4891147}" type="slidenum">
              <a:rPr lang="en-US" smtClean="0"/>
              <a:t>20</a:t>
            </a:fld>
            <a:endParaRPr lang="en-US"/>
          </a:p>
        </p:txBody>
      </p:sp>
    </p:spTree>
    <p:extLst>
      <p:ext uri="{BB962C8B-B14F-4D97-AF65-F5344CB8AC3E}">
        <p14:creationId xmlns:p14="http://schemas.microsoft.com/office/powerpoint/2010/main" val="3273177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3E4A8C33-8D34-4846-A32C-9A8BEEACB9C7}" type="slidenum">
              <a:rPr lang="en-US" altLang="en-US"/>
              <a:pPr/>
              <a:t>24</a:t>
            </a:fld>
            <a:endParaRPr lang="en-US" altLang="en-US"/>
          </a:p>
        </p:txBody>
      </p:sp>
      <p:sp>
        <p:nvSpPr>
          <p:cNvPr id="1920002" name="Rectangle 2"/>
          <p:cNvSpPr>
            <a:spLocks noGrp="1" noRot="1" noChangeAspect="1" noChangeArrowheads="1" noTextEdit="1"/>
          </p:cNvSpPr>
          <p:nvPr>
            <p:ph type="sldImg"/>
          </p:nvPr>
        </p:nvSpPr>
        <p:spPr>
          <a:xfrm>
            <a:off x="393700" y="692150"/>
            <a:ext cx="6072188" cy="3416300"/>
          </a:xfrm>
          <a:ln/>
        </p:spPr>
      </p:sp>
      <p:sp>
        <p:nvSpPr>
          <p:cNvPr id="1920003" name="Rectangle 3"/>
          <p:cNvSpPr>
            <a:spLocks noGrp="1" noChangeArrowheads="1"/>
          </p:cNvSpPr>
          <p:nvPr>
            <p:ph type="body" idx="1"/>
          </p:nvPr>
        </p:nvSpPr>
        <p:spPr/>
        <p:txBody>
          <a:bodyPr lIns="86493" tIns="43247" rIns="86493" bIns="43247"/>
          <a:lstStyle/>
          <a:p>
            <a:endParaRPr lang="en-US" altLang="en-US"/>
          </a:p>
        </p:txBody>
      </p:sp>
    </p:spTree>
    <p:extLst>
      <p:ext uri="{BB962C8B-B14F-4D97-AF65-F5344CB8AC3E}">
        <p14:creationId xmlns:p14="http://schemas.microsoft.com/office/powerpoint/2010/main" val="69352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4BA46-C109-9749-A121-4395E4891147}" type="slidenum">
              <a:rPr lang="en-US" smtClean="0"/>
              <a:t>3</a:t>
            </a:fld>
            <a:endParaRPr lang="en-US"/>
          </a:p>
        </p:txBody>
      </p:sp>
    </p:spTree>
    <p:extLst>
      <p:ext uri="{BB962C8B-B14F-4D97-AF65-F5344CB8AC3E}">
        <p14:creationId xmlns:p14="http://schemas.microsoft.com/office/powerpoint/2010/main" val="3122478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4BA46-C109-9749-A121-4395E4891147}" type="slidenum">
              <a:rPr lang="en-US" smtClean="0"/>
              <a:t>25</a:t>
            </a:fld>
            <a:endParaRPr lang="en-US"/>
          </a:p>
        </p:txBody>
      </p:sp>
    </p:spTree>
    <p:extLst>
      <p:ext uri="{BB962C8B-B14F-4D97-AF65-F5344CB8AC3E}">
        <p14:creationId xmlns:p14="http://schemas.microsoft.com/office/powerpoint/2010/main" val="6458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4BA46-C109-9749-A121-4395E4891147}" type="slidenum">
              <a:rPr lang="en-US" smtClean="0"/>
              <a:t>26</a:t>
            </a:fld>
            <a:endParaRPr lang="en-US"/>
          </a:p>
        </p:txBody>
      </p:sp>
    </p:spTree>
    <p:extLst>
      <p:ext uri="{BB962C8B-B14F-4D97-AF65-F5344CB8AC3E}">
        <p14:creationId xmlns:p14="http://schemas.microsoft.com/office/powerpoint/2010/main" val="3196003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4BA46-C109-9749-A121-4395E4891147}" type="slidenum">
              <a:rPr lang="en-US" smtClean="0"/>
              <a:t>27</a:t>
            </a:fld>
            <a:endParaRPr lang="en-US"/>
          </a:p>
        </p:txBody>
      </p:sp>
    </p:spTree>
    <p:extLst>
      <p:ext uri="{BB962C8B-B14F-4D97-AF65-F5344CB8AC3E}">
        <p14:creationId xmlns:p14="http://schemas.microsoft.com/office/powerpoint/2010/main" val="2174192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4BA46-C109-9749-A121-4395E4891147}" type="slidenum">
              <a:rPr lang="en-US" smtClean="0"/>
              <a:t>28</a:t>
            </a:fld>
            <a:endParaRPr lang="en-US"/>
          </a:p>
        </p:txBody>
      </p:sp>
    </p:spTree>
    <p:extLst>
      <p:ext uri="{BB962C8B-B14F-4D97-AF65-F5344CB8AC3E}">
        <p14:creationId xmlns:p14="http://schemas.microsoft.com/office/powerpoint/2010/main" val="2325455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EF0E96-6F2C-434C-A87E-41ADE8CCFF67}" type="slidenum">
              <a:rPr lang="en-US"/>
              <a:pPr/>
              <a:t>29</a:t>
            </a:fld>
            <a:endParaRPr lang="en-US" dirty="0"/>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17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494047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4BA46-C109-9749-A121-4395E4891147}" type="slidenum">
              <a:rPr lang="en-US" smtClean="0"/>
              <a:t>30</a:t>
            </a:fld>
            <a:endParaRPr lang="en-US"/>
          </a:p>
        </p:txBody>
      </p:sp>
    </p:spTree>
    <p:extLst>
      <p:ext uri="{BB962C8B-B14F-4D97-AF65-F5344CB8AC3E}">
        <p14:creationId xmlns:p14="http://schemas.microsoft.com/office/powerpoint/2010/main" val="396785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4BA46-C109-9749-A121-4395E4891147}" type="slidenum">
              <a:rPr lang="en-US" smtClean="0"/>
              <a:t>31</a:t>
            </a:fld>
            <a:endParaRPr lang="en-US"/>
          </a:p>
        </p:txBody>
      </p:sp>
    </p:spTree>
    <p:extLst>
      <p:ext uri="{BB962C8B-B14F-4D97-AF65-F5344CB8AC3E}">
        <p14:creationId xmlns:p14="http://schemas.microsoft.com/office/powerpoint/2010/main" val="4021539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4BA46-C109-9749-A121-4395E4891147}" type="slidenum">
              <a:rPr lang="en-US" smtClean="0"/>
              <a:t>32</a:t>
            </a:fld>
            <a:endParaRPr lang="en-US"/>
          </a:p>
        </p:txBody>
      </p:sp>
    </p:spTree>
    <p:extLst>
      <p:ext uri="{BB962C8B-B14F-4D97-AF65-F5344CB8AC3E}">
        <p14:creationId xmlns:p14="http://schemas.microsoft.com/office/powerpoint/2010/main" val="3108722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A9190CDB-97BF-EA4F-8E68-5C452941FD8B}" type="slidenum">
              <a:rPr lang="en-US" altLang="en-US"/>
              <a:pPr/>
              <a:t>33</a:t>
            </a:fld>
            <a:endParaRPr lang="en-US" altLang="en-US"/>
          </a:p>
        </p:txBody>
      </p:sp>
      <p:sp>
        <p:nvSpPr>
          <p:cNvPr id="2031618" name="Rectangle 2"/>
          <p:cNvSpPr>
            <a:spLocks noGrp="1" noRot="1" noChangeAspect="1" noChangeArrowheads="1" noTextEdit="1"/>
          </p:cNvSpPr>
          <p:nvPr>
            <p:ph type="sldImg"/>
          </p:nvPr>
        </p:nvSpPr>
        <p:spPr>
          <a:xfrm>
            <a:off x="393700" y="692150"/>
            <a:ext cx="6072188" cy="3416300"/>
          </a:xfrm>
          <a:ln/>
        </p:spPr>
      </p:sp>
      <p:sp>
        <p:nvSpPr>
          <p:cNvPr id="2031619" name="Rectangle 3"/>
          <p:cNvSpPr>
            <a:spLocks noGrp="1" noChangeArrowheads="1"/>
          </p:cNvSpPr>
          <p:nvPr>
            <p:ph type="body" idx="1"/>
          </p:nvPr>
        </p:nvSpPr>
        <p:spPr/>
        <p:txBody>
          <a:bodyPr lIns="86482" tIns="43241" rIns="86482" bIns="43241"/>
          <a:lstStyle/>
          <a:p>
            <a:endParaRPr lang="en-US" altLang="en-US"/>
          </a:p>
        </p:txBody>
      </p:sp>
    </p:spTree>
    <p:extLst>
      <p:ext uri="{BB962C8B-B14F-4D97-AF65-F5344CB8AC3E}">
        <p14:creationId xmlns:p14="http://schemas.microsoft.com/office/powerpoint/2010/main" val="3345538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4BA46-C109-9749-A121-4395E4891147}" type="slidenum">
              <a:rPr lang="en-US" smtClean="0"/>
              <a:t>34</a:t>
            </a:fld>
            <a:endParaRPr lang="en-US"/>
          </a:p>
        </p:txBody>
      </p:sp>
    </p:spTree>
    <p:extLst>
      <p:ext uri="{BB962C8B-B14F-4D97-AF65-F5344CB8AC3E}">
        <p14:creationId xmlns:p14="http://schemas.microsoft.com/office/powerpoint/2010/main" val="1863627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4BA46-C109-9749-A121-4395E4891147}" type="slidenum">
              <a:rPr lang="en-US" smtClean="0"/>
              <a:t>4</a:t>
            </a:fld>
            <a:endParaRPr lang="en-US"/>
          </a:p>
        </p:txBody>
      </p:sp>
    </p:spTree>
    <p:extLst>
      <p:ext uri="{BB962C8B-B14F-4D97-AF65-F5344CB8AC3E}">
        <p14:creationId xmlns:p14="http://schemas.microsoft.com/office/powerpoint/2010/main" val="6581796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4BA46-C109-9749-A121-4395E4891147}" type="slidenum">
              <a:rPr lang="en-US" smtClean="0"/>
              <a:t>35</a:t>
            </a:fld>
            <a:endParaRPr lang="en-US"/>
          </a:p>
        </p:txBody>
      </p:sp>
    </p:spTree>
    <p:extLst>
      <p:ext uri="{BB962C8B-B14F-4D97-AF65-F5344CB8AC3E}">
        <p14:creationId xmlns:p14="http://schemas.microsoft.com/office/powerpoint/2010/main" val="2377415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4BA46-C109-9749-A121-4395E4891147}" type="slidenum">
              <a:rPr lang="en-US" smtClean="0"/>
              <a:t>5</a:t>
            </a:fld>
            <a:endParaRPr lang="en-US"/>
          </a:p>
        </p:txBody>
      </p:sp>
    </p:spTree>
    <p:extLst>
      <p:ext uri="{BB962C8B-B14F-4D97-AF65-F5344CB8AC3E}">
        <p14:creationId xmlns:p14="http://schemas.microsoft.com/office/powerpoint/2010/main" val="3517396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4BA46-C109-9749-A121-4395E4891147}" type="slidenum">
              <a:rPr lang="en-US" smtClean="0"/>
              <a:t>6</a:t>
            </a:fld>
            <a:endParaRPr lang="en-US"/>
          </a:p>
        </p:txBody>
      </p:sp>
    </p:spTree>
    <p:extLst>
      <p:ext uri="{BB962C8B-B14F-4D97-AF65-F5344CB8AC3E}">
        <p14:creationId xmlns:p14="http://schemas.microsoft.com/office/powerpoint/2010/main" val="791257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4BA46-C109-9749-A121-4395E4891147}" type="slidenum">
              <a:rPr lang="en-US" smtClean="0"/>
              <a:t>7</a:t>
            </a:fld>
            <a:endParaRPr lang="en-US"/>
          </a:p>
        </p:txBody>
      </p:sp>
    </p:spTree>
    <p:extLst>
      <p:ext uri="{BB962C8B-B14F-4D97-AF65-F5344CB8AC3E}">
        <p14:creationId xmlns:p14="http://schemas.microsoft.com/office/powerpoint/2010/main" val="3146243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4BA46-C109-9749-A121-4395E4891147}" type="slidenum">
              <a:rPr lang="en-US" smtClean="0"/>
              <a:t>8</a:t>
            </a:fld>
            <a:endParaRPr lang="en-US"/>
          </a:p>
        </p:txBody>
      </p:sp>
    </p:spTree>
    <p:extLst>
      <p:ext uri="{BB962C8B-B14F-4D97-AF65-F5344CB8AC3E}">
        <p14:creationId xmlns:p14="http://schemas.microsoft.com/office/powerpoint/2010/main" val="678857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84BA46-C109-9749-A121-4395E4891147}" type="slidenum">
              <a:rPr lang="en-US" smtClean="0"/>
              <a:t>9</a:t>
            </a:fld>
            <a:endParaRPr lang="en-US"/>
          </a:p>
        </p:txBody>
      </p:sp>
    </p:spTree>
    <p:extLst>
      <p:ext uri="{BB962C8B-B14F-4D97-AF65-F5344CB8AC3E}">
        <p14:creationId xmlns:p14="http://schemas.microsoft.com/office/powerpoint/2010/main" val="2775569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921E0EB5-17AD-CB48-8E74-D54818E7EBCE}" type="slidenum">
              <a:rPr lang="en-US" altLang="en-US"/>
              <a:pPr/>
              <a:t>10</a:t>
            </a:fld>
            <a:endParaRPr lang="en-US" altLang="en-US" dirty="0"/>
          </a:p>
        </p:txBody>
      </p:sp>
      <p:sp>
        <p:nvSpPr>
          <p:cNvPr id="1903618" name="Rectangle 2"/>
          <p:cNvSpPr>
            <a:spLocks noGrp="1" noRot="1" noChangeAspect="1" noChangeArrowheads="1" noTextEdit="1"/>
          </p:cNvSpPr>
          <p:nvPr>
            <p:ph type="sldImg"/>
          </p:nvPr>
        </p:nvSpPr>
        <p:spPr>
          <a:xfrm>
            <a:off x="393700" y="692150"/>
            <a:ext cx="6072188" cy="3416300"/>
          </a:xfrm>
          <a:ln/>
        </p:spPr>
      </p:sp>
      <p:sp>
        <p:nvSpPr>
          <p:cNvPr id="1903619" name="Rectangle 3"/>
          <p:cNvSpPr>
            <a:spLocks noGrp="1" noChangeArrowheads="1"/>
          </p:cNvSpPr>
          <p:nvPr>
            <p:ph type="body" idx="1"/>
          </p:nvPr>
        </p:nvSpPr>
        <p:spPr/>
        <p:txBody>
          <a:bodyPr lIns="86493" tIns="43247" rIns="86493" bIns="43247"/>
          <a:lstStyle/>
          <a:p>
            <a:endParaRPr lang="en-US" altLang="en-US" dirty="0"/>
          </a:p>
        </p:txBody>
      </p:sp>
    </p:spTree>
    <p:extLst>
      <p:ext uri="{BB962C8B-B14F-4D97-AF65-F5344CB8AC3E}">
        <p14:creationId xmlns:p14="http://schemas.microsoft.com/office/powerpoint/2010/main" val="826949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19AD3-C289-3240-B715-4F07512802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B2FB30-DDF8-7A49-83CA-12E8AEF6E4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41BAA5-CB6E-814C-BDA7-B4A28837E49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83619EC-6684-5C4C-9AAA-9270DCE3DB6C}"/>
              </a:ext>
            </a:extLst>
          </p:cNvPr>
          <p:cNvSpPr>
            <a:spLocks noGrp="1"/>
          </p:cNvSpPr>
          <p:nvPr>
            <p:ph type="ftr" sz="quarter" idx="11"/>
          </p:nvPr>
        </p:nvSpPr>
        <p:spPr/>
        <p:txBody>
          <a:bodyPr/>
          <a:lstStyle/>
          <a:p>
            <a:r>
              <a:rPr lang="en-US"/>
              <a:t>© 2015 Pearson Education, Inc.</a:t>
            </a:r>
          </a:p>
        </p:txBody>
      </p:sp>
      <p:sp>
        <p:nvSpPr>
          <p:cNvPr id="6" name="Slide Number Placeholder 5">
            <a:extLst>
              <a:ext uri="{FF2B5EF4-FFF2-40B4-BE49-F238E27FC236}">
                <a16:creationId xmlns:a16="http://schemas.microsoft.com/office/drawing/2014/main" id="{B888A7C9-4FAB-D74F-BAEB-F79AEA521D72}"/>
              </a:ext>
            </a:extLst>
          </p:cNvPr>
          <p:cNvSpPr>
            <a:spLocks noGrp="1"/>
          </p:cNvSpPr>
          <p:nvPr>
            <p:ph type="sldNum" sz="quarter" idx="12"/>
          </p:nvPr>
        </p:nvSpPr>
        <p:spPr/>
        <p:txBody>
          <a:bodyPr/>
          <a:lstStyle/>
          <a:p>
            <a:fld id="{B79B69FD-2E52-A742-8FC1-C69E57207C6B}" type="slidenum">
              <a:rPr lang="en-US" smtClean="0"/>
              <a:t>‹#›</a:t>
            </a:fld>
            <a:endParaRPr lang="en-US"/>
          </a:p>
        </p:txBody>
      </p:sp>
    </p:spTree>
    <p:extLst>
      <p:ext uri="{BB962C8B-B14F-4D97-AF65-F5344CB8AC3E}">
        <p14:creationId xmlns:p14="http://schemas.microsoft.com/office/powerpoint/2010/main" val="952471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B37C5-62FD-1740-8ABA-B33F4034C8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B56F57-9EE5-FE44-BF81-C597356D43A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6DF5B-AE3D-974A-8B75-3993A49342C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8AF550D-F594-104A-A22F-8C61AA56BE3B}"/>
              </a:ext>
            </a:extLst>
          </p:cNvPr>
          <p:cNvSpPr>
            <a:spLocks noGrp="1"/>
          </p:cNvSpPr>
          <p:nvPr>
            <p:ph type="ftr" sz="quarter" idx="11"/>
          </p:nvPr>
        </p:nvSpPr>
        <p:spPr/>
        <p:txBody>
          <a:bodyPr/>
          <a:lstStyle/>
          <a:p>
            <a:r>
              <a:rPr lang="en-US"/>
              <a:t>© 2015 Pearson Education, Inc.</a:t>
            </a:r>
          </a:p>
        </p:txBody>
      </p:sp>
      <p:sp>
        <p:nvSpPr>
          <p:cNvPr id="6" name="Slide Number Placeholder 5">
            <a:extLst>
              <a:ext uri="{FF2B5EF4-FFF2-40B4-BE49-F238E27FC236}">
                <a16:creationId xmlns:a16="http://schemas.microsoft.com/office/drawing/2014/main" id="{C444869E-1099-444D-9380-7B759EC13324}"/>
              </a:ext>
            </a:extLst>
          </p:cNvPr>
          <p:cNvSpPr>
            <a:spLocks noGrp="1"/>
          </p:cNvSpPr>
          <p:nvPr>
            <p:ph type="sldNum" sz="quarter" idx="12"/>
          </p:nvPr>
        </p:nvSpPr>
        <p:spPr/>
        <p:txBody>
          <a:bodyPr/>
          <a:lstStyle/>
          <a:p>
            <a:fld id="{B79B69FD-2E52-A742-8FC1-C69E57207C6B}" type="slidenum">
              <a:rPr lang="en-US" smtClean="0"/>
              <a:t>‹#›</a:t>
            </a:fld>
            <a:endParaRPr lang="en-US"/>
          </a:p>
        </p:txBody>
      </p:sp>
    </p:spTree>
    <p:extLst>
      <p:ext uri="{BB962C8B-B14F-4D97-AF65-F5344CB8AC3E}">
        <p14:creationId xmlns:p14="http://schemas.microsoft.com/office/powerpoint/2010/main" val="2668402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9356FB-843A-CE4E-B713-A95126B99F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28E021-404E-4D44-9ABC-9E77186A316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46761C-F50A-8547-875B-F32BDB96817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F47497D-4498-7B49-A01C-C237E23A10AD}"/>
              </a:ext>
            </a:extLst>
          </p:cNvPr>
          <p:cNvSpPr>
            <a:spLocks noGrp="1"/>
          </p:cNvSpPr>
          <p:nvPr>
            <p:ph type="ftr" sz="quarter" idx="11"/>
          </p:nvPr>
        </p:nvSpPr>
        <p:spPr/>
        <p:txBody>
          <a:bodyPr/>
          <a:lstStyle/>
          <a:p>
            <a:r>
              <a:rPr lang="en-US"/>
              <a:t>© 2015 Pearson Education, Inc.</a:t>
            </a:r>
          </a:p>
        </p:txBody>
      </p:sp>
      <p:sp>
        <p:nvSpPr>
          <p:cNvPr id="6" name="Slide Number Placeholder 5">
            <a:extLst>
              <a:ext uri="{FF2B5EF4-FFF2-40B4-BE49-F238E27FC236}">
                <a16:creationId xmlns:a16="http://schemas.microsoft.com/office/drawing/2014/main" id="{2D1FF8B6-022B-5F4F-9AA4-376B3AE21D57}"/>
              </a:ext>
            </a:extLst>
          </p:cNvPr>
          <p:cNvSpPr>
            <a:spLocks noGrp="1"/>
          </p:cNvSpPr>
          <p:nvPr>
            <p:ph type="sldNum" sz="quarter" idx="12"/>
          </p:nvPr>
        </p:nvSpPr>
        <p:spPr/>
        <p:txBody>
          <a:bodyPr/>
          <a:lstStyle/>
          <a:p>
            <a:fld id="{B79B69FD-2E52-A742-8FC1-C69E57207C6B}" type="slidenum">
              <a:rPr lang="en-US" smtClean="0"/>
              <a:t>‹#›</a:t>
            </a:fld>
            <a:endParaRPr lang="en-US"/>
          </a:p>
        </p:txBody>
      </p:sp>
    </p:spTree>
    <p:extLst>
      <p:ext uri="{BB962C8B-B14F-4D97-AF65-F5344CB8AC3E}">
        <p14:creationId xmlns:p14="http://schemas.microsoft.com/office/powerpoint/2010/main" val="230713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cepts-Blu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5496" y="1383868"/>
            <a:ext cx="11885139" cy="480131"/>
          </a:xfrm>
          <a:no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57200" tIns="45720" rIns="91440" bIns="45720" numCol="1" anchor="t" anchorCtr="0" compatLnSpc="1">
            <a:prstTxWarp prst="textNoShape">
              <a:avLst/>
            </a:prstTxWarp>
            <a:spAutoFit/>
          </a:bodyPr>
          <a:lstStyle>
            <a:lvl1pPr>
              <a:defRPr lang="en-US" sz="2800" b="0" dirty="0">
                <a:solidFill>
                  <a:srgbClr val="000000"/>
                </a:solidFill>
                <a:latin typeface="Times New Roman"/>
                <a:cs typeface="Times New Roman"/>
              </a:defRPr>
            </a:lvl1pPr>
          </a:lstStyle>
          <a:p>
            <a:pPr lvl="0"/>
            <a:r>
              <a:rPr lang="en-US" dirty="0"/>
              <a:t>Click to edit Master title style</a:t>
            </a:r>
          </a:p>
        </p:txBody>
      </p:sp>
      <p:sp>
        <p:nvSpPr>
          <p:cNvPr id="3" name="Content Placeholder 2"/>
          <p:cNvSpPr>
            <a:spLocks noGrp="1"/>
          </p:cNvSpPr>
          <p:nvPr>
            <p:ph idx="1"/>
          </p:nvPr>
        </p:nvSpPr>
        <p:spPr>
          <a:xfrm>
            <a:off x="776817" y="3931920"/>
            <a:ext cx="10972800" cy="2679192"/>
          </a:xfrm>
        </p:spPr>
        <p:txBody>
          <a:bodyPr/>
          <a:lstStyle>
            <a:lvl1pPr marL="514350" indent="-514350">
              <a:buFont typeface="+mj-lt"/>
              <a:buAutoNum type="arabicPeriod"/>
              <a:defRPr sz="2800">
                <a:latin typeface="Times New Roman"/>
                <a:cs typeface="Times New Roman"/>
              </a:defRPr>
            </a:lvl1pPr>
            <a:lvl2pPr>
              <a:defRPr sz="2600">
                <a:latin typeface="Times New Roman"/>
                <a:cs typeface="Times New Roman"/>
              </a:defRPr>
            </a:lvl2pPr>
            <a:lvl3pPr>
              <a:defRPr>
                <a:latin typeface="Times New Roman"/>
                <a:cs typeface="Times New Roman"/>
              </a:defRPr>
            </a:lvl3pPr>
            <a:lvl4pPr>
              <a:defRPr>
                <a:latin typeface="Times New Roman"/>
                <a:cs typeface="Times New Roman"/>
              </a:defRPr>
            </a:lvl4pPr>
            <a:lvl5pPr>
              <a:defRPr>
                <a:latin typeface="Times New Roman"/>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r>
              <a:rPr lang="en-GB" dirty="0"/>
              <a:t>© 2015 Pearson Education, Inc.</a:t>
            </a:r>
          </a:p>
        </p:txBody>
      </p:sp>
      <p:sp>
        <p:nvSpPr>
          <p:cNvPr id="5" name="Rectangle 4"/>
          <p:cNvSpPr>
            <a:spLocks noChangeArrowheads="1"/>
          </p:cNvSpPr>
          <p:nvPr userDrawn="1"/>
        </p:nvSpPr>
        <p:spPr bwMode="auto">
          <a:xfrm>
            <a:off x="-8467" y="0"/>
            <a:ext cx="12216384" cy="1166400"/>
          </a:xfrm>
          <a:prstGeom prst="rect">
            <a:avLst/>
          </a:prstGeom>
          <a:solidFill>
            <a:srgbClr val="004A8F"/>
          </a:solidFill>
          <a:ln>
            <a:noFill/>
          </a:ln>
          <a:effectLst/>
          <a:extLst/>
        </p:spPr>
        <p:txBody>
          <a:bodyPr wrap="none" anchor="ctr"/>
          <a:lstStyle/>
          <a:p>
            <a:pPr algn="ctr"/>
            <a:endParaRPr lang="en-US" sz="1800" dirty="0">
              <a:solidFill>
                <a:schemeClr val="accent1"/>
              </a:solidFill>
              <a:ea typeface="Times New Roman"/>
            </a:endParaRPr>
          </a:p>
        </p:txBody>
      </p:sp>
      <p:sp>
        <p:nvSpPr>
          <p:cNvPr id="15" name="Text Placeholder 14"/>
          <p:cNvSpPr>
            <a:spLocks noGrp="1"/>
          </p:cNvSpPr>
          <p:nvPr>
            <p:ph type="body" sz="quarter" idx="11"/>
          </p:nvPr>
        </p:nvSpPr>
        <p:spPr>
          <a:xfrm>
            <a:off x="0" y="0"/>
            <a:ext cx="12192000" cy="1157760"/>
          </a:xfrm>
        </p:spPr>
        <p:txBody>
          <a:bodyPr anchor="ctr" anchorCtr="0"/>
          <a:lstStyle>
            <a:lvl1pPr marL="0" indent="0" algn="l">
              <a:buNone/>
              <a:defRPr sz="3000" b="1">
                <a:solidFill>
                  <a:schemeClr val="bg1"/>
                </a:solidFill>
                <a:latin typeface="Arial"/>
                <a:cs typeface="Arial"/>
              </a:defRPr>
            </a:lvl1pPr>
          </a:lstStyle>
          <a:p>
            <a:pPr lvl="0"/>
            <a:r>
              <a:rPr lang="en-US" dirty="0"/>
              <a:t>Click to edit Master text styles</a:t>
            </a:r>
          </a:p>
        </p:txBody>
      </p:sp>
    </p:spTree>
    <p:extLst>
      <p:ext uri="{BB962C8B-B14F-4D97-AF65-F5344CB8AC3E}">
        <p14:creationId xmlns:p14="http://schemas.microsoft.com/office/powerpoint/2010/main" val="1930777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UANTITATIVE-Red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5494" y="1383868"/>
            <a:ext cx="11885141" cy="480131"/>
          </a:xfrm>
          <a:no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457200" tIns="45720" rIns="91440" bIns="45720" numCol="1" anchor="t" anchorCtr="0" compatLnSpc="1">
            <a:prstTxWarp prst="textNoShape">
              <a:avLst/>
            </a:prstTxWarp>
            <a:spAutoFit/>
          </a:bodyPr>
          <a:lstStyle>
            <a:lvl1pPr>
              <a:defRPr lang="en-US" sz="2800" b="0" dirty="0">
                <a:solidFill>
                  <a:srgbClr val="000000"/>
                </a:solidFill>
                <a:latin typeface="Times New Roman"/>
                <a:cs typeface="Times New Roman"/>
              </a:defRPr>
            </a:lvl1pPr>
          </a:lstStyle>
          <a:p>
            <a:pPr lvl="0"/>
            <a:r>
              <a:rPr lang="en-US" dirty="0"/>
              <a:t>Click to edit Master title style</a:t>
            </a:r>
          </a:p>
        </p:txBody>
      </p:sp>
      <p:sp>
        <p:nvSpPr>
          <p:cNvPr id="3" name="Content Placeholder 2"/>
          <p:cNvSpPr>
            <a:spLocks noGrp="1"/>
          </p:cNvSpPr>
          <p:nvPr>
            <p:ph idx="1"/>
          </p:nvPr>
        </p:nvSpPr>
        <p:spPr>
          <a:xfrm>
            <a:off x="776817" y="3931920"/>
            <a:ext cx="10972800" cy="2679192"/>
          </a:xfrm>
        </p:spPr>
        <p:txBody>
          <a:bodyPr/>
          <a:lstStyle>
            <a:lvl1pPr marL="514350" indent="-514350">
              <a:buFont typeface="+mj-lt"/>
              <a:buAutoNum type="arabicPeriod"/>
              <a:defRPr sz="2800">
                <a:latin typeface="Times New Roman"/>
                <a:cs typeface="Times New Roman"/>
              </a:defRPr>
            </a:lvl1pPr>
            <a:lvl2pPr>
              <a:defRPr sz="2600">
                <a:latin typeface="Times New Roman"/>
                <a:cs typeface="Times New Roman"/>
              </a:defRPr>
            </a:lvl2pPr>
            <a:lvl3pPr>
              <a:defRPr>
                <a:latin typeface="Times New Roman"/>
                <a:cs typeface="Times New Roman"/>
              </a:defRPr>
            </a:lvl3pPr>
            <a:lvl4pPr>
              <a:defRPr>
                <a:latin typeface="Times New Roman"/>
                <a:cs typeface="Times New Roman"/>
              </a:defRPr>
            </a:lvl4pPr>
            <a:lvl5pPr>
              <a:defRPr>
                <a:latin typeface="Times New Roman"/>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r>
              <a:rPr lang="en-GB" dirty="0"/>
              <a:t>© 2015 Pearson Education, Inc.</a:t>
            </a:r>
          </a:p>
        </p:txBody>
      </p:sp>
      <p:sp>
        <p:nvSpPr>
          <p:cNvPr id="5" name="Rectangle 4"/>
          <p:cNvSpPr>
            <a:spLocks noChangeArrowheads="1"/>
          </p:cNvSpPr>
          <p:nvPr userDrawn="1"/>
        </p:nvSpPr>
        <p:spPr bwMode="auto">
          <a:xfrm>
            <a:off x="-8467" y="0"/>
            <a:ext cx="12216384" cy="1166400"/>
          </a:xfrm>
          <a:prstGeom prst="rect">
            <a:avLst/>
          </a:prstGeom>
          <a:solidFill>
            <a:srgbClr val="AF2A42"/>
          </a:solidFill>
          <a:ln>
            <a:noFill/>
          </a:ln>
          <a:effectLst/>
          <a:extLst/>
        </p:spPr>
        <p:txBody>
          <a:bodyPr wrap="none" anchor="ctr"/>
          <a:lstStyle/>
          <a:p>
            <a:pPr algn="ctr"/>
            <a:endParaRPr lang="en-US" sz="1800" dirty="0">
              <a:solidFill>
                <a:schemeClr val="accent1"/>
              </a:solidFill>
              <a:ea typeface="Times New Roman"/>
            </a:endParaRPr>
          </a:p>
        </p:txBody>
      </p:sp>
      <p:sp>
        <p:nvSpPr>
          <p:cNvPr id="15" name="Text Placeholder 14"/>
          <p:cNvSpPr>
            <a:spLocks noGrp="1"/>
          </p:cNvSpPr>
          <p:nvPr>
            <p:ph type="body" sz="quarter" idx="11"/>
          </p:nvPr>
        </p:nvSpPr>
        <p:spPr>
          <a:xfrm>
            <a:off x="0" y="0"/>
            <a:ext cx="12192000" cy="1157760"/>
          </a:xfrm>
        </p:spPr>
        <p:txBody>
          <a:bodyPr anchor="ctr" anchorCtr="0"/>
          <a:lstStyle>
            <a:lvl1pPr marL="0" indent="0" algn="l">
              <a:buNone/>
              <a:defRPr sz="3000" b="1">
                <a:solidFill>
                  <a:schemeClr val="bg1"/>
                </a:solidFill>
                <a:latin typeface="Arial"/>
                <a:cs typeface="Arial"/>
              </a:defRPr>
            </a:lvl1pPr>
          </a:lstStyle>
          <a:p>
            <a:pPr lvl="0"/>
            <a:r>
              <a:rPr lang="en-US" dirty="0"/>
              <a:t>Click to edit Master text styles</a:t>
            </a:r>
          </a:p>
        </p:txBody>
      </p:sp>
    </p:spTree>
    <p:extLst>
      <p:ext uri="{BB962C8B-B14F-4D97-AF65-F5344CB8AC3E}">
        <p14:creationId xmlns:p14="http://schemas.microsoft.com/office/powerpoint/2010/main" val="2921138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ncepts-Blue Clicker">
    <p:spTree>
      <p:nvGrpSpPr>
        <p:cNvPr id="1" name=""/>
        <p:cNvGrpSpPr/>
        <p:nvPr/>
      </p:nvGrpSpPr>
      <p:grpSpPr>
        <a:xfrm>
          <a:off x="0" y="0"/>
          <a:ext cx="0" cy="0"/>
          <a:chOff x="0" y="0"/>
          <a:chExt cx="0" cy="0"/>
        </a:xfrm>
      </p:grpSpPr>
      <p:sp>
        <p:nvSpPr>
          <p:cNvPr id="3" name="Content Placeholder 2"/>
          <p:cNvSpPr>
            <a:spLocks noGrp="1"/>
          </p:cNvSpPr>
          <p:nvPr>
            <p:ph idx="1"/>
          </p:nvPr>
        </p:nvSpPr>
        <p:spPr>
          <a:xfrm>
            <a:off x="486833" y="1170432"/>
            <a:ext cx="10972800" cy="5422392"/>
          </a:xfrm>
        </p:spPr>
        <p:txBody>
          <a:bodyPr/>
          <a:lstStyle>
            <a:lvl1pPr marL="228600" indent="0">
              <a:buClrTx/>
              <a:buFont typeface="+mj-lt"/>
              <a:buNone/>
              <a:defRPr>
                <a:latin typeface="Times New Roman"/>
                <a:cs typeface="Times New Roman"/>
              </a:defRPr>
            </a:lvl1pPr>
            <a:lvl2pPr marL="790575" indent="-574675">
              <a:buClrTx/>
              <a:buFont typeface="+mj-lt"/>
              <a:buAutoNum type="arabicPeriod"/>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a:t>Click to edit Master text styles</a:t>
            </a:r>
          </a:p>
          <a:p>
            <a:pPr lvl="0"/>
            <a:endParaRPr lang="en-US" dirty="0"/>
          </a:p>
          <a:p>
            <a:pPr lvl="1"/>
            <a:r>
              <a:rPr lang="en-US" dirty="0"/>
              <a:t>Second level</a:t>
            </a:r>
          </a:p>
        </p:txBody>
      </p:sp>
      <p:sp>
        <p:nvSpPr>
          <p:cNvPr id="4" name="Footer Placeholder 3"/>
          <p:cNvSpPr>
            <a:spLocks noGrp="1"/>
          </p:cNvSpPr>
          <p:nvPr>
            <p:ph type="ftr" sz="quarter" idx="10"/>
          </p:nvPr>
        </p:nvSpPr>
        <p:spPr/>
        <p:txBody>
          <a:bodyPr/>
          <a:lstStyle>
            <a:lvl1pPr>
              <a:defRPr/>
            </a:lvl1pPr>
          </a:lstStyle>
          <a:p>
            <a:r>
              <a:rPr lang="en-GB" dirty="0"/>
              <a:t>© 2015 Pearson Education, Inc.</a:t>
            </a:r>
          </a:p>
        </p:txBody>
      </p:sp>
      <p:sp>
        <p:nvSpPr>
          <p:cNvPr id="5" name="Rectangle 4"/>
          <p:cNvSpPr>
            <a:spLocks noChangeArrowheads="1"/>
          </p:cNvSpPr>
          <p:nvPr userDrawn="1"/>
        </p:nvSpPr>
        <p:spPr bwMode="auto">
          <a:xfrm>
            <a:off x="-8467" y="0"/>
            <a:ext cx="12216384" cy="1166400"/>
          </a:xfrm>
          <a:prstGeom prst="rect">
            <a:avLst/>
          </a:prstGeom>
          <a:solidFill>
            <a:srgbClr val="004A8F"/>
          </a:solidFill>
          <a:ln>
            <a:noFill/>
          </a:ln>
          <a:effectLst/>
          <a:extLst/>
        </p:spPr>
        <p:txBody>
          <a:bodyPr wrap="none" anchor="ctr"/>
          <a:lstStyle/>
          <a:p>
            <a:pPr algn="ctr"/>
            <a:endParaRPr lang="en-US" sz="1800" dirty="0">
              <a:solidFill>
                <a:schemeClr val="accent1"/>
              </a:solidFill>
            </a:endParaRPr>
          </a:p>
        </p:txBody>
      </p:sp>
      <p:sp>
        <p:nvSpPr>
          <p:cNvPr id="15" name="Text Placeholder 14"/>
          <p:cNvSpPr>
            <a:spLocks noGrp="1"/>
          </p:cNvSpPr>
          <p:nvPr>
            <p:ph type="body" sz="quarter" idx="11"/>
          </p:nvPr>
        </p:nvSpPr>
        <p:spPr>
          <a:xfrm>
            <a:off x="0" y="0"/>
            <a:ext cx="12192000" cy="1157760"/>
          </a:xfrm>
        </p:spPr>
        <p:txBody>
          <a:bodyPr anchor="ctr" anchorCtr="0"/>
          <a:lstStyle>
            <a:lvl1pPr marL="0" indent="0" algn="l">
              <a:buNone/>
              <a:defRPr sz="3000" b="1">
                <a:solidFill>
                  <a:schemeClr val="bg1"/>
                </a:solidFill>
                <a:latin typeface="Arial"/>
                <a:cs typeface="Arial"/>
              </a:defRPr>
            </a:lvl1pPr>
          </a:lstStyle>
          <a:p>
            <a:pPr lvl="0"/>
            <a:r>
              <a:rPr lang="en-US" dirty="0"/>
              <a:t>Click to edit Master text styles</a:t>
            </a:r>
          </a:p>
        </p:txBody>
      </p:sp>
    </p:spTree>
    <p:extLst>
      <p:ext uri="{BB962C8B-B14F-4D97-AF65-F5344CB8AC3E}">
        <p14:creationId xmlns:p14="http://schemas.microsoft.com/office/powerpoint/2010/main" val="2827300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oncepts-Red Clicker">
    <p:spTree>
      <p:nvGrpSpPr>
        <p:cNvPr id="1" name=""/>
        <p:cNvGrpSpPr/>
        <p:nvPr/>
      </p:nvGrpSpPr>
      <p:grpSpPr>
        <a:xfrm>
          <a:off x="0" y="0"/>
          <a:ext cx="0" cy="0"/>
          <a:chOff x="0" y="0"/>
          <a:chExt cx="0" cy="0"/>
        </a:xfrm>
      </p:grpSpPr>
      <p:sp>
        <p:nvSpPr>
          <p:cNvPr id="3" name="Content Placeholder 2"/>
          <p:cNvSpPr>
            <a:spLocks noGrp="1"/>
          </p:cNvSpPr>
          <p:nvPr>
            <p:ph idx="1"/>
          </p:nvPr>
        </p:nvSpPr>
        <p:spPr>
          <a:xfrm>
            <a:off x="486833" y="1170432"/>
            <a:ext cx="10972800" cy="5422392"/>
          </a:xfrm>
        </p:spPr>
        <p:txBody>
          <a:bodyPr/>
          <a:lstStyle>
            <a:lvl1pPr marL="228600" indent="0">
              <a:buClrTx/>
              <a:buFont typeface="+mj-lt"/>
              <a:buNone/>
              <a:defRPr>
                <a:latin typeface="Times New Roman"/>
                <a:cs typeface="Times New Roman"/>
              </a:defRPr>
            </a:lvl1pPr>
            <a:lvl2pPr marL="790575" indent="-574675">
              <a:buClrTx/>
              <a:buFont typeface="+mj-lt"/>
              <a:buAutoNum type="arabicPeriod"/>
              <a:defRPr>
                <a:latin typeface="Times New Roman"/>
                <a:cs typeface="Times New Roman"/>
              </a:defRPr>
            </a:lvl2pPr>
            <a:lvl3pPr marL="1143000" indent="-228600">
              <a:buClr>
                <a:srgbClr val="004A8F"/>
              </a:buClr>
              <a:buFont typeface="Arial"/>
              <a:buChar char="•"/>
              <a:defRPr>
                <a:latin typeface="Times New Roman"/>
                <a:cs typeface="Times New Roman"/>
              </a:defRPr>
            </a:lvl3pPr>
            <a:lvl4pPr marL="1600200" indent="-228600">
              <a:buClr>
                <a:srgbClr val="004A8F"/>
              </a:buClr>
              <a:buFont typeface="Arial"/>
              <a:buChar char="•"/>
              <a:defRPr>
                <a:latin typeface="Times New Roman"/>
                <a:cs typeface="Times New Roman"/>
              </a:defRPr>
            </a:lvl4pPr>
            <a:lvl5pPr marL="2057400" indent="-228600">
              <a:buClr>
                <a:srgbClr val="004A8F"/>
              </a:buClr>
              <a:buFont typeface="Arial"/>
              <a:buChar char="•"/>
              <a:defRPr>
                <a:latin typeface="Times New Roman"/>
                <a:cs typeface="Times New Roman"/>
              </a:defRPr>
            </a:lvl5pPr>
          </a:lstStyle>
          <a:p>
            <a:pPr lvl="0"/>
            <a:r>
              <a:rPr lang="en-US" dirty="0"/>
              <a:t>Click to edit Master text styles</a:t>
            </a:r>
          </a:p>
          <a:p>
            <a:pPr lvl="0"/>
            <a:endParaRPr lang="en-US" dirty="0"/>
          </a:p>
          <a:p>
            <a:pPr lvl="1"/>
            <a:r>
              <a:rPr lang="en-US" dirty="0"/>
              <a:t>Second level</a:t>
            </a:r>
          </a:p>
        </p:txBody>
      </p:sp>
      <p:sp>
        <p:nvSpPr>
          <p:cNvPr id="4" name="Footer Placeholder 3"/>
          <p:cNvSpPr>
            <a:spLocks noGrp="1"/>
          </p:cNvSpPr>
          <p:nvPr>
            <p:ph type="ftr" sz="quarter" idx="10"/>
          </p:nvPr>
        </p:nvSpPr>
        <p:spPr/>
        <p:txBody>
          <a:bodyPr/>
          <a:lstStyle>
            <a:lvl1pPr>
              <a:defRPr/>
            </a:lvl1pPr>
          </a:lstStyle>
          <a:p>
            <a:r>
              <a:rPr lang="en-GB" dirty="0"/>
              <a:t>© 2015 Pearson Education, Inc.</a:t>
            </a:r>
          </a:p>
        </p:txBody>
      </p:sp>
      <p:sp>
        <p:nvSpPr>
          <p:cNvPr id="5" name="Rectangle 4"/>
          <p:cNvSpPr>
            <a:spLocks noChangeArrowheads="1"/>
          </p:cNvSpPr>
          <p:nvPr userDrawn="1"/>
        </p:nvSpPr>
        <p:spPr bwMode="auto">
          <a:xfrm>
            <a:off x="-8467" y="0"/>
            <a:ext cx="12216384" cy="1166400"/>
          </a:xfrm>
          <a:prstGeom prst="rect">
            <a:avLst/>
          </a:prstGeom>
          <a:solidFill>
            <a:srgbClr val="AF2A42"/>
          </a:solidFill>
          <a:ln>
            <a:noFill/>
          </a:ln>
          <a:effectLst/>
          <a:extLst/>
        </p:spPr>
        <p:txBody>
          <a:bodyPr wrap="none" anchor="ctr"/>
          <a:lstStyle/>
          <a:p>
            <a:pPr algn="ctr"/>
            <a:endParaRPr lang="en-US" sz="1800" dirty="0">
              <a:solidFill>
                <a:schemeClr val="accent1"/>
              </a:solidFill>
            </a:endParaRPr>
          </a:p>
        </p:txBody>
      </p:sp>
      <p:sp>
        <p:nvSpPr>
          <p:cNvPr id="15" name="Text Placeholder 14"/>
          <p:cNvSpPr>
            <a:spLocks noGrp="1"/>
          </p:cNvSpPr>
          <p:nvPr>
            <p:ph type="body" sz="quarter" idx="11"/>
          </p:nvPr>
        </p:nvSpPr>
        <p:spPr>
          <a:xfrm>
            <a:off x="0" y="0"/>
            <a:ext cx="12192000" cy="1157760"/>
          </a:xfrm>
        </p:spPr>
        <p:txBody>
          <a:bodyPr anchor="ctr" anchorCtr="0"/>
          <a:lstStyle>
            <a:lvl1pPr marL="0" indent="0" algn="l">
              <a:buNone/>
              <a:defRPr sz="3000" b="1">
                <a:solidFill>
                  <a:schemeClr val="bg1"/>
                </a:solidFill>
                <a:latin typeface="Arial"/>
                <a:cs typeface="Arial"/>
              </a:defRPr>
            </a:lvl1pPr>
          </a:lstStyle>
          <a:p>
            <a:pPr lvl="0"/>
            <a:r>
              <a:rPr lang="en-US" dirty="0"/>
              <a:t>Click to edit Master text styles</a:t>
            </a:r>
          </a:p>
        </p:txBody>
      </p:sp>
    </p:spTree>
    <p:extLst>
      <p:ext uri="{BB962C8B-B14F-4D97-AF65-F5344CB8AC3E}">
        <p14:creationId xmlns:p14="http://schemas.microsoft.com/office/powerpoint/2010/main" val="1679926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QUANTITATIVE-Red_Two Content Without Re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lvl1pPr>
          </a:lstStyle>
          <a:p>
            <a:r>
              <a:rPr lang="en-GB" dirty="0"/>
              <a:t>© 2015 Pearson Education, Inc.</a:t>
            </a:r>
          </a:p>
        </p:txBody>
      </p:sp>
      <p:sp>
        <p:nvSpPr>
          <p:cNvPr id="7" name="Rectangle 6"/>
          <p:cNvSpPr>
            <a:spLocks noChangeArrowheads="1"/>
          </p:cNvSpPr>
          <p:nvPr userDrawn="1"/>
        </p:nvSpPr>
        <p:spPr bwMode="auto">
          <a:xfrm>
            <a:off x="-8467" y="0"/>
            <a:ext cx="12216384" cy="1166400"/>
          </a:xfrm>
          <a:prstGeom prst="rect">
            <a:avLst/>
          </a:prstGeom>
          <a:solidFill>
            <a:srgbClr val="AF2A42"/>
          </a:solidFill>
          <a:ln>
            <a:noFill/>
          </a:ln>
          <a:effectLst/>
          <a:extLst/>
        </p:spPr>
        <p:txBody>
          <a:bodyPr wrap="none" anchor="ctr"/>
          <a:lstStyle/>
          <a:p>
            <a:pPr algn="ctr"/>
            <a:endParaRPr lang="en-US" sz="1800" dirty="0">
              <a:solidFill>
                <a:schemeClr val="accent1"/>
              </a:solidFill>
            </a:endParaRPr>
          </a:p>
        </p:txBody>
      </p:sp>
      <p:sp>
        <p:nvSpPr>
          <p:cNvPr id="8" name="Text Placeholder 14"/>
          <p:cNvSpPr>
            <a:spLocks noGrp="1"/>
          </p:cNvSpPr>
          <p:nvPr>
            <p:ph type="body" sz="quarter" idx="11"/>
          </p:nvPr>
        </p:nvSpPr>
        <p:spPr>
          <a:xfrm>
            <a:off x="0" y="0"/>
            <a:ext cx="12192000" cy="1157760"/>
          </a:xfrm>
        </p:spPr>
        <p:txBody>
          <a:bodyPr anchor="ctr" anchorCtr="0"/>
          <a:lstStyle>
            <a:lvl1pPr marL="0" indent="0" algn="l">
              <a:buNone/>
              <a:defRPr sz="3000" b="1">
                <a:solidFill>
                  <a:schemeClr val="bg1"/>
                </a:solidFill>
                <a:latin typeface="Arial"/>
                <a:cs typeface="Arial"/>
              </a:defRPr>
            </a:lvl1pPr>
          </a:lstStyle>
          <a:p>
            <a:pPr lvl="0"/>
            <a:r>
              <a:rPr lang="en-US" dirty="0"/>
              <a:t>Click to edit Master text styles</a:t>
            </a:r>
          </a:p>
        </p:txBody>
      </p:sp>
      <p:sp>
        <p:nvSpPr>
          <p:cNvPr id="10" name="Content Placeholder 2"/>
          <p:cNvSpPr>
            <a:spLocks noGrp="1"/>
          </p:cNvSpPr>
          <p:nvPr>
            <p:ph idx="1"/>
          </p:nvPr>
        </p:nvSpPr>
        <p:spPr>
          <a:xfrm>
            <a:off x="486833" y="1170432"/>
            <a:ext cx="5252584" cy="542239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2"/>
          </p:nvPr>
        </p:nvSpPr>
        <p:spPr>
          <a:xfrm>
            <a:off x="6078504" y="1170432"/>
            <a:ext cx="5252584" cy="5422392"/>
          </a:xfrm>
        </p:spPr>
        <p:txBody>
          <a:bodyPr/>
          <a:lstStyle>
            <a:lvl1pPr marL="342900" indent="-342900">
              <a:buClr>
                <a:srgbClr val="AF2A42"/>
              </a:buClr>
              <a:buFont typeface="Arial"/>
              <a:buChar char="•"/>
              <a:defRPr>
                <a:latin typeface="Times New Roman"/>
                <a:cs typeface="Times New Roman"/>
              </a:defRPr>
            </a:lvl1pPr>
            <a:lvl2pPr marL="800100" indent="-342900">
              <a:buClr>
                <a:srgbClr val="AF2A42"/>
              </a:buClr>
              <a:buFont typeface="Arial"/>
              <a:buChar char="•"/>
              <a:defRPr>
                <a:latin typeface="Times New Roman"/>
                <a:cs typeface="Times New Roman"/>
              </a:defRPr>
            </a:lvl2pPr>
            <a:lvl3pPr marL="1143000" indent="-228600">
              <a:buClr>
                <a:srgbClr val="AF2A42"/>
              </a:buClr>
              <a:buFont typeface="Arial"/>
              <a:buChar char="•"/>
              <a:defRPr>
                <a:latin typeface="Times New Roman"/>
                <a:cs typeface="Times New Roman"/>
              </a:defRPr>
            </a:lvl3pPr>
            <a:lvl4pPr marL="1600200" indent="-228600">
              <a:buClr>
                <a:srgbClr val="AF2A42"/>
              </a:buClr>
              <a:buFont typeface="Arial"/>
              <a:buChar char="•"/>
              <a:defRPr>
                <a:latin typeface="Times New Roman"/>
                <a:cs typeface="Times New Roman"/>
              </a:defRPr>
            </a:lvl4pPr>
            <a:lvl5pPr marL="2057400" indent="-228600">
              <a:buClr>
                <a:srgbClr val="AF2A42"/>
              </a:buClr>
              <a:buFont typeface="Arial"/>
              <a:buChar char="•"/>
              <a:defRPr>
                <a:latin typeface="Times New Roman"/>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4012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8BC66-C564-D744-AADD-D9D097D981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476CA2-1908-154E-B112-68DA3C46CD1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7C59FF-28E8-4C42-8D17-98928D39DE7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3B2C753-3C66-C747-A74F-4F31C19284FE}"/>
              </a:ext>
            </a:extLst>
          </p:cNvPr>
          <p:cNvSpPr>
            <a:spLocks noGrp="1"/>
          </p:cNvSpPr>
          <p:nvPr>
            <p:ph type="ftr" sz="quarter" idx="11"/>
          </p:nvPr>
        </p:nvSpPr>
        <p:spPr/>
        <p:txBody>
          <a:bodyPr/>
          <a:lstStyle/>
          <a:p>
            <a:r>
              <a:rPr lang="en-US"/>
              <a:t>© 2015 Pearson Education, Inc.</a:t>
            </a:r>
          </a:p>
        </p:txBody>
      </p:sp>
      <p:sp>
        <p:nvSpPr>
          <p:cNvPr id="6" name="Slide Number Placeholder 5">
            <a:extLst>
              <a:ext uri="{FF2B5EF4-FFF2-40B4-BE49-F238E27FC236}">
                <a16:creationId xmlns:a16="http://schemas.microsoft.com/office/drawing/2014/main" id="{BD0B751A-1D24-7448-A27F-D9E6F7553328}"/>
              </a:ext>
            </a:extLst>
          </p:cNvPr>
          <p:cNvSpPr>
            <a:spLocks noGrp="1"/>
          </p:cNvSpPr>
          <p:nvPr>
            <p:ph type="sldNum" sz="quarter" idx="12"/>
          </p:nvPr>
        </p:nvSpPr>
        <p:spPr/>
        <p:txBody>
          <a:bodyPr/>
          <a:lstStyle/>
          <a:p>
            <a:fld id="{B79B69FD-2E52-A742-8FC1-C69E57207C6B}" type="slidenum">
              <a:rPr lang="en-US" smtClean="0"/>
              <a:t>‹#›</a:t>
            </a:fld>
            <a:endParaRPr lang="en-US"/>
          </a:p>
        </p:txBody>
      </p:sp>
    </p:spTree>
    <p:extLst>
      <p:ext uri="{BB962C8B-B14F-4D97-AF65-F5344CB8AC3E}">
        <p14:creationId xmlns:p14="http://schemas.microsoft.com/office/powerpoint/2010/main" val="4186394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E44D-D50A-4047-A44A-8AD47FE09D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37EE4B-6BA5-E146-9BB6-C960B2E96E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7C95604-BB03-FD4F-83F4-F8800C0F0B1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B783114-CD48-D746-A99D-6D2F2B097CFF}"/>
              </a:ext>
            </a:extLst>
          </p:cNvPr>
          <p:cNvSpPr>
            <a:spLocks noGrp="1"/>
          </p:cNvSpPr>
          <p:nvPr>
            <p:ph type="ftr" sz="quarter" idx="11"/>
          </p:nvPr>
        </p:nvSpPr>
        <p:spPr/>
        <p:txBody>
          <a:bodyPr/>
          <a:lstStyle/>
          <a:p>
            <a:r>
              <a:rPr lang="en-US"/>
              <a:t>© 2015 Pearson Education, Inc.</a:t>
            </a:r>
          </a:p>
        </p:txBody>
      </p:sp>
      <p:sp>
        <p:nvSpPr>
          <p:cNvPr id="6" name="Slide Number Placeholder 5">
            <a:extLst>
              <a:ext uri="{FF2B5EF4-FFF2-40B4-BE49-F238E27FC236}">
                <a16:creationId xmlns:a16="http://schemas.microsoft.com/office/drawing/2014/main" id="{34234AC2-3C00-6B4F-9F32-0FC277E2D7A4}"/>
              </a:ext>
            </a:extLst>
          </p:cNvPr>
          <p:cNvSpPr>
            <a:spLocks noGrp="1"/>
          </p:cNvSpPr>
          <p:nvPr>
            <p:ph type="sldNum" sz="quarter" idx="12"/>
          </p:nvPr>
        </p:nvSpPr>
        <p:spPr/>
        <p:txBody>
          <a:bodyPr/>
          <a:lstStyle/>
          <a:p>
            <a:fld id="{B79B69FD-2E52-A742-8FC1-C69E57207C6B}" type="slidenum">
              <a:rPr lang="en-US" smtClean="0"/>
              <a:t>‹#›</a:t>
            </a:fld>
            <a:endParaRPr lang="en-US"/>
          </a:p>
        </p:txBody>
      </p:sp>
    </p:spTree>
    <p:extLst>
      <p:ext uri="{BB962C8B-B14F-4D97-AF65-F5344CB8AC3E}">
        <p14:creationId xmlns:p14="http://schemas.microsoft.com/office/powerpoint/2010/main" val="271735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BF07C-3597-C74F-ABCC-ACC1172A1F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284FBB-0128-3449-AD0E-F6030E19FD8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04B83E-F873-054E-81C4-E91B909546B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A39B77-B445-B942-841C-175695DB8F6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6D4396E-7C83-254C-BFEC-47D880303434}"/>
              </a:ext>
            </a:extLst>
          </p:cNvPr>
          <p:cNvSpPr>
            <a:spLocks noGrp="1"/>
          </p:cNvSpPr>
          <p:nvPr>
            <p:ph type="ftr" sz="quarter" idx="11"/>
          </p:nvPr>
        </p:nvSpPr>
        <p:spPr/>
        <p:txBody>
          <a:bodyPr/>
          <a:lstStyle/>
          <a:p>
            <a:r>
              <a:rPr lang="en-US"/>
              <a:t>© 2015 Pearson Education, Inc.</a:t>
            </a:r>
          </a:p>
        </p:txBody>
      </p:sp>
      <p:sp>
        <p:nvSpPr>
          <p:cNvPr id="7" name="Slide Number Placeholder 6">
            <a:extLst>
              <a:ext uri="{FF2B5EF4-FFF2-40B4-BE49-F238E27FC236}">
                <a16:creationId xmlns:a16="http://schemas.microsoft.com/office/drawing/2014/main" id="{920E59C6-AAFE-6A4C-B237-763AA58661DB}"/>
              </a:ext>
            </a:extLst>
          </p:cNvPr>
          <p:cNvSpPr>
            <a:spLocks noGrp="1"/>
          </p:cNvSpPr>
          <p:nvPr>
            <p:ph type="sldNum" sz="quarter" idx="12"/>
          </p:nvPr>
        </p:nvSpPr>
        <p:spPr/>
        <p:txBody>
          <a:bodyPr/>
          <a:lstStyle/>
          <a:p>
            <a:fld id="{B79B69FD-2E52-A742-8FC1-C69E57207C6B}" type="slidenum">
              <a:rPr lang="en-US" smtClean="0"/>
              <a:t>‹#›</a:t>
            </a:fld>
            <a:endParaRPr lang="en-US"/>
          </a:p>
        </p:txBody>
      </p:sp>
    </p:spTree>
    <p:extLst>
      <p:ext uri="{BB962C8B-B14F-4D97-AF65-F5344CB8AC3E}">
        <p14:creationId xmlns:p14="http://schemas.microsoft.com/office/powerpoint/2010/main" val="718546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346A6-3A00-2C4F-8061-1791421A9F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1B4CE4-5A9F-5C41-96F7-D07F6DE0A3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B42A122-4664-7545-AA44-C685185C662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1A4CC6-A95C-AD49-A3EA-689A031686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76F6FFB-AA6A-E94F-8791-19CC70496E2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38A8F4-5365-2648-80FB-862EFA710916}"/>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EC03CC69-93FA-B042-B690-CB62F6D03DCD}"/>
              </a:ext>
            </a:extLst>
          </p:cNvPr>
          <p:cNvSpPr>
            <a:spLocks noGrp="1"/>
          </p:cNvSpPr>
          <p:nvPr>
            <p:ph type="ftr" sz="quarter" idx="11"/>
          </p:nvPr>
        </p:nvSpPr>
        <p:spPr/>
        <p:txBody>
          <a:bodyPr/>
          <a:lstStyle/>
          <a:p>
            <a:r>
              <a:rPr lang="en-US"/>
              <a:t>© 2015 Pearson Education, Inc.</a:t>
            </a:r>
          </a:p>
        </p:txBody>
      </p:sp>
      <p:sp>
        <p:nvSpPr>
          <p:cNvPr id="9" name="Slide Number Placeholder 8">
            <a:extLst>
              <a:ext uri="{FF2B5EF4-FFF2-40B4-BE49-F238E27FC236}">
                <a16:creationId xmlns:a16="http://schemas.microsoft.com/office/drawing/2014/main" id="{99F6B960-C99D-9040-95B0-B25FA2B15860}"/>
              </a:ext>
            </a:extLst>
          </p:cNvPr>
          <p:cNvSpPr>
            <a:spLocks noGrp="1"/>
          </p:cNvSpPr>
          <p:nvPr>
            <p:ph type="sldNum" sz="quarter" idx="12"/>
          </p:nvPr>
        </p:nvSpPr>
        <p:spPr/>
        <p:txBody>
          <a:bodyPr/>
          <a:lstStyle/>
          <a:p>
            <a:fld id="{B79B69FD-2E52-A742-8FC1-C69E57207C6B}" type="slidenum">
              <a:rPr lang="en-US" smtClean="0"/>
              <a:t>‹#›</a:t>
            </a:fld>
            <a:endParaRPr lang="en-US"/>
          </a:p>
        </p:txBody>
      </p:sp>
    </p:spTree>
    <p:extLst>
      <p:ext uri="{BB962C8B-B14F-4D97-AF65-F5344CB8AC3E}">
        <p14:creationId xmlns:p14="http://schemas.microsoft.com/office/powerpoint/2010/main" val="2686823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326FD-8052-F248-89E5-72DB37C2C186}"/>
              </a:ext>
            </a:extLst>
          </p:cNvPr>
          <p:cNvSpPr>
            <a:spLocks noGrp="1"/>
          </p:cNvSpPr>
          <p:nvPr>
            <p:ph type="title"/>
          </p:nvPr>
        </p:nvSpPr>
        <p:spPr>
          <a:xfrm>
            <a:off x="0" y="2"/>
            <a:ext cx="12192000" cy="923924"/>
          </a:xfrm>
          <a:solidFill>
            <a:srgbClr val="0432FF"/>
          </a:solidFill>
        </p:spPr>
        <p:txBody>
          <a:bodyPr>
            <a:normAutofit/>
          </a:bodyPr>
          <a:lstStyle>
            <a:lvl1pPr algn="ctr">
              <a:defRPr sz="3200" b="1">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847BFE1D-0EE8-F14D-B6AF-0E8D8E9398D0}"/>
              </a:ext>
            </a:extLst>
          </p:cNvPr>
          <p:cNvSpPr>
            <a:spLocks noGrp="1"/>
          </p:cNvSpPr>
          <p:nvPr>
            <p:ph type="ftr" sz="quarter" idx="11"/>
          </p:nvPr>
        </p:nvSpPr>
        <p:spPr>
          <a:xfrm>
            <a:off x="-35170" y="6624275"/>
            <a:ext cx="2250831" cy="251314"/>
          </a:xfrm>
        </p:spPr>
        <p:txBody>
          <a:bodyPr/>
          <a:lstStyle>
            <a:lvl1pPr algn="l">
              <a:defRPr/>
            </a:lvl1pPr>
          </a:lstStyle>
          <a:p>
            <a:r>
              <a:rPr lang="en-US"/>
              <a:t>© 2015 Pearson Education, Inc.</a:t>
            </a:r>
          </a:p>
        </p:txBody>
      </p:sp>
      <p:sp>
        <p:nvSpPr>
          <p:cNvPr id="5" name="Slide Number Placeholder 4">
            <a:extLst>
              <a:ext uri="{FF2B5EF4-FFF2-40B4-BE49-F238E27FC236}">
                <a16:creationId xmlns:a16="http://schemas.microsoft.com/office/drawing/2014/main" id="{4EFF839E-1397-8943-9933-42A7ACF78B13}"/>
              </a:ext>
            </a:extLst>
          </p:cNvPr>
          <p:cNvSpPr>
            <a:spLocks noGrp="1"/>
          </p:cNvSpPr>
          <p:nvPr>
            <p:ph type="sldNum" sz="quarter" idx="12"/>
          </p:nvPr>
        </p:nvSpPr>
        <p:spPr>
          <a:xfrm>
            <a:off x="9436608" y="6502654"/>
            <a:ext cx="2743200" cy="365125"/>
          </a:xfrm>
        </p:spPr>
        <p:txBody>
          <a:bodyPr/>
          <a:lstStyle>
            <a:lvl1pPr>
              <a:defRPr>
                <a:solidFill>
                  <a:schemeClr val="tx1"/>
                </a:solidFill>
              </a:defRPr>
            </a:lvl1pPr>
          </a:lstStyle>
          <a:p>
            <a:fld id="{B79B69FD-2E52-A742-8FC1-C69E57207C6B}" type="slidenum">
              <a:rPr lang="en-US" smtClean="0"/>
              <a:pPr/>
              <a:t>‹#›</a:t>
            </a:fld>
            <a:endParaRPr lang="en-US"/>
          </a:p>
        </p:txBody>
      </p:sp>
      <p:sp>
        <p:nvSpPr>
          <p:cNvPr id="6" name="Content Placeholder 2">
            <a:extLst>
              <a:ext uri="{FF2B5EF4-FFF2-40B4-BE49-F238E27FC236}">
                <a16:creationId xmlns:a16="http://schemas.microsoft.com/office/drawing/2014/main" id="{7BF5202A-76B5-9244-951A-A297D120024E}"/>
              </a:ext>
            </a:extLst>
          </p:cNvPr>
          <p:cNvSpPr>
            <a:spLocks noGrp="1"/>
          </p:cNvSpPr>
          <p:nvPr>
            <p:ph idx="1"/>
          </p:nvPr>
        </p:nvSpPr>
        <p:spPr>
          <a:xfrm>
            <a:off x="838200" y="1825625"/>
            <a:ext cx="10515600" cy="1631216"/>
          </a:xfrm>
        </p:spPr>
        <p:txBody>
          <a:bodyPr>
            <a:spAutoFit/>
          </a:bodyPr>
          <a:lstStyle>
            <a:lvl1pPr>
              <a:lnSpc>
                <a:spcPct val="100000"/>
              </a:lnSpc>
              <a:spcBef>
                <a:spcPts val="0"/>
              </a:spcBef>
              <a:buClr>
                <a:schemeClr val="tx1"/>
              </a:buClr>
              <a:defRPr sz="2000"/>
            </a:lvl1pPr>
            <a:lvl2pPr marL="587375" indent="-222250">
              <a:lnSpc>
                <a:spcPct val="100000"/>
              </a:lnSpc>
              <a:spcBef>
                <a:spcPts val="0"/>
              </a:spcBef>
              <a:buClr>
                <a:schemeClr val="tx1"/>
              </a:buClr>
              <a:buFont typeface="System Font Regular"/>
              <a:buChar char="-"/>
              <a:tabLst/>
              <a:defRPr sz="2000"/>
            </a:lvl2pPr>
            <a:lvl3pPr>
              <a:lnSpc>
                <a:spcPct val="100000"/>
              </a:lnSpc>
              <a:spcBef>
                <a:spcPts val="0"/>
              </a:spcBef>
              <a:buClr>
                <a:schemeClr val="tx1"/>
              </a:buClr>
              <a:defRPr sz="2000"/>
            </a:lvl3pPr>
            <a:lvl4pPr>
              <a:lnSpc>
                <a:spcPct val="100000"/>
              </a:lnSpc>
              <a:spcBef>
                <a:spcPts val="0"/>
              </a:spcBef>
              <a:buClr>
                <a:schemeClr val="tx1"/>
              </a:buClr>
              <a:defRPr sz="2000"/>
            </a:lvl4pPr>
            <a:lvl5pPr>
              <a:lnSpc>
                <a:spcPct val="100000"/>
              </a:lnSpc>
              <a:spcBef>
                <a:spcPts val="0"/>
              </a:spcBef>
              <a:buClr>
                <a:schemeClr val="tx1"/>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2776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F9DD63-C056-7F4D-BEC2-C449CC10671D}"/>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CBCFEA7-0E8A-0444-A9F9-2E5DBBB336B1}"/>
              </a:ext>
            </a:extLst>
          </p:cNvPr>
          <p:cNvSpPr>
            <a:spLocks noGrp="1"/>
          </p:cNvSpPr>
          <p:nvPr>
            <p:ph type="ftr" sz="quarter" idx="11"/>
          </p:nvPr>
        </p:nvSpPr>
        <p:spPr/>
        <p:txBody>
          <a:bodyPr/>
          <a:lstStyle/>
          <a:p>
            <a:r>
              <a:rPr lang="en-US"/>
              <a:t>© 2015 Pearson Education, Inc.</a:t>
            </a:r>
          </a:p>
        </p:txBody>
      </p:sp>
      <p:sp>
        <p:nvSpPr>
          <p:cNvPr id="4" name="Slide Number Placeholder 3">
            <a:extLst>
              <a:ext uri="{FF2B5EF4-FFF2-40B4-BE49-F238E27FC236}">
                <a16:creationId xmlns:a16="http://schemas.microsoft.com/office/drawing/2014/main" id="{3B5E4419-0BF8-E14F-B54F-0D0CB3FE4C27}"/>
              </a:ext>
            </a:extLst>
          </p:cNvPr>
          <p:cNvSpPr>
            <a:spLocks noGrp="1"/>
          </p:cNvSpPr>
          <p:nvPr>
            <p:ph type="sldNum" sz="quarter" idx="12"/>
          </p:nvPr>
        </p:nvSpPr>
        <p:spPr>
          <a:xfrm>
            <a:off x="9443364" y="6503311"/>
            <a:ext cx="2743200" cy="365125"/>
          </a:xfrm>
        </p:spPr>
        <p:txBody>
          <a:bodyPr/>
          <a:lstStyle/>
          <a:p>
            <a:fld id="{B79B69FD-2E52-A742-8FC1-C69E57207C6B}" type="slidenum">
              <a:rPr lang="en-US" smtClean="0"/>
              <a:t>‹#›</a:t>
            </a:fld>
            <a:endParaRPr lang="en-US"/>
          </a:p>
        </p:txBody>
      </p:sp>
    </p:spTree>
    <p:extLst>
      <p:ext uri="{BB962C8B-B14F-4D97-AF65-F5344CB8AC3E}">
        <p14:creationId xmlns:p14="http://schemas.microsoft.com/office/powerpoint/2010/main" val="4217636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177C4-D2CD-D447-A398-E19692DF24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4B5EA8-A21F-D445-98CF-30789C150C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3F4644-88B2-8A43-9621-0237560D83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FFB4CE-1045-B149-8C65-6FB5D8E9923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289A8F7-47A6-D746-BFF0-CA0A337FF0B4}"/>
              </a:ext>
            </a:extLst>
          </p:cNvPr>
          <p:cNvSpPr>
            <a:spLocks noGrp="1"/>
          </p:cNvSpPr>
          <p:nvPr>
            <p:ph type="ftr" sz="quarter" idx="11"/>
          </p:nvPr>
        </p:nvSpPr>
        <p:spPr/>
        <p:txBody>
          <a:bodyPr/>
          <a:lstStyle/>
          <a:p>
            <a:r>
              <a:rPr lang="en-US"/>
              <a:t>© 2015 Pearson Education, Inc.</a:t>
            </a:r>
          </a:p>
        </p:txBody>
      </p:sp>
      <p:sp>
        <p:nvSpPr>
          <p:cNvPr id="7" name="Slide Number Placeholder 6">
            <a:extLst>
              <a:ext uri="{FF2B5EF4-FFF2-40B4-BE49-F238E27FC236}">
                <a16:creationId xmlns:a16="http://schemas.microsoft.com/office/drawing/2014/main" id="{994F70DF-94E7-0442-BBCE-3C7869C5DE93}"/>
              </a:ext>
            </a:extLst>
          </p:cNvPr>
          <p:cNvSpPr>
            <a:spLocks noGrp="1"/>
          </p:cNvSpPr>
          <p:nvPr>
            <p:ph type="sldNum" sz="quarter" idx="12"/>
          </p:nvPr>
        </p:nvSpPr>
        <p:spPr/>
        <p:txBody>
          <a:bodyPr/>
          <a:lstStyle/>
          <a:p>
            <a:fld id="{B79B69FD-2E52-A742-8FC1-C69E57207C6B}" type="slidenum">
              <a:rPr lang="en-US" smtClean="0"/>
              <a:t>‹#›</a:t>
            </a:fld>
            <a:endParaRPr lang="en-US"/>
          </a:p>
        </p:txBody>
      </p:sp>
    </p:spTree>
    <p:extLst>
      <p:ext uri="{BB962C8B-B14F-4D97-AF65-F5344CB8AC3E}">
        <p14:creationId xmlns:p14="http://schemas.microsoft.com/office/powerpoint/2010/main" val="1993255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D84CB-DE98-564E-B125-E44997A505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9948B3-4C65-D14D-8DC1-24D4BD5CBD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0EF046-0C73-8343-BA07-C7FF4F087A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201DBA3-9494-384E-AB33-382C2ADD0A3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2BE793E-2188-0948-9EAF-664943BB6171}"/>
              </a:ext>
            </a:extLst>
          </p:cNvPr>
          <p:cNvSpPr>
            <a:spLocks noGrp="1"/>
          </p:cNvSpPr>
          <p:nvPr>
            <p:ph type="ftr" sz="quarter" idx="11"/>
          </p:nvPr>
        </p:nvSpPr>
        <p:spPr/>
        <p:txBody>
          <a:bodyPr/>
          <a:lstStyle/>
          <a:p>
            <a:r>
              <a:rPr lang="en-US"/>
              <a:t>© 2015 Pearson Education, Inc.</a:t>
            </a:r>
          </a:p>
        </p:txBody>
      </p:sp>
      <p:sp>
        <p:nvSpPr>
          <p:cNvPr id="7" name="Slide Number Placeholder 6">
            <a:extLst>
              <a:ext uri="{FF2B5EF4-FFF2-40B4-BE49-F238E27FC236}">
                <a16:creationId xmlns:a16="http://schemas.microsoft.com/office/drawing/2014/main" id="{0037CE94-1B3B-754D-B0C0-10906A1EA420}"/>
              </a:ext>
            </a:extLst>
          </p:cNvPr>
          <p:cNvSpPr>
            <a:spLocks noGrp="1"/>
          </p:cNvSpPr>
          <p:nvPr>
            <p:ph type="sldNum" sz="quarter" idx="12"/>
          </p:nvPr>
        </p:nvSpPr>
        <p:spPr/>
        <p:txBody>
          <a:bodyPr/>
          <a:lstStyle/>
          <a:p>
            <a:fld id="{B79B69FD-2E52-A742-8FC1-C69E57207C6B}" type="slidenum">
              <a:rPr lang="en-US" smtClean="0"/>
              <a:t>‹#›</a:t>
            </a:fld>
            <a:endParaRPr lang="en-US"/>
          </a:p>
        </p:txBody>
      </p:sp>
    </p:spTree>
    <p:extLst>
      <p:ext uri="{BB962C8B-B14F-4D97-AF65-F5344CB8AC3E}">
        <p14:creationId xmlns:p14="http://schemas.microsoft.com/office/powerpoint/2010/main" val="2637852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A71F57-FFE1-CF46-B587-7A65DE2508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E2A4A9-4B59-7A47-A46A-10BE980D1F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2508A9-8570-EF41-927D-D7EF3C1183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F24353B8-78A4-E547-B913-AE10771C4C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2015 Pearson Education, Inc.</a:t>
            </a:r>
          </a:p>
        </p:txBody>
      </p:sp>
      <p:sp>
        <p:nvSpPr>
          <p:cNvPr id="6" name="Slide Number Placeholder 5">
            <a:extLst>
              <a:ext uri="{FF2B5EF4-FFF2-40B4-BE49-F238E27FC236}">
                <a16:creationId xmlns:a16="http://schemas.microsoft.com/office/drawing/2014/main" id="{45D3A314-86A5-9548-98F0-D666518BF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9B69FD-2E52-A742-8FC1-C69E57207C6B}" type="slidenum">
              <a:rPr lang="en-US" smtClean="0"/>
              <a:t>‹#›</a:t>
            </a:fld>
            <a:endParaRPr lang="en-US"/>
          </a:p>
        </p:txBody>
      </p:sp>
    </p:spTree>
    <p:extLst>
      <p:ext uri="{BB962C8B-B14F-4D97-AF65-F5344CB8AC3E}">
        <p14:creationId xmlns:p14="http://schemas.microsoft.com/office/powerpoint/2010/main" val="1121202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1" r:id="rId12"/>
    <p:sldLayoutId id="2147483692" r:id="rId13"/>
    <p:sldLayoutId id="2147483725" r:id="rId14"/>
    <p:sldLayoutId id="2147483755" r:id="rId15"/>
    <p:sldLayoutId id="2147483770" r:id="rId1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98.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4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849.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851.png"/><Relationship Id="rId4" Type="http://schemas.openxmlformats.org/officeDocument/2006/relationships/image" Target="../media/image850.png"/></Relationships>
</file>

<file path=ppt/slides/_rels/slide12.xml.rels><?xml version="1.0" encoding="UTF-8" standalone="yes"?>
<Relationships xmlns="http://schemas.openxmlformats.org/package/2006/relationships"><Relationship Id="rId3" Type="http://schemas.openxmlformats.org/officeDocument/2006/relationships/image" Target="../media/image852.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855.png"/></Relationships>
</file>

<file path=ppt/slides/_rels/slide14.xml.rels><?xml version="1.0" encoding="UTF-8" standalone="yes"?>
<Relationships xmlns="http://schemas.openxmlformats.org/package/2006/relationships"><Relationship Id="rId3" Type="http://schemas.openxmlformats.org/officeDocument/2006/relationships/image" Target="../media/image856.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858.png"/><Relationship Id="rId2" Type="http://schemas.openxmlformats.org/officeDocument/2006/relationships/image" Target="../media/image15.w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85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865.png"/><Relationship Id="rId13" Type="http://schemas.openxmlformats.org/officeDocument/2006/relationships/image" Target="../media/image870.png"/><Relationship Id="rId3" Type="http://schemas.openxmlformats.org/officeDocument/2006/relationships/image" Target="../media/image860.png"/><Relationship Id="rId7" Type="http://schemas.openxmlformats.org/officeDocument/2006/relationships/image" Target="../media/image864.png"/><Relationship Id="rId12" Type="http://schemas.openxmlformats.org/officeDocument/2006/relationships/image" Target="../media/image869.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863.png"/><Relationship Id="rId11" Type="http://schemas.openxmlformats.org/officeDocument/2006/relationships/image" Target="../media/image868.png"/><Relationship Id="rId5" Type="http://schemas.openxmlformats.org/officeDocument/2006/relationships/image" Target="../media/image862.png"/><Relationship Id="rId10" Type="http://schemas.openxmlformats.org/officeDocument/2006/relationships/image" Target="../media/image867.png"/><Relationship Id="rId4" Type="http://schemas.openxmlformats.org/officeDocument/2006/relationships/image" Target="../media/image861.png"/><Relationship Id="rId9" Type="http://schemas.openxmlformats.org/officeDocument/2006/relationships/image" Target="../media/image866.png"/><Relationship Id="rId14" Type="http://schemas.openxmlformats.org/officeDocument/2006/relationships/image" Target="../media/image871.png"/></Relationships>
</file>

<file path=ppt/slides/_rels/slide18.xml.rels><?xml version="1.0" encoding="UTF-8" standalone="yes"?>
<Relationships xmlns="http://schemas.openxmlformats.org/package/2006/relationships"><Relationship Id="rId8" Type="http://schemas.openxmlformats.org/officeDocument/2006/relationships/image" Target="../media/image2330.png"/><Relationship Id="rId3" Type="http://schemas.openxmlformats.org/officeDocument/2006/relationships/image" Target="../media/image838.png"/><Relationship Id="rId7" Type="http://schemas.openxmlformats.org/officeDocument/2006/relationships/image" Target="../media/image2320.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310.png"/><Relationship Id="rId5" Type="http://schemas.openxmlformats.org/officeDocument/2006/relationships/image" Target="../media/image3180.png"/><Relationship Id="rId4" Type="http://schemas.openxmlformats.org/officeDocument/2006/relationships/image" Target="../media/image3170.png"/></Relationships>
</file>

<file path=ppt/slides/_rels/slide19.xml.rels><?xml version="1.0" encoding="UTF-8" standalone="yes"?>
<Relationships xmlns="http://schemas.openxmlformats.org/package/2006/relationships"><Relationship Id="rId3" Type="http://schemas.openxmlformats.org/officeDocument/2006/relationships/image" Target="../media/image83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30.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84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87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844.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8.jpg"/><Relationship Id="rId4" Type="http://schemas.openxmlformats.org/officeDocument/2006/relationships/image" Target="../media/image84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873.png"/><Relationship Id="rId3" Type="http://schemas.openxmlformats.org/officeDocument/2006/relationships/image" Target="../media/image848.png"/><Relationship Id="rId7" Type="http://schemas.openxmlformats.org/officeDocument/2006/relationships/image" Target="../media/image872.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857.png"/><Relationship Id="rId5" Type="http://schemas.openxmlformats.org/officeDocument/2006/relationships/image" Target="../media/image19.tiff"/><Relationship Id="rId10" Type="http://schemas.openxmlformats.org/officeDocument/2006/relationships/image" Target="../media/image876.png"/><Relationship Id="rId4" Type="http://schemas.openxmlformats.org/officeDocument/2006/relationships/image" Target="../media/image853.png"/><Relationship Id="rId9" Type="http://schemas.openxmlformats.org/officeDocument/2006/relationships/image" Target="../media/image874.png"/></Relationships>
</file>

<file path=ppt/slides/_rels/slide28.xml.rels><?xml version="1.0" encoding="UTF-8" standalone="yes"?>
<Relationships xmlns="http://schemas.openxmlformats.org/package/2006/relationships"><Relationship Id="rId3" Type="http://schemas.openxmlformats.org/officeDocument/2006/relationships/image" Target="../media/image877.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879.png"/><Relationship Id="rId4" Type="http://schemas.openxmlformats.org/officeDocument/2006/relationships/image" Target="../media/image878.png"/></Relationships>
</file>

<file path=ppt/slides/_rels/slide29.xml.rels><?xml version="1.0" encoding="UTF-8" standalone="yes"?>
<Relationships xmlns="http://schemas.openxmlformats.org/package/2006/relationships"><Relationship Id="rId3" Type="http://schemas.openxmlformats.org/officeDocument/2006/relationships/image" Target="../media/image879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3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jpg"/><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8" Type="http://schemas.openxmlformats.org/officeDocument/2006/relationships/image" Target="../media/image885.png"/><Relationship Id="rId3" Type="http://schemas.openxmlformats.org/officeDocument/2006/relationships/image" Target="../media/image880.png"/><Relationship Id="rId7" Type="http://schemas.openxmlformats.org/officeDocument/2006/relationships/image" Target="../media/image884.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883.png"/><Relationship Id="rId5" Type="http://schemas.openxmlformats.org/officeDocument/2006/relationships/image" Target="../media/image882.png"/><Relationship Id="rId4" Type="http://schemas.openxmlformats.org/officeDocument/2006/relationships/image" Target="../media/image881.png"/></Relationships>
</file>

<file path=ppt/slides/_rels/slide31.xml.rels><?xml version="1.0" encoding="UTF-8" standalone="yes"?>
<Relationships xmlns="http://schemas.openxmlformats.org/package/2006/relationships"><Relationship Id="rId3" Type="http://schemas.openxmlformats.org/officeDocument/2006/relationships/image" Target="../media/image8810.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886.png"/><Relationship Id="rId7" Type="http://schemas.openxmlformats.org/officeDocument/2006/relationships/image" Target="../media/image890.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889.png"/><Relationship Id="rId5" Type="http://schemas.openxmlformats.org/officeDocument/2006/relationships/image" Target="../media/image888.png"/><Relationship Id="rId4" Type="http://schemas.openxmlformats.org/officeDocument/2006/relationships/image" Target="../media/image887.png"/></Relationships>
</file>

<file path=ppt/slides/_rels/slide33.xml.rels><?xml version="1.0" encoding="UTF-8" standalone="yes"?>
<Relationships xmlns="http://schemas.openxmlformats.org/package/2006/relationships"><Relationship Id="rId3" Type="http://schemas.openxmlformats.org/officeDocument/2006/relationships/image" Target="../media/image8820.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91.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35.xml.rels><?xml version="1.0" encoding="UTF-8" standalone="yes"?>
<Relationships xmlns="http://schemas.openxmlformats.org/package/2006/relationships"><Relationship Id="rId3" Type="http://schemas.openxmlformats.org/officeDocument/2006/relationships/image" Target="../media/image893.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21.jpg"/><Relationship Id="rId5" Type="http://schemas.openxmlformats.org/officeDocument/2006/relationships/image" Target="../media/image895.png"/><Relationship Id="rId4" Type="http://schemas.openxmlformats.org/officeDocument/2006/relationships/image" Target="../media/image894.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36.png"/></Relationships>
</file>

<file path=ppt/slides/_rels/slide5.xml.rels><?xml version="1.0" encoding="UTF-8" standalone="yes"?>
<Relationships xmlns="http://schemas.openxmlformats.org/package/2006/relationships"><Relationship Id="rId3" Type="http://schemas.openxmlformats.org/officeDocument/2006/relationships/image" Target="../media/image83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7.jpg"/><Relationship Id="rId4" Type="http://schemas.openxmlformats.org/officeDocument/2006/relationships/image" Target="../media/image845.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4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AB43B-7768-6B4A-BDDB-0131F3AEE52C}"/>
              </a:ext>
            </a:extLst>
          </p:cNvPr>
          <p:cNvSpPr>
            <a:spLocks noGrp="1"/>
          </p:cNvSpPr>
          <p:nvPr>
            <p:ph type="title"/>
          </p:nvPr>
        </p:nvSpPr>
        <p:spPr/>
        <p:txBody>
          <a:bodyPr/>
          <a:lstStyle/>
          <a:p>
            <a:r>
              <a:rPr lang="en-US" dirty="0"/>
              <a:t>Highlights: Section 29.1-29.4</a:t>
            </a:r>
          </a:p>
        </p:txBody>
      </p:sp>
      <p:sp>
        <p:nvSpPr>
          <p:cNvPr id="5" name="Slide Number Placeholder 4">
            <a:extLst>
              <a:ext uri="{FF2B5EF4-FFF2-40B4-BE49-F238E27FC236}">
                <a16:creationId xmlns:a16="http://schemas.microsoft.com/office/drawing/2014/main" id="{08472F8D-8953-524F-9B96-1622D59B1DB7}"/>
              </a:ext>
            </a:extLst>
          </p:cNvPr>
          <p:cNvSpPr>
            <a:spLocks noGrp="1"/>
          </p:cNvSpPr>
          <p:nvPr>
            <p:ph type="sldNum" sz="quarter" idx="12"/>
          </p:nvPr>
        </p:nvSpPr>
        <p:spPr/>
        <p:txBody>
          <a:bodyPr/>
          <a:lstStyle/>
          <a:p>
            <a:fld id="{B79B69FD-2E52-A742-8FC1-C69E57207C6B}" type="slidenum">
              <a:rPr lang="en-US" smtClean="0"/>
              <a:pPr/>
              <a:t>1</a:t>
            </a:fld>
            <a:endParaRPr lang="en-US"/>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C7E9D3FD-3477-BD4E-8FF7-67E84B41D015}"/>
                  </a:ext>
                </a:extLst>
              </p:cNvPr>
              <p:cNvSpPr>
                <a:spLocks noGrp="1"/>
              </p:cNvSpPr>
              <p:nvPr>
                <p:ph idx="1"/>
              </p:nvPr>
            </p:nvSpPr>
            <p:spPr>
              <a:xfrm>
                <a:off x="354276" y="1001642"/>
                <a:ext cx="11295857" cy="5748625"/>
              </a:xfrm>
            </p:spPr>
            <p:txBody>
              <a:bodyPr/>
              <a:lstStyle/>
              <a:p>
                <a:pPr marL="0" indent="0">
                  <a:buNone/>
                </a:pPr>
                <a:r>
                  <a:rPr lang="en-US" sz="3000" b="1" dirty="0">
                    <a:latin typeface="Calibri" panose="020F0502020204030204" pitchFamily="34" charset="0"/>
                    <a:cs typeface="Calibri" panose="020F0502020204030204" pitchFamily="34" charset="0"/>
                  </a:rPr>
                  <a:t>Big picture</a:t>
                </a:r>
              </a:p>
              <a:p>
                <a:pPr marL="0" indent="0" algn="ctr">
                  <a:buNone/>
                </a:pPr>
                <a14:m>
                  <m:oMath xmlns:m="http://schemas.openxmlformats.org/officeDocument/2006/math">
                    <m:acc>
                      <m:accPr>
                        <m:chr m:val="⃗"/>
                        <m:ctrlPr>
                          <a:rPr lang="en-US" sz="3000" i="1">
                            <a:latin typeface="Cambria Math" panose="02040503050406030204" pitchFamily="18" charset="0"/>
                            <a:cs typeface="Calibri" panose="020F0502020204030204" pitchFamily="34" charset="0"/>
                          </a:rPr>
                        </m:ctrlPr>
                      </m:accPr>
                      <m:e>
                        <m:r>
                          <a:rPr lang="en-US" sz="3000" b="0" i="1" smtClean="0">
                            <a:latin typeface="Cambria Math" panose="02040503050406030204" pitchFamily="18" charset="0"/>
                            <a:cs typeface="Calibri" panose="020F0502020204030204" pitchFamily="34" charset="0"/>
                          </a:rPr>
                          <m:t>𝐸</m:t>
                        </m:r>
                      </m:e>
                    </m:acc>
                  </m:oMath>
                </a14:m>
                <a:r>
                  <a:rPr lang="en-US" sz="3000" dirty="0">
                    <a:solidFill>
                      <a:srgbClr val="C00000"/>
                    </a:solidFill>
                    <a:latin typeface="Calibri" panose="020F0502020204030204" pitchFamily="34" charset="0"/>
                    <a:cs typeface="Calibri" panose="020F0502020204030204" pitchFamily="34" charset="0"/>
                  </a:rPr>
                  <a:t> and </a:t>
                </a:r>
                <a14:m>
                  <m:oMath xmlns:m="http://schemas.openxmlformats.org/officeDocument/2006/math">
                    <m:acc>
                      <m:accPr>
                        <m:chr m:val="⃗"/>
                        <m:ctrlPr>
                          <a:rPr lang="en-US" sz="3000" i="1">
                            <a:latin typeface="Cambria Math" panose="02040503050406030204" pitchFamily="18" charset="0"/>
                            <a:cs typeface="Calibri" panose="020F0502020204030204" pitchFamily="34" charset="0"/>
                          </a:rPr>
                        </m:ctrlPr>
                      </m:accPr>
                      <m:e>
                        <m:r>
                          <a:rPr lang="en-US" sz="3000" i="1">
                            <a:latin typeface="Cambria Math" panose="02040503050406030204" pitchFamily="18" charset="0"/>
                            <a:cs typeface="Calibri" panose="020F0502020204030204" pitchFamily="34" charset="0"/>
                          </a:rPr>
                          <m:t>𝐵</m:t>
                        </m:r>
                      </m:e>
                    </m:acc>
                  </m:oMath>
                </a14:m>
                <a:endParaRPr lang="en-US" sz="3000" dirty="0">
                  <a:solidFill>
                    <a:srgbClr val="C00000"/>
                  </a:solidFill>
                  <a:latin typeface="Calibri" panose="020F0502020204030204" pitchFamily="34" charset="0"/>
                  <a:cs typeface="Calibri" panose="020F0502020204030204" pitchFamily="34" charset="0"/>
                </a:endParaRPr>
              </a:p>
              <a:p>
                <a:r>
                  <a:rPr lang="en-US" sz="3000" dirty="0">
                    <a:solidFill>
                      <a:schemeClr val="accent2">
                        <a:lumMod val="50000"/>
                      </a:schemeClr>
                    </a:solidFill>
                    <a:latin typeface="Calibri" panose="020F0502020204030204" pitchFamily="34" charset="0"/>
                    <a:cs typeface="Calibri" panose="020F0502020204030204" pitchFamily="34" charset="0"/>
                  </a:rPr>
                  <a:t>Statics</a:t>
                </a:r>
                <a:endParaRPr lang="en-US" sz="3000" i="1" dirty="0">
                  <a:solidFill>
                    <a:schemeClr val="accent2">
                      <a:lumMod val="50000"/>
                    </a:schemeClr>
                  </a:solidFill>
                  <a:latin typeface="Calibri" panose="020F0502020204030204" pitchFamily="34" charset="0"/>
                  <a:cs typeface="Calibri" panose="020F0502020204030204" pitchFamily="34" charset="0"/>
                </a:endParaRPr>
              </a:p>
              <a:p>
                <a:pPr marL="0" indent="0" algn="ctr">
                  <a:buNone/>
                </a:pPr>
                <a14:m>
                  <m:oMath xmlns:m="http://schemas.openxmlformats.org/officeDocument/2006/math">
                    <m:sSup>
                      <m:sSupPr>
                        <m:ctrlPr>
                          <a:rPr lang="en-US" sz="3000" b="0" i="1" smtClean="0">
                            <a:latin typeface="Cambria Math" panose="02040503050406030204" pitchFamily="18" charset="0"/>
                            <a:cs typeface="Calibri" panose="020F0502020204030204" pitchFamily="34" charset="0"/>
                          </a:rPr>
                        </m:ctrlPr>
                      </m:sSupPr>
                      <m:e>
                        <m:acc>
                          <m:accPr>
                            <m:chr m:val="⃗"/>
                            <m:ctrlPr>
                              <a:rPr lang="en-US" sz="3000" i="1">
                                <a:latin typeface="Cambria Math" panose="02040503050406030204" pitchFamily="18" charset="0"/>
                                <a:cs typeface="Calibri" panose="020F0502020204030204" pitchFamily="34" charset="0"/>
                              </a:rPr>
                            </m:ctrlPr>
                          </m:accPr>
                          <m:e>
                            <m:r>
                              <a:rPr lang="en-US" sz="3000" b="0" i="1" smtClean="0">
                                <a:latin typeface="Cambria Math" panose="02040503050406030204" pitchFamily="18" charset="0"/>
                                <a:cs typeface="Calibri" panose="020F0502020204030204" pitchFamily="34" charset="0"/>
                              </a:rPr>
                              <m:t>𝐹</m:t>
                            </m:r>
                          </m:e>
                        </m:acc>
                      </m:e>
                      <m:sup>
                        <m:r>
                          <a:rPr lang="en-US" sz="3000" b="0" i="1" smtClean="0">
                            <a:latin typeface="Cambria Math" panose="02040503050406030204" pitchFamily="18" charset="0"/>
                            <a:cs typeface="Calibri" panose="020F0502020204030204" pitchFamily="34" charset="0"/>
                          </a:rPr>
                          <m:t>𝐸</m:t>
                        </m:r>
                      </m:sup>
                    </m:sSup>
                    <m:r>
                      <a:rPr lang="en-US" sz="3000" b="0" i="1" smtClean="0">
                        <a:latin typeface="Cambria Math" panose="02040503050406030204" pitchFamily="18" charset="0"/>
                        <a:cs typeface="Calibri" panose="020F0502020204030204" pitchFamily="34" charset="0"/>
                      </a:rPr>
                      <m:t>=</m:t>
                    </m:r>
                    <m:r>
                      <a:rPr lang="en-US" sz="3000" b="0" i="1" smtClean="0">
                        <a:latin typeface="Cambria Math" panose="02040503050406030204" pitchFamily="18" charset="0"/>
                        <a:cs typeface="Calibri" panose="020F0502020204030204" pitchFamily="34" charset="0"/>
                      </a:rPr>
                      <m:t>𝑞</m:t>
                    </m:r>
                    <m:acc>
                      <m:accPr>
                        <m:chr m:val="⃗"/>
                        <m:ctrlPr>
                          <a:rPr lang="en-US" sz="3000" i="1">
                            <a:latin typeface="Cambria Math" panose="02040503050406030204" pitchFamily="18" charset="0"/>
                            <a:cs typeface="Calibri" panose="020F0502020204030204" pitchFamily="34" charset="0"/>
                          </a:rPr>
                        </m:ctrlPr>
                      </m:accPr>
                      <m:e>
                        <m:r>
                          <a:rPr lang="en-US" sz="3000" i="1">
                            <a:latin typeface="Cambria Math" panose="02040503050406030204" pitchFamily="18" charset="0"/>
                            <a:cs typeface="Calibri" panose="020F0502020204030204" pitchFamily="34" charset="0"/>
                          </a:rPr>
                          <m:t>𝐸</m:t>
                        </m:r>
                      </m:e>
                    </m:acc>
                  </m:oMath>
                </a14:m>
                <a:r>
                  <a:rPr lang="en-US" sz="3000" dirty="0">
                    <a:solidFill>
                      <a:srgbClr val="008F00"/>
                    </a:solidFill>
                    <a:latin typeface="Calibri" panose="020F0502020204030204" pitchFamily="34" charset="0"/>
                    <a:cs typeface="Calibri" panose="020F0502020204030204" pitchFamily="34" charset="0"/>
                  </a:rPr>
                  <a:t>		</a:t>
                </a:r>
                <a:r>
                  <a:rPr lang="en-US" sz="3000" dirty="0">
                    <a:cs typeface="Calibri" panose="020F0502020204030204" pitchFamily="34" charset="0"/>
                  </a:rPr>
                  <a:t> </a:t>
                </a:r>
                <a14:m>
                  <m:oMath xmlns:m="http://schemas.openxmlformats.org/officeDocument/2006/math">
                    <m:sSup>
                      <m:sSupPr>
                        <m:ctrlPr>
                          <a:rPr lang="en-US" sz="3000" b="0" i="1" smtClean="0">
                            <a:latin typeface="Cambria Math" panose="02040503050406030204" pitchFamily="18" charset="0"/>
                            <a:cs typeface="Calibri" panose="020F0502020204030204" pitchFamily="34" charset="0"/>
                          </a:rPr>
                        </m:ctrlPr>
                      </m:sSupPr>
                      <m:e>
                        <m:acc>
                          <m:accPr>
                            <m:chr m:val="⃗"/>
                            <m:ctrlPr>
                              <a:rPr lang="en-US" sz="3000" i="1">
                                <a:latin typeface="Cambria Math" panose="02040503050406030204" pitchFamily="18" charset="0"/>
                                <a:cs typeface="Calibri" panose="020F0502020204030204" pitchFamily="34" charset="0"/>
                              </a:rPr>
                            </m:ctrlPr>
                          </m:accPr>
                          <m:e>
                            <m:r>
                              <a:rPr lang="en-US" sz="3000" i="1">
                                <a:latin typeface="Cambria Math" panose="02040503050406030204" pitchFamily="18" charset="0"/>
                                <a:cs typeface="Calibri" panose="020F0502020204030204" pitchFamily="34" charset="0"/>
                              </a:rPr>
                              <m:t>𝐹</m:t>
                            </m:r>
                          </m:e>
                        </m:acc>
                      </m:e>
                      <m:sup>
                        <m:r>
                          <a:rPr lang="en-US" sz="3000" b="0" i="1" smtClean="0">
                            <a:latin typeface="Cambria Math" panose="02040503050406030204" pitchFamily="18" charset="0"/>
                            <a:cs typeface="Calibri" panose="020F0502020204030204" pitchFamily="34" charset="0"/>
                          </a:rPr>
                          <m:t>𝐵</m:t>
                        </m:r>
                      </m:sup>
                    </m:sSup>
                    <m:r>
                      <a:rPr lang="en-US" sz="3000" i="1">
                        <a:latin typeface="Cambria Math" panose="02040503050406030204" pitchFamily="18" charset="0"/>
                        <a:cs typeface="Calibri" panose="020F0502020204030204" pitchFamily="34" charset="0"/>
                      </a:rPr>
                      <m:t>=</m:t>
                    </m:r>
                    <m:r>
                      <a:rPr lang="en-US" sz="3000" i="1">
                        <a:latin typeface="Cambria Math" panose="02040503050406030204" pitchFamily="18" charset="0"/>
                        <a:cs typeface="Calibri" panose="020F0502020204030204" pitchFamily="34" charset="0"/>
                      </a:rPr>
                      <m:t>𝑞</m:t>
                    </m:r>
                    <m:acc>
                      <m:accPr>
                        <m:chr m:val="⃗"/>
                        <m:ctrlPr>
                          <a:rPr lang="en-US" sz="3000" i="1">
                            <a:latin typeface="Cambria Math" panose="02040503050406030204" pitchFamily="18" charset="0"/>
                            <a:cs typeface="Calibri" panose="020F0502020204030204" pitchFamily="34" charset="0"/>
                          </a:rPr>
                        </m:ctrlPr>
                      </m:accPr>
                      <m:e>
                        <m:r>
                          <a:rPr lang="en-US" sz="3000" b="0" i="1" smtClean="0">
                            <a:latin typeface="Cambria Math" panose="02040503050406030204" pitchFamily="18" charset="0"/>
                            <a:cs typeface="Calibri" panose="020F0502020204030204" pitchFamily="34" charset="0"/>
                          </a:rPr>
                          <m:t>𝑣</m:t>
                        </m:r>
                      </m:e>
                    </m:acc>
                    <m:r>
                      <a:rPr lang="en-US" sz="3000" b="0" i="1" smtClean="0">
                        <a:latin typeface="Cambria Math" panose="02040503050406030204" pitchFamily="18" charset="0"/>
                        <a:cs typeface="Calibri" panose="020F0502020204030204" pitchFamily="34" charset="0"/>
                      </a:rPr>
                      <m:t>×</m:t>
                    </m:r>
                    <m:acc>
                      <m:accPr>
                        <m:chr m:val="⃗"/>
                        <m:ctrlPr>
                          <a:rPr lang="en-US" sz="3000" b="0" i="1" smtClean="0">
                            <a:latin typeface="Cambria Math" panose="02040503050406030204" pitchFamily="18" charset="0"/>
                            <a:cs typeface="Calibri" panose="020F0502020204030204" pitchFamily="34" charset="0"/>
                          </a:rPr>
                        </m:ctrlPr>
                      </m:accPr>
                      <m:e>
                        <m:r>
                          <a:rPr lang="en-US" sz="3000" b="0" i="1" smtClean="0">
                            <a:latin typeface="Cambria Math" panose="02040503050406030204" pitchFamily="18" charset="0"/>
                            <a:cs typeface="Calibri" panose="020F0502020204030204" pitchFamily="34" charset="0"/>
                          </a:rPr>
                          <m:t>𝐵</m:t>
                        </m:r>
                      </m:e>
                    </m:acc>
                  </m:oMath>
                </a14:m>
                <a:endParaRPr lang="en-US" sz="3000" b="1" i="1" dirty="0">
                  <a:solidFill>
                    <a:srgbClr val="008F00"/>
                  </a:solidFill>
                  <a:latin typeface="Calibri" panose="020F0502020204030204" pitchFamily="34" charset="0"/>
                  <a:cs typeface="Calibri" panose="020F0502020204030204" pitchFamily="34" charset="0"/>
                </a:endParaRPr>
              </a:p>
              <a:p>
                <a:pPr lvl="1"/>
                <a:r>
                  <a:rPr lang="en-US" sz="3000" dirty="0">
                    <a:solidFill>
                      <a:srgbClr val="008F00"/>
                    </a:solidFill>
                    <a:latin typeface="Calibri" panose="020F0502020204030204" pitchFamily="34" charset="0"/>
                    <a:cs typeface="Calibri" panose="020F0502020204030204" pitchFamily="34" charset="0"/>
                  </a:rPr>
                  <a:t>Methods to find field</a:t>
                </a:r>
              </a:p>
              <a:p>
                <a:pPr marL="0" indent="0" algn="ctr">
                  <a:buNone/>
                </a:pPr>
                <a:r>
                  <a:rPr lang="en-US" sz="3000" dirty="0">
                    <a:solidFill>
                      <a:srgbClr val="0432FF"/>
                    </a:solidFill>
                    <a:latin typeface="Calibri" panose="020F0502020204030204" pitchFamily="34" charset="0"/>
                    <a:cs typeface="Calibri" panose="020F0502020204030204" pitchFamily="34" charset="0"/>
                  </a:rPr>
                  <a:t>Coulomb’s law		</a:t>
                </a:r>
                <a:r>
                  <a:rPr lang="en-US" sz="3000" dirty="0" err="1">
                    <a:solidFill>
                      <a:srgbClr val="0432FF"/>
                    </a:solidFill>
                    <a:latin typeface="Calibri" panose="020F0502020204030204" pitchFamily="34" charset="0"/>
                    <a:cs typeface="Calibri" panose="020F0502020204030204" pitchFamily="34" charset="0"/>
                  </a:rPr>
                  <a:t>Biot</a:t>
                </a:r>
                <a:r>
                  <a:rPr lang="en-US" sz="3000" dirty="0">
                    <a:solidFill>
                      <a:srgbClr val="0432FF"/>
                    </a:solidFill>
                    <a:latin typeface="Calibri" panose="020F0502020204030204" pitchFamily="34" charset="0"/>
                    <a:cs typeface="Calibri" panose="020F0502020204030204" pitchFamily="34" charset="0"/>
                  </a:rPr>
                  <a:t>-Savart law</a:t>
                </a:r>
              </a:p>
              <a:p>
                <a:pPr marL="15875" indent="0" algn="ctr">
                  <a:buNone/>
                </a:pPr>
                <a:r>
                  <a:rPr lang="en-US" sz="3000" dirty="0">
                    <a:solidFill>
                      <a:srgbClr val="4F2170"/>
                    </a:solidFill>
                    <a:latin typeface="Calibri" panose="020F0502020204030204" pitchFamily="34" charset="0"/>
                    <a:cs typeface="Calibri" panose="020F0502020204030204" pitchFamily="34" charset="0"/>
                  </a:rPr>
                  <a:t>Gauss’s law			Ampère’s law</a:t>
                </a:r>
              </a:p>
              <a:p>
                <a:pPr marL="15875" indent="0" algn="ctr">
                  <a:buNone/>
                </a:pPr>
                <a:r>
                  <a:rPr lang="en-US" sz="3000" dirty="0">
                    <a:solidFill>
                      <a:srgbClr val="C00000"/>
                    </a:solidFill>
                    <a:latin typeface="Calibri" panose="020F0502020204030204" pitchFamily="34" charset="0"/>
                    <a:cs typeface="Calibri" panose="020F0502020204030204" pitchFamily="34" charset="0"/>
                  </a:rPr>
                  <a:t>Scalar potential, </a:t>
                </a:r>
                <a14:m>
                  <m:oMath xmlns:m="http://schemas.openxmlformats.org/officeDocument/2006/math">
                    <m:r>
                      <a:rPr lang="en-US" sz="3000" i="1" dirty="0" smtClean="0">
                        <a:latin typeface="Cambria Math" panose="02040503050406030204" pitchFamily="18" charset="0"/>
                        <a:cs typeface="Calibri" panose="020F0502020204030204" pitchFamily="34" charset="0"/>
                      </a:rPr>
                      <m:t>𝑉</m:t>
                    </m:r>
                  </m:oMath>
                </a14:m>
                <a:r>
                  <a:rPr lang="en-US" sz="3000" dirty="0">
                    <a:latin typeface="Calibri" panose="020F0502020204030204" pitchFamily="34" charset="0"/>
                    <a:cs typeface="Calibri" panose="020F0502020204030204" pitchFamily="34" charset="0"/>
                  </a:rPr>
                  <a:t>	</a:t>
                </a:r>
                <a:r>
                  <a:rPr lang="en-US" sz="3000" dirty="0">
                    <a:solidFill>
                      <a:srgbClr val="C00000"/>
                    </a:solidFill>
                    <a:latin typeface="Calibri" panose="020F0502020204030204" pitchFamily="34" charset="0"/>
                    <a:cs typeface="Calibri" panose="020F0502020204030204" pitchFamily="34" charset="0"/>
                  </a:rPr>
                  <a:t>Vector potential, </a:t>
                </a:r>
                <a14:m>
                  <m:oMath xmlns:m="http://schemas.openxmlformats.org/officeDocument/2006/math">
                    <m:acc>
                      <m:accPr>
                        <m:chr m:val="⃗"/>
                        <m:ctrlPr>
                          <a:rPr lang="en-US" sz="3000" b="0" i="1" dirty="0" smtClean="0">
                            <a:latin typeface="Cambria Math" panose="02040503050406030204" pitchFamily="18" charset="0"/>
                            <a:cs typeface="Calibri" panose="020F0502020204030204" pitchFamily="34" charset="0"/>
                          </a:rPr>
                        </m:ctrlPr>
                      </m:accPr>
                      <m:e>
                        <m:r>
                          <a:rPr lang="en-US" sz="3000" b="0" i="1" dirty="0" smtClean="0">
                            <a:latin typeface="Cambria Math" panose="02040503050406030204" pitchFamily="18" charset="0"/>
                            <a:cs typeface="Calibri" panose="020F0502020204030204" pitchFamily="34" charset="0"/>
                          </a:rPr>
                          <m:t>𝐵</m:t>
                        </m:r>
                      </m:e>
                    </m:acc>
                    <m:r>
                      <a:rPr lang="en-US" sz="3000" b="1" i="1" dirty="0" smtClean="0">
                        <a:latin typeface="Cambria Math" panose="02040503050406030204" pitchFamily="18" charset="0"/>
                        <a:cs typeface="Calibri" panose="020F0502020204030204" pitchFamily="34" charset="0"/>
                      </a:rPr>
                      <m:t>=</m:t>
                    </m:r>
                    <m:acc>
                      <m:accPr>
                        <m:chr m:val="⃗"/>
                        <m:ctrlPr>
                          <a:rPr lang="en-US" sz="3000" i="1" dirty="0" smtClean="0">
                            <a:latin typeface="Cambria Math" panose="02040503050406030204" pitchFamily="18" charset="0"/>
                            <a:cs typeface="Calibri" panose="020F0502020204030204" pitchFamily="34" charset="0"/>
                          </a:rPr>
                        </m:ctrlPr>
                      </m:accPr>
                      <m:e>
                        <m:r>
                          <m:rPr>
                            <m:sty m:val="p"/>
                          </m:rPr>
                          <a:rPr lang="en-US" sz="3000" b="0" i="0" dirty="0" smtClean="0">
                            <a:latin typeface="Cambria Math" panose="02040503050406030204" pitchFamily="18" charset="0"/>
                            <a:cs typeface="Calibri" panose="020F0502020204030204" pitchFamily="34" charset="0"/>
                          </a:rPr>
                          <m:t>∇</m:t>
                        </m:r>
                      </m:e>
                    </m:acc>
                    <m:r>
                      <a:rPr lang="en-US" sz="3000" b="0" i="1" dirty="0" smtClean="0">
                        <a:latin typeface="Cambria Math" panose="02040503050406030204" pitchFamily="18" charset="0"/>
                        <a:cs typeface="Calibri" panose="020F0502020204030204" pitchFamily="34" charset="0"/>
                      </a:rPr>
                      <m:t>×</m:t>
                    </m:r>
                    <m:acc>
                      <m:accPr>
                        <m:chr m:val="⃗"/>
                        <m:ctrlPr>
                          <a:rPr lang="en-US" sz="3000" i="1" dirty="0" smtClean="0">
                            <a:latin typeface="Cambria Math" panose="02040503050406030204" pitchFamily="18" charset="0"/>
                            <a:cs typeface="Calibri" panose="020F0502020204030204" pitchFamily="34" charset="0"/>
                          </a:rPr>
                        </m:ctrlPr>
                      </m:accPr>
                      <m:e>
                        <m:r>
                          <a:rPr lang="en-US" sz="3000" b="0" i="1" dirty="0" smtClean="0">
                            <a:latin typeface="Cambria Math" panose="02040503050406030204" pitchFamily="18" charset="0"/>
                            <a:cs typeface="Calibri" panose="020F0502020204030204" pitchFamily="34" charset="0"/>
                          </a:rPr>
                          <m:t>𝐴</m:t>
                        </m:r>
                      </m:e>
                    </m:acc>
                  </m:oMath>
                </a14:m>
                <a:endParaRPr lang="en-US" sz="3000" dirty="0">
                  <a:latin typeface="Calibri" panose="020F0502020204030204" pitchFamily="34" charset="0"/>
                  <a:cs typeface="Calibri" panose="020F0502020204030204" pitchFamily="34" charset="0"/>
                </a:endParaRPr>
              </a:p>
              <a:p>
                <a:pPr marL="358775" indent="-342900"/>
                <a:r>
                  <a:rPr lang="en-US" sz="3000" dirty="0">
                    <a:solidFill>
                      <a:schemeClr val="accent2">
                        <a:lumMod val="50000"/>
                      </a:schemeClr>
                    </a:solidFill>
                    <a:latin typeface="Calibri" panose="020F0502020204030204" pitchFamily="34" charset="0"/>
                    <a:cs typeface="Calibri" panose="020F0502020204030204" pitchFamily="34" charset="0"/>
                  </a:rPr>
                  <a:t>Dynamics</a:t>
                </a:r>
              </a:p>
              <a:p>
                <a:pPr marL="15875" indent="0" algn="ctr">
                  <a:buNone/>
                </a:pPr>
                <a14:m>
                  <m:oMath xmlns:m="http://schemas.openxmlformats.org/officeDocument/2006/math">
                    <m:r>
                      <a:rPr lang="en-US" sz="3000" b="0" i="1" smtClean="0">
                        <a:latin typeface="Cambria Math" panose="02040503050406030204" pitchFamily="18" charset="0"/>
                        <a:cs typeface="Calibri" panose="020F0502020204030204" pitchFamily="34" charset="0"/>
                      </a:rPr>
                      <m:t>𝐼</m:t>
                    </m:r>
                    <m:r>
                      <a:rPr lang="en-US" sz="3000" i="1">
                        <a:latin typeface="Cambria Math" panose="02040503050406030204" pitchFamily="18" charset="0"/>
                        <a:cs typeface="Calibri" panose="020F0502020204030204" pitchFamily="34" charset="0"/>
                      </a:rPr>
                      <m:t>=</m:t>
                    </m:r>
                    <m:sSub>
                      <m:sSubPr>
                        <m:ctrlPr>
                          <a:rPr lang="en-US" sz="3000" i="1">
                            <a:latin typeface="Cambria Math" panose="02040503050406030204" pitchFamily="18" charset="0"/>
                            <a:cs typeface="Calibri" panose="020F0502020204030204" pitchFamily="34" charset="0"/>
                          </a:rPr>
                        </m:ctrlPr>
                      </m:sSubPr>
                      <m:e>
                        <m:r>
                          <a:rPr lang="en-US" sz="3000" i="1">
                            <a:latin typeface="Cambria Math" panose="02040503050406030204" pitchFamily="18" charset="0"/>
                            <a:cs typeface="Calibri" panose="020F0502020204030204" pitchFamily="34" charset="0"/>
                          </a:rPr>
                          <m:t>𝜖</m:t>
                        </m:r>
                      </m:e>
                      <m:sub>
                        <m:r>
                          <a:rPr lang="en-US" sz="3000" i="1">
                            <a:latin typeface="Cambria Math" panose="02040503050406030204" pitchFamily="18" charset="0"/>
                            <a:cs typeface="Calibri" panose="020F0502020204030204" pitchFamily="34" charset="0"/>
                          </a:rPr>
                          <m:t>0</m:t>
                        </m:r>
                      </m:sub>
                    </m:sSub>
                    <m:f>
                      <m:fPr>
                        <m:ctrlPr>
                          <a:rPr lang="en-US" sz="3000" b="0" i="1" smtClean="0">
                            <a:latin typeface="Cambria Math" panose="02040503050406030204" pitchFamily="18" charset="0"/>
                            <a:cs typeface="Calibri" panose="020F0502020204030204" pitchFamily="34" charset="0"/>
                          </a:rPr>
                        </m:ctrlPr>
                      </m:fPr>
                      <m:num>
                        <m:r>
                          <a:rPr lang="en-US" sz="3000" b="0" i="1" smtClean="0">
                            <a:latin typeface="Cambria Math" panose="02040503050406030204" pitchFamily="18" charset="0"/>
                            <a:cs typeface="Calibri" panose="020F0502020204030204" pitchFamily="34" charset="0"/>
                          </a:rPr>
                          <m:t>𝑑</m:t>
                        </m:r>
                        <m:sSub>
                          <m:sSubPr>
                            <m:ctrlPr>
                              <a:rPr lang="en-US" sz="3000" b="0" i="1" smtClean="0">
                                <a:latin typeface="Cambria Math" panose="02040503050406030204" pitchFamily="18" charset="0"/>
                                <a:cs typeface="Calibri" panose="020F0502020204030204" pitchFamily="34" charset="0"/>
                              </a:rPr>
                            </m:ctrlPr>
                          </m:sSubPr>
                          <m:e>
                            <m:r>
                              <m:rPr>
                                <m:sty m:val="p"/>
                              </m:rPr>
                              <a:rPr lang="en-US" sz="3000" b="0" i="0" smtClean="0">
                                <a:latin typeface="Cambria Math" panose="02040503050406030204" pitchFamily="18" charset="0"/>
                                <a:cs typeface="Calibri" panose="020F0502020204030204" pitchFamily="34" charset="0"/>
                              </a:rPr>
                              <m:t>Φ</m:t>
                            </m:r>
                          </m:e>
                          <m:sub>
                            <m:r>
                              <a:rPr lang="en-US" sz="3000" b="0" i="1" smtClean="0">
                                <a:latin typeface="Cambria Math" panose="02040503050406030204" pitchFamily="18" charset="0"/>
                                <a:cs typeface="Calibri" panose="020F0502020204030204" pitchFamily="34" charset="0"/>
                              </a:rPr>
                              <m:t>𝐸</m:t>
                            </m:r>
                          </m:sub>
                        </m:sSub>
                      </m:num>
                      <m:den>
                        <m:r>
                          <a:rPr lang="en-US" sz="3000" b="0" i="1" smtClean="0">
                            <a:latin typeface="Cambria Math" panose="02040503050406030204" pitchFamily="18" charset="0"/>
                            <a:cs typeface="Calibri" panose="020F0502020204030204" pitchFamily="34" charset="0"/>
                          </a:rPr>
                          <m:t>𝑑𝑡</m:t>
                        </m:r>
                      </m:den>
                    </m:f>
                  </m:oMath>
                </a14:m>
                <a:r>
                  <a:rPr lang="en-US" sz="3000" dirty="0">
                    <a:solidFill>
                      <a:srgbClr val="008F00"/>
                    </a:solidFill>
                    <a:latin typeface="Calibri" panose="020F0502020204030204" pitchFamily="34" charset="0"/>
                    <a:cs typeface="Calibri" panose="020F0502020204030204" pitchFamily="34" charset="0"/>
                  </a:rPr>
                  <a:t>			</a:t>
                </a:r>
                <a14:m>
                  <m:oMath xmlns:m="http://schemas.openxmlformats.org/officeDocument/2006/math">
                    <m:r>
                      <a:rPr lang="en-US" sz="3000" b="0" i="1" smtClean="0">
                        <a:latin typeface="Cambria Math" panose="02040503050406030204" pitchFamily="18" charset="0"/>
                        <a:cs typeface="Calibri" panose="020F0502020204030204" pitchFamily="34" charset="0"/>
                      </a:rPr>
                      <m:t>ℰ</m:t>
                    </m:r>
                    <m:r>
                      <a:rPr lang="en-US" sz="3000" i="1">
                        <a:latin typeface="Cambria Math" panose="02040503050406030204" pitchFamily="18" charset="0"/>
                        <a:cs typeface="Calibri" panose="020F0502020204030204" pitchFamily="34" charset="0"/>
                      </a:rPr>
                      <m:t>=</m:t>
                    </m:r>
                    <m:r>
                      <a:rPr lang="en-US" sz="3000" b="0" i="1" smtClean="0">
                        <a:latin typeface="Cambria Math" panose="02040503050406030204" pitchFamily="18" charset="0"/>
                        <a:cs typeface="Calibri" panose="020F0502020204030204" pitchFamily="34" charset="0"/>
                      </a:rPr>
                      <m:t>−</m:t>
                    </m:r>
                    <m:f>
                      <m:fPr>
                        <m:ctrlPr>
                          <a:rPr lang="en-US" sz="3000" i="1">
                            <a:latin typeface="Cambria Math" panose="02040503050406030204" pitchFamily="18" charset="0"/>
                            <a:cs typeface="Calibri" panose="020F0502020204030204" pitchFamily="34" charset="0"/>
                          </a:rPr>
                        </m:ctrlPr>
                      </m:fPr>
                      <m:num>
                        <m:r>
                          <a:rPr lang="en-US" sz="3000" i="1">
                            <a:latin typeface="Cambria Math" panose="02040503050406030204" pitchFamily="18" charset="0"/>
                            <a:cs typeface="Calibri" panose="020F0502020204030204" pitchFamily="34" charset="0"/>
                          </a:rPr>
                          <m:t>𝑑</m:t>
                        </m:r>
                        <m:sSub>
                          <m:sSubPr>
                            <m:ctrlPr>
                              <a:rPr lang="en-US" sz="3000" i="1">
                                <a:latin typeface="Cambria Math" panose="02040503050406030204" pitchFamily="18" charset="0"/>
                                <a:cs typeface="Calibri" panose="020F0502020204030204" pitchFamily="34" charset="0"/>
                              </a:rPr>
                            </m:ctrlPr>
                          </m:sSubPr>
                          <m:e>
                            <m:r>
                              <m:rPr>
                                <m:sty m:val="p"/>
                              </m:rPr>
                              <a:rPr lang="en-US" sz="3000">
                                <a:latin typeface="Cambria Math" panose="02040503050406030204" pitchFamily="18" charset="0"/>
                                <a:cs typeface="Calibri" panose="020F0502020204030204" pitchFamily="34" charset="0"/>
                              </a:rPr>
                              <m:t>Φ</m:t>
                            </m:r>
                          </m:e>
                          <m:sub>
                            <m:r>
                              <a:rPr lang="en-US" sz="3000" b="0" i="1" smtClean="0">
                                <a:latin typeface="Cambria Math" panose="02040503050406030204" pitchFamily="18" charset="0"/>
                                <a:cs typeface="Calibri" panose="020F0502020204030204" pitchFamily="34" charset="0"/>
                              </a:rPr>
                              <m:t>𝐵</m:t>
                            </m:r>
                          </m:sub>
                        </m:sSub>
                      </m:num>
                      <m:den>
                        <m:r>
                          <a:rPr lang="en-US" sz="3000" i="1">
                            <a:latin typeface="Cambria Math" panose="02040503050406030204" pitchFamily="18" charset="0"/>
                            <a:cs typeface="Calibri" panose="020F0502020204030204" pitchFamily="34" charset="0"/>
                          </a:rPr>
                          <m:t>𝑑𝑡</m:t>
                        </m:r>
                      </m:den>
                    </m:f>
                  </m:oMath>
                </a14:m>
                <a:endParaRPr lang="en-US" sz="3000" dirty="0">
                  <a:solidFill>
                    <a:schemeClr val="accent2">
                      <a:lumMod val="50000"/>
                    </a:schemeClr>
                  </a:solidFill>
                  <a:latin typeface="Calibri" panose="020F0502020204030204" pitchFamily="34" charset="0"/>
                  <a:cs typeface="Calibri" panose="020F0502020204030204" pitchFamily="34" charset="0"/>
                </a:endParaRPr>
              </a:p>
              <a:p>
                <a:pPr marL="15875" indent="0" algn="ctr">
                  <a:buNone/>
                </a:pPr>
                <a14:m>
                  <m:oMath xmlns:m="http://schemas.openxmlformats.org/officeDocument/2006/math">
                    <m:nary>
                      <m:naryPr>
                        <m:chr m:val="∮"/>
                        <m:limLoc m:val="undOvr"/>
                        <m:subHide m:val="on"/>
                        <m:supHide m:val="on"/>
                        <m:ctrlPr>
                          <a:rPr lang="en-US" sz="3000" i="1" smtClean="0">
                            <a:latin typeface="Cambria Math" panose="02040503050406030204" pitchFamily="18" charset="0"/>
                            <a:cs typeface="Calibri" panose="020F0502020204030204" pitchFamily="34" charset="0"/>
                          </a:rPr>
                        </m:ctrlPr>
                      </m:naryPr>
                      <m:sub/>
                      <m:sup/>
                      <m:e>
                        <m:acc>
                          <m:accPr>
                            <m:chr m:val="⃗"/>
                            <m:ctrlPr>
                              <a:rPr lang="en-US" sz="3000" b="0" i="1" smtClean="0">
                                <a:latin typeface="Cambria Math" panose="02040503050406030204" pitchFamily="18" charset="0"/>
                                <a:cs typeface="Calibri" panose="020F0502020204030204" pitchFamily="34" charset="0"/>
                              </a:rPr>
                            </m:ctrlPr>
                          </m:accPr>
                          <m:e>
                            <m:r>
                              <a:rPr lang="en-US" sz="3000" b="0" i="1" smtClean="0">
                                <a:latin typeface="Cambria Math" panose="02040503050406030204" pitchFamily="18" charset="0"/>
                                <a:cs typeface="Calibri" panose="020F0502020204030204" pitchFamily="34" charset="0"/>
                              </a:rPr>
                              <m:t>𝐸</m:t>
                            </m:r>
                          </m:e>
                        </m:acc>
                        <m:r>
                          <a:rPr lang="en-US" sz="3000" b="1" i="1" dirty="0" smtClean="0">
                            <a:latin typeface="Cambria Math" panose="02040503050406030204" pitchFamily="18" charset="0"/>
                            <a:cs typeface="Calibri" panose="020F0502020204030204" pitchFamily="34" charset="0"/>
                          </a:rPr>
                          <m:t>⋅</m:t>
                        </m:r>
                        <m:r>
                          <a:rPr lang="en-US" sz="3000" b="0" i="1" dirty="0" smtClean="0">
                            <a:latin typeface="Cambria Math" panose="02040503050406030204" pitchFamily="18" charset="0"/>
                            <a:cs typeface="Calibri" panose="020F0502020204030204" pitchFamily="34" charset="0"/>
                          </a:rPr>
                          <m:t>𝑑</m:t>
                        </m:r>
                        <m:acc>
                          <m:accPr>
                            <m:chr m:val="⃗"/>
                            <m:ctrlPr>
                              <a:rPr lang="en-US" sz="3000" i="1" dirty="0" smtClean="0">
                                <a:latin typeface="Cambria Math" panose="02040503050406030204" pitchFamily="18" charset="0"/>
                                <a:cs typeface="Calibri" panose="020F0502020204030204" pitchFamily="34" charset="0"/>
                              </a:rPr>
                            </m:ctrlPr>
                          </m:accPr>
                          <m:e>
                            <m:r>
                              <a:rPr lang="en-US" sz="3000" b="0" i="1" dirty="0" smtClean="0">
                                <a:latin typeface="Cambria Math" panose="02040503050406030204" pitchFamily="18" charset="0"/>
                                <a:cs typeface="Calibri" panose="020F0502020204030204" pitchFamily="34" charset="0"/>
                              </a:rPr>
                              <m:t>𝑙</m:t>
                            </m:r>
                          </m:e>
                        </m:acc>
                      </m:e>
                    </m:nary>
                    <m:r>
                      <a:rPr lang="en-US" sz="3000" i="1">
                        <a:latin typeface="Cambria Math" panose="02040503050406030204" pitchFamily="18" charset="0"/>
                        <a:cs typeface="Calibri" panose="020F0502020204030204" pitchFamily="34" charset="0"/>
                      </a:rPr>
                      <m:t>=</m:t>
                    </m:r>
                    <m:r>
                      <a:rPr lang="en-US" sz="3000" b="0" i="1" smtClean="0">
                        <a:latin typeface="Cambria Math" panose="02040503050406030204" pitchFamily="18" charset="0"/>
                        <a:cs typeface="Calibri" panose="020F0502020204030204" pitchFamily="34" charset="0"/>
                      </a:rPr>
                      <m:t>−</m:t>
                    </m:r>
                    <m:f>
                      <m:fPr>
                        <m:ctrlPr>
                          <a:rPr lang="en-US" sz="3000" i="1">
                            <a:latin typeface="Cambria Math" panose="02040503050406030204" pitchFamily="18" charset="0"/>
                            <a:cs typeface="Calibri" panose="020F0502020204030204" pitchFamily="34" charset="0"/>
                          </a:rPr>
                        </m:ctrlPr>
                      </m:fPr>
                      <m:num>
                        <m:r>
                          <a:rPr lang="en-US" sz="3000" i="1">
                            <a:latin typeface="Cambria Math" panose="02040503050406030204" pitchFamily="18" charset="0"/>
                            <a:cs typeface="Calibri" panose="020F0502020204030204" pitchFamily="34" charset="0"/>
                          </a:rPr>
                          <m:t>𝑑</m:t>
                        </m:r>
                        <m:sSub>
                          <m:sSubPr>
                            <m:ctrlPr>
                              <a:rPr lang="en-US" sz="3000" i="1">
                                <a:latin typeface="Cambria Math" panose="02040503050406030204" pitchFamily="18" charset="0"/>
                                <a:cs typeface="Calibri" panose="020F0502020204030204" pitchFamily="34" charset="0"/>
                              </a:rPr>
                            </m:ctrlPr>
                          </m:sSubPr>
                          <m:e>
                            <m:r>
                              <m:rPr>
                                <m:sty m:val="p"/>
                              </m:rPr>
                              <a:rPr lang="en-US" sz="3000">
                                <a:latin typeface="Cambria Math" panose="02040503050406030204" pitchFamily="18" charset="0"/>
                                <a:cs typeface="Calibri" panose="020F0502020204030204" pitchFamily="34" charset="0"/>
                              </a:rPr>
                              <m:t>Φ</m:t>
                            </m:r>
                          </m:e>
                          <m:sub>
                            <m:r>
                              <a:rPr lang="en-US" sz="3000" b="0" i="1" smtClean="0">
                                <a:latin typeface="Cambria Math" panose="02040503050406030204" pitchFamily="18" charset="0"/>
                                <a:cs typeface="Calibri" panose="020F0502020204030204" pitchFamily="34" charset="0"/>
                              </a:rPr>
                              <m:t>𝐵</m:t>
                            </m:r>
                          </m:sub>
                        </m:sSub>
                      </m:num>
                      <m:den>
                        <m:r>
                          <a:rPr lang="en-US" sz="3000" i="1">
                            <a:latin typeface="Cambria Math" panose="02040503050406030204" pitchFamily="18" charset="0"/>
                            <a:cs typeface="Calibri" panose="020F0502020204030204" pitchFamily="34" charset="0"/>
                          </a:rPr>
                          <m:t>𝑑𝑡</m:t>
                        </m:r>
                      </m:den>
                    </m:f>
                  </m:oMath>
                </a14:m>
                <a:r>
                  <a:rPr lang="en-US" sz="3000" dirty="0">
                    <a:solidFill>
                      <a:srgbClr val="008F00"/>
                    </a:solidFill>
                    <a:latin typeface="Calibri" panose="020F0502020204030204" pitchFamily="34" charset="0"/>
                    <a:cs typeface="Calibri" panose="020F0502020204030204" pitchFamily="34" charset="0"/>
                  </a:rPr>
                  <a:t>		</a:t>
                </a:r>
                <a14:m>
                  <m:oMath xmlns:m="http://schemas.openxmlformats.org/officeDocument/2006/math">
                    <m:nary>
                      <m:naryPr>
                        <m:chr m:val="∮"/>
                        <m:limLoc m:val="undOvr"/>
                        <m:subHide m:val="on"/>
                        <m:supHide m:val="on"/>
                        <m:ctrlPr>
                          <a:rPr lang="en-US" sz="3000" i="1">
                            <a:latin typeface="Cambria Math" panose="02040503050406030204" pitchFamily="18" charset="0"/>
                            <a:cs typeface="Calibri" panose="020F0502020204030204" pitchFamily="34" charset="0"/>
                          </a:rPr>
                        </m:ctrlPr>
                      </m:naryPr>
                      <m:sub/>
                      <m:sup/>
                      <m:e>
                        <m:acc>
                          <m:accPr>
                            <m:chr m:val="⃗"/>
                            <m:ctrlPr>
                              <a:rPr lang="en-US" sz="3000" i="1">
                                <a:latin typeface="Cambria Math" panose="02040503050406030204" pitchFamily="18" charset="0"/>
                                <a:cs typeface="Calibri" panose="020F0502020204030204" pitchFamily="34" charset="0"/>
                              </a:rPr>
                            </m:ctrlPr>
                          </m:accPr>
                          <m:e>
                            <m:r>
                              <a:rPr lang="en-US" sz="3000" b="0" i="1" smtClean="0">
                                <a:latin typeface="Cambria Math" panose="02040503050406030204" pitchFamily="18" charset="0"/>
                                <a:cs typeface="Calibri" panose="020F0502020204030204" pitchFamily="34" charset="0"/>
                              </a:rPr>
                              <m:t>𝐵</m:t>
                            </m:r>
                          </m:e>
                        </m:acc>
                        <m:r>
                          <a:rPr lang="en-US" sz="3000" b="1" i="1" dirty="0">
                            <a:latin typeface="Cambria Math" panose="02040503050406030204" pitchFamily="18" charset="0"/>
                            <a:cs typeface="Calibri" panose="020F0502020204030204" pitchFamily="34" charset="0"/>
                          </a:rPr>
                          <m:t>⋅</m:t>
                        </m:r>
                        <m:r>
                          <a:rPr lang="en-US" sz="3000" i="1" dirty="0">
                            <a:latin typeface="Cambria Math" panose="02040503050406030204" pitchFamily="18" charset="0"/>
                            <a:cs typeface="Calibri" panose="020F0502020204030204" pitchFamily="34" charset="0"/>
                          </a:rPr>
                          <m:t>𝑑</m:t>
                        </m:r>
                        <m:acc>
                          <m:accPr>
                            <m:chr m:val="⃗"/>
                            <m:ctrlPr>
                              <a:rPr lang="en-US" sz="3000" i="1" dirty="0">
                                <a:latin typeface="Cambria Math" panose="02040503050406030204" pitchFamily="18" charset="0"/>
                                <a:cs typeface="Calibri" panose="020F0502020204030204" pitchFamily="34" charset="0"/>
                              </a:rPr>
                            </m:ctrlPr>
                          </m:accPr>
                          <m:e>
                            <m:r>
                              <a:rPr lang="en-US" sz="3000" i="1" dirty="0">
                                <a:latin typeface="Cambria Math" panose="02040503050406030204" pitchFamily="18" charset="0"/>
                                <a:cs typeface="Calibri" panose="020F0502020204030204" pitchFamily="34" charset="0"/>
                              </a:rPr>
                              <m:t>𝑙</m:t>
                            </m:r>
                          </m:e>
                        </m:acc>
                      </m:e>
                    </m:nary>
                    <m:r>
                      <a:rPr lang="en-US" sz="3000" i="1">
                        <a:latin typeface="Cambria Math" panose="02040503050406030204" pitchFamily="18" charset="0"/>
                        <a:cs typeface="Calibri" panose="020F0502020204030204" pitchFamily="34" charset="0"/>
                      </a:rPr>
                      <m:t>=</m:t>
                    </m:r>
                    <m:sSub>
                      <m:sSubPr>
                        <m:ctrlPr>
                          <a:rPr lang="en-US" sz="3000" b="0" i="1" smtClean="0">
                            <a:latin typeface="Cambria Math" panose="02040503050406030204" pitchFamily="18" charset="0"/>
                            <a:cs typeface="Calibri" panose="020F0502020204030204" pitchFamily="34" charset="0"/>
                          </a:rPr>
                        </m:ctrlPr>
                      </m:sSubPr>
                      <m:e>
                        <m:r>
                          <a:rPr lang="en-US" sz="3000" b="0" i="1" smtClean="0">
                            <a:latin typeface="Cambria Math" panose="02040503050406030204" pitchFamily="18" charset="0"/>
                            <a:cs typeface="Calibri" panose="020F0502020204030204" pitchFamily="34" charset="0"/>
                          </a:rPr>
                          <m:t>𝜇</m:t>
                        </m:r>
                      </m:e>
                      <m:sub>
                        <m:r>
                          <a:rPr lang="en-US" sz="3000" b="0" i="1" smtClean="0">
                            <a:latin typeface="Cambria Math" panose="02040503050406030204" pitchFamily="18" charset="0"/>
                            <a:cs typeface="Calibri" panose="020F0502020204030204" pitchFamily="34" charset="0"/>
                          </a:rPr>
                          <m:t>0</m:t>
                        </m:r>
                      </m:sub>
                    </m:sSub>
                    <m:r>
                      <a:rPr lang="en-US" sz="3000" b="0" i="1" smtClean="0">
                        <a:latin typeface="Cambria Math" panose="02040503050406030204" pitchFamily="18" charset="0"/>
                        <a:cs typeface="Calibri" panose="020F0502020204030204" pitchFamily="34" charset="0"/>
                      </a:rPr>
                      <m:t>𝐼</m:t>
                    </m:r>
                    <m:r>
                      <a:rPr lang="en-US" sz="3000" b="0" i="1" smtClean="0">
                        <a:latin typeface="Cambria Math" panose="02040503050406030204" pitchFamily="18" charset="0"/>
                        <a:cs typeface="Calibri" panose="020F0502020204030204" pitchFamily="34" charset="0"/>
                      </a:rPr>
                      <m:t>+</m:t>
                    </m:r>
                    <m:sSub>
                      <m:sSubPr>
                        <m:ctrlPr>
                          <a:rPr lang="en-US" sz="3000" b="0" i="1" smtClean="0">
                            <a:latin typeface="Cambria Math" panose="02040503050406030204" pitchFamily="18" charset="0"/>
                            <a:cs typeface="Calibri" panose="020F0502020204030204" pitchFamily="34" charset="0"/>
                          </a:rPr>
                        </m:ctrlPr>
                      </m:sSubPr>
                      <m:e>
                        <m:r>
                          <a:rPr lang="en-US" sz="3000" b="0" i="1" smtClean="0">
                            <a:latin typeface="Cambria Math" panose="02040503050406030204" pitchFamily="18" charset="0"/>
                            <a:cs typeface="Calibri" panose="020F0502020204030204" pitchFamily="34" charset="0"/>
                          </a:rPr>
                          <m:t>𝜇</m:t>
                        </m:r>
                      </m:e>
                      <m:sub>
                        <m:r>
                          <a:rPr lang="en-US" sz="3000" b="0" i="1" smtClean="0">
                            <a:latin typeface="Cambria Math" panose="02040503050406030204" pitchFamily="18" charset="0"/>
                            <a:cs typeface="Calibri" panose="020F0502020204030204" pitchFamily="34" charset="0"/>
                          </a:rPr>
                          <m:t>0</m:t>
                        </m:r>
                      </m:sub>
                    </m:sSub>
                    <m:sSub>
                      <m:sSubPr>
                        <m:ctrlPr>
                          <a:rPr lang="en-US" sz="3000" b="0" i="1" smtClean="0">
                            <a:latin typeface="Cambria Math" panose="02040503050406030204" pitchFamily="18" charset="0"/>
                            <a:cs typeface="Calibri" panose="020F0502020204030204" pitchFamily="34" charset="0"/>
                          </a:rPr>
                        </m:ctrlPr>
                      </m:sSubPr>
                      <m:e>
                        <m:r>
                          <a:rPr lang="en-US" sz="3000" b="0" i="1" smtClean="0">
                            <a:latin typeface="Cambria Math" panose="02040503050406030204" pitchFamily="18" charset="0"/>
                            <a:cs typeface="Calibri" panose="020F0502020204030204" pitchFamily="34" charset="0"/>
                          </a:rPr>
                          <m:t>𝜖</m:t>
                        </m:r>
                      </m:e>
                      <m:sub>
                        <m:r>
                          <a:rPr lang="en-US" sz="3000" b="0" i="1" smtClean="0">
                            <a:latin typeface="Cambria Math" panose="02040503050406030204" pitchFamily="18" charset="0"/>
                            <a:cs typeface="Calibri" panose="020F0502020204030204" pitchFamily="34" charset="0"/>
                          </a:rPr>
                          <m:t>0</m:t>
                        </m:r>
                      </m:sub>
                    </m:sSub>
                    <m:f>
                      <m:fPr>
                        <m:ctrlPr>
                          <a:rPr lang="en-US" sz="3000" i="1">
                            <a:latin typeface="Cambria Math" panose="02040503050406030204" pitchFamily="18" charset="0"/>
                            <a:cs typeface="Calibri" panose="020F0502020204030204" pitchFamily="34" charset="0"/>
                          </a:rPr>
                        </m:ctrlPr>
                      </m:fPr>
                      <m:num>
                        <m:r>
                          <a:rPr lang="en-US" sz="3000" i="1">
                            <a:latin typeface="Cambria Math" panose="02040503050406030204" pitchFamily="18" charset="0"/>
                            <a:cs typeface="Calibri" panose="020F0502020204030204" pitchFamily="34" charset="0"/>
                          </a:rPr>
                          <m:t>𝑑</m:t>
                        </m:r>
                        <m:sSub>
                          <m:sSubPr>
                            <m:ctrlPr>
                              <a:rPr lang="en-US" sz="3000" i="1">
                                <a:latin typeface="Cambria Math" panose="02040503050406030204" pitchFamily="18" charset="0"/>
                                <a:cs typeface="Calibri" panose="020F0502020204030204" pitchFamily="34" charset="0"/>
                              </a:rPr>
                            </m:ctrlPr>
                          </m:sSubPr>
                          <m:e>
                            <m:r>
                              <m:rPr>
                                <m:sty m:val="p"/>
                              </m:rPr>
                              <a:rPr lang="en-US" sz="3000">
                                <a:latin typeface="Cambria Math" panose="02040503050406030204" pitchFamily="18" charset="0"/>
                                <a:cs typeface="Calibri" panose="020F0502020204030204" pitchFamily="34" charset="0"/>
                              </a:rPr>
                              <m:t>Φ</m:t>
                            </m:r>
                          </m:e>
                          <m:sub>
                            <m:r>
                              <a:rPr lang="en-US" sz="3000" b="0" i="1" smtClean="0">
                                <a:latin typeface="Cambria Math" panose="02040503050406030204" pitchFamily="18" charset="0"/>
                                <a:cs typeface="Calibri" panose="020F0502020204030204" pitchFamily="34" charset="0"/>
                              </a:rPr>
                              <m:t>𝐸</m:t>
                            </m:r>
                          </m:sub>
                        </m:sSub>
                      </m:num>
                      <m:den>
                        <m:r>
                          <a:rPr lang="en-US" sz="3000" i="1">
                            <a:latin typeface="Cambria Math" panose="02040503050406030204" pitchFamily="18" charset="0"/>
                            <a:cs typeface="Calibri" panose="020F0502020204030204" pitchFamily="34" charset="0"/>
                          </a:rPr>
                          <m:t>𝑑𝑡</m:t>
                        </m:r>
                      </m:den>
                    </m:f>
                  </m:oMath>
                </a14:m>
                <a:endParaRPr lang="en-US" sz="3000" dirty="0">
                  <a:solidFill>
                    <a:schemeClr val="accent2">
                      <a:lumMod val="50000"/>
                    </a:schemeClr>
                  </a:solidFill>
                  <a:latin typeface="Calibri" panose="020F0502020204030204" pitchFamily="34" charset="0"/>
                  <a:cs typeface="Calibri" panose="020F0502020204030204" pitchFamily="34" charset="0"/>
                </a:endParaRPr>
              </a:p>
            </p:txBody>
          </p:sp>
        </mc:Choice>
        <mc:Fallback xmlns="">
          <p:sp>
            <p:nvSpPr>
              <p:cNvPr id="4" name="Content Placeholder 3">
                <a:extLst>
                  <a:ext uri="{FF2B5EF4-FFF2-40B4-BE49-F238E27FC236}">
                    <a16:creationId xmlns:a16="http://schemas.microsoft.com/office/drawing/2014/main" id="{C7E9D3FD-3477-BD4E-8FF7-67E84B41D015}"/>
                  </a:ext>
                </a:extLst>
              </p:cNvPr>
              <p:cNvSpPr>
                <a:spLocks noGrp="1" noRot="1" noChangeAspect="1" noMove="1" noResize="1" noEditPoints="1" noAdjustHandles="1" noChangeArrowheads="1" noChangeShapeType="1" noTextEdit="1"/>
              </p:cNvSpPr>
              <p:nvPr>
                <p:ph idx="1"/>
              </p:nvPr>
            </p:nvSpPr>
            <p:spPr>
              <a:xfrm>
                <a:off x="354276" y="1001642"/>
                <a:ext cx="11295857" cy="5748625"/>
              </a:xfrm>
              <a:blipFill>
                <a:blip r:embed="rId3"/>
                <a:stretch>
                  <a:fillRect l="-1236" t="-1101" b="-21145"/>
                </a:stretch>
              </a:blipFill>
            </p:spPr>
            <p:txBody>
              <a:bodyPr/>
              <a:lstStyle/>
              <a:p>
                <a:r>
                  <a:rPr lang="en-US">
                    <a:noFill/>
                  </a:rPr>
                  <a:t> </a:t>
                </a:r>
              </a:p>
            </p:txBody>
          </p:sp>
        </mc:Fallback>
      </mc:AlternateContent>
    </p:spTree>
    <p:extLst>
      <p:ext uri="{BB962C8B-B14F-4D97-AF65-F5344CB8AC3E}">
        <p14:creationId xmlns:p14="http://schemas.microsoft.com/office/powerpoint/2010/main" val="49206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6D41A-59FE-1A42-9E1C-C42E925267F7}"/>
              </a:ext>
            </a:extLst>
          </p:cNvPr>
          <p:cNvSpPr>
            <a:spLocks noGrp="1"/>
          </p:cNvSpPr>
          <p:nvPr>
            <p:ph type="title"/>
          </p:nvPr>
        </p:nvSpPr>
        <p:spPr/>
        <p:txBody>
          <a:bodyPr/>
          <a:lstStyle/>
          <a:p>
            <a:r>
              <a:rPr lang="en-US" altLang="en-US" dirty="0">
                <a:ea typeface="Arial" charset="0"/>
              </a:rPr>
              <a:t>Concept Question: Oscillations</a:t>
            </a:r>
            <a:endParaRPr lang="en-US" dirty="0"/>
          </a:p>
        </p:txBody>
      </p:sp>
      <p:sp>
        <p:nvSpPr>
          <p:cNvPr id="4" name="Slide Number Placeholder 3"/>
          <p:cNvSpPr>
            <a:spLocks noGrp="1"/>
          </p:cNvSpPr>
          <p:nvPr>
            <p:ph type="sldNum" sz="quarter" idx="12"/>
          </p:nvPr>
        </p:nvSpPr>
        <p:spPr/>
        <p:txBody>
          <a:bodyPr/>
          <a:lstStyle/>
          <a:p>
            <a:fld id="{4C70CB1E-35CB-DC47-BA16-4697C43FF9E0}" type="slidenum">
              <a:rPr lang="en-US" smtClean="0"/>
              <a:pPr/>
              <a:t>10</a:t>
            </a:fld>
            <a:endParaRPr lang="en-US" dirty="0"/>
          </a:p>
        </p:txBody>
      </p:sp>
      <mc:AlternateContent xmlns:mc="http://schemas.openxmlformats.org/markup-compatibility/2006" xmlns:a14="http://schemas.microsoft.com/office/drawing/2010/main">
        <mc:Choice Requires="a14">
          <p:sp>
            <p:nvSpPr>
              <p:cNvPr id="1902600" name="Rectangle 8"/>
              <p:cNvSpPr>
                <a:spLocks noGrp="1" noChangeArrowheads="1"/>
              </p:cNvSpPr>
              <p:nvPr>
                <p:ph idx="1"/>
              </p:nvPr>
            </p:nvSpPr>
            <p:spPr>
              <a:xfrm>
                <a:off x="417990" y="1049487"/>
                <a:ext cx="11372564" cy="5136534"/>
              </a:xfrm>
              <a:noFill/>
              <a:ln/>
            </p:spPr>
            <p:txBody>
              <a:bodyPr/>
              <a:lstStyle/>
              <a:p>
                <a:pPr marL="17463" indent="-17463">
                  <a:buNone/>
                </a:pPr>
                <a:r>
                  <a:rPr lang="en-US" altLang="en-US" sz="3200" dirty="0">
                    <a:latin typeface="Calibri" panose="020F0502020204030204" pitchFamily="34" charset="0"/>
                    <a:ea typeface="Arial" charset="0"/>
                    <a:cs typeface="Calibri" panose="020F0502020204030204" pitchFamily="34" charset="0"/>
                  </a:rPr>
                  <a:t>The electric field in an E/M wave traveling northeast oscillates up and down. In what plane does the magnetic field oscillate?</a:t>
                </a:r>
              </a:p>
              <a:p>
                <a:pPr marL="514350" indent="-514350">
                  <a:buFont typeface="+mj-lt"/>
                  <a:buAutoNum type="alphaLcParenR"/>
                </a:pPr>
                <a:r>
                  <a:rPr lang="en-US" altLang="en-US" sz="3200" dirty="0">
                    <a:latin typeface="Calibri" panose="020F0502020204030204" pitchFamily="34" charset="0"/>
                    <a:cs typeface="Calibri" panose="020F0502020204030204" pitchFamily="34" charset="0"/>
                  </a:rPr>
                  <a:t>in the north-south plane</a:t>
                </a:r>
              </a:p>
              <a:p>
                <a:pPr marL="514350" indent="-514350">
                  <a:buFont typeface="+mj-lt"/>
                  <a:buAutoNum type="alphaLcParenR"/>
                </a:pPr>
                <a:r>
                  <a:rPr lang="en-US" altLang="en-US" sz="3200" dirty="0">
                    <a:latin typeface="Calibri" panose="020F0502020204030204" pitchFamily="34" charset="0"/>
                    <a:cs typeface="Calibri" panose="020F0502020204030204" pitchFamily="34" charset="0"/>
                  </a:rPr>
                  <a:t>in the up-down plane</a:t>
                </a:r>
                <a:endParaRPr lang="en-US" altLang="en-US" sz="3200" dirty="0">
                  <a:latin typeface="Calibri" panose="020F0502020204030204" pitchFamily="34" charset="0"/>
                  <a:cs typeface="Calibri" panose="020F0502020204030204" pitchFamily="34" charset="0"/>
                  <a:sym typeface="Symbol" charset="2"/>
                </a:endParaRPr>
              </a:p>
              <a:p>
                <a:pPr marL="514350" indent="-514350">
                  <a:buFont typeface="+mj-lt"/>
                  <a:buAutoNum type="alphaLcParenR"/>
                </a:pPr>
                <a:r>
                  <a:rPr lang="en-US" altLang="en-US" sz="3200" dirty="0">
                    <a:latin typeface="Calibri" panose="020F0502020204030204" pitchFamily="34" charset="0"/>
                    <a:cs typeface="Calibri" panose="020F0502020204030204" pitchFamily="34" charset="0"/>
                    <a:sym typeface="Symbol" charset="2"/>
                  </a:rPr>
                  <a:t>in the NE-SW plane</a:t>
                </a:r>
              </a:p>
              <a:p>
                <a:pPr marL="514350" indent="-514350">
                  <a:buFont typeface="+mj-lt"/>
                  <a:buAutoNum type="alphaLcParenR"/>
                </a:pPr>
                <a:r>
                  <a:rPr lang="en-US" altLang="en-US" sz="3200" dirty="0">
                    <a:latin typeface="Calibri" panose="020F0502020204030204" pitchFamily="34" charset="0"/>
                    <a:cs typeface="Calibri" panose="020F0502020204030204" pitchFamily="34" charset="0"/>
                    <a:sym typeface="Symbol" charset="2"/>
                  </a:rPr>
                  <a:t>in the NW-SE plane</a:t>
                </a:r>
              </a:p>
              <a:p>
                <a:pPr marL="514350" indent="-514350">
                  <a:buFont typeface="+mj-lt"/>
                  <a:buAutoNum type="alphaLcParenR"/>
                </a:pPr>
                <a:r>
                  <a:rPr lang="en-US" altLang="en-US" sz="3200" dirty="0">
                    <a:latin typeface="Calibri" panose="020F0502020204030204" pitchFamily="34" charset="0"/>
                    <a:cs typeface="Calibri" panose="020F0502020204030204" pitchFamily="34" charset="0"/>
                    <a:sym typeface="Symbol" charset="2"/>
                  </a:rPr>
                  <a:t>in the east-west plane</a:t>
                </a:r>
              </a:p>
              <a:p>
                <a:pPr marL="0" indent="0">
                  <a:buNone/>
                </a:pPr>
                <a:endParaRPr lang="en-US" altLang="en-US" sz="3200" dirty="0">
                  <a:latin typeface="Calibri" panose="020F0502020204030204" pitchFamily="34" charset="0"/>
                  <a:cs typeface="Calibri" panose="020F0502020204030204" pitchFamily="34" charset="0"/>
                </a:endParaRPr>
              </a:p>
              <a:p>
                <a14:m>
                  <m:oMath xmlns:m="http://schemas.openxmlformats.org/officeDocument/2006/math">
                    <m:acc>
                      <m:accPr>
                        <m:chr m:val="⃗"/>
                        <m:ctrlPr>
                          <a:rPr lang="en-US" altLang="en-US" sz="3200" b="0" i="1" dirty="0" smtClean="0">
                            <a:latin typeface="Cambria Math" panose="02040503050406030204" pitchFamily="18" charset="0"/>
                            <a:cs typeface="Calibri" panose="020F0502020204030204" pitchFamily="34" charset="0"/>
                          </a:rPr>
                        </m:ctrlPr>
                      </m:accPr>
                      <m:e>
                        <m:r>
                          <a:rPr lang="en-US" altLang="en-US" sz="3200" i="1" dirty="0" smtClean="0">
                            <a:latin typeface="Cambria Math" panose="02040503050406030204" pitchFamily="18" charset="0"/>
                            <a:cs typeface="Calibri" panose="020F0502020204030204" pitchFamily="34" charset="0"/>
                          </a:rPr>
                          <m:t>𝐵</m:t>
                        </m:r>
                      </m:e>
                    </m:acc>
                  </m:oMath>
                </a14:m>
                <a:r>
                  <a:rPr lang="en-US" altLang="en-US" sz="3200" dirty="0">
                    <a:latin typeface="Calibri" panose="020F0502020204030204" pitchFamily="34" charset="0"/>
                    <a:cs typeface="Calibri" panose="020F0502020204030204" pitchFamily="34" charset="0"/>
                  </a:rPr>
                  <a:t> </a:t>
                </a:r>
                <a:r>
                  <a:rPr lang="en-US" altLang="en-US" sz="3200" dirty="0">
                    <a:solidFill>
                      <a:srgbClr val="C00000"/>
                    </a:solidFill>
                    <a:latin typeface="Calibri" panose="020F0502020204030204" pitchFamily="34" charset="0"/>
                    <a:cs typeface="Calibri" panose="020F0502020204030204" pitchFamily="34" charset="0"/>
                  </a:rPr>
                  <a:t>oscillates </a:t>
                </a:r>
                <a14:m>
                  <m:oMath xmlns:m="http://schemas.openxmlformats.org/officeDocument/2006/math">
                    <m:r>
                      <a:rPr lang="en-US" altLang="en-US" sz="3200" b="0" i="1" dirty="0" smtClean="0">
                        <a:solidFill>
                          <a:srgbClr val="C00000"/>
                        </a:solidFill>
                        <a:latin typeface="Cambria Math" panose="02040503050406030204" pitchFamily="18" charset="0"/>
                        <a:cs typeface="Calibri" panose="020F0502020204030204" pitchFamily="34" charset="0"/>
                      </a:rPr>
                      <m:t>⊥</m:t>
                    </m:r>
                  </m:oMath>
                </a14:m>
                <a:r>
                  <a:rPr lang="en-US" altLang="en-US" sz="3200" dirty="0">
                    <a:solidFill>
                      <a:srgbClr val="C00000"/>
                    </a:solidFill>
                    <a:latin typeface="Calibri" panose="020F0502020204030204" pitchFamily="34" charset="0"/>
                    <a:cs typeface="Calibri" panose="020F0502020204030204" pitchFamily="34" charset="0"/>
                  </a:rPr>
                  <a:t> to </a:t>
                </a:r>
                <a14:m>
                  <m:oMath xmlns:m="http://schemas.openxmlformats.org/officeDocument/2006/math">
                    <m:acc>
                      <m:accPr>
                        <m:chr m:val="⃗"/>
                        <m:ctrlPr>
                          <a:rPr lang="en-US" altLang="en-US" sz="3200" i="1" dirty="0" smtClean="0">
                            <a:solidFill>
                              <a:schemeClr val="tx1"/>
                            </a:solidFill>
                            <a:latin typeface="Cambria Math" panose="02040503050406030204" pitchFamily="18" charset="0"/>
                            <a:cs typeface="Calibri" panose="020F0502020204030204" pitchFamily="34" charset="0"/>
                          </a:rPr>
                        </m:ctrlPr>
                      </m:accPr>
                      <m:e>
                        <m:r>
                          <a:rPr lang="en-US" altLang="en-US" sz="3200" b="0" i="1" dirty="0" smtClean="0">
                            <a:solidFill>
                              <a:schemeClr val="tx1"/>
                            </a:solidFill>
                            <a:latin typeface="Cambria Math" panose="02040503050406030204" pitchFamily="18" charset="0"/>
                            <a:cs typeface="Calibri" panose="020F0502020204030204" pitchFamily="34" charset="0"/>
                          </a:rPr>
                          <m:t>𝐸</m:t>
                        </m:r>
                      </m:e>
                    </m:acc>
                  </m:oMath>
                </a14:m>
                <a:r>
                  <a:rPr lang="en-US" altLang="en-US" sz="3200" dirty="0">
                    <a:solidFill>
                      <a:srgbClr val="C00000"/>
                    </a:solidFill>
                    <a:latin typeface="Calibri" panose="020F0502020204030204" pitchFamily="34" charset="0"/>
                    <a:cs typeface="Calibri" panose="020F0502020204030204" pitchFamily="34" charset="0"/>
                  </a:rPr>
                  <a:t> </a:t>
                </a:r>
                <a:r>
                  <a:rPr lang="en-US" altLang="en-US" sz="3200" i="1" dirty="0">
                    <a:solidFill>
                      <a:srgbClr val="C00000"/>
                    </a:solidFill>
                    <a:latin typeface="Calibri" panose="020F0502020204030204" pitchFamily="34" charset="0"/>
                    <a:cs typeface="Calibri" panose="020F0502020204030204" pitchFamily="34" charset="0"/>
                  </a:rPr>
                  <a:t>and </a:t>
                </a:r>
                <a:r>
                  <a:rPr lang="en-US" altLang="en-US" sz="3200" dirty="0">
                    <a:solidFill>
                      <a:srgbClr val="C00000"/>
                    </a:solidFill>
                    <a:latin typeface="Calibri" panose="020F0502020204030204" pitchFamily="34" charset="0"/>
                    <a:cs typeface="Calibri" panose="020F0502020204030204" pitchFamily="34" charset="0"/>
                  </a:rPr>
                  <a:t>the direction of wave propagation</a:t>
                </a:r>
              </a:p>
              <a:p>
                <a:r>
                  <a:rPr lang="en-US" altLang="en-US" sz="3200" dirty="0">
                    <a:solidFill>
                      <a:schemeClr val="accent2">
                        <a:lumMod val="50000"/>
                      </a:schemeClr>
                    </a:solidFill>
                    <a:latin typeface="Calibri" panose="020F0502020204030204" pitchFamily="34" charset="0"/>
                    <a:cs typeface="Calibri" panose="020F0502020204030204" pitchFamily="34" charset="0"/>
                  </a:rPr>
                  <a:t>Therefore the </a:t>
                </a:r>
                <a14:m>
                  <m:oMath xmlns:m="http://schemas.openxmlformats.org/officeDocument/2006/math">
                    <m:acc>
                      <m:accPr>
                        <m:chr m:val="⃗"/>
                        <m:ctrlPr>
                          <a:rPr lang="en-US" altLang="en-US" sz="3200" i="1" dirty="0" smtClean="0">
                            <a:solidFill>
                              <a:schemeClr val="tx1"/>
                            </a:solidFill>
                            <a:latin typeface="Cambria Math" panose="02040503050406030204" pitchFamily="18" charset="0"/>
                            <a:cs typeface="Calibri" panose="020F0502020204030204" pitchFamily="34" charset="0"/>
                          </a:rPr>
                        </m:ctrlPr>
                      </m:accPr>
                      <m:e>
                        <m:r>
                          <a:rPr lang="en-US" altLang="en-US" sz="3200" i="1" dirty="0">
                            <a:solidFill>
                              <a:schemeClr val="tx1"/>
                            </a:solidFill>
                            <a:latin typeface="Cambria Math" panose="02040503050406030204" pitchFamily="18" charset="0"/>
                            <a:cs typeface="Calibri" panose="020F0502020204030204" pitchFamily="34" charset="0"/>
                          </a:rPr>
                          <m:t>𝐵</m:t>
                        </m:r>
                      </m:e>
                    </m:acc>
                  </m:oMath>
                </a14:m>
                <a:r>
                  <a:rPr lang="en-US" altLang="en-US" sz="3200" dirty="0">
                    <a:solidFill>
                      <a:schemeClr val="accent2">
                        <a:lumMod val="50000"/>
                      </a:schemeClr>
                    </a:solidFill>
                    <a:latin typeface="Calibri" panose="020F0502020204030204" pitchFamily="34" charset="0"/>
                    <a:cs typeface="Calibri" panose="020F0502020204030204" pitchFamily="34" charset="0"/>
                  </a:rPr>
                  <a:t> field must oscillate in the NW-SE plane</a:t>
                </a:r>
              </a:p>
            </p:txBody>
          </p:sp>
        </mc:Choice>
        <mc:Fallback xmlns="">
          <p:sp>
            <p:nvSpPr>
              <p:cNvPr id="1902600" name="Rectangle 8"/>
              <p:cNvSpPr>
                <a:spLocks noGrp="1" noRot="1" noChangeAspect="1" noMove="1" noResize="1" noEditPoints="1" noAdjustHandles="1" noChangeArrowheads="1" noChangeShapeType="1" noTextEdit="1"/>
              </p:cNvSpPr>
              <p:nvPr>
                <p:ph idx="1"/>
              </p:nvPr>
            </p:nvSpPr>
            <p:spPr>
              <a:xfrm>
                <a:off x="417990" y="1049487"/>
                <a:ext cx="11372564" cy="5136534"/>
              </a:xfrm>
              <a:blipFill>
                <a:blip r:embed="rId3"/>
                <a:stretch>
                  <a:fillRect l="-1339" t="-1481" b="-2716"/>
                </a:stretch>
              </a:blipFill>
              <a:ln/>
            </p:spPr>
            <p:txBody>
              <a:bodyPr/>
              <a:lstStyle/>
              <a:p>
                <a:r>
                  <a:rPr lang="en-US">
                    <a:noFill/>
                  </a:rPr>
                  <a:t> </a:t>
                </a:r>
              </a:p>
            </p:txBody>
          </p:sp>
        </mc:Fallback>
      </mc:AlternateContent>
      <p:pic>
        <p:nvPicPr>
          <p:cNvPr id="1902599" name="Picture 7" descr="FG22_007"/>
          <p:cNvPicPr>
            <a:picLocks noChangeAspect="1" noChangeArrowheads="1"/>
          </p:cNvPicPr>
          <p:nvPr/>
        </p:nvPicPr>
        <p:blipFill>
          <a:blip r:embed="rId4">
            <a:lum bright="-24000" contrast="24000"/>
            <a:extLst>
              <a:ext uri="{28A0092B-C50C-407E-A947-70E740481C1C}">
                <a14:useLocalDpi xmlns:a14="http://schemas.microsoft.com/office/drawing/2010/main" val="0"/>
              </a:ext>
            </a:extLst>
          </a:blip>
          <a:srcRect l="12227" t="30490" b="26367"/>
          <a:stretch>
            <a:fillRect/>
          </a:stretch>
        </p:blipFill>
        <p:spPr bwMode="auto">
          <a:xfrm>
            <a:off x="6089905" y="2309178"/>
            <a:ext cx="5737225" cy="187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6E9B303F-7C17-5543-8C33-272B22418DB9}"/>
              </a:ext>
            </a:extLst>
          </p:cNvPr>
          <p:cNvSpPr/>
          <p:nvPr/>
        </p:nvSpPr>
        <p:spPr bwMode="auto">
          <a:xfrm>
            <a:off x="343696" y="3526885"/>
            <a:ext cx="4118576" cy="524657"/>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noFill/>
              <a:latin typeface="Arial" charset="0"/>
              <a:ea typeface="ＭＳ Ｐゴシック" charset="0"/>
            </a:endParaRPr>
          </a:p>
        </p:txBody>
      </p:sp>
    </p:spTree>
    <p:extLst>
      <p:ext uri="{BB962C8B-B14F-4D97-AF65-F5344CB8AC3E}">
        <p14:creationId xmlns:p14="http://schemas.microsoft.com/office/powerpoint/2010/main" val="45088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2600">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02600">
                                            <p:txEl>
                                              <p:pRg st="8" end="8"/>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F0780-B64D-3C4A-B915-D05CB175A651}"/>
              </a:ext>
            </a:extLst>
          </p:cNvPr>
          <p:cNvSpPr>
            <a:spLocks noGrp="1"/>
          </p:cNvSpPr>
          <p:nvPr>
            <p:ph type="title"/>
          </p:nvPr>
        </p:nvSpPr>
        <p:spPr/>
        <p:txBody>
          <a:bodyPr/>
          <a:lstStyle/>
          <a:p>
            <a:r>
              <a:rPr lang="en-US" altLang="en-US" dirty="0">
                <a:ea typeface="Arial" charset="0"/>
              </a:rPr>
              <a:t>Concept Question: Radio Antennas</a:t>
            </a:r>
            <a:endParaRPr lang="en-US" dirty="0"/>
          </a:p>
        </p:txBody>
      </p:sp>
      <p:sp>
        <p:nvSpPr>
          <p:cNvPr id="5" name="Slide Number Placeholder 4"/>
          <p:cNvSpPr>
            <a:spLocks noGrp="1"/>
          </p:cNvSpPr>
          <p:nvPr>
            <p:ph type="sldNum" sz="quarter" idx="12"/>
          </p:nvPr>
        </p:nvSpPr>
        <p:spPr/>
        <p:txBody>
          <a:bodyPr/>
          <a:lstStyle/>
          <a:p>
            <a:fld id="{4C70CB1E-35CB-DC47-BA16-4697C43FF9E0}" type="slidenum">
              <a:rPr lang="en-US" smtClean="0"/>
              <a:pPr/>
              <a:t>11</a:t>
            </a:fld>
            <a:endParaRPr lang="en-US" dirty="0"/>
          </a:p>
        </p:txBody>
      </p:sp>
      <mc:AlternateContent xmlns:mc="http://schemas.openxmlformats.org/markup-compatibility/2006" xmlns:a14="http://schemas.microsoft.com/office/drawing/2010/main">
        <mc:Choice Requires="a14">
          <p:sp>
            <p:nvSpPr>
              <p:cNvPr id="1910809" name="Rectangle 25"/>
              <p:cNvSpPr>
                <a:spLocks noGrp="1" noChangeArrowheads="1"/>
              </p:cNvSpPr>
              <p:nvPr>
                <p:ph idx="1"/>
              </p:nvPr>
            </p:nvSpPr>
            <p:spPr>
              <a:xfrm>
                <a:off x="517462" y="1056054"/>
                <a:ext cx="11113706" cy="5136534"/>
              </a:xfrm>
              <a:noFill/>
              <a:ln/>
            </p:spPr>
            <p:txBody>
              <a:bodyPr/>
              <a:lstStyle/>
              <a:p>
                <a:pPr marL="17463" indent="-17463">
                  <a:buNone/>
                </a:pPr>
                <a:r>
                  <a:rPr lang="en-US" altLang="en-US" sz="3200" dirty="0">
                    <a:latin typeface="Calibri" panose="020F0502020204030204" pitchFamily="34" charset="0"/>
                    <a:ea typeface="Arial" charset="0"/>
                    <a:cs typeface="Calibri" panose="020F0502020204030204" pitchFamily="34" charset="0"/>
                  </a:rPr>
                  <a:t>If a radio transmitter has a vertical antenna, should a receiver’s antenna be vertical or horizontal to obtain the best reception?</a:t>
                </a:r>
              </a:p>
              <a:p>
                <a:pPr marL="514350" indent="-514350">
                  <a:buFont typeface="+mj-lt"/>
                  <a:buAutoNum type="alphaLcParenR"/>
                </a:pPr>
                <a:r>
                  <a:rPr lang="en-US" altLang="en-US" sz="3200" dirty="0">
                    <a:latin typeface="Calibri" panose="020F0502020204030204" pitchFamily="34" charset="0"/>
                    <a:cs typeface="Calibri" panose="020F0502020204030204" pitchFamily="34" charset="0"/>
                  </a:rPr>
                  <a:t>vertical</a:t>
                </a:r>
              </a:p>
              <a:p>
                <a:pPr marL="514350" indent="-514350">
                  <a:buFont typeface="+mj-lt"/>
                  <a:buAutoNum type="alphaLcParenR"/>
                </a:pPr>
                <a:r>
                  <a:rPr lang="en-US" altLang="en-US" sz="3200" dirty="0">
                    <a:latin typeface="Calibri" panose="020F0502020204030204" pitchFamily="34" charset="0"/>
                    <a:cs typeface="Calibri" panose="020F0502020204030204" pitchFamily="34" charset="0"/>
                  </a:rPr>
                  <a:t>horizontal</a:t>
                </a:r>
                <a:endParaRPr lang="en-US" altLang="en-US" sz="3200" dirty="0">
                  <a:latin typeface="Calibri" panose="020F0502020204030204" pitchFamily="34" charset="0"/>
                  <a:cs typeface="Calibri" panose="020F0502020204030204" pitchFamily="34" charset="0"/>
                  <a:sym typeface="Symbol" charset="2"/>
                </a:endParaRPr>
              </a:p>
              <a:p>
                <a:pPr marL="514350" indent="-514350">
                  <a:buFont typeface="+mj-lt"/>
                  <a:buAutoNum type="alphaLcParenR"/>
                </a:pPr>
                <a:r>
                  <a:rPr lang="en-US" altLang="en-US" sz="3200" dirty="0">
                    <a:latin typeface="Calibri" panose="020F0502020204030204" pitchFamily="34" charset="0"/>
                    <a:cs typeface="Calibri" panose="020F0502020204030204" pitchFamily="34" charset="0"/>
                    <a:sym typeface="Symbol" charset="2"/>
                  </a:rPr>
                  <a:t>doesn’t matter</a:t>
                </a:r>
              </a:p>
              <a:p>
                <a:pPr marL="0" indent="0">
                  <a:buNone/>
                </a:pPr>
                <a:endParaRPr lang="en-US" altLang="en-US" sz="3200" dirty="0">
                  <a:latin typeface="Calibri" panose="020F0502020204030204" pitchFamily="34" charset="0"/>
                  <a:cs typeface="Calibri" panose="020F0502020204030204" pitchFamily="34" charset="0"/>
                </a:endParaRPr>
              </a:p>
              <a:p>
                <a:endParaRPr lang="en-US" altLang="en-US" sz="3200" dirty="0">
                  <a:latin typeface="Calibri" panose="020F0502020204030204" pitchFamily="34" charset="0"/>
                  <a:cs typeface="Calibri" panose="020F0502020204030204" pitchFamily="34" charset="0"/>
                </a:endParaRPr>
              </a:p>
              <a:p>
                <a:r>
                  <a:rPr lang="en-US" altLang="en-US" sz="3200" dirty="0">
                    <a:solidFill>
                      <a:srgbClr val="C00000"/>
                    </a:solidFill>
                    <a:latin typeface="Calibri" panose="020F0502020204030204" pitchFamily="34" charset="0"/>
                    <a:cs typeface="Calibri" panose="020F0502020204030204" pitchFamily="34" charset="0"/>
                  </a:rPr>
                  <a:t>If wave is out from a vertical antenna, </a:t>
                </a:r>
                <a14:m>
                  <m:oMath xmlns:m="http://schemas.openxmlformats.org/officeDocument/2006/math">
                    <m:acc>
                      <m:accPr>
                        <m:chr m:val="⃗"/>
                        <m:ctrlPr>
                          <a:rPr lang="en-US" altLang="en-US" sz="3200" b="0" i="1" dirty="0" smtClean="0">
                            <a:solidFill>
                              <a:schemeClr val="tx1"/>
                            </a:solidFill>
                            <a:latin typeface="Cambria Math" panose="02040503050406030204" pitchFamily="18" charset="0"/>
                            <a:cs typeface="Calibri" panose="020F0502020204030204" pitchFamily="34" charset="0"/>
                          </a:rPr>
                        </m:ctrlPr>
                      </m:accPr>
                      <m:e>
                        <m:r>
                          <a:rPr lang="en-US" altLang="en-US" sz="3200" i="1" dirty="0" smtClean="0">
                            <a:solidFill>
                              <a:schemeClr val="tx1"/>
                            </a:solidFill>
                            <a:latin typeface="Cambria Math" panose="02040503050406030204" pitchFamily="18" charset="0"/>
                            <a:cs typeface="Calibri" panose="020F0502020204030204" pitchFamily="34" charset="0"/>
                          </a:rPr>
                          <m:t>𝐸</m:t>
                        </m:r>
                      </m:e>
                    </m:acc>
                  </m:oMath>
                </a14:m>
                <a:r>
                  <a:rPr lang="en-US" altLang="en-US" sz="3200" dirty="0">
                    <a:solidFill>
                      <a:srgbClr val="C00000"/>
                    </a:solidFill>
                    <a:latin typeface="Calibri" panose="020F0502020204030204" pitchFamily="34" charset="0"/>
                    <a:cs typeface="Calibri" panose="020F0502020204030204" pitchFamily="34" charset="0"/>
                  </a:rPr>
                  <a:t> oscillates up and down</a:t>
                </a:r>
              </a:p>
              <a:p>
                <a:r>
                  <a:rPr lang="en-US" altLang="en-US" sz="3200" dirty="0">
                    <a:solidFill>
                      <a:schemeClr val="accent2">
                        <a:lumMod val="50000"/>
                      </a:schemeClr>
                    </a:solidFill>
                    <a:latin typeface="Calibri" panose="020F0502020204030204" pitchFamily="34" charset="0"/>
                    <a:cs typeface="Calibri" panose="020F0502020204030204" pitchFamily="34" charset="0"/>
                  </a:rPr>
                  <a:t>Thus, the receiver’s antenna should also be vertical, so the arriving </a:t>
                </a:r>
                <a14:m>
                  <m:oMath xmlns:m="http://schemas.openxmlformats.org/officeDocument/2006/math">
                    <m:acc>
                      <m:accPr>
                        <m:chr m:val="⃗"/>
                        <m:ctrlPr>
                          <a:rPr lang="en-US" altLang="en-US" sz="3200" i="1" dirty="0" smtClean="0">
                            <a:solidFill>
                              <a:schemeClr val="tx1"/>
                            </a:solidFill>
                            <a:latin typeface="Cambria Math" panose="02040503050406030204" pitchFamily="18" charset="0"/>
                            <a:cs typeface="Calibri" panose="020F0502020204030204" pitchFamily="34" charset="0"/>
                          </a:rPr>
                        </m:ctrlPr>
                      </m:accPr>
                      <m:e>
                        <m:r>
                          <a:rPr lang="en-US" altLang="en-US" sz="3200" i="1" dirty="0">
                            <a:solidFill>
                              <a:schemeClr val="tx1"/>
                            </a:solidFill>
                            <a:latin typeface="Cambria Math" panose="02040503050406030204" pitchFamily="18" charset="0"/>
                            <a:cs typeface="Calibri" panose="020F0502020204030204" pitchFamily="34" charset="0"/>
                          </a:rPr>
                          <m:t>𝐸</m:t>
                        </m:r>
                      </m:e>
                    </m:acc>
                  </m:oMath>
                </a14:m>
                <a:r>
                  <a:rPr lang="en-US" altLang="en-US" sz="3200" dirty="0">
                    <a:solidFill>
                      <a:schemeClr val="accent2">
                        <a:lumMod val="50000"/>
                      </a:schemeClr>
                    </a:solidFill>
                    <a:latin typeface="Calibri" panose="020F0502020204030204" pitchFamily="34" charset="0"/>
                    <a:cs typeface="Calibri" panose="020F0502020204030204" pitchFamily="34" charset="0"/>
                  </a:rPr>
                  <a:t> field can set the charges in motion</a:t>
                </a:r>
                <a:endParaRPr lang="en-US" altLang="en-US" sz="3200" dirty="0">
                  <a:solidFill>
                    <a:schemeClr val="accent2">
                      <a:lumMod val="50000"/>
                    </a:schemeClr>
                  </a:solidFill>
                  <a:latin typeface="Calibri" panose="020F0502020204030204" pitchFamily="34" charset="0"/>
                  <a:cs typeface="Calibri" panose="020F0502020204030204" pitchFamily="34" charset="0"/>
                  <a:sym typeface="Symbol" charset="2"/>
                </a:endParaRPr>
              </a:p>
            </p:txBody>
          </p:sp>
        </mc:Choice>
        <mc:Fallback xmlns="">
          <p:sp>
            <p:nvSpPr>
              <p:cNvPr id="1910809" name="Rectangle 25"/>
              <p:cNvSpPr>
                <a:spLocks noGrp="1" noRot="1" noChangeAspect="1" noMove="1" noResize="1" noEditPoints="1" noAdjustHandles="1" noChangeArrowheads="1" noChangeShapeType="1" noTextEdit="1"/>
              </p:cNvSpPr>
              <p:nvPr>
                <p:ph idx="1"/>
              </p:nvPr>
            </p:nvSpPr>
            <p:spPr>
              <a:xfrm>
                <a:off x="517462" y="1056054"/>
                <a:ext cx="11113706" cy="5136534"/>
              </a:xfrm>
              <a:blipFill>
                <a:blip r:embed="rId3"/>
                <a:stretch>
                  <a:fillRect l="-1370" t="-1478" b="-2709"/>
                </a:stretch>
              </a:blipFill>
              <a:ln/>
            </p:spPr>
            <p:txBody>
              <a:bodyPr/>
              <a:lstStyle/>
              <a:p>
                <a:r>
                  <a:rPr lang="en-US">
                    <a:noFill/>
                  </a:rPr>
                  <a:t> </a:t>
                </a:r>
              </a:p>
            </p:txBody>
          </p:sp>
        </mc:Fallback>
      </mc:AlternateContent>
      <p:grpSp>
        <p:nvGrpSpPr>
          <p:cNvPr id="4" name="Group 3"/>
          <p:cNvGrpSpPr/>
          <p:nvPr/>
        </p:nvGrpSpPr>
        <p:grpSpPr>
          <a:xfrm>
            <a:off x="7643433" y="2238459"/>
            <a:ext cx="3989387" cy="2020888"/>
            <a:chOff x="4967288" y="4032250"/>
            <a:chExt cx="3989387" cy="2020888"/>
          </a:xfrm>
        </p:grpSpPr>
        <p:grpSp>
          <p:nvGrpSpPr>
            <p:cNvPr id="1910791" name="Group 7"/>
            <p:cNvGrpSpPr>
              <a:grpSpLocks/>
            </p:cNvGrpSpPr>
            <p:nvPr/>
          </p:nvGrpSpPr>
          <p:grpSpPr bwMode="auto">
            <a:xfrm>
              <a:off x="7121525" y="4032250"/>
              <a:ext cx="1835150" cy="2020888"/>
              <a:chOff x="3345" y="2713"/>
              <a:chExt cx="1156" cy="1273"/>
            </a:xfrm>
          </p:grpSpPr>
          <p:sp>
            <p:nvSpPr>
              <p:cNvPr id="1910792" name="Rectangle 8"/>
              <p:cNvSpPr>
                <a:spLocks noChangeArrowheads="1"/>
              </p:cNvSpPr>
              <p:nvPr/>
            </p:nvSpPr>
            <p:spPr bwMode="auto">
              <a:xfrm rot="-5400000">
                <a:off x="3926" y="3114"/>
                <a:ext cx="164" cy="987"/>
              </a:xfrm>
              <a:prstGeom prst="rect">
                <a:avLst/>
              </a:prstGeom>
              <a:solidFill>
                <a:srgbClr val="C0C0C0"/>
              </a:solidFill>
              <a:ln w="28575">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1910793" name="Oval 9"/>
              <p:cNvSpPr>
                <a:spLocks noChangeArrowheads="1"/>
              </p:cNvSpPr>
              <p:nvPr/>
            </p:nvSpPr>
            <p:spPr bwMode="auto">
              <a:xfrm rot="-5400000">
                <a:off x="3315" y="3484"/>
                <a:ext cx="308" cy="247"/>
              </a:xfrm>
              <a:prstGeom prst="ellipse">
                <a:avLst/>
              </a:prstGeom>
              <a:solidFill>
                <a:srgbClr val="C0C0C0"/>
              </a:solidFill>
              <a:ln w="28575">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1910794" name="Rectangle 10"/>
              <p:cNvSpPr>
                <a:spLocks noChangeArrowheads="1"/>
              </p:cNvSpPr>
              <p:nvPr/>
            </p:nvSpPr>
            <p:spPr bwMode="white">
              <a:xfrm rot="-5400000">
                <a:off x="3515" y="3569"/>
                <a:ext cx="155" cy="75"/>
              </a:xfrm>
              <a:prstGeom prst="rect">
                <a:avLst/>
              </a:prstGeom>
              <a:solidFill>
                <a:srgbClr val="C0C0C0"/>
              </a:solidFill>
              <a:ln w="19050">
                <a:solidFill>
                  <a:srgbClr val="C0C0C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1910795" name="AutoShape 11"/>
              <p:cNvSpPr>
                <a:spLocks noChangeArrowheads="1"/>
              </p:cNvSpPr>
              <p:nvPr/>
            </p:nvSpPr>
            <p:spPr bwMode="auto">
              <a:xfrm>
                <a:off x="4035" y="3353"/>
                <a:ext cx="100" cy="515"/>
              </a:xfrm>
              <a:prstGeom prst="upDownArrow">
                <a:avLst>
                  <a:gd name="adj1" fmla="val 34370"/>
                  <a:gd name="adj2" fmla="val 73388"/>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1910796" name="Oval 12"/>
              <p:cNvSpPr>
                <a:spLocks noChangeArrowheads="1"/>
              </p:cNvSpPr>
              <p:nvPr/>
            </p:nvSpPr>
            <p:spPr bwMode="auto">
              <a:xfrm rot="16200000">
                <a:off x="4023" y="3549"/>
                <a:ext cx="124" cy="123"/>
              </a:xfrm>
              <a:prstGeom prst="ellipse">
                <a:avLst/>
              </a:prstGeom>
              <a:solidFill>
                <a:schemeClr val="bg1"/>
              </a:solidFill>
              <a:ln w="2857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1910797" name="Line 13"/>
              <p:cNvSpPr>
                <a:spLocks noChangeShapeType="1"/>
              </p:cNvSpPr>
              <p:nvPr/>
            </p:nvSpPr>
            <p:spPr bwMode="auto">
              <a:xfrm>
                <a:off x="4048" y="3611"/>
                <a:ext cx="74" cy="0"/>
              </a:xfrm>
              <a:prstGeom prst="line">
                <a:avLst/>
              </a:prstGeom>
              <a:noFill/>
              <a:ln w="28575">
                <a:solidFill>
                  <a:srgbClr val="4F217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1910798" name="Line 14"/>
              <p:cNvSpPr>
                <a:spLocks noChangeShapeType="1"/>
              </p:cNvSpPr>
              <p:nvPr/>
            </p:nvSpPr>
            <p:spPr bwMode="auto">
              <a:xfrm rot="-5400000">
                <a:off x="3403" y="3608"/>
                <a:ext cx="756" cy="0"/>
              </a:xfrm>
              <a:prstGeom prst="line">
                <a:avLst/>
              </a:prstGeom>
              <a:noFill/>
              <a:ln w="38100">
                <a:solidFill>
                  <a:srgbClr val="1FA58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mc:AlternateContent xmlns:mc="http://schemas.openxmlformats.org/markup-compatibility/2006" xmlns:a14="http://schemas.microsoft.com/office/drawing/2010/main">
            <mc:Choice Requires="a14">
              <p:sp>
                <p:nvSpPr>
                  <p:cNvPr id="1910799" name="Text Box 15"/>
                  <p:cNvSpPr txBox="1">
                    <a:spLocks noChangeArrowheads="1"/>
                  </p:cNvSpPr>
                  <p:nvPr/>
                </p:nvSpPr>
                <p:spPr bwMode="auto">
                  <a:xfrm>
                    <a:off x="3461" y="2713"/>
                    <a:ext cx="644" cy="469"/>
                  </a:xfrm>
                  <a:prstGeom prst="rect">
                    <a:avLst/>
                  </a:prstGeom>
                  <a:noFill/>
                  <a:ln>
                    <a:noFill/>
                  </a:ln>
                  <a:effectLst/>
                  <a:extLst>
                    <a:ext uri="{909E8E84-426E-40DD-AFC4-6F175D3DCCD1}">
                      <a14:hiddenFill>
                        <a:solidFill>
                          <a:schemeClr val="accent1"/>
                        </a:solidFill>
                      </a14:hiddenFill>
                    </a:ext>
                    <a:ext uri="{91240B29-F687-4F45-9708-019B960494DF}">
                      <a14:hiddenLine w="19050">
                        <a:solidFill>
                          <a:schemeClr val="tx1"/>
                        </a:solidFill>
                        <a:miter lim="800000"/>
                        <a:headEnd/>
                        <a:tailEnd/>
                      </a14:hiddenLine>
                    </a:ext>
                    <a:ext uri="{AF507438-7753-43E0-B8FC-AC1667EBCBE1}">
                      <a14:hiddenEffects>
                        <a:effectLst>
                          <a:outerShdw blurRad="63500" dist="38099" dir="2700000" algn="ctr" rotWithShape="0">
                            <a:schemeClr val="bg2">
                              <a:alpha val="74998"/>
                            </a:schemeClr>
                          </a:outerShdw>
                        </a:effectLst>
                      </a14:hiddenEffects>
                    </a:ext>
                  </a:extLst>
                </p:spPr>
                <p:txBody>
                  <a:bodyPr wrap="none">
                    <a:spAutoFit/>
                  </a:bodyPr>
                  <a:lstStyle/>
                  <a:p>
                    <a:pPr algn="ctr"/>
                    <a14:m>
                      <m:oMath xmlns:m="http://schemas.openxmlformats.org/officeDocument/2006/math">
                        <m:acc>
                          <m:accPr>
                            <m:chr m:val="⃗"/>
                            <m:ctrlPr>
                              <a:rPr lang="en-US" altLang="en-US" sz="2000" i="1" dirty="0">
                                <a:latin typeface="Cambria Math" panose="02040503050406030204" pitchFamily="18" charset="0"/>
                                <a:cs typeface="Calibri" panose="020F0502020204030204" pitchFamily="34" charset="0"/>
                              </a:rPr>
                            </m:ctrlPr>
                          </m:accPr>
                          <m:e>
                            <m:r>
                              <a:rPr lang="en-US" altLang="en-US" sz="2000" i="1" dirty="0">
                                <a:latin typeface="Cambria Math" panose="02040503050406030204" pitchFamily="18" charset="0"/>
                                <a:cs typeface="Calibri" panose="020F0502020204030204" pitchFamily="34" charset="0"/>
                              </a:rPr>
                              <m:t>𝐸</m:t>
                            </m:r>
                          </m:e>
                        </m:acc>
                      </m:oMath>
                    </a14:m>
                    <a:r>
                      <a:rPr lang="en-US" altLang="en-US" sz="2000" b="1" dirty="0">
                        <a:solidFill>
                          <a:srgbClr val="1FA589"/>
                        </a:solidFill>
                        <a:latin typeface="Calibri" panose="020F0502020204030204" pitchFamily="34" charset="0"/>
                        <a:cs typeface="Calibri" panose="020F0502020204030204" pitchFamily="34" charset="0"/>
                      </a:rPr>
                      <a:t> field</a:t>
                    </a:r>
                  </a:p>
                  <a:p>
                    <a:pPr algn="ctr"/>
                    <a:r>
                      <a:rPr lang="en-US" altLang="en-US" sz="2000" b="1" dirty="0">
                        <a:solidFill>
                          <a:srgbClr val="1FA589"/>
                        </a:solidFill>
                        <a:latin typeface="Calibri" panose="020F0502020204030204" pitchFamily="34" charset="0"/>
                        <a:cs typeface="Calibri" panose="020F0502020204030204" pitchFamily="34" charset="0"/>
                      </a:rPr>
                      <a:t>of wave</a:t>
                    </a:r>
                  </a:p>
                </p:txBody>
              </p:sp>
            </mc:Choice>
            <mc:Fallback xmlns="">
              <p:sp>
                <p:nvSpPr>
                  <p:cNvPr id="1910799" name="Text Box 15"/>
                  <p:cNvSpPr txBox="1">
                    <a:spLocks noRot="1" noChangeAspect="1" noMove="1" noResize="1" noEditPoints="1" noAdjustHandles="1" noChangeArrowheads="1" noChangeShapeType="1" noTextEdit="1"/>
                  </p:cNvSpPr>
                  <p:nvPr/>
                </p:nvSpPr>
                <p:spPr bwMode="auto">
                  <a:xfrm>
                    <a:off x="3461" y="2713"/>
                    <a:ext cx="644" cy="469"/>
                  </a:xfrm>
                  <a:prstGeom prst="rect">
                    <a:avLst/>
                  </a:prstGeom>
                  <a:blipFill>
                    <a:blip r:embed="rId4"/>
                    <a:stretch>
                      <a:fillRect l="-4938" r="-6173" b="-116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grpSp>
        <p:grpSp>
          <p:nvGrpSpPr>
            <p:cNvPr id="1910800" name="Group 16"/>
            <p:cNvGrpSpPr>
              <a:grpSpLocks/>
            </p:cNvGrpSpPr>
            <p:nvPr/>
          </p:nvGrpSpPr>
          <p:grpSpPr bwMode="auto">
            <a:xfrm>
              <a:off x="4967288" y="4062413"/>
              <a:ext cx="1781176" cy="1835150"/>
              <a:chOff x="915" y="3020"/>
              <a:chExt cx="1122" cy="1156"/>
            </a:xfrm>
          </p:grpSpPr>
          <p:sp>
            <p:nvSpPr>
              <p:cNvPr id="1910801" name="Rectangle 17"/>
              <p:cNvSpPr>
                <a:spLocks noChangeArrowheads="1"/>
              </p:cNvSpPr>
              <p:nvPr/>
            </p:nvSpPr>
            <p:spPr bwMode="auto">
              <a:xfrm>
                <a:off x="1801" y="3189"/>
                <a:ext cx="164" cy="987"/>
              </a:xfrm>
              <a:prstGeom prst="rect">
                <a:avLst/>
              </a:prstGeom>
              <a:solidFill>
                <a:srgbClr val="C0C0C0"/>
              </a:solidFill>
              <a:ln w="28575">
                <a:solidFill>
                  <a:srgbClr val="FF99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1910802" name="Oval 18"/>
              <p:cNvSpPr>
                <a:spLocks noChangeArrowheads="1"/>
              </p:cNvSpPr>
              <p:nvPr/>
            </p:nvSpPr>
            <p:spPr bwMode="auto">
              <a:xfrm>
                <a:off x="1729" y="3020"/>
                <a:ext cx="308" cy="247"/>
              </a:xfrm>
              <a:prstGeom prst="ellipse">
                <a:avLst/>
              </a:prstGeom>
              <a:solidFill>
                <a:srgbClr val="C0C0C0"/>
              </a:solidFill>
              <a:ln w="28575">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1910803" name="Rectangle 19"/>
              <p:cNvSpPr>
                <a:spLocks noChangeArrowheads="1"/>
              </p:cNvSpPr>
              <p:nvPr/>
            </p:nvSpPr>
            <p:spPr bwMode="white">
              <a:xfrm>
                <a:off x="1806" y="3230"/>
                <a:ext cx="155" cy="75"/>
              </a:xfrm>
              <a:prstGeom prst="rect">
                <a:avLst/>
              </a:prstGeom>
              <a:solidFill>
                <a:srgbClr val="C0C0C0"/>
              </a:solidFill>
              <a:ln w="28575">
                <a:solidFill>
                  <a:srgbClr val="C0C0C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1910804" name="AutoShape 20"/>
              <p:cNvSpPr>
                <a:spLocks noChangeArrowheads="1"/>
              </p:cNvSpPr>
              <p:nvPr/>
            </p:nvSpPr>
            <p:spPr bwMode="auto">
              <a:xfrm>
                <a:off x="1833" y="3448"/>
                <a:ext cx="100" cy="515"/>
              </a:xfrm>
              <a:prstGeom prst="upDownArrow">
                <a:avLst>
                  <a:gd name="adj1" fmla="val 34370"/>
                  <a:gd name="adj2" fmla="val 73388"/>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1910805" name="Oval 21"/>
              <p:cNvSpPr>
                <a:spLocks noChangeArrowheads="1"/>
              </p:cNvSpPr>
              <p:nvPr/>
            </p:nvSpPr>
            <p:spPr bwMode="auto">
              <a:xfrm>
                <a:off x="1821" y="3644"/>
                <a:ext cx="124" cy="123"/>
              </a:xfrm>
              <a:prstGeom prst="ellipse">
                <a:avLst/>
              </a:prstGeom>
              <a:solidFill>
                <a:schemeClr val="bg1"/>
              </a:solidFill>
              <a:ln w="2857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1910806" name="Line 22"/>
              <p:cNvSpPr>
                <a:spLocks noChangeShapeType="1"/>
              </p:cNvSpPr>
              <p:nvPr/>
            </p:nvSpPr>
            <p:spPr bwMode="auto">
              <a:xfrm>
                <a:off x="1846" y="3706"/>
                <a:ext cx="74" cy="0"/>
              </a:xfrm>
              <a:prstGeom prst="line">
                <a:avLst/>
              </a:prstGeom>
              <a:noFill/>
              <a:ln w="28575">
                <a:solidFill>
                  <a:srgbClr val="4F217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mc:AlternateContent xmlns:mc="http://schemas.openxmlformats.org/markup-compatibility/2006" xmlns:a14="http://schemas.microsoft.com/office/drawing/2010/main">
            <mc:Choice Requires="a14">
              <p:sp>
                <p:nvSpPr>
                  <p:cNvPr id="1910807" name="Text Box 23"/>
                  <p:cNvSpPr txBox="1">
                    <a:spLocks noChangeArrowheads="1"/>
                  </p:cNvSpPr>
                  <p:nvPr/>
                </p:nvSpPr>
                <p:spPr bwMode="auto">
                  <a:xfrm>
                    <a:off x="915" y="3476"/>
                    <a:ext cx="644" cy="469"/>
                  </a:xfrm>
                  <a:prstGeom prst="rect">
                    <a:avLst/>
                  </a:prstGeom>
                  <a:noFill/>
                  <a:ln>
                    <a:noFill/>
                  </a:ln>
                  <a:effectLst/>
                  <a:extLst>
                    <a:ext uri="{909E8E84-426E-40DD-AFC4-6F175D3DCCD1}">
                      <a14:hiddenFill>
                        <a:solidFill>
                          <a:schemeClr val="accent1"/>
                        </a:solidFill>
                      </a14:hiddenFill>
                    </a:ext>
                    <a:ext uri="{91240B29-F687-4F45-9708-019B960494DF}">
                      <a14:hiddenLine w="19050">
                        <a:solidFill>
                          <a:schemeClr val="tx1"/>
                        </a:solidFill>
                        <a:miter lim="800000"/>
                        <a:headEnd/>
                        <a:tailEnd/>
                      </a14:hiddenLine>
                    </a:ext>
                    <a:ext uri="{AF507438-7753-43E0-B8FC-AC1667EBCBE1}">
                      <a14:hiddenEffects>
                        <a:effectLst>
                          <a:outerShdw blurRad="63500" dist="38099" dir="2700000" algn="ctr" rotWithShape="0">
                            <a:schemeClr val="bg2">
                              <a:alpha val="74998"/>
                            </a:schemeClr>
                          </a:outerShdw>
                        </a:effectLst>
                      </a14:hiddenEffects>
                    </a:ext>
                  </a:extLst>
                </p:spPr>
                <p:txBody>
                  <a:bodyPr wrap="none">
                    <a:spAutoFit/>
                  </a:bodyPr>
                  <a:lstStyle/>
                  <a:p>
                    <a:pPr algn="ctr"/>
                    <a14:m>
                      <m:oMath xmlns:m="http://schemas.openxmlformats.org/officeDocument/2006/math">
                        <m:acc>
                          <m:accPr>
                            <m:chr m:val="⃗"/>
                            <m:ctrlPr>
                              <a:rPr lang="en-US" altLang="en-US" sz="2000" i="1" dirty="0">
                                <a:latin typeface="Cambria Math" panose="02040503050406030204" pitchFamily="18" charset="0"/>
                                <a:cs typeface="Calibri" panose="020F0502020204030204" pitchFamily="34" charset="0"/>
                              </a:rPr>
                            </m:ctrlPr>
                          </m:accPr>
                          <m:e>
                            <m:r>
                              <a:rPr lang="en-US" altLang="en-US" sz="2000" i="1" dirty="0">
                                <a:latin typeface="Cambria Math" panose="02040503050406030204" pitchFamily="18" charset="0"/>
                                <a:cs typeface="Calibri" panose="020F0502020204030204" pitchFamily="34" charset="0"/>
                              </a:rPr>
                              <m:t>𝐸</m:t>
                            </m:r>
                          </m:e>
                        </m:acc>
                      </m:oMath>
                    </a14:m>
                    <a:r>
                      <a:rPr lang="en-US" altLang="en-US" sz="2000" b="1" dirty="0">
                        <a:solidFill>
                          <a:srgbClr val="1FA589"/>
                        </a:solidFill>
                        <a:latin typeface="Calibri" panose="020F0502020204030204" pitchFamily="34" charset="0"/>
                        <a:cs typeface="Calibri" panose="020F0502020204030204" pitchFamily="34" charset="0"/>
                      </a:rPr>
                      <a:t> field</a:t>
                    </a:r>
                  </a:p>
                  <a:p>
                    <a:pPr algn="ctr"/>
                    <a:r>
                      <a:rPr lang="en-US" altLang="en-US" sz="2000" b="1" dirty="0">
                        <a:solidFill>
                          <a:srgbClr val="1FA589"/>
                        </a:solidFill>
                        <a:latin typeface="Calibri" panose="020F0502020204030204" pitchFamily="34" charset="0"/>
                        <a:cs typeface="Calibri" panose="020F0502020204030204" pitchFamily="34" charset="0"/>
                      </a:rPr>
                      <a:t>of wave</a:t>
                    </a:r>
                  </a:p>
                </p:txBody>
              </p:sp>
            </mc:Choice>
            <mc:Fallback xmlns="">
              <p:sp>
                <p:nvSpPr>
                  <p:cNvPr id="1910807" name="Text Box 23"/>
                  <p:cNvSpPr txBox="1">
                    <a:spLocks noRot="1" noChangeAspect="1" noMove="1" noResize="1" noEditPoints="1" noAdjustHandles="1" noChangeArrowheads="1" noChangeShapeType="1" noTextEdit="1"/>
                  </p:cNvSpPr>
                  <p:nvPr/>
                </p:nvSpPr>
                <p:spPr bwMode="auto">
                  <a:xfrm>
                    <a:off x="915" y="3476"/>
                    <a:ext cx="644" cy="469"/>
                  </a:xfrm>
                  <a:prstGeom prst="rect">
                    <a:avLst/>
                  </a:prstGeom>
                  <a:blipFill>
                    <a:blip r:embed="rId5"/>
                    <a:stretch>
                      <a:fillRect l="-4938" r="-4938" b="-1355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sp>
            <p:nvSpPr>
              <p:cNvPr id="1910808" name="Line 24"/>
              <p:cNvSpPr>
                <a:spLocks noChangeShapeType="1"/>
              </p:cNvSpPr>
              <p:nvPr/>
            </p:nvSpPr>
            <p:spPr bwMode="auto">
              <a:xfrm rot="-5400000">
                <a:off x="1218" y="3698"/>
                <a:ext cx="756" cy="0"/>
              </a:xfrm>
              <a:prstGeom prst="line">
                <a:avLst/>
              </a:prstGeom>
              <a:noFill/>
              <a:ln w="38100">
                <a:solidFill>
                  <a:srgbClr val="1FA589"/>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grpSp>
      </p:grpSp>
      <p:sp>
        <p:nvSpPr>
          <p:cNvPr id="31" name="Rectangle 30">
            <a:extLst>
              <a:ext uri="{FF2B5EF4-FFF2-40B4-BE49-F238E27FC236}">
                <a16:creationId xmlns:a16="http://schemas.microsoft.com/office/drawing/2014/main" id="{7A12181C-A69B-414D-A6B2-3606624F455B}"/>
              </a:ext>
            </a:extLst>
          </p:cNvPr>
          <p:cNvSpPr/>
          <p:nvPr/>
        </p:nvSpPr>
        <p:spPr bwMode="auto">
          <a:xfrm>
            <a:off x="398560" y="2063845"/>
            <a:ext cx="2326352" cy="524657"/>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noFill/>
              <a:latin typeface="Arial" charset="0"/>
              <a:ea typeface="ＭＳ Ｐゴシック" charset="0"/>
            </a:endParaRPr>
          </a:p>
        </p:txBody>
      </p:sp>
    </p:spTree>
    <p:extLst>
      <p:ext uri="{BB962C8B-B14F-4D97-AF65-F5344CB8AC3E}">
        <p14:creationId xmlns:p14="http://schemas.microsoft.com/office/powerpoint/2010/main" val="334395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080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10809">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AB150-F5E5-0E42-99C1-DEA47705B412}"/>
              </a:ext>
            </a:extLst>
          </p:cNvPr>
          <p:cNvSpPr>
            <a:spLocks noGrp="1"/>
          </p:cNvSpPr>
          <p:nvPr>
            <p:ph type="title"/>
          </p:nvPr>
        </p:nvSpPr>
        <p:spPr/>
        <p:txBody>
          <a:bodyPr/>
          <a:lstStyle/>
          <a:p>
            <a:r>
              <a:rPr lang="en-US" altLang="en-US" dirty="0">
                <a:ea typeface="Arial" charset="0"/>
              </a:rPr>
              <a:t>Concept Question: TV Antennas</a:t>
            </a:r>
            <a:endParaRPr lang="en-US" dirty="0"/>
          </a:p>
        </p:txBody>
      </p:sp>
      <p:sp>
        <p:nvSpPr>
          <p:cNvPr id="4" name="Slide Number Placeholder 3"/>
          <p:cNvSpPr>
            <a:spLocks noGrp="1"/>
          </p:cNvSpPr>
          <p:nvPr>
            <p:ph type="sldNum" sz="quarter" idx="12"/>
          </p:nvPr>
        </p:nvSpPr>
        <p:spPr/>
        <p:txBody>
          <a:bodyPr/>
          <a:lstStyle/>
          <a:p>
            <a:fld id="{4C70CB1E-35CB-DC47-BA16-4697C43FF9E0}" type="slidenum">
              <a:rPr lang="en-US" smtClean="0"/>
              <a:pPr/>
              <a:t>12</a:t>
            </a:fld>
            <a:endParaRPr lang="en-US" dirty="0"/>
          </a:p>
        </p:txBody>
      </p:sp>
      <mc:AlternateContent xmlns:mc="http://schemas.openxmlformats.org/markup-compatibility/2006" xmlns:a14="http://schemas.microsoft.com/office/drawing/2010/main">
        <mc:Choice Requires="a14">
          <p:sp>
            <p:nvSpPr>
              <p:cNvPr id="1906725" name="Rectangle 37"/>
              <p:cNvSpPr>
                <a:spLocks noGrp="1" noChangeArrowheads="1"/>
              </p:cNvSpPr>
              <p:nvPr>
                <p:ph idx="1"/>
              </p:nvPr>
            </p:nvSpPr>
            <p:spPr>
              <a:xfrm>
                <a:off x="123240" y="1014410"/>
                <a:ext cx="6885432" cy="5076646"/>
              </a:xfrm>
              <a:noFill/>
              <a:ln/>
            </p:spPr>
            <p:txBody>
              <a:bodyPr/>
              <a:lstStyle/>
              <a:p>
                <a:pPr marL="17463" indent="-17463">
                  <a:buNone/>
                </a:pPr>
                <a:r>
                  <a:rPr lang="en-US" altLang="en-US" sz="3200" dirty="0">
                    <a:latin typeface="Calibri" panose="020F0502020204030204" pitchFamily="34" charset="0"/>
                    <a:ea typeface="Arial" charset="0"/>
                    <a:cs typeface="Calibri" panose="020F0502020204030204" pitchFamily="34" charset="0"/>
                  </a:rPr>
                  <a:t>Before the days of cable, televisions often had two antennae on them, one straight and one circular. Which antenna picked up the magnetic oscillations? </a:t>
                </a:r>
              </a:p>
              <a:p>
                <a:pPr marL="457200" indent="-457200">
                  <a:buFont typeface="+mj-lt"/>
                  <a:buAutoNum type="alphaLcParenR"/>
                </a:pPr>
                <a:r>
                  <a:rPr lang="en-US" altLang="en-US" sz="3200" dirty="0">
                    <a:latin typeface="Calibri" panose="020F0502020204030204" pitchFamily="34" charset="0"/>
                    <a:cs typeface="Calibri" panose="020F0502020204030204" pitchFamily="34" charset="0"/>
                  </a:rPr>
                  <a:t>the circular one</a:t>
                </a:r>
              </a:p>
              <a:p>
                <a:pPr marL="457200" indent="-457200">
                  <a:buFont typeface="+mj-lt"/>
                  <a:buAutoNum type="alphaLcParenR"/>
                </a:pPr>
                <a:r>
                  <a:rPr lang="en-US" altLang="en-US" sz="3200" dirty="0">
                    <a:latin typeface="Calibri" panose="020F0502020204030204" pitchFamily="34" charset="0"/>
                    <a:cs typeface="Calibri" panose="020F0502020204030204" pitchFamily="34" charset="0"/>
                  </a:rPr>
                  <a:t>the straight one</a:t>
                </a:r>
                <a:endParaRPr lang="en-US" altLang="en-US" sz="3200" dirty="0">
                  <a:latin typeface="Calibri" panose="020F0502020204030204" pitchFamily="34" charset="0"/>
                  <a:cs typeface="Calibri" panose="020F0502020204030204" pitchFamily="34" charset="0"/>
                  <a:sym typeface="Symbol" charset="2"/>
                </a:endParaRPr>
              </a:p>
              <a:p>
                <a:pPr marL="457200" indent="-457200">
                  <a:buFont typeface="+mj-lt"/>
                  <a:buAutoNum type="alphaLcParenR"/>
                </a:pPr>
                <a:r>
                  <a:rPr lang="en-US" altLang="en-US" sz="3200" dirty="0">
                    <a:latin typeface="Calibri" panose="020F0502020204030204" pitchFamily="34" charset="0"/>
                    <a:cs typeface="Calibri" panose="020F0502020204030204" pitchFamily="34" charset="0"/>
                    <a:sym typeface="Symbol" charset="2"/>
                  </a:rPr>
                  <a:t>both equally; they were straight and circular for different reasons</a:t>
                </a:r>
                <a:endParaRPr lang="en-US" altLang="en-US" sz="3200" dirty="0">
                  <a:solidFill>
                    <a:srgbClr val="C00000"/>
                  </a:solidFill>
                  <a:latin typeface="Calibri" panose="020F0502020204030204" pitchFamily="34" charset="0"/>
                  <a:cs typeface="Calibri" panose="020F0502020204030204" pitchFamily="34" charset="0"/>
                </a:endParaRPr>
              </a:p>
              <a:p>
                <a:r>
                  <a:rPr lang="en-US" altLang="en-US" sz="3200" dirty="0">
                    <a:solidFill>
                      <a:srgbClr val="C00000"/>
                    </a:solidFill>
                    <a:latin typeface="Calibri" panose="020F0502020204030204" pitchFamily="34" charset="0"/>
                    <a:cs typeface="Calibri" panose="020F0502020204030204" pitchFamily="34" charset="0"/>
                  </a:rPr>
                  <a:t>Varying </a:t>
                </a:r>
                <a14:m>
                  <m:oMath xmlns:m="http://schemas.openxmlformats.org/officeDocument/2006/math">
                    <m:acc>
                      <m:accPr>
                        <m:chr m:val="⃗"/>
                        <m:ctrlPr>
                          <a:rPr lang="en-US" altLang="en-US" sz="3200" b="0" i="1" dirty="0" smtClean="0">
                            <a:latin typeface="Cambria Math" panose="02040503050406030204" pitchFamily="18" charset="0"/>
                            <a:cs typeface="Calibri" panose="020F0502020204030204" pitchFamily="34" charset="0"/>
                          </a:rPr>
                        </m:ctrlPr>
                      </m:accPr>
                      <m:e>
                        <m:r>
                          <a:rPr lang="en-US" altLang="en-US" sz="3200" i="1" dirty="0" smtClean="0">
                            <a:latin typeface="Cambria Math" panose="02040503050406030204" pitchFamily="18" charset="0"/>
                            <a:cs typeface="Calibri" panose="020F0502020204030204" pitchFamily="34" charset="0"/>
                          </a:rPr>
                          <m:t>𝐵</m:t>
                        </m:r>
                      </m:e>
                    </m:acc>
                  </m:oMath>
                </a14:m>
                <a:r>
                  <a:rPr lang="en-US" altLang="en-US" sz="3200" dirty="0">
                    <a:latin typeface="Calibri" panose="020F0502020204030204" pitchFamily="34" charset="0"/>
                    <a:cs typeface="Calibri" panose="020F0502020204030204" pitchFamily="34" charset="0"/>
                  </a:rPr>
                  <a:t> </a:t>
                </a:r>
                <a:r>
                  <a:rPr lang="en-US" altLang="en-US" sz="3200" dirty="0">
                    <a:solidFill>
                      <a:srgbClr val="C00000"/>
                    </a:solidFill>
                    <a:latin typeface="Calibri" panose="020F0502020204030204" pitchFamily="34" charset="0"/>
                    <a:cs typeface="Calibri" panose="020F0502020204030204" pitchFamily="34" charset="0"/>
                  </a:rPr>
                  <a:t>field in the loop…</a:t>
                </a:r>
              </a:p>
              <a:p>
                <a:r>
                  <a:rPr lang="en-US" altLang="en-US" sz="3200" dirty="0">
                    <a:solidFill>
                      <a:schemeClr val="accent2">
                        <a:lumMod val="50000"/>
                      </a:schemeClr>
                    </a:solidFill>
                    <a:latin typeface="Calibri" panose="020F0502020204030204" pitchFamily="34" charset="0"/>
                    <a:cs typeface="Calibri" panose="020F0502020204030204" pitchFamily="34" charset="0"/>
                  </a:rPr>
                  <a:t>…changing magnetic flux and thus </a:t>
                </a:r>
                <a14:m>
                  <m:oMath xmlns:m="http://schemas.openxmlformats.org/officeDocument/2006/math">
                    <m:sSub>
                      <m:sSubPr>
                        <m:ctrlPr>
                          <a:rPr lang="en-US" altLang="en-US" sz="3200" b="0" i="1" dirty="0" smtClean="0">
                            <a:latin typeface="Cambria Math" panose="02040503050406030204" pitchFamily="18" charset="0"/>
                            <a:cs typeface="Calibri" panose="020F0502020204030204" pitchFamily="34" charset="0"/>
                          </a:rPr>
                        </m:ctrlPr>
                      </m:sSubPr>
                      <m:e>
                        <m:r>
                          <a:rPr lang="en-US" altLang="en-US" sz="3200" b="0" i="1" dirty="0" smtClean="0">
                            <a:latin typeface="Cambria Math" panose="02040503050406030204" pitchFamily="18" charset="0"/>
                            <a:cs typeface="Calibri" panose="020F0502020204030204" pitchFamily="34" charset="0"/>
                          </a:rPr>
                          <m:t>ℰ</m:t>
                        </m:r>
                      </m:e>
                      <m:sub>
                        <m:r>
                          <m:rPr>
                            <m:sty m:val="p"/>
                          </m:rPr>
                          <a:rPr lang="en-US" altLang="en-US" sz="3200" b="0" i="0" dirty="0" smtClean="0">
                            <a:latin typeface="Cambria Math" panose="02040503050406030204" pitchFamily="18" charset="0"/>
                            <a:cs typeface="Calibri" panose="020F0502020204030204" pitchFamily="34" charset="0"/>
                          </a:rPr>
                          <m:t>ind</m:t>
                        </m:r>
                      </m:sub>
                    </m:sSub>
                  </m:oMath>
                </a14:m>
                <a:endParaRPr lang="en-US" altLang="en-US" sz="3200" dirty="0">
                  <a:solidFill>
                    <a:schemeClr val="accent2">
                      <a:lumMod val="50000"/>
                    </a:schemeClr>
                  </a:solidFill>
                  <a:latin typeface="Calibri" panose="020F0502020204030204" pitchFamily="34" charset="0"/>
                  <a:cs typeface="Calibri" panose="020F0502020204030204" pitchFamily="34" charset="0"/>
                </a:endParaRPr>
              </a:p>
            </p:txBody>
          </p:sp>
        </mc:Choice>
        <mc:Fallback xmlns="">
          <p:sp>
            <p:nvSpPr>
              <p:cNvPr id="1906725" name="Rectangle 37"/>
              <p:cNvSpPr>
                <a:spLocks noGrp="1" noRot="1" noChangeAspect="1" noMove="1" noResize="1" noEditPoints="1" noAdjustHandles="1" noChangeArrowheads="1" noChangeShapeType="1" noTextEdit="1"/>
              </p:cNvSpPr>
              <p:nvPr>
                <p:ph idx="1"/>
              </p:nvPr>
            </p:nvSpPr>
            <p:spPr>
              <a:xfrm>
                <a:off x="123240" y="1014410"/>
                <a:ext cx="6885432" cy="5076646"/>
              </a:xfrm>
              <a:blipFill>
                <a:blip r:embed="rId3"/>
                <a:stretch>
                  <a:fillRect l="-2026" t="-1496" r="-3131" b="-2494"/>
                </a:stretch>
              </a:blipFill>
              <a:ln/>
            </p:spPr>
            <p:txBody>
              <a:bodyPr/>
              <a:lstStyle/>
              <a:p>
                <a:r>
                  <a:rPr lang="en-US">
                    <a:noFill/>
                  </a:rPr>
                  <a:t> </a:t>
                </a:r>
              </a:p>
            </p:txBody>
          </p:sp>
        </mc:Fallback>
      </mc:AlternateContent>
      <p:grpSp>
        <p:nvGrpSpPr>
          <p:cNvPr id="1906695" name="Group 7"/>
          <p:cNvGrpSpPr>
            <a:grpSpLocks/>
          </p:cNvGrpSpPr>
          <p:nvPr/>
        </p:nvGrpSpPr>
        <p:grpSpPr bwMode="auto">
          <a:xfrm>
            <a:off x="7841742" y="1323957"/>
            <a:ext cx="3835400" cy="2163762"/>
            <a:chOff x="2454" y="2358"/>
            <a:chExt cx="2416" cy="1363"/>
          </a:xfrm>
        </p:grpSpPr>
        <p:grpSp>
          <p:nvGrpSpPr>
            <p:cNvPr id="1906696" name="Group 8"/>
            <p:cNvGrpSpPr>
              <a:grpSpLocks/>
            </p:cNvGrpSpPr>
            <p:nvPr/>
          </p:nvGrpSpPr>
          <p:grpSpPr bwMode="auto">
            <a:xfrm>
              <a:off x="3172" y="2921"/>
              <a:ext cx="923" cy="800"/>
              <a:chOff x="1872" y="1025"/>
              <a:chExt cx="923" cy="800"/>
            </a:xfrm>
          </p:grpSpPr>
          <p:sp>
            <p:nvSpPr>
              <p:cNvPr id="1906697" name="Freeform 9"/>
              <p:cNvSpPr>
                <a:spLocks/>
              </p:cNvSpPr>
              <p:nvPr/>
            </p:nvSpPr>
            <p:spPr bwMode="auto">
              <a:xfrm>
                <a:off x="2145" y="1729"/>
                <a:ext cx="93" cy="96"/>
              </a:xfrm>
              <a:custGeom>
                <a:avLst/>
                <a:gdLst>
                  <a:gd name="T0" fmla="*/ 2 w 83"/>
                  <a:gd name="T1" fmla="*/ 64 h 86"/>
                  <a:gd name="T2" fmla="*/ 2 w 83"/>
                  <a:gd name="T3" fmla="*/ 65 h 86"/>
                  <a:gd name="T4" fmla="*/ 4 w 83"/>
                  <a:gd name="T5" fmla="*/ 68 h 86"/>
                  <a:gd name="T6" fmla="*/ 8 w 83"/>
                  <a:gd name="T7" fmla="*/ 70 h 86"/>
                  <a:gd name="T8" fmla="*/ 13 w 83"/>
                  <a:gd name="T9" fmla="*/ 74 h 86"/>
                  <a:gd name="T10" fmla="*/ 20 w 83"/>
                  <a:gd name="T11" fmla="*/ 78 h 86"/>
                  <a:gd name="T12" fmla="*/ 31 w 83"/>
                  <a:gd name="T13" fmla="*/ 81 h 86"/>
                  <a:gd name="T14" fmla="*/ 45 w 83"/>
                  <a:gd name="T15" fmla="*/ 85 h 86"/>
                  <a:gd name="T16" fmla="*/ 61 w 83"/>
                  <a:gd name="T17" fmla="*/ 86 h 86"/>
                  <a:gd name="T18" fmla="*/ 69 w 83"/>
                  <a:gd name="T19" fmla="*/ 84 h 86"/>
                  <a:gd name="T20" fmla="*/ 76 w 83"/>
                  <a:gd name="T21" fmla="*/ 79 h 86"/>
                  <a:gd name="T22" fmla="*/ 80 w 83"/>
                  <a:gd name="T23" fmla="*/ 72 h 86"/>
                  <a:gd name="T24" fmla="*/ 83 w 83"/>
                  <a:gd name="T25" fmla="*/ 63 h 86"/>
                  <a:gd name="T26" fmla="*/ 80 w 83"/>
                  <a:gd name="T27" fmla="*/ 54 h 86"/>
                  <a:gd name="T28" fmla="*/ 76 w 83"/>
                  <a:gd name="T29" fmla="*/ 47 h 86"/>
                  <a:gd name="T30" fmla="*/ 69 w 83"/>
                  <a:gd name="T31" fmla="*/ 42 h 86"/>
                  <a:gd name="T32" fmla="*/ 61 w 83"/>
                  <a:gd name="T33" fmla="*/ 40 h 86"/>
                  <a:gd name="T34" fmla="*/ 54 w 83"/>
                  <a:gd name="T35" fmla="*/ 41 h 86"/>
                  <a:gd name="T36" fmla="*/ 43 w 83"/>
                  <a:gd name="T37" fmla="*/ 45 h 86"/>
                  <a:gd name="T38" fmla="*/ 34 w 83"/>
                  <a:gd name="T39" fmla="*/ 48 h 86"/>
                  <a:gd name="T40" fmla="*/ 30 w 83"/>
                  <a:gd name="T41" fmla="*/ 49 h 86"/>
                  <a:gd name="T42" fmla="*/ 31 w 83"/>
                  <a:gd name="T43" fmla="*/ 42 h 86"/>
                  <a:gd name="T44" fmla="*/ 28 w 83"/>
                  <a:gd name="T45" fmla="*/ 25 h 86"/>
                  <a:gd name="T46" fmla="*/ 20 w 83"/>
                  <a:gd name="T47" fmla="*/ 8 h 86"/>
                  <a:gd name="T48" fmla="*/ 5 w 83"/>
                  <a:gd name="T49" fmla="*/ 0 h 86"/>
                  <a:gd name="T50" fmla="*/ 4 w 83"/>
                  <a:gd name="T51" fmla="*/ 7 h 86"/>
                  <a:gd name="T52" fmla="*/ 1 w 83"/>
                  <a:gd name="T53" fmla="*/ 23 h 86"/>
                  <a:gd name="T54" fmla="*/ 0 w 83"/>
                  <a:gd name="T55" fmla="*/ 43 h 86"/>
                  <a:gd name="T56" fmla="*/ 2 w 83"/>
                  <a:gd name="T57" fmla="*/ 6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3" h="86">
                    <a:moveTo>
                      <a:pt x="2" y="64"/>
                    </a:moveTo>
                    <a:lnTo>
                      <a:pt x="2" y="65"/>
                    </a:lnTo>
                    <a:lnTo>
                      <a:pt x="4" y="68"/>
                    </a:lnTo>
                    <a:lnTo>
                      <a:pt x="8" y="70"/>
                    </a:lnTo>
                    <a:lnTo>
                      <a:pt x="13" y="74"/>
                    </a:lnTo>
                    <a:lnTo>
                      <a:pt x="20" y="78"/>
                    </a:lnTo>
                    <a:lnTo>
                      <a:pt x="31" y="81"/>
                    </a:lnTo>
                    <a:lnTo>
                      <a:pt x="45" y="85"/>
                    </a:lnTo>
                    <a:lnTo>
                      <a:pt x="61" y="86"/>
                    </a:lnTo>
                    <a:lnTo>
                      <a:pt x="69" y="84"/>
                    </a:lnTo>
                    <a:lnTo>
                      <a:pt x="76" y="79"/>
                    </a:lnTo>
                    <a:lnTo>
                      <a:pt x="80" y="72"/>
                    </a:lnTo>
                    <a:lnTo>
                      <a:pt x="83" y="63"/>
                    </a:lnTo>
                    <a:lnTo>
                      <a:pt x="80" y="54"/>
                    </a:lnTo>
                    <a:lnTo>
                      <a:pt x="76" y="47"/>
                    </a:lnTo>
                    <a:lnTo>
                      <a:pt x="69" y="42"/>
                    </a:lnTo>
                    <a:lnTo>
                      <a:pt x="61" y="40"/>
                    </a:lnTo>
                    <a:lnTo>
                      <a:pt x="54" y="41"/>
                    </a:lnTo>
                    <a:lnTo>
                      <a:pt x="43" y="45"/>
                    </a:lnTo>
                    <a:lnTo>
                      <a:pt x="34" y="48"/>
                    </a:lnTo>
                    <a:lnTo>
                      <a:pt x="30" y="49"/>
                    </a:lnTo>
                    <a:lnTo>
                      <a:pt x="31" y="42"/>
                    </a:lnTo>
                    <a:lnTo>
                      <a:pt x="28" y="25"/>
                    </a:lnTo>
                    <a:lnTo>
                      <a:pt x="20" y="8"/>
                    </a:lnTo>
                    <a:lnTo>
                      <a:pt x="5" y="0"/>
                    </a:lnTo>
                    <a:lnTo>
                      <a:pt x="4" y="7"/>
                    </a:lnTo>
                    <a:lnTo>
                      <a:pt x="1" y="23"/>
                    </a:lnTo>
                    <a:lnTo>
                      <a:pt x="0" y="43"/>
                    </a:lnTo>
                    <a:lnTo>
                      <a:pt x="2" y="64"/>
                    </a:lnTo>
                    <a:close/>
                  </a:path>
                </a:pathLst>
              </a:custGeom>
              <a:solidFill>
                <a:schemeClr val="accent2"/>
              </a:solidFill>
              <a:ln w="9525">
                <a:solidFill>
                  <a:schemeClr val="accent2"/>
                </a:solidFill>
                <a:round/>
                <a:headEnd/>
                <a:tailEnd/>
              </a:ln>
            </p:spPr>
            <p:txBody>
              <a:bodyPr/>
              <a:lstStyle/>
              <a:p>
                <a:endParaRPr lang="en-US" dirty="0"/>
              </a:p>
            </p:txBody>
          </p:sp>
          <p:sp>
            <p:nvSpPr>
              <p:cNvPr id="1906698" name="Freeform 10"/>
              <p:cNvSpPr>
                <a:spLocks/>
              </p:cNvSpPr>
              <p:nvPr/>
            </p:nvSpPr>
            <p:spPr bwMode="auto">
              <a:xfrm>
                <a:off x="1948" y="1673"/>
                <a:ext cx="188" cy="63"/>
              </a:xfrm>
              <a:custGeom>
                <a:avLst/>
                <a:gdLst>
                  <a:gd name="T0" fmla="*/ 149 w 169"/>
                  <a:gd name="T1" fmla="*/ 56 h 56"/>
                  <a:gd name="T2" fmla="*/ 156 w 169"/>
                  <a:gd name="T3" fmla="*/ 55 h 56"/>
                  <a:gd name="T4" fmla="*/ 162 w 169"/>
                  <a:gd name="T5" fmla="*/ 52 h 56"/>
                  <a:gd name="T6" fmla="*/ 166 w 169"/>
                  <a:gd name="T7" fmla="*/ 47 h 56"/>
                  <a:gd name="T8" fmla="*/ 169 w 169"/>
                  <a:gd name="T9" fmla="*/ 40 h 56"/>
                  <a:gd name="T10" fmla="*/ 169 w 169"/>
                  <a:gd name="T11" fmla="*/ 33 h 56"/>
                  <a:gd name="T12" fmla="*/ 165 w 169"/>
                  <a:gd name="T13" fmla="*/ 27 h 56"/>
                  <a:gd name="T14" fmla="*/ 159 w 169"/>
                  <a:gd name="T15" fmla="*/ 22 h 56"/>
                  <a:gd name="T16" fmla="*/ 152 w 169"/>
                  <a:gd name="T17" fmla="*/ 20 h 56"/>
                  <a:gd name="T18" fmla="*/ 134 w 169"/>
                  <a:gd name="T19" fmla="*/ 19 h 56"/>
                  <a:gd name="T20" fmla="*/ 112 w 169"/>
                  <a:gd name="T21" fmla="*/ 16 h 56"/>
                  <a:gd name="T22" fmla="*/ 87 w 169"/>
                  <a:gd name="T23" fmla="*/ 12 h 56"/>
                  <a:gd name="T24" fmla="*/ 63 w 169"/>
                  <a:gd name="T25" fmla="*/ 7 h 56"/>
                  <a:gd name="T26" fmla="*/ 40 w 169"/>
                  <a:gd name="T27" fmla="*/ 2 h 56"/>
                  <a:gd name="T28" fmla="*/ 20 w 169"/>
                  <a:gd name="T29" fmla="*/ 0 h 56"/>
                  <a:gd name="T30" fmla="*/ 6 w 169"/>
                  <a:gd name="T31" fmla="*/ 1 h 56"/>
                  <a:gd name="T32" fmla="*/ 0 w 169"/>
                  <a:gd name="T33" fmla="*/ 6 h 56"/>
                  <a:gd name="T34" fmla="*/ 12 w 169"/>
                  <a:gd name="T35" fmla="*/ 13 h 56"/>
                  <a:gd name="T36" fmla="*/ 27 w 169"/>
                  <a:gd name="T37" fmla="*/ 20 h 56"/>
                  <a:gd name="T38" fmla="*/ 47 w 169"/>
                  <a:gd name="T39" fmla="*/ 28 h 56"/>
                  <a:gd name="T40" fmla="*/ 68 w 169"/>
                  <a:gd name="T41" fmla="*/ 35 h 56"/>
                  <a:gd name="T42" fmla="*/ 90 w 169"/>
                  <a:gd name="T43" fmla="*/ 42 h 56"/>
                  <a:gd name="T44" fmla="*/ 112 w 169"/>
                  <a:gd name="T45" fmla="*/ 47 h 56"/>
                  <a:gd name="T46" fmla="*/ 132 w 169"/>
                  <a:gd name="T47" fmla="*/ 53 h 56"/>
                  <a:gd name="T48" fmla="*/ 149 w 169"/>
                  <a:gd name="T4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9" h="56">
                    <a:moveTo>
                      <a:pt x="149" y="56"/>
                    </a:moveTo>
                    <a:lnTo>
                      <a:pt x="156" y="55"/>
                    </a:lnTo>
                    <a:lnTo>
                      <a:pt x="162" y="52"/>
                    </a:lnTo>
                    <a:lnTo>
                      <a:pt x="166" y="47"/>
                    </a:lnTo>
                    <a:lnTo>
                      <a:pt x="169" y="40"/>
                    </a:lnTo>
                    <a:lnTo>
                      <a:pt x="169" y="33"/>
                    </a:lnTo>
                    <a:lnTo>
                      <a:pt x="165" y="27"/>
                    </a:lnTo>
                    <a:lnTo>
                      <a:pt x="159" y="22"/>
                    </a:lnTo>
                    <a:lnTo>
                      <a:pt x="152" y="20"/>
                    </a:lnTo>
                    <a:lnTo>
                      <a:pt x="134" y="19"/>
                    </a:lnTo>
                    <a:lnTo>
                      <a:pt x="112" y="16"/>
                    </a:lnTo>
                    <a:lnTo>
                      <a:pt x="87" y="12"/>
                    </a:lnTo>
                    <a:lnTo>
                      <a:pt x="63" y="7"/>
                    </a:lnTo>
                    <a:lnTo>
                      <a:pt x="40" y="2"/>
                    </a:lnTo>
                    <a:lnTo>
                      <a:pt x="20" y="0"/>
                    </a:lnTo>
                    <a:lnTo>
                      <a:pt x="6" y="1"/>
                    </a:lnTo>
                    <a:lnTo>
                      <a:pt x="0" y="6"/>
                    </a:lnTo>
                    <a:lnTo>
                      <a:pt x="12" y="13"/>
                    </a:lnTo>
                    <a:lnTo>
                      <a:pt x="27" y="20"/>
                    </a:lnTo>
                    <a:lnTo>
                      <a:pt x="47" y="28"/>
                    </a:lnTo>
                    <a:lnTo>
                      <a:pt x="68" y="35"/>
                    </a:lnTo>
                    <a:lnTo>
                      <a:pt x="90" y="42"/>
                    </a:lnTo>
                    <a:lnTo>
                      <a:pt x="112" y="47"/>
                    </a:lnTo>
                    <a:lnTo>
                      <a:pt x="132" y="53"/>
                    </a:lnTo>
                    <a:lnTo>
                      <a:pt x="149" y="56"/>
                    </a:lnTo>
                    <a:close/>
                  </a:path>
                </a:pathLst>
              </a:custGeom>
              <a:solidFill>
                <a:schemeClr val="accent2"/>
              </a:solidFill>
              <a:ln w="9525">
                <a:solidFill>
                  <a:schemeClr val="accent2"/>
                </a:solidFill>
                <a:round/>
                <a:headEnd/>
                <a:tailEnd/>
              </a:ln>
            </p:spPr>
            <p:txBody>
              <a:bodyPr/>
              <a:lstStyle/>
              <a:p>
                <a:endParaRPr lang="en-US" dirty="0"/>
              </a:p>
            </p:txBody>
          </p:sp>
          <p:sp>
            <p:nvSpPr>
              <p:cNvPr id="1906699" name="Freeform 11"/>
              <p:cNvSpPr>
                <a:spLocks/>
              </p:cNvSpPr>
              <p:nvPr/>
            </p:nvSpPr>
            <p:spPr bwMode="auto">
              <a:xfrm>
                <a:off x="2127" y="1025"/>
                <a:ext cx="581" cy="691"/>
              </a:xfrm>
              <a:custGeom>
                <a:avLst/>
                <a:gdLst>
                  <a:gd name="T0" fmla="*/ 52 w 520"/>
                  <a:gd name="T1" fmla="*/ 35 h 618"/>
                  <a:gd name="T2" fmla="*/ 92 w 520"/>
                  <a:gd name="T3" fmla="*/ 49 h 618"/>
                  <a:gd name="T4" fmla="*/ 132 w 520"/>
                  <a:gd name="T5" fmla="*/ 59 h 618"/>
                  <a:gd name="T6" fmla="*/ 173 w 520"/>
                  <a:gd name="T7" fmla="*/ 67 h 618"/>
                  <a:gd name="T8" fmla="*/ 215 w 520"/>
                  <a:gd name="T9" fmla="*/ 74 h 618"/>
                  <a:gd name="T10" fmla="*/ 256 w 520"/>
                  <a:gd name="T11" fmla="*/ 79 h 618"/>
                  <a:gd name="T12" fmla="*/ 298 w 520"/>
                  <a:gd name="T13" fmla="*/ 83 h 618"/>
                  <a:gd name="T14" fmla="*/ 339 w 520"/>
                  <a:gd name="T15" fmla="*/ 88 h 618"/>
                  <a:gd name="T16" fmla="*/ 377 w 520"/>
                  <a:gd name="T17" fmla="*/ 94 h 618"/>
                  <a:gd name="T18" fmla="*/ 412 w 520"/>
                  <a:gd name="T19" fmla="*/ 102 h 618"/>
                  <a:gd name="T20" fmla="*/ 446 w 520"/>
                  <a:gd name="T21" fmla="*/ 109 h 618"/>
                  <a:gd name="T22" fmla="*/ 480 w 520"/>
                  <a:gd name="T23" fmla="*/ 114 h 618"/>
                  <a:gd name="T24" fmla="*/ 505 w 520"/>
                  <a:gd name="T25" fmla="*/ 115 h 618"/>
                  <a:gd name="T26" fmla="*/ 518 w 520"/>
                  <a:gd name="T27" fmla="*/ 104 h 618"/>
                  <a:gd name="T28" fmla="*/ 519 w 520"/>
                  <a:gd name="T29" fmla="*/ 91 h 618"/>
                  <a:gd name="T30" fmla="*/ 512 w 520"/>
                  <a:gd name="T31" fmla="*/ 81 h 618"/>
                  <a:gd name="T32" fmla="*/ 500 w 520"/>
                  <a:gd name="T33" fmla="*/ 73 h 618"/>
                  <a:gd name="T34" fmla="*/ 488 w 520"/>
                  <a:gd name="T35" fmla="*/ 67 h 618"/>
                  <a:gd name="T36" fmla="*/ 479 w 520"/>
                  <a:gd name="T37" fmla="*/ 66 h 618"/>
                  <a:gd name="T38" fmla="*/ 454 w 520"/>
                  <a:gd name="T39" fmla="*/ 64 h 618"/>
                  <a:gd name="T40" fmla="*/ 411 w 520"/>
                  <a:gd name="T41" fmla="*/ 59 h 618"/>
                  <a:gd name="T42" fmla="*/ 352 w 520"/>
                  <a:gd name="T43" fmla="*/ 53 h 618"/>
                  <a:gd name="T44" fmla="*/ 284 w 520"/>
                  <a:gd name="T45" fmla="*/ 46 h 618"/>
                  <a:gd name="T46" fmla="*/ 211 w 520"/>
                  <a:gd name="T47" fmla="*/ 37 h 618"/>
                  <a:gd name="T48" fmla="*/ 139 w 520"/>
                  <a:gd name="T49" fmla="*/ 28 h 618"/>
                  <a:gd name="T50" fmla="*/ 71 w 520"/>
                  <a:gd name="T51" fmla="*/ 18 h 618"/>
                  <a:gd name="T52" fmla="*/ 39 w 520"/>
                  <a:gd name="T53" fmla="*/ 11 h 618"/>
                  <a:gd name="T54" fmla="*/ 33 w 520"/>
                  <a:gd name="T55" fmla="*/ 13 h 618"/>
                  <a:gd name="T56" fmla="*/ 32 w 520"/>
                  <a:gd name="T57" fmla="*/ 11 h 618"/>
                  <a:gd name="T58" fmla="*/ 25 w 520"/>
                  <a:gd name="T59" fmla="*/ 3 h 618"/>
                  <a:gd name="T60" fmla="*/ 14 w 520"/>
                  <a:gd name="T61" fmla="*/ 3 h 618"/>
                  <a:gd name="T62" fmla="*/ 3 w 520"/>
                  <a:gd name="T63" fmla="*/ 19 h 618"/>
                  <a:gd name="T64" fmla="*/ 0 w 520"/>
                  <a:gd name="T65" fmla="*/ 30 h 618"/>
                  <a:gd name="T66" fmla="*/ 0 w 520"/>
                  <a:gd name="T67" fmla="*/ 41 h 618"/>
                  <a:gd name="T68" fmla="*/ 2 w 520"/>
                  <a:gd name="T69" fmla="*/ 124 h 618"/>
                  <a:gd name="T70" fmla="*/ 14 w 520"/>
                  <a:gd name="T71" fmla="*/ 281 h 618"/>
                  <a:gd name="T72" fmla="*/ 18 w 520"/>
                  <a:gd name="T73" fmla="*/ 417 h 618"/>
                  <a:gd name="T74" fmla="*/ 14 w 520"/>
                  <a:gd name="T75" fmla="*/ 533 h 618"/>
                  <a:gd name="T76" fmla="*/ 21 w 520"/>
                  <a:gd name="T77" fmla="*/ 601 h 618"/>
                  <a:gd name="T78" fmla="*/ 36 w 520"/>
                  <a:gd name="T79" fmla="*/ 616 h 618"/>
                  <a:gd name="T80" fmla="*/ 57 w 520"/>
                  <a:gd name="T81" fmla="*/ 616 h 618"/>
                  <a:gd name="T82" fmla="*/ 72 w 520"/>
                  <a:gd name="T83" fmla="*/ 601 h 618"/>
                  <a:gd name="T84" fmla="*/ 73 w 520"/>
                  <a:gd name="T85" fmla="*/ 583 h 618"/>
                  <a:gd name="T86" fmla="*/ 71 w 520"/>
                  <a:gd name="T87" fmla="*/ 547 h 618"/>
                  <a:gd name="T88" fmla="*/ 71 w 520"/>
                  <a:gd name="T89" fmla="*/ 470 h 618"/>
                  <a:gd name="T90" fmla="*/ 71 w 520"/>
                  <a:gd name="T91" fmla="*/ 342 h 618"/>
                  <a:gd name="T92" fmla="*/ 63 w 520"/>
                  <a:gd name="T93" fmla="*/ 214 h 618"/>
                  <a:gd name="T94" fmla="*/ 47 w 520"/>
                  <a:gd name="T95" fmla="*/ 88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20" h="618">
                    <a:moveTo>
                      <a:pt x="34" y="26"/>
                    </a:moveTo>
                    <a:lnTo>
                      <a:pt x="52" y="35"/>
                    </a:lnTo>
                    <a:lnTo>
                      <a:pt x="72" y="42"/>
                    </a:lnTo>
                    <a:lnTo>
                      <a:pt x="92" y="49"/>
                    </a:lnTo>
                    <a:lnTo>
                      <a:pt x="112" y="54"/>
                    </a:lnTo>
                    <a:lnTo>
                      <a:pt x="132" y="59"/>
                    </a:lnTo>
                    <a:lnTo>
                      <a:pt x="153" y="64"/>
                    </a:lnTo>
                    <a:lnTo>
                      <a:pt x="173" y="67"/>
                    </a:lnTo>
                    <a:lnTo>
                      <a:pt x="194" y="71"/>
                    </a:lnTo>
                    <a:lnTo>
                      <a:pt x="215" y="74"/>
                    </a:lnTo>
                    <a:lnTo>
                      <a:pt x="236" y="76"/>
                    </a:lnTo>
                    <a:lnTo>
                      <a:pt x="256" y="79"/>
                    </a:lnTo>
                    <a:lnTo>
                      <a:pt x="277" y="81"/>
                    </a:lnTo>
                    <a:lnTo>
                      <a:pt x="298" y="83"/>
                    </a:lnTo>
                    <a:lnTo>
                      <a:pt x="318" y="86"/>
                    </a:lnTo>
                    <a:lnTo>
                      <a:pt x="339" y="88"/>
                    </a:lnTo>
                    <a:lnTo>
                      <a:pt x="360" y="90"/>
                    </a:lnTo>
                    <a:lnTo>
                      <a:pt x="377" y="94"/>
                    </a:lnTo>
                    <a:lnTo>
                      <a:pt x="394" y="97"/>
                    </a:lnTo>
                    <a:lnTo>
                      <a:pt x="412" y="102"/>
                    </a:lnTo>
                    <a:lnTo>
                      <a:pt x="429" y="105"/>
                    </a:lnTo>
                    <a:lnTo>
                      <a:pt x="446" y="109"/>
                    </a:lnTo>
                    <a:lnTo>
                      <a:pt x="462" y="112"/>
                    </a:lnTo>
                    <a:lnTo>
                      <a:pt x="480" y="114"/>
                    </a:lnTo>
                    <a:lnTo>
                      <a:pt x="497" y="117"/>
                    </a:lnTo>
                    <a:lnTo>
                      <a:pt x="505" y="115"/>
                    </a:lnTo>
                    <a:lnTo>
                      <a:pt x="513" y="111"/>
                    </a:lnTo>
                    <a:lnTo>
                      <a:pt x="518" y="104"/>
                    </a:lnTo>
                    <a:lnTo>
                      <a:pt x="520" y="96"/>
                    </a:lnTo>
                    <a:lnTo>
                      <a:pt x="519" y="91"/>
                    </a:lnTo>
                    <a:lnTo>
                      <a:pt x="517" y="86"/>
                    </a:lnTo>
                    <a:lnTo>
                      <a:pt x="512" y="81"/>
                    </a:lnTo>
                    <a:lnTo>
                      <a:pt x="506" y="76"/>
                    </a:lnTo>
                    <a:lnTo>
                      <a:pt x="500" y="73"/>
                    </a:lnTo>
                    <a:lnTo>
                      <a:pt x="494" y="69"/>
                    </a:lnTo>
                    <a:lnTo>
                      <a:pt x="488" y="67"/>
                    </a:lnTo>
                    <a:lnTo>
                      <a:pt x="482" y="66"/>
                    </a:lnTo>
                    <a:lnTo>
                      <a:pt x="479" y="66"/>
                    </a:lnTo>
                    <a:lnTo>
                      <a:pt x="469" y="65"/>
                    </a:lnTo>
                    <a:lnTo>
                      <a:pt x="454" y="64"/>
                    </a:lnTo>
                    <a:lnTo>
                      <a:pt x="435" y="61"/>
                    </a:lnTo>
                    <a:lnTo>
                      <a:pt x="411" y="59"/>
                    </a:lnTo>
                    <a:lnTo>
                      <a:pt x="383" y="57"/>
                    </a:lnTo>
                    <a:lnTo>
                      <a:pt x="352" y="53"/>
                    </a:lnTo>
                    <a:lnTo>
                      <a:pt x="318" y="50"/>
                    </a:lnTo>
                    <a:lnTo>
                      <a:pt x="284" y="46"/>
                    </a:lnTo>
                    <a:lnTo>
                      <a:pt x="248" y="42"/>
                    </a:lnTo>
                    <a:lnTo>
                      <a:pt x="211" y="37"/>
                    </a:lnTo>
                    <a:lnTo>
                      <a:pt x="175" y="33"/>
                    </a:lnTo>
                    <a:lnTo>
                      <a:pt x="139" y="28"/>
                    </a:lnTo>
                    <a:lnTo>
                      <a:pt x="104" y="22"/>
                    </a:lnTo>
                    <a:lnTo>
                      <a:pt x="71" y="18"/>
                    </a:lnTo>
                    <a:lnTo>
                      <a:pt x="41" y="12"/>
                    </a:lnTo>
                    <a:lnTo>
                      <a:pt x="39" y="11"/>
                    </a:lnTo>
                    <a:lnTo>
                      <a:pt x="35" y="12"/>
                    </a:lnTo>
                    <a:lnTo>
                      <a:pt x="33" y="13"/>
                    </a:lnTo>
                    <a:lnTo>
                      <a:pt x="32" y="15"/>
                    </a:lnTo>
                    <a:lnTo>
                      <a:pt x="32" y="11"/>
                    </a:lnTo>
                    <a:lnTo>
                      <a:pt x="29" y="6"/>
                    </a:lnTo>
                    <a:lnTo>
                      <a:pt x="25" y="3"/>
                    </a:lnTo>
                    <a:lnTo>
                      <a:pt x="20" y="0"/>
                    </a:lnTo>
                    <a:lnTo>
                      <a:pt x="14" y="3"/>
                    </a:lnTo>
                    <a:lnTo>
                      <a:pt x="8" y="11"/>
                    </a:lnTo>
                    <a:lnTo>
                      <a:pt x="3" y="19"/>
                    </a:lnTo>
                    <a:lnTo>
                      <a:pt x="1" y="26"/>
                    </a:lnTo>
                    <a:lnTo>
                      <a:pt x="0" y="30"/>
                    </a:lnTo>
                    <a:lnTo>
                      <a:pt x="0" y="35"/>
                    </a:lnTo>
                    <a:lnTo>
                      <a:pt x="0" y="41"/>
                    </a:lnTo>
                    <a:lnTo>
                      <a:pt x="0" y="45"/>
                    </a:lnTo>
                    <a:lnTo>
                      <a:pt x="2" y="124"/>
                    </a:lnTo>
                    <a:lnTo>
                      <a:pt x="8" y="202"/>
                    </a:lnTo>
                    <a:lnTo>
                      <a:pt x="14" y="281"/>
                    </a:lnTo>
                    <a:lnTo>
                      <a:pt x="19" y="359"/>
                    </a:lnTo>
                    <a:lnTo>
                      <a:pt x="18" y="417"/>
                    </a:lnTo>
                    <a:lnTo>
                      <a:pt x="16" y="474"/>
                    </a:lnTo>
                    <a:lnTo>
                      <a:pt x="14" y="533"/>
                    </a:lnTo>
                    <a:lnTo>
                      <a:pt x="19" y="591"/>
                    </a:lnTo>
                    <a:lnTo>
                      <a:pt x="21" y="601"/>
                    </a:lnTo>
                    <a:lnTo>
                      <a:pt x="27" y="610"/>
                    </a:lnTo>
                    <a:lnTo>
                      <a:pt x="36" y="616"/>
                    </a:lnTo>
                    <a:lnTo>
                      <a:pt x="47" y="618"/>
                    </a:lnTo>
                    <a:lnTo>
                      <a:pt x="57" y="616"/>
                    </a:lnTo>
                    <a:lnTo>
                      <a:pt x="66" y="610"/>
                    </a:lnTo>
                    <a:lnTo>
                      <a:pt x="72" y="601"/>
                    </a:lnTo>
                    <a:lnTo>
                      <a:pt x="74" y="589"/>
                    </a:lnTo>
                    <a:lnTo>
                      <a:pt x="73" y="583"/>
                    </a:lnTo>
                    <a:lnTo>
                      <a:pt x="72" y="566"/>
                    </a:lnTo>
                    <a:lnTo>
                      <a:pt x="71" y="547"/>
                    </a:lnTo>
                    <a:lnTo>
                      <a:pt x="70" y="533"/>
                    </a:lnTo>
                    <a:lnTo>
                      <a:pt x="71" y="470"/>
                    </a:lnTo>
                    <a:lnTo>
                      <a:pt x="71" y="405"/>
                    </a:lnTo>
                    <a:lnTo>
                      <a:pt x="71" y="342"/>
                    </a:lnTo>
                    <a:lnTo>
                      <a:pt x="67" y="278"/>
                    </a:lnTo>
                    <a:lnTo>
                      <a:pt x="63" y="214"/>
                    </a:lnTo>
                    <a:lnTo>
                      <a:pt x="56" y="151"/>
                    </a:lnTo>
                    <a:lnTo>
                      <a:pt x="47" y="88"/>
                    </a:lnTo>
                    <a:lnTo>
                      <a:pt x="34" y="26"/>
                    </a:lnTo>
                    <a:close/>
                  </a:path>
                </a:pathLst>
              </a:custGeom>
              <a:solidFill>
                <a:schemeClr val="accent2"/>
              </a:solidFill>
              <a:ln w="9525">
                <a:solidFill>
                  <a:schemeClr val="accent2"/>
                </a:solidFill>
                <a:round/>
                <a:headEnd/>
                <a:tailEnd/>
              </a:ln>
            </p:spPr>
            <p:txBody>
              <a:bodyPr/>
              <a:lstStyle/>
              <a:p>
                <a:endParaRPr lang="en-US" dirty="0"/>
              </a:p>
            </p:txBody>
          </p:sp>
          <p:sp>
            <p:nvSpPr>
              <p:cNvPr id="1906700" name="Freeform 12"/>
              <p:cNvSpPr>
                <a:spLocks/>
              </p:cNvSpPr>
              <p:nvPr/>
            </p:nvSpPr>
            <p:spPr bwMode="auto">
              <a:xfrm>
                <a:off x="2243" y="1195"/>
                <a:ext cx="266" cy="395"/>
              </a:xfrm>
              <a:custGeom>
                <a:avLst/>
                <a:gdLst>
                  <a:gd name="T0" fmla="*/ 185 w 240"/>
                  <a:gd name="T1" fmla="*/ 319 h 354"/>
                  <a:gd name="T2" fmla="*/ 142 w 240"/>
                  <a:gd name="T3" fmla="*/ 322 h 354"/>
                  <a:gd name="T4" fmla="*/ 100 w 240"/>
                  <a:gd name="T5" fmla="*/ 319 h 354"/>
                  <a:gd name="T6" fmla="*/ 69 w 240"/>
                  <a:gd name="T7" fmla="*/ 297 h 354"/>
                  <a:gd name="T8" fmla="*/ 55 w 240"/>
                  <a:gd name="T9" fmla="*/ 250 h 354"/>
                  <a:gd name="T10" fmla="*/ 43 w 240"/>
                  <a:gd name="T11" fmla="*/ 204 h 354"/>
                  <a:gd name="T12" fmla="*/ 32 w 240"/>
                  <a:gd name="T13" fmla="*/ 143 h 354"/>
                  <a:gd name="T14" fmla="*/ 30 w 240"/>
                  <a:gd name="T15" fmla="*/ 74 h 354"/>
                  <a:gd name="T16" fmla="*/ 44 w 240"/>
                  <a:gd name="T17" fmla="*/ 50 h 354"/>
                  <a:gd name="T18" fmla="*/ 62 w 240"/>
                  <a:gd name="T19" fmla="*/ 44 h 354"/>
                  <a:gd name="T20" fmla="*/ 85 w 240"/>
                  <a:gd name="T21" fmla="*/ 40 h 354"/>
                  <a:gd name="T22" fmla="*/ 112 w 240"/>
                  <a:gd name="T23" fmla="*/ 40 h 354"/>
                  <a:gd name="T24" fmla="*/ 140 w 240"/>
                  <a:gd name="T25" fmla="*/ 40 h 354"/>
                  <a:gd name="T26" fmla="*/ 169 w 240"/>
                  <a:gd name="T27" fmla="*/ 43 h 354"/>
                  <a:gd name="T28" fmla="*/ 195 w 240"/>
                  <a:gd name="T29" fmla="*/ 44 h 354"/>
                  <a:gd name="T30" fmla="*/ 216 w 240"/>
                  <a:gd name="T31" fmla="*/ 44 h 354"/>
                  <a:gd name="T32" fmla="*/ 230 w 240"/>
                  <a:gd name="T33" fmla="*/ 42 h 354"/>
                  <a:gd name="T34" fmla="*/ 238 w 240"/>
                  <a:gd name="T35" fmla="*/ 33 h 354"/>
                  <a:gd name="T36" fmla="*/ 238 w 240"/>
                  <a:gd name="T37" fmla="*/ 22 h 354"/>
                  <a:gd name="T38" fmla="*/ 230 w 240"/>
                  <a:gd name="T39" fmla="*/ 14 h 354"/>
                  <a:gd name="T40" fmla="*/ 213 w 240"/>
                  <a:gd name="T41" fmla="*/ 10 h 354"/>
                  <a:gd name="T42" fmla="*/ 189 w 240"/>
                  <a:gd name="T43" fmla="*/ 6 h 354"/>
                  <a:gd name="T44" fmla="*/ 166 w 240"/>
                  <a:gd name="T45" fmla="*/ 2 h 354"/>
                  <a:gd name="T46" fmla="*/ 142 w 240"/>
                  <a:gd name="T47" fmla="*/ 1 h 354"/>
                  <a:gd name="T48" fmla="*/ 119 w 240"/>
                  <a:gd name="T49" fmla="*/ 0 h 354"/>
                  <a:gd name="T50" fmla="*/ 94 w 240"/>
                  <a:gd name="T51" fmla="*/ 1 h 354"/>
                  <a:gd name="T52" fmla="*/ 71 w 240"/>
                  <a:gd name="T53" fmla="*/ 2 h 354"/>
                  <a:gd name="T54" fmla="*/ 47 w 240"/>
                  <a:gd name="T55" fmla="*/ 5 h 354"/>
                  <a:gd name="T56" fmla="*/ 35 w 240"/>
                  <a:gd name="T57" fmla="*/ 6 h 354"/>
                  <a:gd name="T58" fmla="*/ 26 w 240"/>
                  <a:gd name="T59" fmla="*/ 10 h 354"/>
                  <a:gd name="T60" fmla="*/ 14 w 240"/>
                  <a:gd name="T61" fmla="*/ 19 h 354"/>
                  <a:gd name="T62" fmla="*/ 3 w 240"/>
                  <a:gd name="T63" fmla="*/ 31 h 354"/>
                  <a:gd name="T64" fmla="*/ 0 w 240"/>
                  <a:gd name="T65" fmla="*/ 55 h 354"/>
                  <a:gd name="T66" fmla="*/ 0 w 240"/>
                  <a:gd name="T67" fmla="*/ 114 h 354"/>
                  <a:gd name="T68" fmla="*/ 7 w 240"/>
                  <a:gd name="T69" fmla="*/ 193 h 354"/>
                  <a:gd name="T70" fmla="*/ 21 w 240"/>
                  <a:gd name="T71" fmla="*/ 274 h 354"/>
                  <a:gd name="T72" fmla="*/ 35 w 240"/>
                  <a:gd name="T73" fmla="*/ 314 h 354"/>
                  <a:gd name="T74" fmla="*/ 43 w 240"/>
                  <a:gd name="T75" fmla="*/ 327 h 354"/>
                  <a:gd name="T76" fmla="*/ 53 w 240"/>
                  <a:gd name="T77" fmla="*/ 336 h 354"/>
                  <a:gd name="T78" fmla="*/ 66 w 240"/>
                  <a:gd name="T79" fmla="*/ 344 h 354"/>
                  <a:gd name="T80" fmla="*/ 94 w 240"/>
                  <a:gd name="T81" fmla="*/ 353 h 354"/>
                  <a:gd name="T82" fmla="*/ 143 w 240"/>
                  <a:gd name="T83" fmla="*/ 351 h 354"/>
                  <a:gd name="T84" fmla="*/ 190 w 240"/>
                  <a:gd name="T85" fmla="*/ 340 h 354"/>
                  <a:gd name="T86" fmla="*/ 228 w 240"/>
                  <a:gd name="T87" fmla="*/ 329 h 354"/>
                  <a:gd name="T88" fmla="*/ 238 w 240"/>
                  <a:gd name="T89" fmla="*/ 326 h 354"/>
                  <a:gd name="T90" fmla="*/ 233 w 240"/>
                  <a:gd name="T91" fmla="*/ 322 h 354"/>
                  <a:gd name="T92" fmla="*/ 222 w 240"/>
                  <a:gd name="T93" fmla="*/ 320 h 354"/>
                  <a:gd name="T94" fmla="*/ 211 w 240"/>
                  <a:gd name="T95" fmla="*/ 319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354">
                    <a:moveTo>
                      <a:pt x="206" y="319"/>
                    </a:moveTo>
                    <a:lnTo>
                      <a:pt x="185" y="319"/>
                    </a:lnTo>
                    <a:lnTo>
                      <a:pt x="165" y="320"/>
                    </a:lnTo>
                    <a:lnTo>
                      <a:pt x="142" y="322"/>
                    </a:lnTo>
                    <a:lnTo>
                      <a:pt x="120" y="322"/>
                    </a:lnTo>
                    <a:lnTo>
                      <a:pt x="100" y="319"/>
                    </a:lnTo>
                    <a:lnTo>
                      <a:pt x="83" y="311"/>
                    </a:lnTo>
                    <a:lnTo>
                      <a:pt x="69" y="297"/>
                    </a:lnTo>
                    <a:lnTo>
                      <a:pt x="61" y="275"/>
                    </a:lnTo>
                    <a:lnTo>
                      <a:pt x="55" y="250"/>
                    </a:lnTo>
                    <a:lnTo>
                      <a:pt x="48" y="227"/>
                    </a:lnTo>
                    <a:lnTo>
                      <a:pt x="43" y="204"/>
                    </a:lnTo>
                    <a:lnTo>
                      <a:pt x="38" y="178"/>
                    </a:lnTo>
                    <a:lnTo>
                      <a:pt x="32" y="143"/>
                    </a:lnTo>
                    <a:lnTo>
                      <a:pt x="29" y="106"/>
                    </a:lnTo>
                    <a:lnTo>
                      <a:pt x="30" y="74"/>
                    </a:lnTo>
                    <a:lnTo>
                      <a:pt x="38" y="54"/>
                    </a:lnTo>
                    <a:lnTo>
                      <a:pt x="44" y="50"/>
                    </a:lnTo>
                    <a:lnTo>
                      <a:pt x="52" y="46"/>
                    </a:lnTo>
                    <a:lnTo>
                      <a:pt x="62" y="44"/>
                    </a:lnTo>
                    <a:lnTo>
                      <a:pt x="73" y="42"/>
                    </a:lnTo>
                    <a:lnTo>
                      <a:pt x="85" y="40"/>
                    </a:lnTo>
                    <a:lnTo>
                      <a:pt x="98" y="40"/>
                    </a:lnTo>
                    <a:lnTo>
                      <a:pt x="112" y="40"/>
                    </a:lnTo>
                    <a:lnTo>
                      <a:pt x="127" y="40"/>
                    </a:lnTo>
                    <a:lnTo>
                      <a:pt x="140" y="40"/>
                    </a:lnTo>
                    <a:lnTo>
                      <a:pt x="155" y="42"/>
                    </a:lnTo>
                    <a:lnTo>
                      <a:pt x="169" y="43"/>
                    </a:lnTo>
                    <a:lnTo>
                      <a:pt x="183" y="43"/>
                    </a:lnTo>
                    <a:lnTo>
                      <a:pt x="195" y="44"/>
                    </a:lnTo>
                    <a:lnTo>
                      <a:pt x="206" y="44"/>
                    </a:lnTo>
                    <a:lnTo>
                      <a:pt x="216" y="44"/>
                    </a:lnTo>
                    <a:lnTo>
                      <a:pt x="225" y="43"/>
                    </a:lnTo>
                    <a:lnTo>
                      <a:pt x="230" y="42"/>
                    </a:lnTo>
                    <a:lnTo>
                      <a:pt x="235" y="38"/>
                    </a:lnTo>
                    <a:lnTo>
                      <a:pt x="238" y="33"/>
                    </a:lnTo>
                    <a:lnTo>
                      <a:pt x="240" y="28"/>
                    </a:lnTo>
                    <a:lnTo>
                      <a:pt x="238" y="22"/>
                    </a:lnTo>
                    <a:lnTo>
                      <a:pt x="236" y="16"/>
                    </a:lnTo>
                    <a:lnTo>
                      <a:pt x="230" y="14"/>
                    </a:lnTo>
                    <a:lnTo>
                      <a:pt x="225" y="13"/>
                    </a:lnTo>
                    <a:lnTo>
                      <a:pt x="213" y="10"/>
                    </a:lnTo>
                    <a:lnTo>
                      <a:pt x="202" y="8"/>
                    </a:lnTo>
                    <a:lnTo>
                      <a:pt x="189" y="6"/>
                    </a:lnTo>
                    <a:lnTo>
                      <a:pt x="177" y="5"/>
                    </a:lnTo>
                    <a:lnTo>
                      <a:pt x="166" y="2"/>
                    </a:lnTo>
                    <a:lnTo>
                      <a:pt x="154" y="2"/>
                    </a:lnTo>
                    <a:lnTo>
                      <a:pt x="142" y="1"/>
                    </a:lnTo>
                    <a:lnTo>
                      <a:pt x="130" y="0"/>
                    </a:lnTo>
                    <a:lnTo>
                      <a:pt x="119" y="0"/>
                    </a:lnTo>
                    <a:lnTo>
                      <a:pt x="106" y="0"/>
                    </a:lnTo>
                    <a:lnTo>
                      <a:pt x="94" y="1"/>
                    </a:lnTo>
                    <a:lnTo>
                      <a:pt x="83" y="1"/>
                    </a:lnTo>
                    <a:lnTo>
                      <a:pt x="71" y="2"/>
                    </a:lnTo>
                    <a:lnTo>
                      <a:pt x="59" y="4"/>
                    </a:lnTo>
                    <a:lnTo>
                      <a:pt x="47" y="5"/>
                    </a:lnTo>
                    <a:lnTo>
                      <a:pt x="36" y="6"/>
                    </a:lnTo>
                    <a:lnTo>
                      <a:pt x="35" y="6"/>
                    </a:lnTo>
                    <a:lnTo>
                      <a:pt x="31" y="8"/>
                    </a:lnTo>
                    <a:lnTo>
                      <a:pt x="26" y="10"/>
                    </a:lnTo>
                    <a:lnTo>
                      <a:pt x="21" y="14"/>
                    </a:lnTo>
                    <a:lnTo>
                      <a:pt x="14" y="19"/>
                    </a:lnTo>
                    <a:lnTo>
                      <a:pt x="8" y="24"/>
                    </a:lnTo>
                    <a:lnTo>
                      <a:pt x="3" y="31"/>
                    </a:lnTo>
                    <a:lnTo>
                      <a:pt x="1" y="40"/>
                    </a:lnTo>
                    <a:lnTo>
                      <a:pt x="0" y="55"/>
                    </a:lnTo>
                    <a:lnTo>
                      <a:pt x="0" y="81"/>
                    </a:lnTo>
                    <a:lnTo>
                      <a:pt x="0" y="114"/>
                    </a:lnTo>
                    <a:lnTo>
                      <a:pt x="2" y="152"/>
                    </a:lnTo>
                    <a:lnTo>
                      <a:pt x="7" y="193"/>
                    </a:lnTo>
                    <a:lnTo>
                      <a:pt x="13" y="234"/>
                    </a:lnTo>
                    <a:lnTo>
                      <a:pt x="21" y="274"/>
                    </a:lnTo>
                    <a:lnTo>
                      <a:pt x="31" y="308"/>
                    </a:lnTo>
                    <a:lnTo>
                      <a:pt x="35" y="314"/>
                    </a:lnTo>
                    <a:lnTo>
                      <a:pt x="38" y="321"/>
                    </a:lnTo>
                    <a:lnTo>
                      <a:pt x="43" y="327"/>
                    </a:lnTo>
                    <a:lnTo>
                      <a:pt x="47" y="331"/>
                    </a:lnTo>
                    <a:lnTo>
                      <a:pt x="53" y="336"/>
                    </a:lnTo>
                    <a:lnTo>
                      <a:pt x="59" y="341"/>
                    </a:lnTo>
                    <a:lnTo>
                      <a:pt x="66" y="344"/>
                    </a:lnTo>
                    <a:lnTo>
                      <a:pt x="73" y="348"/>
                    </a:lnTo>
                    <a:lnTo>
                      <a:pt x="94" y="353"/>
                    </a:lnTo>
                    <a:lnTo>
                      <a:pt x="119" y="354"/>
                    </a:lnTo>
                    <a:lnTo>
                      <a:pt x="143" y="351"/>
                    </a:lnTo>
                    <a:lnTo>
                      <a:pt x="167" y="345"/>
                    </a:lnTo>
                    <a:lnTo>
                      <a:pt x="190" y="340"/>
                    </a:lnTo>
                    <a:lnTo>
                      <a:pt x="211" y="334"/>
                    </a:lnTo>
                    <a:lnTo>
                      <a:pt x="228" y="329"/>
                    </a:lnTo>
                    <a:lnTo>
                      <a:pt x="240" y="327"/>
                    </a:lnTo>
                    <a:lnTo>
                      <a:pt x="238" y="326"/>
                    </a:lnTo>
                    <a:lnTo>
                      <a:pt x="236" y="323"/>
                    </a:lnTo>
                    <a:lnTo>
                      <a:pt x="233" y="322"/>
                    </a:lnTo>
                    <a:lnTo>
                      <a:pt x="228" y="321"/>
                    </a:lnTo>
                    <a:lnTo>
                      <a:pt x="222" y="320"/>
                    </a:lnTo>
                    <a:lnTo>
                      <a:pt x="216" y="320"/>
                    </a:lnTo>
                    <a:lnTo>
                      <a:pt x="211" y="319"/>
                    </a:lnTo>
                    <a:lnTo>
                      <a:pt x="206" y="319"/>
                    </a:lnTo>
                    <a:close/>
                  </a:path>
                </a:pathLst>
              </a:custGeom>
              <a:solidFill>
                <a:schemeClr val="accent2"/>
              </a:solidFill>
              <a:ln w="9525">
                <a:solidFill>
                  <a:schemeClr val="accent2"/>
                </a:solidFill>
                <a:round/>
                <a:headEnd/>
                <a:tailEnd/>
              </a:ln>
            </p:spPr>
            <p:txBody>
              <a:bodyPr/>
              <a:lstStyle/>
              <a:p>
                <a:endParaRPr lang="en-US" dirty="0"/>
              </a:p>
            </p:txBody>
          </p:sp>
          <p:sp>
            <p:nvSpPr>
              <p:cNvPr id="1906701" name="Freeform 13"/>
              <p:cNvSpPr>
                <a:spLocks/>
              </p:cNvSpPr>
              <p:nvPr/>
            </p:nvSpPr>
            <p:spPr bwMode="auto">
              <a:xfrm>
                <a:off x="2549" y="1228"/>
                <a:ext cx="63" cy="235"/>
              </a:xfrm>
              <a:custGeom>
                <a:avLst/>
                <a:gdLst>
                  <a:gd name="T0" fmla="*/ 20 w 56"/>
                  <a:gd name="T1" fmla="*/ 191 h 210"/>
                  <a:gd name="T2" fmla="*/ 21 w 56"/>
                  <a:gd name="T3" fmla="*/ 198 h 210"/>
                  <a:gd name="T4" fmla="*/ 24 w 56"/>
                  <a:gd name="T5" fmla="*/ 204 h 210"/>
                  <a:gd name="T6" fmla="*/ 31 w 56"/>
                  <a:gd name="T7" fmla="*/ 208 h 210"/>
                  <a:gd name="T8" fmla="*/ 38 w 56"/>
                  <a:gd name="T9" fmla="*/ 210 h 210"/>
                  <a:gd name="T10" fmla="*/ 45 w 56"/>
                  <a:gd name="T11" fmla="*/ 208 h 210"/>
                  <a:gd name="T12" fmla="*/ 51 w 56"/>
                  <a:gd name="T13" fmla="*/ 204 h 210"/>
                  <a:gd name="T14" fmla="*/ 55 w 56"/>
                  <a:gd name="T15" fmla="*/ 198 h 210"/>
                  <a:gd name="T16" fmla="*/ 56 w 56"/>
                  <a:gd name="T17" fmla="*/ 191 h 210"/>
                  <a:gd name="T18" fmla="*/ 43 w 56"/>
                  <a:gd name="T19" fmla="*/ 129 h 210"/>
                  <a:gd name="T20" fmla="*/ 42 w 56"/>
                  <a:gd name="T21" fmla="*/ 111 h 210"/>
                  <a:gd name="T22" fmla="*/ 39 w 56"/>
                  <a:gd name="T23" fmla="*/ 89 h 210"/>
                  <a:gd name="T24" fmla="*/ 33 w 56"/>
                  <a:gd name="T25" fmla="*/ 67 h 210"/>
                  <a:gd name="T26" fmla="*/ 28 w 56"/>
                  <a:gd name="T27" fmla="*/ 46 h 210"/>
                  <a:gd name="T28" fmla="*/ 21 w 56"/>
                  <a:gd name="T29" fmla="*/ 27 h 210"/>
                  <a:gd name="T30" fmla="*/ 14 w 56"/>
                  <a:gd name="T31" fmla="*/ 12 h 210"/>
                  <a:gd name="T32" fmla="*/ 7 w 56"/>
                  <a:gd name="T33" fmla="*/ 2 h 210"/>
                  <a:gd name="T34" fmla="*/ 0 w 56"/>
                  <a:gd name="T35" fmla="*/ 0 h 210"/>
                  <a:gd name="T36" fmla="*/ 10 w 56"/>
                  <a:gd name="T37" fmla="*/ 29 h 210"/>
                  <a:gd name="T38" fmla="*/ 20 w 56"/>
                  <a:gd name="T39" fmla="*/ 70 h 210"/>
                  <a:gd name="T40" fmla="*/ 24 w 56"/>
                  <a:gd name="T41" fmla="*/ 126 h 210"/>
                  <a:gd name="T42" fmla="*/ 20 w 56"/>
                  <a:gd name="T43" fmla="*/ 19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210">
                    <a:moveTo>
                      <a:pt x="20" y="191"/>
                    </a:moveTo>
                    <a:lnTo>
                      <a:pt x="21" y="198"/>
                    </a:lnTo>
                    <a:lnTo>
                      <a:pt x="24" y="204"/>
                    </a:lnTo>
                    <a:lnTo>
                      <a:pt x="31" y="208"/>
                    </a:lnTo>
                    <a:lnTo>
                      <a:pt x="38" y="210"/>
                    </a:lnTo>
                    <a:lnTo>
                      <a:pt x="45" y="208"/>
                    </a:lnTo>
                    <a:lnTo>
                      <a:pt x="51" y="204"/>
                    </a:lnTo>
                    <a:lnTo>
                      <a:pt x="55" y="198"/>
                    </a:lnTo>
                    <a:lnTo>
                      <a:pt x="56" y="191"/>
                    </a:lnTo>
                    <a:lnTo>
                      <a:pt x="43" y="129"/>
                    </a:lnTo>
                    <a:lnTo>
                      <a:pt x="42" y="111"/>
                    </a:lnTo>
                    <a:lnTo>
                      <a:pt x="39" y="89"/>
                    </a:lnTo>
                    <a:lnTo>
                      <a:pt x="33" y="67"/>
                    </a:lnTo>
                    <a:lnTo>
                      <a:pt x="28" y="46"/>
                    </a:lnTo>
                    <a:lnTo>
                      <a:pt x="21" y="27"/>
                    </a:lnTo>
                    <a:lnTo>
                      <a:pt x="14" y="12"/>
                    </a:lnTo>
                    <a:lnTo>
                      <a:pt x="7" y="2"/>
                    </a:lnTo>
                    <a:lnTo>
                      <a:pt x="0" y="0"/>
                    </a:lnTo>
                    <a:lnTo>
                      <a:pt x="10" y="29"/>
                    </a:lnTo>
                    <a:lnTo>
                      <a:pt x="20" y="70"/>
                    </a:lnTo>
                    <a:lnTo>
                      <a:pt x="24" y="126"/>
                    </a:lnTo>
                    <a:lnTo>
                      <a:pt x="20" y="191"/>
                    </a:lnTo>
                    <a:close/>
                  </a:path>
                </a:pathLst>
              </a:custGeom>
              <a:solidFill>
                <a:schemeClr val="accent2"/>
              </a:solidFill>
              <a:ln w="9525">
                <a:solidFill>
                  <a:schemeClr val="accent2"/>
                </a:solidFill>
                <a:round/>
                <a:headEnd/>
                <a:tailEnd/>
              </a:ln>
            </p:spPr>
            <p:txBody>
              <a:bodyPr/>
              <a:lstStyle/>
              <a:p>
                <a:endParaRPr lang="en-US" dirty="0"/>
              </a:p>
            </p:txBody>
          </p:sp>
          <p:sp>
            <p:nvSpPr>
              <p:cNvPr id="1906702" name="Freeform 14"/>
              <p:cNvSpPr>
                <a:spLocks/>
              </p:cNvSpPr>
              <p:nvPr/>
            </p:nvSpPr>
            <p:spPr bwMode="auto">
              <a:xfrm>
                <a:off x="2341" y="1479"/>
                <a:ext cx="61" cy="51"/>
              </a:xfrm>
              <a:custGeom>
                <a:avLst/>
                <a:gdLst>
                  <a:gd name="T0" fmla="*/ 38 w 53"/>
                  <a:gd name="T1" fmla="*/ 44 h 46"/>
                  <a:gd name="T2" fmla="*/ 41 w 53"/>
                  <a:gd name="T3" fmla="*/ 46 h 46"/>
                  <a:gd name="T4" fmla="*/ 46 w 53"/>
                  <a:gd name="T5" fmla="*/ 46 h 46"/>
                  <a:gd name="T6" fmla="*/ 49 w 53"/>
                  <a:gd name="T7" fmla="*/ 43 h 46"/>
                  <a:gd name="T8" fmla="*/ 52 w 53"/>
                  <a:gd name="T9" fmla="*/ 40 h 46"/>
                  <a:gd name="T10" fmla="*/ 53 w 53"/>
                  <a:gd name="T11" fmla="*/ 35 h 46"/>
                  <a:gd name="T12" fmla="*/ 52 w 53"/>
                  <a:gd name="T13" fmla="*/ 32 h 46"/>
                  <a:gd name="T14" fmla="*/ 50 w 53"/>
                  <a:gd name="T15" fmla="*/ 28 h 46"/>
                  <a:gd name="T16" fmla="*/ 47 w 53"/>
                  <a:gd name="T17" fmla="*/ 26 h 46"/>
                  <a:gd name="T18" fmla="*/ 40 w 53"/>
                  <a:gd name="T19" fmla="*/ 24 h 46"/>
                  <a:gd name="T20" fmla="*/ 32 w 53"/>
                  <a:gd name="T21" fmla="*/ 20 h 46"/>
                  <a:gd name="T22" fmla="*/ 25 w 53"/>
                  <a:gd name="T23" fmla="*/ 16 h 46"/>
                  <a:gd name="T24" fmla="*/ 17 w 53"/>
                  <a:gd name="T25" fmla="*/ 11 h 46"/>
                  <a:gd name="T26" fmla="*/ 10 w 53"/>
                  <a:gd name="T27" fmla="*/ 6 h 46"/>
                  <a:gd name="T28" fmla="*/ 6 w 53"/>
                  <a:gd name="T29" fmla="*/ 3 h 46"/>
                  <a:gd name="T30" fmla="*/ 1 w 53"/>
                  <a:gd name="T31" fmla="*/ 1 h 46"/>
                  <a:gd name="T32" fmla="*/ 0 w 53"/>
                  <a:gd name="T33" fmla="*/ 0 h 46"/>
                  <a:gd name="T34" fmla="*/ 1 w 53"/>
                  <a:gd name="T35" fmla="*/ 1 h 46"/>
                  <a:gd name="T36" fmla="*/ 3 w 53"/>
                  <a:gd name="T37" fmla="*/ 5 h 46"/>
                  <a:gd name="T38" fmla="*/ 7 w 53"/>
                  <a:gd name="T39" fmla="*/ 12 h 46"/>
                  <a:gd name="T40" fmla="*/ 11 w 53"/>
                  <a:gd name="T41" fmla="*/ 19 h 46"/>
                  <a:gd name="T42" fmla="*/ 17 w 53"/>
                  <a:gd name="T43" fmla="*/ 27 h 46"/>
                  <a:gd name="T44" fmla="*/ 24 w 53"/>
                  <a:gd name="T45" fmla="*/ 34 h 46"/>
                  <a:gd name="T46" fmla="*/ 31 w 53"/>
                  <a:gd name="T47" fmla="*/ 41 h 46"/>
                  <a:gd name="T48" fmla="*/ 38 w 53"/>
                  <a:gd name="T49" fmla="*/ 4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46">
                    <a:moveTo>
                      <a:pt x="38" y="44"/>
                    </a:moveTo>
                    <a:lnTo>
                      <a:pt x="41" y="46"/>
                    </a:lnTo>
                    <a:lnTo>
                      <a:pt x="46" y="46"/>
                    </a:lnTo>
                    <a:lnTo>
                      <a:pt x="49" y="43"/>
                    </a:lnTo>
                    <a:lnTo>
                      <a:pt x="52" y="40"/>
                    </a:lnTo>
                    <a:lnTo>
                      <a:pt x="53" y="35"/>
                    </a:lnTo>
                    <a:lnTo>
                      <a:pt x="52" y="32"/>
                    </a:lnTo>
                    <a:lnTo>
                      <a:pt x="50" y="28"/>
                    </a:lnTo>
                    <a:lnTo>
                      <a:pt x="47" y="26"/>
                    </a:lnTo>
                    <a:lnTo>
                      <a:pt x="40" y="24"/>
                    </a:lnTo>
                    <a:lnTo>
                      <a:pt x="32" y="20"/>
                    </a:lnTo>
                    <a:lnTo>
                      <a:pt x="25" y="16"/>
                    </a:lnTo>
                    <a:lnTo>
                      <a:pt x="17" y="11"/>
                    </a:lnTo>
                    <a:lnTo>
                      <a:pt x="10" y="6"/>
                    </a:lnTo>
                    <a:lnTo>
                      <a:pt x="6" y="3"/>
                    </a:lnTo>
                    <a:lnTo>
                      <a:pt x="1" y="1"/>
                    </a:lnTo>
                    <a:lnTo>
                      <a:pt x="0" y="0"/>
                    </a:lnTo>
                    <a:lnTo>
                      <a:pt x="1" y="1"/>
                    </a:lnTo>
                    <a:lnTo>
                      <a:pt x="3" y="5"/>
                    </a:lnTo>
                    <a:lnTo>
                      <a:pt x="7" y="12"/>
                    </a:lnTo>
                    <a:lnTo>
                      <a:pt x="11" y="19"/>
                    </a:lnTo>
                    <a:lnTo>
                      <a:pt x="17" y="27"/>
                    </a:lnTo>
                    <a:lnTo>
                      <a:pt x="24" y="34"/>
                    </a:lnTo>
                    <a:lnTo>
                      <a:pt x="31" y="41"/>
                    </a:lnTo>
                    <a:lnTo>
                      <a:pt x="38" y="44"/>
                    </a:lnTo>
                    <a:close/>
                  </a:path>
                </a:pathLst>
              </a:custGeom>
              <a:solidFill>
                <a:schemeClr val="accent2"/>
              </a:solidFill>
              <a:ln w="9525">
                <a:solidFill>
                  <a:schemeClr val="accent2"/>
                </a:solidFill>
                <a:round/>
                <a:headEnd/>
                <a:tailEnd/>
              </a:ln>
            </p:spPr>
            <p:txBody>
              <a:bodyPr/>
              <a:lstStyle/>
              <a:p>
                <a:endParaRPr lang="en-US" dirty="0"/>
              </a:p>
            </p:txBody>
          </p:sp>
          <p:sp>
            <p:nvSpPr>
              <p:cNvPr id="1906703" name="Freeform 15"/>
              <p:cNvSpPr>
                <a:spLocks/>
              </p:cNvSpPr>
              <p:nvPr/>
            </p:nvSpPr>
            <p:spPr bwMode="auto">
              <a:xfrm>
                <a:off x="2384" y="1463"/>
                <a:ext cx="56" cy="42"/>
              </a:xfrm>
              <a:custGeom>
                <a:avLst/>
                <a:gdLst>
                  <a:gd name="T0" fmla="*/ 39 w 49"/>
                  <a:gd name="T1" fmla="*/ 38 h 38"/>
                  <a:gd name="T2" fmla="*/ 41 w 49"/>
                  <a:gd name="T3" fmla="*/ 38 h 38"/>
                  <a:gd name="T4" fmla="*/ 45 w 49"/>
                  <a:gd name="T5" fmla="*/ 38 h 38"/>
                  <a:gd name="T6" fmla="*/ 47 w 49"/>
                  <a:gd name="T7" fmla="*/ 36 h 38"/>
                  <a:gd name="T8" fmla="*/ 48 w 49"/>
                  <a:gd name="T9" fmla="*/ 34 h 38"/>
                  <a:gd name="T10" fmla="*/ 49 w 49"/>
                  <a:gd name="T11" fmla="*/ 32 h 38"/>
                  <a:gd name="T12" fmla="*/ 49 w 49"/>
                  <a:gd name="T13" fmla="*/ 28 h 38"/>
                  <a:gd name="T14" fmla="*/ 47 w 49"/>
                  <a:gd name="T15" fmla="*/ 26 h 38"/>
                  <a:gd name="T16" fmla="*/ 45 w 49"/>
                  <a:gd name="T17" fmla="*/ 25 h 38"/>
                  <a:gd name="T18" fmla="*/ 39 w 49"/>
                  <a:gd name="T19" fmla="*/ 21 h 38"/>
                  <a:gd name="T20" fmla="*/ 31 w 49"/>
                  <a:gd name="T21" fmla="*/ 18 h 38"/>
                  <a:gd name="T22" fmla="*/ 24 w 49"/>
                  <a:gd name="T23" fmla="*/ 13 h 38"/>
                  <a:gd name="T24" fmla="*/ 17 w 49"/>
                  <a:gd name="T25" fmla="*/ 10 h 38"/>
                  <a:gd name="T26" fmla="*/ 10 w 49"/>
                  <a:gd name="T27" fmla="*/ 5 h 38"/>
                  <a:gd name="T28" fmla="*/ 4 w 49"/>
                  <a:gd name="T29" fmla="*/ 3 h 38"/>
                  <a:gd name="T30" fmla="*/ 1 w 49"/>
                  <a:gd name="T31" fmla="*/ 1 h 38"/>
                  <a:gd name="T32" fmla="*/ 0 w 49"/>
                  <a:gd name="T33" fmla="*/ 0 h 38"/>
                  <a:gd name="T34" fmla="*/ 0 w 49"/>
                  <a:gd name="T35" fmla="*/ 1 h 38"/>
                  <a:gd name="T36" fmla="*/ 0 w 49"/>
                  <a:gd name="T37" fmla="*/ 2 h 38"/>
                  <a:gd name="T38" fmla="*/ 1 w 49"/>
                  <a:gd name="T39" fmla="*/ 4 h 38"/>
                  <a:gd name="T40" fmla="*/ 1 w 49"/>
                  <a:gd name="T41" fmla="*/ 5 h 38"/>
                  <a:gd name="T42" fmla="*/ 2 w 49"/>
                  <a:gd name="T43" fmla="*/ 6 h 38"/>
                  <a:gd name="T44" fmla="*/ 4 w 49"/>
                  <a:gd name="T45" fmla="*/ 10 h 38"/>
                  <a:gd name="T46" fmla="*/ 8 w 49"/>
                  <a:gd name="T47" fmla="*/ 15 h 38"/>
                  <a:gd name="T48" fmla="*/ 13 w 49"/>
                  <a:gd name="T49" fmla="*/ 19 h 38"/>
                  <a:gd name="T50" fmla="*/ 19 w 49"/>
                  <a:gd name="T51" fmla="*/ 25 h 38"/>
                  <a:gd name="T52" fmla="*/ 25 w 49"/>
                  <a:gd name="T53" fmla="*/ 31 h 38"/>
                  <a:gd name="T54" fmla="*/ 32 w 49"/>
                  <a:gd name="T55" fmla="*/ 34 h 38"/>
                  <a:gd name="T56" fmla="*/ 39 w 49"/>
                  <a:gd name="T5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 h="38">
                    <a:moveTo>
                      <a:pt x="39" y="38"/>
                    </a:moveTo>
                    <a:lnTo>
                      <a:pt x="41" y="38"/>
                    </a:lnTo>
                    <a:lnTo>
                      <a:pt x="45" y="38"/>
                    </a:lnTo>
                    <a:lnTo>
                      <a:pt x="47" y="36"/>
                    </a:lnTo>
                    <a:lnTo>
                      <a:pt x="48" y="34"/>
                    </a:lnTo>
                    <a:lnTo>
                      <a:pt x="49" y="32"/>
                    </a:lnTo>
                    <a:lnTo>
                      <a:pt x="49" y="28"/>
                    </a:lnTo>
                    <a:lnTo>
                      <a:pt x="47" y="26"/>
                    </a:lnTo>
                    <a:lnTo>
                      <a:pt x="45" y="25"/>
                    </a:lnTo>
                    <a:lnTo>
                      <a:pt x="39" y="21"/>
                    </a:lnTo>
                    <a:lnTo>
                      <a:pt x="31" y="18"/>
                    </a:lnTo>
                    <a:lnTo>
                      <a:pt x="24" y="13"/>
                    </a:lnTo>
                    <a:lnTo>
                      <a:pt x="17" y="10"/>
                    </a:lnTo>
                    <a:lnTo>
                      <a:pt x="10" y="5"/>
                    </a:lnTo>
                    <a:lnTo>
                      <a:pt x="4" y="3"/>
                    </a:lnTo>
                    <a:lnTo>
                      <a:pt x="1" y="1"/>
                    </a:lnTo>
                    <a:lnTo>
                      <a:pt x="0" y="0"/>
                    </a:lnTo>
                    <a:lnTo>
                      <a:pt x="0" y="1"/>
                    </a:lnTo>
                    <a:lnTo>
                      <a:pt x="0" y="2"/>
                    </a:lnTo>
                    <a:lnTo>
                      <a:pt x="1" y="4"/>
                    </a:lnTo>
                    <a:lnTo>
                      <a:pt x="1" y="5"/>
                    </a:lnTo>
                    <a:lnTo>
                      <a:pt x="2" y="6"/>
                    </a:lnTo>
                    <a:lnTo>
                      <a:pt x="4" y="10"/>
                    </a:lnTo>
                    <a:lnTo>
                      <a:pt x="8" y="15"/>
                    </a:lnTo>
                    <a:lnTo>
                      <a:pt x="13" y="19"/>
                    </a:lnTo>
                    <a:lnTo>
                      <a:pt x="19" y="25"/>
                    </a:lnTo>
                    <a:lnTo>
                      <a:pt x="25" y="31"/>
                    </a:lnTo>
                    <a:lnTo>
                      <a:pt x="32" y="34"/>
                    </a:lnTo>
                    <a:lnTo>
                      <a:pt x="39" y="38"/>
                    </a:lnTo>
                    <a:close/>
                  </a:path>
                </a:pathLst>
              </a:custGeom>
              <a:solidFill>
                <a:schemeClr val="accent2"/>
              </a:solidFill>
              <a:ln w="9525">
                <a:solidFill>
                  <a:schemeClr val="accent2"/>
                </a:solidFill>
                <a:round/>
                <a:headEnd/>
                <a:tailEnd/>
              </a:ln>
            </p:spPr>
            <p:txBody>
              <a:bodyPr/>
              <a:lstStyle/>
              <a:p>
                <a:endParaRPr lang="en-US" dirty="0"/>
              </a:p>
            </p:txBody>
          </p:sp>
          <p:sp>
            <p:nvSpPr>
              <p:cNvPr id="1906704" name="Freeform 16"/>
              <p:cNvSpPr>
                <a:spLocks/>
              </p:cNvSpPr>
              <p:nvPr/>
            </p:nvSpPr>
            <p:spPr bwMode="auto">
              <a:xfrm>
                <a:off x="1872" y="1041"/>
                <a:ext cx="232" cy="721"/>
              </a:xfrm>
              <a:custGeom>
                <a:avLst/>
                <a:gdLst>
                  <a:gd name="T0" fmla="*/ 50 w 209"/>
                  <a:gd name="T1" fmla="*/ 579 h 646"/>
                  <a:gd name="T2" fmla="*/ 48 w 209"/>
                  <a:gd name="T3" fmla="*/ 602 h 646"/>
                  <a:gd name="T4" fmla="*/ 51 w 209"/>
                  <a:gd name="T5" fmla="*/ 604 h 646"/>
                  <a:gd name="T6" fmla="*/ 63 w 209"/>
                  <a:gd name="T7" fmla="*/ 600 h 646"/>
                  <a:gd name="T8" fmla="*/ 76 w 209"/>
                  <a:gd name="T9" fmla="*/ 601 h 646"/>
                  <a:gd name="T10" fmla="*/ 86 w 209"/>
                  <a:gd name="T11" fmla="*/ 612 h 646"/>
                  <a:gd name="T12" fmla="*/ 86 w 209"/>
                  <a:gd name="T13" fmla="*/ 625 h 646"/>
                  <a:gd name="T14" fmla="*/ 74 w 209"/>
                  <a:gd name="T15" fmla="*/ 641 h 646"/>
                  <a:gd name="T16" fmla="*/ 65 w 209"/>
                  <a:gd name="T17" fmla="*/ 643 h 646"/>
                  <a:gd name="T18" fmla="*/ 51 w 209"/>
                  <a:gd name="T19" fmla="*/ 646 h 646"/>
                  <a:gd name="T20" fmla="*/ 30 w 209"/>
                  <a:gd name="T21" fmla="*/ 642 h 646"/>
                  <a:gd name="T22" fmla="*/ 10 w 209"/>
                  <a:gd name="T23" fmla="*/ 630 h 646"/>
                  <a:gd name="T24" fmla="*/ 5 w 209"/>
                  <a:gd name="T25" fmla="*/ 613 h 646"/>
                  <a:gd name="T26" fmla="*/ 17 w 209"/>
                  <a:gd name="T27" fmla="*/ 589 h 646"/>
                  <a:gd name="T28" fmla="*/ 13 w 209"/>
                  <a:gd name="T29" fmla="*/ 573 h 646"/>
                  <a:gd name="T30" fmla="*/ 3 w 209"/>
                  <a:gd name="T31" fmla="*/ 562 h 646"/>
                  <a:gd name="T32" fmla="*/ 0 w 209"/>
                  <a:gd name="T33" fmla="*/ 391 h 646"/>
                  <a:gd name="T34" fmla="*/ 4 w 209"/>
                  <a:gd name="T35" fmla="*/ 75 h 646"/>
                  <a:gd name="T36" fmla="*/ 5 w 209"/>
                  <a:gd name="T37" fmla="*/ 17 h 646"/>
                  <a:gd name="T38" fmla="*/ 17 w 209"/>
                  <a:gd name="T39" fmla="*/ 22 h 646"/>
                  <a:gd name="T40" fmla="*/ 37 w 209"/>
                  <a:gd name="T41" fmla="*/ 24 h 646"/>
                  <a:gd name="T42" fmla="*/ 79 w 209"/>
                  <a:gd name="T43" fmla="*/ 20 h 646"/>
                  <a:gd name="T44" fmla="*/ 124 w 209"/>
                  <a:gd name="T45" fmla="*/ 14 h 646"/>
                  <a:gd name="T46" fmla="*/ 165 w 209"/>
                  <a:gd name="T47" fmla="*/ 6 h 646"/>
                  <a:gd name="T48" fmla="*/ 196 w 209"/>
                  <a:gd name="T49" fmla="*/ 4 h 646"/>
                  <a:gd name="T50" fmla="*/ 208 w 209"/>
                  <a:gd name="T51" fmla="*/ 21 h 646"/>
                  <a:gd name="T52" fmla="*/ 206 w 209"/>
                  <a:gd name="T53" fmla="*/ 36 h 646"/>
                  <a:gd name="T54" fmla="*/ 192 w 209"/>
                  <a:gd name="T55" fmla="*/ 51 h 646"/>
                  <a:gd name="T56" fmla="*/ 163 w 209"/>
                  <a:gd name="T57" fmla="*/ 53 h 646"/>
                  <a:gd name="T58" fmla="*/ 112 w 209"/>
                  <a:gd name="T59" fmla="*/ 50 h 646"/>
                  <a:gd name="T60" fmla="*/ 61 w 209"/>
                  <a:gd name="T61" fmla="*/ 44 h 646"/>
                  <a:gd name="T62" fmla="*/ 27 w 209"/>
                  <a:gd name="T63" fmla="*/ 40 h 646"/>
                  <a:gd name="T64" fmla="*/ 27 w 209"/>
                  <a:gd name="T65" fmla="*/ 68 h 646"/>
                  <a:gd name="T66" fmla="*/ 36 w 209"/>
                  <a:gd name="T67" fmla="*/ 138 h 646"/>
                  <a:gd name="T68" fmla="*/ 42 w 209"/>
                  <a:gd name="T69" fmla="*/ 261 h 646"/>
                  <a:gd name="T70" fmla="*/ 53 w 209"/>
                  <a:gd name="T71" fmla="*/ 451 h 646"/>
                  <a:gd name="T72" fmla="*/ 50 w 209"/>
                  <a:gd name="T73" fmla="*/ 551 h 646"/>
                  <a:gd name="T74" fmla="*/ 48 w 209"/>
                  <a:gd name="T75" fmla="*/ 558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9" h="646">
                    <a:moveTo>
                      <a:pt x="46" y="562"/>
                    </a:moveTo>
                    <a:lnTo>
                      <a:pt x="50" y="579"/>
                    </a:lnTo>
                    <a:lnTo>
                      <a:pt x="50" y="593"/>
                    </a:lnTo>
                    <a:lnTo>
                      <a:pt x="48" y="602"/>
                    </a:lnTo>
                    <a:lnTo>
                      <a:pt x="46" y="605"/>
                    </a:lnTo>
                    <a:lnTo>
                      <a:pt x="51" y="604"/>
                    </a:lnTo>
                    <a:lnTo>
                      <a:pt x="56" y="602"/>
                    </a:lnTo>
                    <a:lnTo>
                      <a:pt x="63" y="600"/>
                    </a:lnTo>
                    <a:lnTo>
                      <a:pt x="69" y="600"/>
                    </a:lnTo>
                    <a:lnTo>
                      <a:pt x="76" y="601"/>
                    </a:lnTo>
                    <a:lnTo>
                      <a:pt x="82" y="605"/>
                    </a:lnTo>
                    <a:lnTo>
                      <a:pt x="86" y="612"/>
                    </a:lnTo>
                    <a:lnTo>
                      <a:pt x="87" y="619"/>
                    </a:lnTo>
                    <a:lnTo>
                      <a:pt x="86" y="625"/>
                    </a:lnTo>
                    <a:lnTo>
                      <a:pt x="81" y="633"/>
                    </a:lnTo>
                    <a:lnTo>
                      <a:pt x="74" y="641"/>
                    </a:lnTo>
                    <a:lnTo>
                      <a:pt x="67" y="643"/>
                    </a:lnTo>
                    <a:lnTo>
                      <a:pt x="65" y="643"/>
                    </a:lnTo>
                    <a:lnTo>
                      <a:pt x="59" y="644"/>
                    </a:lnTo>
                    <a:lnTo>
                      <a:pt x="51" y="646"/>
                    </a:lnTo>
                    <a:lnTo>
                      <a:pt x="41" y="644"/>
                    </a:lnTo>
                    <a:lnTo>
                      <a:pt x="30" y="642"/>
                    </a:lnTo>
                    <a:lnTo>
                      <a:pt x="20" y="638"/>
                    </a:lnTo>
                    <a:lnTo>
                      <a:pt x="10" y="630"/>
                    </a:lnTo>
                    <a:lnTo>
                      <a:pt x="3" y="617"/>
                    </a:lnTo>
                    <a:lnTo>
                      <a:pt x="5" y="613"/>
                    </a:lnTo>
                    <a:lnTo>
                      <a:pt x="11" y="603"/>
                    </a:lnTo>
                    <a:lnTo>
                      <a:pt x="17" y="589"/>
                    </a:lnTo>
                    <a:lnTo>
                      <a:pt x="22" y="574"/>
                    </a:lnTo>
                    <a:lnTo>
                      <a:pt x="13" y="573"/>
                    </a:lnTo>
                    <a:lnTo>
                      <a:pt x="6" y="569"/>
                    </a:lnTo>
                    <a:lnTo>
                      <a:pt x="3" y="562"/>
                    </a:lnTo>
                    <a:lnTo>
                      <a:pt x="0" y="552"/>
                    </a:lnTo>
                    <a:lnTo>
                      <a:pt x="0" y="391"/>
                    </a:lnTo>
                    <a:lnTo>
                      <a:pt x="3" y="216"/>
                    </a:lnTo>
                    <a:lnTo>
                      <a:pt x="4" y="75"/>
                    </a:lnTo>
                    <a:lnTo>
                      <a:pt x="4" y="17"/>
                    </a:lnTo>
                    <a:lnTo>
                      <a:pt x="5" y="17"/>
                    </a:lnTo>
                    <a:lnTo>
                      <a:pt x="11" y="19"/>
                    </a:lnTo>
                    <a:lnTo>
                      <a:pt x="17" y="22"/>
                    </a:lnTo>
                    <a:lnTo>
                      <a:pt x="20" y="27"/>
                    </a:lnTo>
                    <a:lnTo>
                      <a:pt x="37" y="24"/>
                    </a:lnTo>
                    <a:lnTo>
                      <a:pt x="58" y="22"/>
                    </a:lnTo>
                    <a:lnTo>
                      <a:pt x="79" y="20"/>
                    </a:lnTo>
                    <a:lnTo>
                      <a:pt x="102" y="16"/>
                    </a:lnTo>
                    <a:lnTo>
                      <a:pt x="124" y="14"/>
                    </a:lnTo>
                    <a:lnTo>
                      <a:pt x="145" y="11"/>
                    </a:lnTo>
                    <a:lnTo>
                      <a:pt x="165" y="6"/>
                    </a:lnTo>
                    <a:lnTo>
                      <a:pt x="182" y="0"/>
                    </a:lnTo>
                    <a:lnTo>
                      <a:pt x="196" y="4"/>
                    </a:lnTo>
                    <a:lnTo>
                      <a:pt x="204" y="12"/>
                    </a:lnTo>
                    <a:lnTo>
                      <a:pt x="208" y="21"/>
                    </a:lnTo>
                    <a:lnTo>
                      <a:pt x="209" y="27"/>
                    </a:lnTo>
                    <a:lnTo>
                      <a:pt x="206" y="36"/>
                    </a:lnTo>
                    <a:lnTo>
                      <a:pt x="200" y="44"/>
                    </a:lnTo>
                    <a:lnTo>
                      <a:pt x="192" y="51"/>
                    </a:lnTo>
                    <a:lnTo>
                      <a:pt x="182" y="54"/>
                    </a:lnTo>
                    <a:lnTo>
                      <a:pt x="163" y="53"/>
                    </a:lnTo>
                    <a:lnTo>
                      <a:pt x="139" y="52"/>
                    </a:lnTo>
                    <a:lnTo>
                      <a:pt x="112" y="50"/>
                    </a:lnTo>
                    <a:lnTo>
                      <a:pt x="86" y="46"/>
                    </a:lnTo>
                    <a:lnTo>
                      <a:pt x="61" y="44"/>
                    </a:lnTo>
                    <a:lnTo>
                      <a:pt x="41" y="42"/>
                    </a:lnTo>
                    <a:lnTo>
                      <a:pt x="27" y="40"/>
                    </a:lnTo>
                    <a:lnTo>
                      <a:pt x="22" y="39"/>
                    </a:lnTo>
                    <a:lnTo>
                      <a:pt x="27" y="68"/>
                    </a:lnTo>
                    <a:lnTo>
                      <a:pt x="33" y="104"/>
                    </a:lnTo>
                    <a:lnTo>
                      <a:pt x="36" y="138"/>
                    </a:lnTo>
                    <a:lnTo>
                      <a:pt x="38" y="165"/>
                    </a:lnTo>
                    <a:lnTo>
                      <a:pt x="42" y="261"/>
                    </a:lnTo>
                    <a:lnTo>
                      <a:pt x="49" y="356"/>
                    </a:lnTo>
                    <a:lnTo>
                      <a:pt x="53" y="451"/>
                    </a:lnTo>
                    <a:lnTo>
                      <a:pt x="50" y="548"/>
                    </a:lnTo>
                    <a:lnTo>
                      <a:pt x="50" y="551"/>
                    </a:lnTo>
                    <a:lnTo>
                      <a:pt x="49" y="555"/>
                    </a:lnTo>
                    <a:lnTo>
                      <a:pt x="48" y="558"/>
                    </a:lnTo>
                    <a:lnTo>
                      <a:pt x="46" y="562"/>
                    </a:lnTo>
                    <a:close/>
                  </a:path>
                </a:pathLst>
              </a:custGeom>
              <a:solidFill>
                <a:schemeClr val="accent2"/>
              </a:solidFill>
              <a:ln w="9525">
                <a:solidFill>
                  <a:schemeClr val="accent2"/>
                </a:solidFill>
                <a:round/>
                <a:headEnd/>
                <a:tailEnd/>
              </a:ln>
            </p:spPr>
            <p:txBody>
              <a:bodyPr/>
              <a:lstStyle/>
              <a:p>
                <a:endParaRPr lang="en-US" dirty="0"/>
              </a:p>
            </p:txBody>
          </p:sp>
          <p:sp>
            <p:nvSpPr>
              <p:cNvPr id="1906705" name="Freeform 17"/>
              <p:cNvSpPr>
                <a:spLocks/>
              </p:cNvSpPr>
              <p:nvPr/>
            </p:nvSpPr>
            <p:spPr bwMode="auto">
              <a:xfrm>
                <a:off x="2259" y="1181"/>
                <a:ext cx="536" cy="564"/>
              </a:xfrm>
              <a:custGeom>
                <a:avLst/>
                <a:gdLst>
                  <a:gd name="T0" fmla="*/ 132 w 480"/>
                  <a:gd name="T1" fmla="*/ 478 h 504"/>
                  <a:gd name="T2" fmla="*/ 112 w 480"/>
                  <a:gd name="T3" fmla="*/ 489 h 504"/>
                  <a:gd name="T4" fmla="*/ 120 w 480"/>
                  <a:gd name="T5" fmla="*/ 502 h 504"/>
                  <a:gd name="T6" fmla="*/ 142 w 480"/>
                  <a:gd name="T7" fmla="*/ 501 h 504"/>
                  <a:gd name="T8" fmla="*/ 163 w 480"/>
                  <a:gd name="T9" fmla="*/ 492 h 504"/>
                  <a:gd name="T10" fmla="*/ 173 w 480"/>
                  <a:gd name="T11" fmla="*/ 487 h 504"/>
                  <a:gd name="T12" fmla="*/ 175 w 480"/>
                  <a:gd name="T13" fmla="*/ 464 h 504"/>
                  <a:gd name="T14" fmla="*/ 204 w 480"/>
                  <a:gd name="T15" fmla="*/ 453 h 504"/>
                  <a:gd name="T16" fmla="*/ 246 w 480"/>
                  <a:gd name="T17" fmla="*/ 446 h 504"/>
                  <a:gd name="T18" fmla="*/ 289 w 480"/>
                  <a:gd name="T19" fmla="*/ 439 h 504"/>
                  <a:gd name="T20" fmla="*/ 332 w 480"/>
                  <a:gd name="T21" fmla="*/ 432 h 504"/>
                  <a:gd name="T22" fmla="*/ 372 w 480"/>
                  <a:gd name="T23" fmla="*/ 424 h 504"/>
                  <a:gd name="T24" fmla="*/ 396 w 480"/>
                  <a:gd name="T25" fmla="*/ 425 h 504"/>
                  <a:gd name="T26" fmla="*/ 395 w 480"/>
                  <a:gd name="T27" fmla="*/ 461 h 504"/>
                  <a:gd name="T28" fmla="*/ 373 w 480"/>
                  <a:gd name="T29" fmla="*/ 455 h 504"/>
                  <a:gd name="T30" fmla="*/ 356 w 480"/>
                  <a:gd name="T31" fmla="*/ 462 h 504"/>
                  <a:gd name="T32" fmla="*/ 349 w 480"/>
                  <a:gd name="T33" fmla="*/ 482 h 504"/>
                  <a:gd name="T34" fmla="*/ 365 w 480"/>
                  <a:gd name="T35" fmla="*/ 492 h 504"/>
                  <a:gd name="T36" fmla="*/ 390 w 480"/>
                  <a:gd name="T37" fmla="*/ 491 h 504"/>
                  <a:gd name="T38" fmla="*/ 426 w 480"/>
                  <a:gd name="T39" fmla="*/ 483 h 504"/>
                  <a:gd name="T40" fmla="*/ 439 w 480"/>
                  <a:gd name="T41" fmla="*/ 470 h 504"/>
                  <a:gd name="T42" fmla="*/ 433 w 480"/>
                  <a:gd name="T43" fmla="*/ 410 h 504"/>
                  <a:gd name="T44" fmla="*/ 441 w 480"/>
                  <a:gd name="T45" fmla="*/ 408 h 504"/>
                  <a:gd name="T46" fmla="*/ 457 w 480"/>
                  <a:gd name="T47" fmla="*/ 392 h 504"/>
                  <a:gd name="T48" fmla="*/ 470 w 480"/>
                  <a:gd name="T49" fmla="*/ 364 h 504"/>
                  <a:gd name="T50" fmla="*/ 480 w 480"/>
                  <a:gd name="T51" fmla="*/ 330 h 504"/>
                  <a:gd name="T52" fmla="*/ 442 w 480"/>
                  <a:gd name="T53" fmla="*/ 186 h 504"/>
                  <a:gd name="T54" fmla="*/ 413 w 480"/>
                  <a:gd name="T55" fmla="*/ 71 h 504"/>
                  <a:gd name="T56" fmla="*/ 402 w 480"/>
                  <a:gd name="T57" fmla="*/ 36 h 504"/>
                  <a:gd name="T58" fmla="*/ 377 w 480"/>
                  <a:gd name="T59" fmla="*/ 0 h 504"/>
                  <a:gd name="T60" fmla="*/ 395 w 480"/>
                  <a:gd name="T61" fmla="*/ 124 h 504"/>
                  <a:gd name="T62" fmla="*/ 412 w 480"/>
                  <a:gd name="T63" fmla="*/ 232 h 504"/>
                  <a:gd name="T64" fmla="*/ 429 w 480"/>
                  <a:gd name="T65" fmla="*/ 316 h 504"/>
                  <a:gd name="T66" fmla="*/ 440 w 480"/>
                  <a:gd name="T67" fmla="*/ 359 h 504"/>
                  <a:gd name="T68" fmla="*/ 370 w 480"/>
                  <a:gd name="T69" fmla="*/ 370 h 504"/>
                  <a:gd name="T70" fmla="*/ 301 w 480"/>
                  <a:gd name="T71" fmla="*/ 383 h 504"/>
                  <a:gd name="T72" fmla="*/ 231 w 480"/>
                  <a:gd name="T73" fmla="*/ 395 h 504"/>
                  <a:gd name="T74" fmla="*/ 162 w 480"/>
                  <a:gd name="T75" fmla="*/ 409 h 504"/>
                  <a:gd name="T76" fmla="*/ 92 w 480"/>
                  <a:gd name="T77" fmla="*/ 425 h 504"/>
                  <a:gd name="T78" fmla="*/ 47 w 480"/>
                  <a:gd name="T79" fmla="*/ 440 h 504"/>
                  <a:gd name="T80" fmla="*/ 15 w 480"/>
                  <a:gd name="T81" fmla="*/ 462 h 504"/>
                  <a:gd name="T82" fmla="*/ 0 w 480"/>
                  <a:gd name="T83" fmla="*/ 475 h 504"/>
                  <a:gd name="T84" fmla="*/ 25 w 480"/>
                  <a:gd name="T85" fmla="*/ 475 h 504"/>
                  <a:gd name="T86" fmla="*/ 86 w 480"/>
                  <a:gd name="T87" fmla="*/ 469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0" h="504">
                    <a:moveTo>
                      <a:pt x="140" y="462"/>
                    </a:moveTo>
                    <a:lnTo>
                      <a:pt x="136" y="477"/>
                    </a:lnTo>
                    <a:lnTo>
                      <a:pt x="132" y="478"/>
                    </a:lnTo>
                    <a:lnTo>
                      <a:pt x="124" y="479"/>
                    </a:lnTo>
                    <a:lnTo>
                      <a:pt x="115" y="483"/>
                    </a:lnTo>
                    <a:lnTo>
                      <a:pt x="112" y="489"/>
                    </a:lnTo>
                    <a:lnTo>
                      <a:pt x="113" y="494"/>
                    </a:lnTo>
                    <a:lnTo>
                      <a:pt x="115" y="499"/>
                    </a:lnTo>
                    <a:lnTo>
                      <a:pt x="120" y="502"/>
                    </a:lnTo>
                    <a:lnTo>
                      <a:pt x="125" y="504"/>
                    </a:lnTo>
                    <a:lnTo>
                      <a:pt x="134" y="502"/>
                    </a:lnTo>
                    <a:lnTo>
                      <a:pt x="142" y="501"/>
                    </a:lnTo>
                    <a:lnTo>
                      <a:pt x="150" y="499"/>
                    </a:lnTo>
                    <a:lnTo>
                      <a:pt x="158" y="495"/>
                    </a:lnTo>
                    <a:lnTo>
                      <a:pt x="163" y="492"/>
                    </a:lnTo>
                    <a:lnTo>
                      <a:pt x="168" y="490"/>
                    </a:lnTo>
                    <a:lnTo>
                      <a:pt x="172" y="489"/>
                    </a:lnTo>
                    <a:lnTo>
                      <a:pt x="173" y="487"/>
                    </a:lnTo>
                    <a:lnTo>
                      <a:pt x="174" y="481"/>
                    </a:lnTo>
                    <a:lnTo>
                      <a:pt x="175" y="472"/>
                    </a:lnTo>
                    <a:lnTo>
                      <a:pt x="175" y="464"/>
                    </a:lnTo>
                    <a:lnTo>
                      <a:pt x="176" y="456"/>
                    </a:lnTo>
                    <a:lnTo>
                      <a:pt x="190" y="454"/>
                    </a:lnTo>
                    <a:lnTo>
                      <a:pt x="204" y="453"/>
                    </a:lnTo>
                    <a:lnTo>
                      <a:pt x="218" y="451"/>
                    </a:lnTo>
                    <a:lnTo>
                      <a:pt x="231" y="448"/>
                    </a:lnTo>
                    <a:lnTo>
                      <a:pt x="246" y="446"/>
                    </a:lnTo>
                    <a:lnTo>
                      <a:pt x="260" y="444"/>
                    </a:lnTo>
                    <a:lnTo>
                      <a:pt x="274" y="441"/>
                    </a:lnTo>
                    <a:lnTo>
                      <a:pt x="289" y="439"/>
                    </a:lnTo>
                    <a:lnTo>
                      <a:pt x="303" y="437"/>
                    </a:lnTo>
                    <a:lnTo>
                      <a:pt x="318" y="434"/>
                    </a:lnTo>
                    <a:lnTo>
                      <a:pt x="332" y="432"/>
                    </a:lnTo>
                    <a:lnTo>
                      <a:pt x="345" y="429"/>
                    </a:lnTo>
                    <a:lnTo>
                      <a:pt x="358" y="426"/>
                    </a:lnTo>
                    <a:lnTo>
                      <a:pt x="372" y="424"/>
                    </a:lnTo>
                    <a:lnTo>
                      <a:pt x="385" y="421"/>
                    </a:lnTo>
                    <a:lnTo>
                      <a:pt x="397" y="418"/>
                    </a:lnTo>
                    <a:lnTo>
                      <a:pt x="396" y="425"/>
                    </a:lnTo>
                    <a:lnTo>
                      <a:pt x="396" y="439"/>
                    </a:lnTo>
                    <a:lnTo>
                      <a:pt x="395" y="454"/>
                    </a:lnTo>
                    <a:lnTo>
                      <a:pt x="395" y="461"/>
                    </a:lnTo>
                    <a:lnTo>
                      <a:pt x="391" y="460"/>
                    </a:lnTo>
                    <a:lnTo>
                      <a:pt x="383" y="458"/>
                    </a:lnTo>
                    <a:lnTo>
                      <a:pt x="373" y="455"/>
                    </a:lnTo>
                    <a:lnTo>
                      <a:pt x="363" y="456"/>
                    </a:lnTo>
                    <a:lnTo>
                      <a:pt x="360" y="458"/>
                    </a:lnTo>
                    <a:lnTo>
                      <a:pt x="356" y="462"/>
                    </a:lnTo>
                    <a:lnTo>
                      <a:pt x="350" y="468"/>
                    </a:lnTo>
                    <a:lnTo>
                      <a:pt x="348" y="475"/>
                    </a:lnTo>
                    <a:lnTo>
                      <a:pt x="349" y="482"/>
                    </a:lnTo>
                    <a:lnTo>
                      <a:pt x="353" y="486"/>
                    </a:lnTo>
                    <a:lnTo>
                      <a:pt x="358" y="491"/>
                    </a:lnTo>
                    <a:lnTo>
                      <a:pt x="365" y="492"/>
                    </a:lnTo>
                    <a:lnTo>
                      <a:pt x="371" y="493"/>
                    </a:lnTo>
                    <a:lnTo>
                      <a:pt x="380" y="492"/>
                    </a:lnTo>
                    <a:lnTo>
                      <a:pt x="390" y="491"/>
                    </a:lnTo>
                    <a:lnTo>
                      <a:pt x="403" y="489"/>
                    </a:lnTo>
                    <a:lnTo>
                      <a:pt x="416" y="486"/>
                    </a:lnTo>
                    <a:lnTo>
                      <a:pt x="426" y="483"/>
                    </a:lnTo>
                    <a:lnTo>
                      <a:pt x="434" y="479"/>
                    </a:lnTo>
                    <a:lnTo>
                      <a:pt x="438" y="477"/>
                    </a:lnTo>
                    <a:lnTo>
                      <a:pt x="439" y="470"/>
                    </a:lnTo>
                    <a:lnTo>
                      <a:pt x="440" y="453"/>
                    </a:lnTo>
                    <a:lnTo>
                      <a:pt x="439" y="431"/>
                    </a:lnTo>
                    <a:lnTo>
                      <a:pt x="433" y="410"/>
                    </a:lnTo>
                    <a:lnTo>
                      <a:pt x="435" y="409"/>
                    </a:lnTo>
                    <a:lnTo>
                      <a:pt x="439" y="408"/>
                    </a:lnTo>
                    <a:lnTo>
                      <a:pt x="441" y="408"/>
                    </a:lnTo>
                    <a:lnTo>
                      <a:pt x="443" y="407"/>
                    </a:lnTo>
                    <a:lnTo>
                      <a:pt x="450" y="402"/>
                    </a:lnTo>
                    <a:lnTo>
                      <a:pt x="457" y="392"/>
                    </a:lnTo>
                    <a:lnTo>
                      <a:pt x="463" y="380"/>
                    </a:lnTo>
                    <a:lnTo>
                      <a:pt x="464" y="371"/>
                    </a:lnTo>
                    <a:lnTo>
                      <a:pt x="470" y="364"/>
                    </a:lnTo>
                    <a:lnTo>
                      <a:pt x="476" y="352"/>
                    </a:lnTo>
                    <a:lnTo>
                      <a:pt x="479" y="338"/>
                    </a:lnTo>
                    <a:lnTo>
                      <a:pt x="480" y="330"/>
                    </a:lnTo>
                    <a:lnTo>
                      <a:pt x="467" y="283"/>
                    </a:lnTo>
                    <a:lnTo>
                      <a:pt x="455" y="234"/>
                    </a:lnTo>
                    <a:lnTo>
                      <a:pt x="442" y="186"/>
                    </a:lnTo>
                    <a:lnTo>
                      <a:pt x="432" y="141"/>
                    </a:lnTo>
                    <a:lnTo>
                      <a:pt x="421" y="102"/>
                    </a:lnTo>
                    <a:lnTo>
                      <a:pt x="413" y="71"/>
                    </a:lnTo>
                    <a:lnTo>
                      <a:pt x="409" y="50"/>
                    </a:lnTo>
                    <a:lnTo>
                      <a:pt x="406" y="43"/>
                    </a:lnTo>
                    <a:lnTo>
                      <a:pt x="402" y="36"/>
                    </a:lnTo>
                    <a:lnTo>
                      <a:pt x="391" y="21"/>
                    </a:lnTo>
                    <a:lnTo>
                      <a:pt x="381" y="7"/>
                    </a:lnTo>
                    <a:lnTo>
                      <a:pt x="377" y="0"/>
                    </a:lnTo>
                    <a:lnTo>
                      <a:pt x="379" y="18"/>
                    </a:lnTo>
                    <a:lnTo>
                      <a:pt x="387" y="65"/>
                    </a:lnTo>
                    <a:lnTo>
                      <a:pt x="395" y="124"/>
                    </a:lnTo>
                    <a:lnTo>
                      <a:pt x="404" y="181"/>
                    </a:lnTo>
                    <a:lnTo>
                      <a:pt x="408" y="206"/>
                    </a:lnTo>
                    <a:lnTo>
                      <a:pt x="412" y="232"/>
                    </a:lnTo>
                    <a:lnTo>
                      <a:pt x="418" y="261"/>
                    </a:lnTo>
                    <a:lnTo>
                      <a:pt x="424" y="290"/>
                    </a:lnTo>
                    <a:lnTo>
                      <a:pt x="429" y="316"/>
                    </a:lnTo>
                    <a:lnTo>
                      <a:pt x="434" y="338"/>
                    </a:lnTo>
                    <a:lnTo>
                      <a:pt x="438" y="353"/>
                    </a:lnTo>
                    <a:lnTo>
                      <a:pt x="440" y="359"/>
                    </a:lnTo>
                    <a:lnTo>
                      <a:pt x="416" y="363"/>
                    </a:lnTo>
                    <a:lnTo>
                      <a:pt x="393" y="367"/>
                    </a:lnTo>
                    <a:lnTo>
                      <a:pt x="370" y="370"/>
                    </a:lnTo>
                    <a:lnTo>
                      <a:pt x="347" y="375"/>
                    </a:lnTo>
                    <a:lnTo>
                      <a:pt x="324" y="378"/>
                    </a:lnTo>
                    <a:lnTo>
                      <a:pt x="301" y="383"/>
                    </a:lnTo>
                    <a:lnTo>
                      <a:pt x="277" y="386"/>
                    </a:lnTo>
                    <a:lnTo>
                      <a:pt x="254" y="391"/>
                    </a:lnTo>
                    <a:lnTo>
                      <a:pt x="231" y="395"/>
                    </a:lnTo>
                    <a:lnTo>
                      <a:pt x="208" y="400"/>
                    </a:lnTo>
                    <a:lnTo>
                      <a:pt x="185" y="405"/>
                    </a:lnTo>
                    <a:lnTo>
                      <a:pt x="162" y="409"/>
                    </a:lnTo>
                    <a:lnTo>
                      <a:pt x="139" y="414"/>
                    </a:lnTo>
                    <a:lnTo>
                      <a:pt x="116" y="420"/>
                    </a:lnTo>
                    <a:lnTo>
                      <a:pt x="92" y="425"/>
                    </a:lnTo>
                    <a:lnTo>
                      <a:pt x="68" y="431"/>
                    </a:lnTo>
                    <a:lnTo>
                      <a:pt x="59" y="434"/>
                    </a:lnTo>
                    <a:lnTo>
                      <a:pt x="47" y="440"/>
                    </a:lnTo>
                    <a:lnTo>
                      <a:pt x="36" y="447"/>
                    </a:lnTo>
                    <a:lnTo>
                      <a:pt x="25" y="455"/>
                    </a:lnTo>
                    <a:lnTo>
                      <a:pt x="15" y="462"/>
                    </a:lnTo>
                    <a:lnTo>
                      <a:pt x="7" y="469"/>
                    </a:lnTo>
                    <a:lnTo>
                      <a:pt x="1" y="474"/>
                    </a:lnTo>
                    <a:lnTo>
                      <a:pt x="0" y="475"/>
                    </a:lnTo>
                    <a:lnTo>
                      <a:pt x="3" y="475"/>
                    </a:lnTo>
                    <a:lnTo>
                      <a:pt x="13" y="475"/>
                    </a:lnTo>
                    <a:lnTo>
                      <a:pt x="25" y="475"/>
                    </a:lnTo>
                    <a:lnTo>
                      <a:pt x="43" y="474"/>
                    </a:lnTo>
                    <a:lnTo>
                      <a:pt x="62" y="471"/>
                    </a:lnTo>
                    <a:lnTo>
                      <a:pt x="86" y="469"/>
                    </a:lnTo>
                    <a:lnTo>
                      <a:pt x="112" y="466"/>
                    </a:lnTo>
                    <a:lnTo>
                      <a:pt x="140" y="462"/>
                    </a:lnTo>
                    <a:close/>
                  </a:path>
                </a:pathLst>
              </a:custGeom>
              <a:solidFill>
                <a:schemeClr val="accent2"/>
              </a:solidFill>
              <a:ln w="9525">
                <a:solidFill>
                  <a:schemeClr val="accent2"/>
                </a:solidFill>
                <a:round/>
                <a:headEnd/>
                <a:tailEnd/>
              </a:ln>
            </p:spPr>
            <p:txBody>
              <a:bodyPr/>
              <a:lstStyle/>
              <a:p>
                <a:endParaRPr lang="en-US" dirty="0"/>
              </a:p>
            </p:txBody>
          </p:sp>
          <p:sp>
            <p:nvSpPr>
              <p:cNvPr id="1906706" name="Freeform 18"/>
              <p:cNvSpPr>
                <a:spLocks/>
              </p:cNvSpPr>
              <p:nvPr/>
            </p:nvSpPr>
            <p:spPr bwMode="auto">
              <a:xfrm>
                <a:off x="2634" y="1387"/>
                <a:ext cx="40" cy="40"/>
              </a:xfrm>
              <a:custGeom>
                <a:avLst/>
                <a:gdLst>
                  <a:gd name="T0" fmla="*/ 0 w 36"/>
                  <a:gd name="T1" fmla="*/ 18 h 36"/>
                  <a:gd name="T2" fmla="*/ 1 w 36"/>
                  <a:gd name="T3" fmla="*/ 25 h 36"/>
                  <a:gd name="T4" fmla="*/ 6 w 36"/>
                  <a:gd name="T5" fmla="*/ 30 h 36"/>
                  <a:gd name="T6" fmla="*/ 11 w 36"/>
                  <a:gd name="T7" fmla="*/ 34 h 36"/>
                  <a:gd name="T8" fmla="*/ 17 w 36"/>
                  <a:gd name="T9" fmla="*/ 36 h 36"/>
                  <a:gd name="T10" fmla="*/ 24 w 36"/>
                  <a:gd name="T11" fmla="*/ 34 h 36"/>
                  <a:gd name="T12" fmla="*/ 30 w 36"/>
                  <a:gd name="T13" fmla="*/ 30 h 36"/>
                  <a:gd name="T14" fmla="*/ 35 w 36"/>
                  <a:gd name="T15" fmla="*/ 25 h 36"/>
                  <a:gd name="T16" fmla="*/ 36 w 36"/>
                  <a:gd name="T17" fmla="*/ 18 h 36"/>
                  <a:gd name="T18" fmla="*/ 35 w 36"/>
                  <a:gd name="T19" fmla="*/ 11 h 36"/>
                  <a:gd name="T20" fmla="*/ 30 w 36"/>
                  <a:gd name="T21" fmla="*/ 6 h 36"/>
                  <a:gd name="T22" fmla="*/ 24 w 36"/>
                  <a:gd name="T23" fmla="*/ 1 h 36"/>
                  <a:gd name="T24" fmla="*/ 17 w 36"/>
                  <a:gd name="T25" fmla="*/ 0 h 36"/>
                  <a:gd name="T26" fmla="*/ 11 w 36"/>
                  <a:gd name="T27" fmla="*/ 1 h 36"/>
                  <a:gd name="T28" fmla="*/ 6 w 36"/>
                  <a:gd name="T29" fmla="*/ 6 h 36"/>
                  <a:gd name="T30" fmla="*/ 1 w 36"/>
                  <a:gd name="T31" fmla="*/ 11 h 36"/>
                  <a:gd name="T32" fmla="*/ 0 w 36"/>
                  <a:gd name="T33" fmla="*/ 18 h 36"/>
                  <a:gd name="T34" fmla="*/ 0 w 36"/>
                  <a:gd name="T35"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36">
                    <a:moveTo>
                      <a:pt x="0" y="18"/>
                    </a:moveTo>
                    <a:lnTo>
                      <a:pt x="1" y="25"/>
                    </a:lnTo>
                    <a:lnTo>
                      <a:pt x="6" y="30"/>
                    </a:lnTo>
                    <a:lnTo>
                      <a:pt x="11" y="34"/>
                    </a:lnTo>
                    <a:lnTo>
                      <a:pt x="17" y="36"/>
                    </a:lnTo>
                    <a:lnTo>
                      <a:pt x="24" y="34"/>
                    </a:lnTo>
                    <a:lnTo>
                      <a:pt x="30" y="30"/>
                    </a:lnTo>
                    <a:lnTo>
                      <a:pt x="35" y="25"/>
                    </a:lnTo>
                    <a:lnTo>
                      <a:pt x="36" y="18"/>
                    </a:lnTo>
                    <a:lnTo>
                      <a:pt x="35" y="11"/>
                    </a:lnTo>
                    <a:lnTo>
                      <a:pt x="30" y="6"/>
                    </a:lnTo>
                    <a:lnTo>
                      <a:pt x="24" y="1"/>
                    </a:lnTo>
                    <a:lnTo>
                      <a:pt x="17" y="0"/>
                    </a:lnTo>
                    <a:lnTo>
                      <a:pt x="11" y="1"/>
                    </a:lnTo>
                    <a:lnTo>
                      <a:pt x="6" y="6"/>
                    </a:lnTo>
                    <a:lnTo>
                      <a:pt x="1" y="11"/>
                    </a:lnTo>
                    <a:lnTo>
                      <a:pt x="0" y="18"/>
                    </a:lnTo>
                    <a:lnTo>
                      <a:pt x="0" y="18"/>
                    </a:lnTo>
                    <a:close/>
                  </a:path>
                </a:pathLst>
              </a:custGeom>
              <a:solidFill>
                <a:schemeClr val="accent2"/>
              </a:solidFill>
              <a:ln w="9525">
                <a:solidFill>
                  <a:schemeClr val="accent2"/>
                </a:solidFill>
                <a:round/>
                <a:headEnd/>
                <a:tailEnd/>
              </a:ln>
            </p:spPr>
            <p:txBody>
              <a:bodyPr/>
              <a:lstStyle/>
              <a:p>
                <a:endParaRPr lang="en-US" dirty="0"/>
              </a:p>
            </p:txBody>
          </p:sp>
          <p:sp>
            <p:nvSpPr>
              <p:cNvPr id="1906707" name="Freeform 19"/>
              <p:cNvSpPr>
                <a:spLocks/>
              </p:cNvSpPr>
              <p:nvPr/>
            </p:nvSpPr>
            <p:spPr bwMode="auto">
              <a:xfrm>
                <a:off x="2605" y="1235"/>
                <a:ext cx="31" cy="31"/>
              </a:xfrm>
              <a:custGeom>
                <a:avLst/>
                <a:gdLst>
                  <a:gd name="T0" fmla="*/ 0 w 29"/>
                  <a:gd name="T1" fmla="*/ 15 h 29"/>
                  <a:gd name="T2" fmla="*/ 1 w 29"/>
                  <a:gd name="T3" fmla="*/ 21 h 29"/>
                  <a:gd name="T4" fmla="*/ 3 w 29"/>
                  <a:gd name="T5" fmla="*/ 25 h 29"/>
                  <a:gd name="T6" fmla="*/ 8 w 29"/>
                  <a:gd name="T7" fmla="*/ 28 h 29"/>
                  <a:gd name="T8" fmla="*/ 14 w 29"/>
                  <a:gd name="T9" fmla="*/ 29 h 29"/>
                  <a:gd name="T10" fmla="*/ 19 w 29"/>
                  <a:gd name="T11" fmla="*/ 28 h 29"/>
                  <a:gd name="T12" fmla="*/ 24 w 29"/>
                  <a:gd name="T13" fmla="*/ 25 h 29"/>
                  <a:gd name="T14" fmla="*/ 27 w 29"/>
                  <a:gd name="T15" fmla="*/ 21 h 29"/>
                  <a:gd name="T16" fmla="*/ 29 w 29"/>
                  <a:gd name="T17" fmla="*/ 15 h 29"/>
                  <a:gd name="T18" fmla="*/ 27 w 29"/>
                  <a:gd name="T19" fmla="*/ 9 h 29"/>
                  <a:gd name="T20" fmla="*/ 24 w 29"/>
                  <a:gd name="T21" fmla="*/ 5 h 29"/>
                  <a:gd name="T22" fmla="*/ 19 w 29"/>
                  <a:gd name="T23" fmla="*/ 1 h 29"/>
                  <a:gd name="T24" fmla="*/ 14 w 29"/>
                  <a:gd name="T25" fmla="*/ 0 h 29"/>
                  <a:gd name="T26" fmla="*/ 8 w 29"/>
                  <a:gd name="T27" fmla="*/ 1 h 29"/>
                  <a:gd name="T28" fmla="*/ 3 w 29"/>
                  <a:gd name="T29" fmla="*/ 5 h 29"/>
                  <a:gd name="T30" fmla="*/ 1 w 29"/>
                  <a:gd name="T31" fmla="*/ 9 h 29"/>
                  <a:gd name="T32" fmla="*/ 0 w 29"/>
                  <a:gd name="T33" fmla="*/ 15 h 29"/>
                  <a:gd name="T34" fmla="*/ 0 w 29"/>
                  <a:gd name="T35"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0" y="15"/>
                    </a:moveTo>
                    <a:lnTo>
                      <a:pt x="1" y="21"/>
                    </a:lnTo>
                    <a:lnTo>
                      <a:pt x="3" y="25"/>
                    </a:lnTo>
                    <a:lnTo>
                      <a:pt x="8" y="28"/>
                    </a:lnTo>
                    <a:lnTo>
                      <a:pt x="14" y="29"/>
                    </a:lnTo>
                    <a:lnTo>
                      <a:pt x="19" y="28"/>
                    </a:lnTo>
                    <a:lnTo>
                      <a:pt x="24" y="25"/>
                    </a:lnTo>
                    <a:lnTo>
                      <a:pt x="27" y="21"/>
                    </a:lnTo>
                    <a:lnTo>
                      <a:pt x="29" y="15"/>
                    </a:lnTo>
                    <a:lnTo>
                      <a:pt x="27" y="9"/>
                    </a:lnTo>
                    <a:lnTo>
                      <a:pt x="24" y="5"/>
                    </a:lnTo>
                    <a:lnTo>
                      <a:pt x="19" y="1"/>
                    </a:lnTo>
                    <a:lnTo>
                      <a:pt x="14" y="0"/>
                    </a:lnTo>
                    <a:lnTo>
                      <a:pt x="8" y="1"/>
                    </a:lnTo>
                    <a:lnTo>
                      <a:pt x="3" y="5"/>
                    </a:lnTo>
                    <a:lnTo>
                      <a:pt x="1" y="9"/>
                    </a:lnTo>
                    <a:lnTo>
                      <a:pt x="0" y="15"/>
                    </a:lnTo>
                    <a:lnTo>
                      <a:pt x="0" y="15"/>
                    </a:lnTo>
                    <a:close/>
                  </a:path>
                </a:pathLst>
              </a:custGeom>
              <a:solidFill>
                <a:schemeClr val="accent2"/>
              </a:solidFill>
              <a:ln w="9525">
                <a:solidFill>
                  <a:schemeClr val="accent2"/>
                </a:solidFill>
                <a:round/>
                <a:headEnd/>
                <a:tailEnd/>
              </a:ln>
            </p:spPr>
            <p:txBody>
              <a:bodyPr/>
              <a:lstStyle/>
              <a:p>
                <a:endParaRPr lang="en-US" dirty="0"/>
              </a:p>
            </p:txBody>
          </p:sp>
          <p:sp>
            <p:nvSpPr>
              <p:cNvPr id="1906708" name="Freeform 20"/>
              <p:cNvSpPr>
                <a:spLocks/>
              </p:cNvSpPr>
              <p:nvPr/>
            </p:nvSpPr>
            <p:spPr bwMode="auto">
              <a:xfrm>
                <a:off x="2627" y="1300"/>
                <a:ext cx="27" cy="27"/>
              </a:xfrm>
              <a:custGeom>
                <a:avLst/>
                <a:gdLst>
                  <a:gd name="T0" fmla="*/ 0 w 25"/>
                  <a:gd name="T1" fmla="*/ 13 h 26"/>
                  <a:gd name="T2" fmla="*/ 2 w 25"/>
                  <a:gd name="T3" fmla="*/ 18 h 26"/>
                  <a:gd name="T4" fmla="*/ 4 w 25"/>
                  <a:gd name="T5" fmla="*/ 22 h 26"/>
                  <a:gd name="T6" fmla="*/ 7 w 25"/>
                  <a:gd name="T7" fmla="*/ 25 h 26"/>
                  <a:gd name="T8" fmla="*/ 12 w 25"/>
                  <a:gd name="T9" fmla="*/ 26 h 26"/>
                  <a:gd name="T10" fmla="*/ 18 w 25"/>
                  <a:gd name="T11" fmla="*/ 25 h 26"/>
                  <a:gd name="T12" fmla="*/ 21 w 25"/>
                  <a:gd name="T13" fmla="*/ 22 h 26"/>
                  <a:gd name="T14" fmla="*/ 23 w 25"/>
                  <a:gd name="T15" fmla="*/ 18 h 26"/>
                  <a:gd name="T16" fmla="*/ 25 w 25"/>
                  <a:gd name="T17" fmla="*/ 13 h 26"/>
                  <a:gd name="T18" fmla="*/ 23 w 25"/>
                  <a:gd name="T19" fmla="*/ 9 h 26"/>
                  <a:gd name="T20" fmla="*/ 21 w 25"/>
                  <a:gd name="T21" fmla="*/ 4 h 26"/>
                  <a:gd name="T22" fmla="*/ 18 w 25"/>
                  <a:gd name="T23" fmla="*/ 2 h 26"/>
                  <a:gd name="T24" fmla="*/ 12 w 25"/>
                  <a:gd name="T25" fmla="*/ 0 h 26"/>
                  <a:gd name="T26" fmla="*/ 7 w 25"/>
                  <a:gd name="T27" fmla="*/ 2 h 26"/>
                  <a:gd name="T28" fmla="*/ 4 w 25"/>
                  <a:gd name="T29" fmla="*/ 4 h 26"/>
                  <a:gd name="T30" fmla="*/ 2 w 25"/>
                  <a:gd name="T31" fmla="*/ 9 h 26"/>
                  <a:gd name="T32" fmla="*/ 0 w 25"/>
                  <a:gd name="T33" fmla="*/ 13 h 26"/>
                  <a:gd name="T34" fmla="*/ 0 w 25"/>
                  <a:gd name="T35"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26">
                    <a:moveTo>
                      <a:pt x="0" y="13"/>
                    </a:moveTo>
                    <a:lnTo>
                      <a:pt x="2" y="18"/>
                    </a:lnTo>
                    <a:lnTo>
                      <a:pt x="4" y="22"/>
                    </a:lnTo>
                    <a:lnTo>
                      <a:pt x="7" y="25"/>
                    </a:lnTo>
                    <a:lnTo>
                      <a:pt x="12" y="26"/>
                    </a:lnTo>
                    <a:lnTo>
                      <a:pt x="18" y="25"/>
                    </a:lnTo>
                    <a:lnTo>
                      <a:pt x="21" y="22"/>
                    </a:lnTo>
                    <a:lnTo>
                      <a:pt x="23" y="18"/>
                    </a:lnTo>
                    <a:lnTo>
                      <a:pt x="25" y="13"/>
                    </a:lnTo>
                    <a:lnTo>
                      <a:pt x="23" y="9"/>
                    </a:lnTo>
                    <a:lnTo>
                      <a:pt x="21" y="4"/>
                    </a:lnTo>
                    <a:lnTo>
                      <a:pt x="18" y="2"/>
                    </a:lnTo>
                    <a:lnTo>
                      <a:pt x="12" y="0"/>
                    </a:lnTo>
                    <a:lnTo>
                      <a:pt x="7" y="2"/>
                    </a:lnTo>
                    <a:lnTo>
                      <a:pt x="4" y="4"/>
                    </a:lnTo>
                    <a:lnTo>
                      <a:pt x="2" y="9"/>
                    </a:lnTo>
                    <a:lnTo>
                      <a:pt x="0" y="13"/>
                    </a:lnTo>
                    <a:lnTo>
                      <a:pt x="0" y="13"/>
                    </a:lnTo>
                    <a:close/>
                  </a:path>
                </a:pathLst>
              </a:custGeom>
              <a:solidFill>
                <a:schemeClr val="accent2"/>
              </a:solidFill>
              <a:ln w="9525">
                <a:solidFill>
                  <a:schemeClr val="accent2"/>
                </a:solidFill>
                <a:round/>
                <a:headEnd/>
                <a:tailEnd/>
              </a:ln>
            </p:spPr>
            <p:txBody>
              <a:bodyPr/>
              <a:lstStyle/>
              <a:p>
                <a:endParaRPr lang="en-US" dirty="0"/>
              </a:p>
            </p:txBody>
          </p:sp>
        </p:grpSp>
        <p:grpSp>
          <p:nvGrpSpPr>
            <p:cNvPr id="1906709" name="Group 21"/>
            <p:cNvGrpSpPr>
              <a:grpSpLocks/>
            </p:cNvGrpSpPr>
            <p:nvPr/>
          </p:nvGrpSpPr>
          <p:grpSpPr bwMode="auto">
            <a:xfrm>
              <a:off x="2454" y="2414"/>
              <a:ext cx="480" cy="669"/>
              <a:chOff x="2112" y="576"/>
              <a:chExt cx="480" cy="669"/>
            </a:xfrm>
          </p:grpSpPr>
          <p:grpSp>
            <p:nvGrpSpPr>
              <p:cNvPr id="1906710" name="Group 22"/>
              <p:cNvGrpSpPr>
                <a:grpSpLocks/>
              </p:cNvGrpSpPr>
              <p:nvPr/>
            </p:nvGrpSpPr>
            <p:grpSpPr bwMode="auto">
              <a:xfrm>
                <a:off x="2112" y="576"/>
                <a:ext cx="480" cy="624"/>
                <a:chOff x="1824" y="672"/>
                <a:chExt cx="480" cy="624"/>
              </a:xfrm>
            </p:grpSpPr>
            <p:grpSp>
              <p:nvGrpSpPr>
                <p:cNvPr id="1906711" name="Group 23"/>
                <p:cNvGrpSpPr>
                  <a:grpSpLocks/>
                </p:cNvGrpSpPr>
                <p:nvPr/>
              </p:nvGrpSpPr>
              <p:grpSpPr bwMode="auto">
                <a:xfrm rot="1800000">
                  <a:off x="2208" y="672"/>
                  <a:ext cx="96" cy="624"/>
                  <a:chOff x="2208" y="672"/>
                  <a:chExt cx="96" cy="624"/>
                </a:xfrm>
              </p:grpSpPr>
              <p:sp>
                <p:nvSpPr>
                  <p:cNvPr id="1906712" name="Line 24"/>
                  <p:cNvSpPr>
                    <a:spLocks noChangeShapeType="1"/>
                  </p:cNvSpPr>
                  <p:nvPr/>
                </p:nvSpPr>
                <p:spPr bwMode="auto">
                  <a:xfrm>
                    <a:off x="2256" y="672"/>
                    <a:ext cx="0" cy="624"/>
                  </a:xfrm>
                  <a:prstGeom prst="line">
                    <a:avLst/>
                  </a:prstGeom>
                  <a:noFill/>
                  <a:ln w="38100">
                    <a:solidFill>
                      <a:srgbClr val="7E12A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1906713" name="Line 25"/>
                  <p:cNvSpPr>
                    <a:spLocks noChangeShapeType="1"/>
                  </p:cNvSpPr>
                  <p:nvPr/>
                </p:nvSpPr>
                <p:spPr bwMode="auto">
                  <a:xfrm>
                    <a:off x="2208" y="672"/>
                    <a:ext cx="96" cy="0"/>
                  </a:xfrm>
                  <a:prstGeom prst="line">
                    <a:avLst/>
                  </a:prstGeom>
                  <a:noFill/>
                  <a:ln w="38100">
                    <a:solidFill>
                      <a:srgbClr val="7E12A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grpSp>
            <p:grpSp>
              <p:nvGrpSpPr>
                <p:cNvPr id="1906714" name="Group 26"/>
                <p:cNvGrpSpPr>
                  <a:grpSpLocks/>
                </p:cNvGrpSpPr>
                <p:nvPr/>
              </p:nvGrpSpPr>
              <p:grpSpPr bwMode="auto">
                <a:xfrm rot="19800000">
                  <a:off x="1824" y="672"/>
                  <a:ext cx="96" cy="624"/>
                  <a:chOff x="2208" y="672"/>
                  <a:chExt cx="96" cy="624"/>
                </a:xfrm>
              </p:grpSpPr>
              <p:sp>
                <p:nvSpPr>
                  <p:cNvPr id="1906715" name="Line 27"/>
                  <p:cNvSpPr>
                    <a:spLocks noChangeShapeType="1"/>
                  </p:cNvSpPr>
                  <p:nvPr/>
                </p:nvSpPr>
                <p:spPr bwMode="auto">
                  <a:xfrm>
                    <a:off x="2256" y="672"/>
                    <a:ext cx="0" cy="624"/>
                  </a:xfrm>
                  <a:prstGeom prst="line">
                    <a:avLst/>
                  </a:prstGeom>
                  <a:noFill/>
                  <a:ln w="38100">
                    <a:solidFill>
                      <a:srgbClr val="7E12A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1906716" name="Line 28"/>
                  <p:cNvSpPr>
                    <a:spLocks noChangeShapeType="1"/>
                  </p:cNvSpPr>
                  <p:nvPr/>
                </p:nvSpPr>
                <p:spPr bwMode="auto">
                  <a:xfrm>
                    <a:off x="2208" y="672"/>
                    <a:ext cx="96" cy="0"/>
                  </a:xfrm>
                  <a:prstGeom prst="line">
                    <a:avLst/>
                  </a:prstGeom>
                  <a:noFill/>
                  <a:ln w="38100">
                    <a:solidFill>
                      <a:srgbClr val="7E12A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grpSp>
          </p:grpSp>
          <p:grpSp>
            <p:nvGrpSpPr>
              <p:cNvPr id="1906717" name="Group 29"/>
              <p:cNvGrpSpPr>
                <a:grpSpLocks/>
              </p:cNvGrpSpPr>
              <p:nvPr/>
            </p:nvGrpSpPr>
            <p:grpSpPr bwMode="auto">
              <a:xfrm>
                <a:off x="2256" y="1146"/>
                <a:ext cx="193" cy="99"/>
                <a:chOff x="1968" y="1296"/>
                <a:chExt cx="193" cy="99"/>
              </a:xfrm>
            </p:grpSpPr>
            <p:sp>
              <p:nvSpPr>
                <p:cNvPr id="1906718" name="Arc 30"/>
                <p:cNvSpPr>
                  <a:spLocks/>
                </p:cNvSpPr>
                <p:nvPr/>
              </p:nvSpPr>
              <p:spPr bwMode="auto">
                <a:xfrm>
                  <a:off x="1969" y="1296"/>
                  <a:ext cx="192" cy="99"/>
                </a:xfrm>
                <a:custGeom>
                  <a:avLst/>
                  <a:gdLst>
                    <a:gd name="G0" fmla="+- 21600 0 0"/>
                    <a:gd name="G1" fmla="+- 21600 0 0"/>
                    <a:gd name="G2" fmla="+- 21600 0 0"/>
                    <a:gd name="T0" fmla="*/ 9 w 43200"/>
                    <a:gd name="T1" fmla="*/ 22235 h 22235"/>
                    <a:gd name="T2" fmla="*/ 43200 w 43200"/>
                    <a:gd name="T3" fmla="*/ 21600 h 22235"/>
                    <a:gd name="T4" fmla="*/ 21600 w 43200"/>
                    <a:gd name="T5" fmla="*/ 21600 h 22235"/>
                  </a:gdLst>
                  <a:ahLst/>
                  <a:cxnLst>
                    <a:cxn ang="0">
                      <a:pos x="T0" y="T1"/>
                    </a:cxn>
                    <a:cxn ang="0">
                      <a:pos x="T2" y="T3"/>
                    </a:cxn>
                    <a:cxn ang="0">
                      <a:pos x="T4" y="T5"/>
                    </a:cxn>
                  </a:cxnLst>
                  <a:rect l="0" t="0" r="r" b="b"/>
                  <a:pathLst>
                    <a:path w="43200" h="22235" fill="none" extrusionOk="0">
                      <a:moveTo>
                        <a:pt x="9" y="22234"/>
                      </a:moveTo>
                      <a:cubicBezTo>
                        <a:pt x="3" y="22023"/>
                        <a:pt x="0" y="21811"/>
                        <a:pt x="0" y="21600"/>
                      </a:cubicBezTo>
                      <a:cubicBezTo>
                        <a:pt x="0" y="9670"/>
                        <a:pt x="9670" y="0"/>
                        <a:pt x="21600" y="0"/>
                      </a:cubicBezTo>
                      <a:cubicBezTo>
                        <a:pt x="33529" y="0"/>
                        <a:pt x="43199" y="9670"/>
                        <a:pt x="43199" y="21599"/>
                      </a:cubicBezTo>
                    </a:path>
                    <a:path w="43200" h="22235" stroke="0" extrusionOk="0">
                      <a:moveTo>
                        <a:pt x="9" y="22234"/>
                      </a:moveTo>
                      <a:cubicBezTo>
                        <a:pt x="3" y="22023"/>
                        <a:pt x="0" y="21811"/>
                        <a:pt x="0" y="21600"/>
                      </a:cubicBezTo>
                      <a:cubicBezTo>
                        <a:pt x="0" y="9670"/>
                        <a:pt x="9670" y="0"/>
                        <a:pt x="21600" y="0"/>
                      </a:cubicBezTo>
                      <a:cubicBezTo>
                        <a:pt x="33529" y="0"/>
                        <a:pt x="43199" y="9670"/>
                        <a:pt x="43199" y="21599"/>
                      </a:cubicBezTo>
                      <a:lnTo>
                        <a:pt x="21600" y="21600"/>
                      </a:lnTo>
                      <a:close/>
                    </a:path>
                  </a:pathLst>
                </a:custGeom>
                <a:solidFill>
                  <a:srgbClr val="7E12AE"/>
                </a:solidFill>
                <a:ln w="19050">
                  <a:solidFill>
                    <a:srgbClr val="7E12AE"/>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1906719" name="Line 31"/>
                <p:cNvSpPr>
                  <a:spLocks noChangeShapeType="1"/>
                </p:cNvSpPr>
                <p:nvPr/>
              </p:nvSpPr>
              <p:spPr bwMode="auto">
                <a:xfrm>
                  <a:off x="1968" y="1392"/>
                  <a:ext cx="192"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grpSp>
        </p:grpSp>
        <p:grpSp>
          <p:nvGrpSpPr>
            <p:cNvPr id="1906720" name="Group 32"/>
            <p:cNvGrpSpPr>
              <a:grpSpLocks/>
            </p:cNvGrpSpPr>
            <p:nvPr/>
          </p:nvGrpSpPr>
          <p:grpSpPr bwMode="auto">
            <a:xfrm>
              <a:off x="4198" y="2358"/>
              <a:ext cx="672" cy="792"/>
              <a:chOff x="3316" y="336"/>
              <a:chExt cx="672" cy="792"/>
            </a:xfrm>
          </p:grpSpPr>
          <p:sp>
            <p:nvSpPr>
              <p:cNvPr id="1906721" name="Arc 33"/>
              <p:cNvSpPr>
                <a:spLocks/>
              </p:cNvSpPr>
              <p:nvPr/>
            </p:nvSpPr>
            <p:spPr bwMode="auto">
              <a:xfrm>
                <a:off x="3316" y="336"/>
                <a:ext cx="672" cy="662"/>
              </a:xfrm>
              <a:custGeom>
                <a:avLst/>
                <a:gdLst>
                  <a:gd name="G0" fmla="+- 21600 0 0"/>
                  <a:gd name="G1" fmla="+- 21600 0 0"/>
                  <a:gd name="G2" fmla="+- 21600 0 0"/>
                  <a:gd name="T0" fmla="*/ 16082 w 43200"/>
                  <a:gd name="T1" fmla="*/ 42483 h 42512"/>
                  <a:gd name="T2" fmla="*/ 27008 w 43200"/>
                  <a:gd name="T3" fmla="*/ 42512 h 42512"/>
                  <a:gd name="T4" fmla="*/ 21600 w 43200"/>
                  <a:gd name="T5" fmla="*/ 21600 h 42512"/>
                </a:gdLst>
                <a:ahLst/>
                <a:cxnLst>
                  <a:cxn ang="0">
                    <a:pos x="T0" y="T1"/>
                  </a:cxn>
                  <a:cxn ang="0">
                    <a:pos x="T2" y="T3"/>
                  </a:cxn>
                  <a:cxn ang="0">
                    <a:pos x="T4" y="T5"/>
                  </a:cxn>
                </a:cxnLst>
                <a:rect l="0" t="0" r="r" b="b"/>
                <a:pathLst>
                  <a:path w="43200" h="42512" fill="none" extrusionOk="0">
                    <a:moveTo>
                      <a:pt x="16081" y="42483"/>
                    </a:moveTo>
                    <a:cubicBezTo>
                      <a:pt x="6603" y="39978"/>
                      <a:pt x="0" y="31404"/>
                      <a:pt x="0" y="21600"/>
                    </a:cubicBezTo>
                    <a:cubicBezTo>
                      <a:pt x="0" y="9670"/>
                      <a:pt x="9670" y="0"/>
                      <a:pt x="21600" y="0"/>
                    </a:cubicBezTo>
                    <a:cubicBezTo>
                      <a:pt x="33529" y="0"/>
                      <a:pt x="43200" y="9670"/>
                      <a:pt x="43200" y="21600"/>
                    </a:cubicBezTo>
                    <a:cubicBezTo>
                      <a:pt x="43200" y="31446"/>
                      <a:pt x="36540" y="40046"/>
                      <a:pt x="27008" y="42512"/>
                    </a:cubicBezTo>
                  </a:path>
                  <a:path w="43200" h="42512" stroke="0" extrusionOk="0">
                    <a:moveTo>
                      <a:pt x="16081" y="42483"/>
                    </a:moveTo>
                    <a:cubicBezTo>
                      <a:pt x="6603" y="39978"/>
                      <a:pt x="0" y="31404"/>
                      <a:pt x="0" y="21600"/>
                    </a:cubicBezTo>
                    <a:cubicBezTo>
                      <a:pt x="0" y="9670"/>
                      <a:pt x="9670" y="0"/>
                      <a:pt x="21600" y="0"/>
                    </a:cubicBezTo>
                    <a:cubicBezTo>
                      <a:pt x="33529" y="0"/>
                      <a:pt x="43200" y="9670"/>
                      <a:pt x="43200" y="21600"/>
                    </a:cubicBezTo>
                    <a:cubicBezTo>
                      <a:pt x="43200" y="31446"/>
                      <a:pt x="36540" y="40046"/>
                      <a:pt x="27008" y="42512"/>
                    </a:cubicBezTo>
                    <a:lnTo>
                      <a:pt x="21600" y="21600"/>
                    </a:lnTo>
                    <a:close/>
                  </a:path>
                </a:pathLst>
              </a:custGeom>
              <a:noFill/>
              <a:ln w="3810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grpSp>
            <p:nvGrpSpPr>
              <p:cNvPr id="1906722" name="Group 34"/>
              <p:cNvGrpSpPr>
                <a:grpSpLocks/>
              </p:cNvGrpSpPr>
              <p:nvPr/>
            </p:nvGrpSpPr>
            <p:grpSpPr bwMode="auto">
              <a:xfrm>
                <a:off x="3569" y="996"/>
                <a:ext cx="165" cy="132"/>
                <a:chOff x="3552" y="1008"/>
                <a:chExt cx="240" cy="192"/>
              </a:xfrm>
            </p:grpSpPr>
            <p:sp>
              <p:nvSpPr>
                <p:cNvPr id="1906723" name="Line 35"/>
                <p:cNvSpPr>
                  <a:spLocks noChangeShapeType="1"/>
                </p:cNvSpPr>
                <p:nvPr/>
              </p:nvSpPr>
              <p:spPr bwMode="auto">
                <a:xfrm>
                  <a:off x="3552" y="1008"/>
                  <a:ext cx="0" cy="192"/>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1906724" name="Line 36"/>
                <p:cNvSpPr>
                  <a:spLocks noChangeShapeType="1"/>
                </p:cNvSpPr>
                <p:nvPr/>
              </p:nvSpPr>
              <p:spPr bwMode="auto">
                <a:xfrm>
                  <a:off x="3792" y="1008"/>
                  <a:ext cx="0" cy="192"/>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grpSp>
        </p:grpSp>
      </p:grpSp>
      <p:pic>
        <p:nvPicPr>
          <p:cNvPr id="1906727" name="Picture 39" descr="FG22_18B"/>
          <p:cNvPicPr>
            <a:picLocks noChangeAspect="1" noChangeArrowheads="1"/>
          </p:cNvPicPr>
          <p:nvPr/>
        </p:nvPicPr>
        <p:blipFill>
          <a:blip r:embed="rId4">
            <a:lum bright="-18000" contrast="24000"/>
            <a:extLst>
              <a:ext uri="{28A0092B-C50C-407E-A947-70E740481C1C}">
                <a14:useLocalDpi xmlns:a14="http://schemas.microsoft.com/office/drawing/2010/main" val="0"/>
              </a:ext>
            </a:extLst>
          </a:blip>
          <a:srcRect l="10500" t="20833" r="7083" b="20375"/>
          <a:stretch>
            <a:fillRect/>
          </a:stretch>
        </p:blipFill>
        <p:spPr bwMode="auto">
          <a:xfrm>
            <a:off x="6984000" y="3681813"/>
            <a:ext cx="5137133" cy="234066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DBB6682E-6AD7-4047-B54F-0BC9EE58FD64}"/>
              </a:ext>
            </a:extLst>
          </p:cNvPr>
          <p:cNvSpPr/>
          <p:nvPr/>
        </p:nvSpPr>
        <p:spPr bwMode="auto">
          <a:xfrm>
            <a:off x="87664" y="2996533"/>
            <a:ext cx="3423632" cy="524657"/>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noFill/>
              <a:latin typeface="Arial" charset="0"/>
              <a:ea typeface="ＭＳ Ｐゴシック" charset="0"/>
            </a:endParaRPr>
          </a:p>
        </p:txBody>
      </p:sp>
      <p:sp>
        <p:nvSpPr>
          <p:cNvPr id="5" name="Rectangle 4">
            <a:extLst>
              <a:ext uri="{FF2B5EF4-FFF2-40B4-BE49-F238E27FC236}">
                <a16:creationId xmlns:a16="http://schemas.microsoft.com/office/drawing/2014/main" id="{7DF09579-A3ED-6642-B839-C172511EDD34}"/>
              </a:ext>
            </a:extLst>
          </p:cNvPr>
          <p:cNvSpPr/>
          <p:nvPr/>
        </p:nvSpPr>
        <p:spPr>
          <a:xfrm>
            <a:off x="123240" y="6053524"/>
            <a:ext cx="11690808" cy="584775"/>
          </a:xfrm>
          <a:prstGeom prst="rect">
            <a:avLst/>
          </a:prstGeom>
        </p:spPr>
        <p:txBody>
          <a:bodyPr wrap="square">
            <a:spAutoFit/>
          </a:bodyPr>
          <a:lstStyle/>
          <a:p>
            <a:r>
              <a:rPr lang="en-US" altLang="en-US" sz="3200" b="1" dirty="0">
                <a:latin typeface="Calibri" panose="020F0502020204030204" pitchFamily="34" charset="0"/>
                <a:cs typeface="Calibri" panose="020F0502020204030204" pitchFamily="34" charset="0"/>
              </a:rPr>
              <a:t>Follow-up:</a:t>
            </a:r>
            <a:r>
              <a:rPr lang="en-US" altLang="en-US" sz="3200" dirty="0">
                <a:solidFill>
                  <a:schemeClr val="accent2">
                    <a:lumMod val="50000"/>
                  </a:schemeClr>
                </a:solidFill>
                <a:latin typeface="Calibri" panose="020F0502020204030204" pitchFamily="34" charset="0"/>
                <a:cs typeface="Calibri" panose="020F0502020204030204" pitchFamily="34" charset="0"/>
              </a:rPr>
              <a:t> </a:t>
            </a:r>
            <a:r>
              <a:rPr lang="en-US" altLang="en-US" sz="3200" dirty="0">
                <a:solidFill>
                  <a:srgbClr val="008F00"/>
                </a:solidFill>
                <a:latin typeface="Calibri" panose="020F0502020204030204" pitchFamily="34" charset="0"/>
                <a:cs typeface="Calibri" panose="020F0502020204030204" pitchFamily="34" charset="0"/>
              </a:rPr>
              <a:t>Is this antenna better for low or high frequency waves?</a:t>
            </a:r>
          </a:p>
        </p:txBody>
      </p:sp>
    </p:spTree>
    <p:extLst>
      <p:ext uri="{BB962C8B-B14F-4D97-AF65-F5344CB8AC3E}">
        <p14:creationId xmlns:p14="http://schemas.microsoft.com/office/powerpoint/2010/main" val="50791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067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0672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0672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199137" y="971735"/>
            <a:ext cx="11797791" cy="2554545"/>
          </a:xfrm>
        </p:spPr>
        <p:txBody>
          <a:bodyPr wrap="square">
            <a:spAutoFit/>
          </a:bodyPr>
          <a:lstStyle/>
          <a:p>
            <a:pPr marL="15875" indent="0">
              <a:lnSpc>
                <a:spcPct val="100000"/>
              </a:lnSpc>
              <a:spcBef>
                <a:spcPts val="0"/>
              </a:spcBef>
              <a:buClr>
                <a:schemeClr val="tx1"/>
              </a:buClr>
              <a:buNone/>
            </a:pPr>
            <a:r>
              <a:rPr lang="en-US" sz="3200" dirty="0"/>
              <a:t>In the figure, a charged particle has been suddenly accelerated downward, producing the electric field line pattern shown. When the kinks in the field lines reach the metal rod at the left, they produce a downward current in the rod. Is the particle that has been accelerated positively or negatively charged?</a:t>
            </a:r>
          </a:p>
        </p:txBody>
      </p:sp>
      <p:sp>
        <p:nvSpPr>
          <p:cNvPr id="2" name="Title 1">
            <a:extLst>
              <a:ext uri="{FF2B5EF4-FFF2-40B4-BE49-F238E27FC236}">
                <a16:creationId xmlns:a16="http://schemas.microsoft.com/office/drawing/2014/main" id="{EF718F39-9022-A64F-A66D-E0F3B7F44E53}"/>
              </a:ext>
            </a:extLst>
          </p:cNvPr>
          <p:cNvSpPr>
            <a:spLocks noGrp="1"/>
          </p:cNvSpPr>
          <p:nvPr>
            <p:ph type="title"/>
          </p:nvPr>
        </p:nvSpPr>
        <p:spPr/>
        <p:txBody>
          <a:bodyPr/>
          <a:lstStyle/>
          <a:p>
            <a:r>
              <a:rPr lang="en-US" dirty="0"/>
              <a:t>Example Problem: QP 30.21</a:t>
            </a:r>
          </a:p>
        </p:txBody>
      </p:sp>
      <p:sp>
        <p:nvSpPr>
          <p:cNvPr id="3" name="Footer Placeholder 2"/>
          <p:cNvSpPr>
            <a:spLocks noGrp="1"/>
          </p:cNvSpPr>
          <p:nvPr>
            <p:ph type="ftr" sz="quarter" idx="11"/>
          </p:nvPr>
        </p:nvSpPr>
        <p:spPr/>
        <p:txBody>
          <a:bodyPr/>
          <a:lstStyle/>
          <a:p>
            <a:r>
              <a:rPr lang="en-GB"/>
              <a:t>© 2015 Pearson Education, Inc.</a:t>
            </a:r>
          </a:p>
        </p:txBody>
      </p:sp>
      <p:sp>
        <p:nvSpPr>
          <p:cNvPr id="5" name="Slide Number Placeholder 4">
            <a:extLst>
              <a:ext uri="{FF2B5EF4-FFF2-40B4-BE49-F238E27FC236}">
                <a16:creationId xmlns:a16="http://schemas.microsoft.com/office/drawing/2014/main" id="{730FAE29-F3BE-594A-ACE1-D7F3ABBA2B26}"/>
              </a:ext>
            </a:extLst>
          </p:cNvPr>
          <p:cNvSpPr>
            <a:spLocks noGrp="1"/>
          </p:cNvSpPr>
          <p:nvPr>
            <p:ph type="sldNum" sz="quarter" idx="12"/>
          </p:nvPr>
        </p:nvSpPr>
        <p:spPr/>
        <p:txBody>
          <a:bodyPr/>
          <a:lstStyle/>
          <a:p>
            <a:fld id="{B79B69FD-2E52-A742-8FC1-C69E57207C6B}" type="slidenum">
              <a:rPr lang="en-US" smtClean="0"/>
              <a:pPr/>
              <a:t>13</a:t>
            </a:fld>
            <a:endParaRPr lang="en-US" dirty="0"/>
          </a:p>
        </p:txBody>
      </p:sp>
      <p:pic>
        <p:nvPicPr>
          <p:cNvPr id="7" name="Picture 6">
            <a:extLst>
              <a:ext uri="{FF2B5EF4-FFF2-40B4-BE49-F238E27FC236}">
                <a16:creationId xmlns:a16="http://schemas.microsoft.com/office/drawing/2014/main" id="{42386D56-9B28-4B4E-B636-DF78245108E6}"/>
              </a:ext>
            </a:extLst>
          </p:cNvPr>
          <p:cNvPicPr>
            <a:picLocks noChangeAspect="1"/>
          </p:cNvPicPr>
          <p:nvPr/>
        </p:nvPicPr>
        <p:blipFill rotWithShape="1">
          <a:blip r:embed="rId3"/>
          <a:srcRect b="3794"/>
          <a:stretch/>
        </p:blipFill>
        <p:spPr>
          <a:xfrm>
            <a:off x="7388352" y="3014021"/>
            <a:ext cx="4536694" cy="2501414"/>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51C9959D-34AC-8147-BA5C-49E867725A10}"/>
                  </a:ext>
                </a:extLst>
              </p:cNvPr>
              <p:cNvSpPr/>
              <p:nvPr/>
            </p:nvSpPr>
            <p:spPr>
              <a:xfrm>
                <a:off x="196662" y="3482078"/>
                <a:ext cx="7100249" cy="3120534"/>
              </a:xfrm>
              <a:prstGeom prst="rect">
                <a:avLst/>
              </a:prstGeom>
            </p:spPr>
            <p:txBody>
              <a:bodyPr wrap="square">
                <a:spAutoFit/>
              </a:bodyPr>
              <a:lstStyle/>
              <a:p>
                <a:pPr marL="473075" indent="-457200">
                  <a:lnSpc>
                    <a:spcPct val="100000"/>
                  </a:lnSpc>
                  <a:spcBef>
                    <a:spcPts val="0"/>
                  </a:spcBef>
                  <a:buClr>
                    <a:schemeClr val="tx1"/>
                  </a:buClr>
                  <a:buFont typeface="Arial" panose="020B0604020202020204" pitchFamily="34" charset="0"/>
                  <a:buChar char="•"/>
                </a:pPr>
                <a:r>
                  <a:rPr lang="en-US" sz="3200" dirty="0">
                    <a:solidFill>
                      <a:srgbClr val="C00000"/>
                    </a:solidFill>
                  </a:rPr>
                  <a:t>Downward current means downward force on </a:t>
                </a:r>
                <a:r>
                  <a:rPr lang="en-US" sz="3200" i="1" dirty="0">
                    <a:solidFill>
                      <a:srgbClr val="C00000"/>
                    </a:solidFill>
                  </a:rPr>
                  <a:t>positive </a:t>
                </a:r>
                <a:r>
                  <a:rPr lang="en-US" sz="3200" dirty="0">
                    <a:solidFill>
                      <a:srgbClr val="C00000"/>
                    </a:solidFill>
                  </a:rPr>
                  <a:t>charge, i.e. </a:t>
                </a:r>
                <a14:m>
                  <m:oMath xmlns:m="http://schemas.openxmlformats.org/officeDocument/2006/math">
                    <m:acc>
                      <m:accPr>
                        <m:chr m:val="̂"/>
                        <m:ctrlPr>
                          <a:rPr lang="en-US" sz="3200" b="0" i="1" dirty="0" smtClean="0">
                            <a:latin typeface="Cambria Math" panose="02040503050406030204" pitchFamily="18" charset="0"/>
                          </a:rPr>
                        </m:ctrlPr>
                      </m:accPr>
                      <m:e>
                        <m:r>
                          <a:rPr lang="en-US" sz="3200" i="1" dirty="0" smtClean="0">
                            <a:latin typeface="Cambria Math" panose="02040503050406030204" pitchFamily="18" charset="0"/>
                          </a:rPr>
                          <m:t>𝐸</m:t>
                        </m:r>
                      </m:e>
                    </m:acc>
                    <m:r>
                      <a:rPr lang="en-US" sz="3200" i="1" dirty="0" smtClean="0">
                        <a:latin typeface="Cambria Math" panose="02040503050406030204" pitchFamily="18" charset="0"/>
                      </a:rPr>
                      <m:t>=</m:t>
                    </m:r>
                  </m:oMath>
                </a14:m>
                <a:r>
                  <a:rPr lang="en-US" sz="3200" dirty="0">
                    <a:solidFill>
                      <a:srgbClr val="C00000"/>
                    </a:solidFill>
                  </a:rPr>
                  <a:t> down</a:t>
                </a:r>
              </a:p>
              <a:p>
                <a:pPr marL="473075" indent="-457200">
                  <a:lnSpc>
                    <a:spcPct val="100000"/>
                  </a:lnSpc>
                  <a:spcBef>
                    <a:spcPts val="0"/>
                  </a:spcBef>
                  <a:buClr>
                    <a:schemeClr val="tx1"/>
                  </a:buClr>
                  <a:buFont typeface="Arial" panose="020B0604020202020204" pitchFamily="34" charset="0"/>
                  <a:buChar char="•"/>
                </a:pPr>
                <a:r>
                  <a:rPr lang="en-US" sz="3200" dirty="0">
                    <a:solidFill>
                      <a:schemeClr val="accent2">
                        <a:lumMod val="50000"/>
                      </a:schemeClr>
                    </a:solidFill>
                  </a:rPr>
                  <a:t>Downward direction in the kinked field line corresponds to </a:t>
                </a:r>
                <a14:m>
                  <m:oMath xmlns:m="http://schemas.openxmlformats.org/officeDocument/2006/math">
                    <m:acc>
                      <m:accPr>
                        <m:chr m:val="⃗"/>
                        <m:ctrlPr>
                          <a:rPr lang="en-US" sz="3200" b="0" i="1" dirty="0" smtClean="0">
                            <a:solidFill>
                              <a:schemeClr val="tx1"/>
                            </a:solidFill>
                            <a:latin typeface="Cambria Math" panose="02040503050406030204" pitchFamily="18" charset="0"/>
                          </a:rPr>
                        </m:ctrlPr>
                      </m:accPr>
                      <m:e>
                        <m:r>
                          <a:rPr lang="en-US" sz="3200" i="1" dirty="0" smtClean="0">
                            <a:solidFill>
                              <a:schemeClr val="tx1"/>
                            </a:solidFill>
                            <a:latin typeface="Cambria Math" panose="02040503050406030204" pitchFamily="18" charset="0"/>
                          </a:rPr>
                          <m:t>𝐸</m:t>
                        </m:r>
                      </m:e>
                    </m:acc>
                  </m:oMath>
                </a14:m>
                <a:r>
                  <a:rPr lang="en-US" sz="3200" dirty="0">
                    <a:solidFill>
                      <a:schemeClr val="accent2">
                        <a:lumMod val="50000"/>
                      </a:schemeClr>
                    </a:solidFill>
                  </a:rPr>
                  <a:t> pointing </a:t>
                </a:r>
                <a:r>
                  <a:rPr lang="en-US" sz="3200" i="1" dirty="0">
                    <a:solidFill>
                      <a:schemeClr val="accent2">
                        <a:lumMod val="50000"/>
                      </a:schemeClr>
                    </a:solidFill>
                  </a:rPr>
                  <a:t>into</a:t>
                </a:r>
                <a:r>
                  <a:rPr lang="en-US" sz="3200" dirty="0">
                    <a:solidFill>
                      <a:schemeClr val="accent2">
                        <a:lumMod val="50000"/>
                      </a:schemeClr>
                    </a:solidFill>
                  </a:rPr>
                  <a:t> charged particle</a:t>
                </a:r>
              </a:p>
              <a:p>
                <a:pPr marL="473075" indent="-457200">
                  <a:lnSpc>
                    <a:spcPct val="100000"/>
                  </a:lnSpc>
                  <a:spcBef>
                    <a:spcPts val="0"/>
                  </a:spcBef>
                  <a:buClr>
                    <a:schemeClr val="tx1"/>
                  </a:buClr>
                  <a:buFont typeface="Arial" panose="020B0604020202020204" pitchFamily="34" charset="0"/>
                  <a:buChar char="•"/>
                </a:pPr>
                <a:r>
                  <a:rPr lang="en-US" sz="3200" dirty="0">
                    <a:solidFill>
                      <a:srgbClr val="008F00"/>
                    </a:solidFill>
                  </a:rPr>
                  <a:t>Must be a </a:t>
                </a:r>
                <a:r>
                  <a:rPr lang="en-US" sz="3200" b="1" i="1" dirty="0">
                    <a:solidFill>
                      <a:srgbClr val="008F00"/>
                    </a:solidFill>
                  </a:rPr>
                  <a:t>negative </a:t>
                </a:r>
                <a:r>
                  <a:rPr lang="en-US" sz="3200" dirty="0">
                    <a:solidFill>
                      <a:srgbClr val="008F00"/>
                    </a:solidFill>
                  </a:rPr>
                  <a:t>charge</a:t>
                </a:r>
              </a:p>
            </p:txBody>
          </p:sp>
        </mc:Choice>
        <mc:Fallback xmlns="">
          <p:sp>
            <p:nvSpPr>
              <p:cNvPr id="8" name="Rectangle 7">
                <a:extLst>
                  <a:ext uri="{FF2B5EF4-FFF2-40B4-BE49-F238E27FC236}">
                    <a16:creationId xmlns:a16="http://schemas.microsoft.com/office/drawing/2014/main" id="{51C9959D-34AC-8147-BA5C-49E867725A10}"/>
                  </a:ext>
                </a:extLst>
              </p:cNvPr>
              <p:cNvSpPr>
                <a:spLocks noRot="1" noChangeAspect="1" noMove="1" noResize="1" noEditPoints="1" noAdjustHandles="1" noChangeArrowheads="1" noChangeShapeType="1" noTextEdit="1"/>
              </p:cNvSpPr>
              <p:nvPr/>
            </p:nvSpPr>
            <p:spPr>
              <a:xfrm>
                <a:off x="196662" y="3482078"/>
                <a:ext cx="7100249" cy="3120534"/>
              </a:xfrm>
              <a:prstGeom prst="rect">
                <a:avLst/>
              </a:prstGeom>
              <a:blipFill>
                <a:blip r:embed="rId4"/>
                <a:stretch>
                  <a:fillRect l="-1604" t="-2429" r="-2674" b="-4858"/>
                </a:stretch>
              </a:blipFill>
            </p:spPr>
            <p:txBody>
              <a:bodyPr/>
              <a:lstStyle/>
              <a:p>
                <a:r>
                  <a:rPr lang="en-US">
                    <a:noFill/>
                  </a:rPr>
                  <a:t> </a:t>
                </a:r>
              </a:p>
            </p:txBody>
          </p:sp>
        </mc:Fallback>
      </mc:AlternateContent>
    </p:spTree>
    <p:extLst>
      <p:ext uri="{BB962C8B-B14F-4D97-AF65-F5344CB8AC3E}">
        <p14:creationId xmlns:p14="http://schemas.microsoft.com/office/powerpoint/2010/main" val="22697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AB43B-7768-6B4A-BDDB-0131F3AEE52C}"/>
              </a:ext>
            </a:extLst>
          </p:cNvPr>
          <p:cNvSpPr>
            <a:spLocks noGrp="1"/>
          </p:cNvSpPr>
          <p:nvPr>
            <p:ph type="title"/>
          </p:nvPr>
        </p:nvSpPr>
        <p:spPr/>
        <p:txBody>
          <a:bodyPr/>
          <a:lstStyle/>
          <a:p>
            <a:r>
              <a:rPr lang="en-US" dirty="0"/>
              <a:t>Highlights: Section 30.4-30.7</a:t>
            </a:r>
          </a:p>
        </p:txBody>
      </p:sp>
      <p:sp>
        <p:nvSpPr>
          <p:cNvPr id="5" name="Slide Number Placeholder 4">
            <a:extLst>
              <a:ext uri="{FF2B5EF4-FFF2-40B4-BE49-F238E27FC236}">
                <a16:creationId xmlns:a16="http://schemas.microsoft.com/office/drawing/2014/main" id="{08472F8D-8953-524F-9B96-1622D59B1DB7}"/>
              </a:ext>
            </a:extLst>
          </p:cNvPr>
          <p:cNvSpPr>
            <a:spLocks noGrp="1"/>
          </p:cNvSpPr>
          <p:nvPr>
            <p:ph type="sldNum" sz="quarter" idx="12"/>
          </p:nvPr>
        </p:nvSpPr>
        <p:spPr/>
        <p:txBody>
          <a:bodyPr/>
          <a:lstStyle/>
          <a:p>
            <a:fld id="{B79B69FD-2E52-A742-8FC1-C69E57207C6B}" type="slidenum">
              <a:rPr lang="en-US" smtClean="0"/>
              <a:pPr/>
              <a:t>14</a:t>
            </a:fld>
            <a:endParaRPr lang="en-US"/>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C7E9D3FD-3477-BD4E-8FF7-67E84B41D015}"/>
                  </a:ext>
                </a:extLst>
              </p:cNvPr>
              <p:cNvSpPr>
                <a:spLocks noGrp="1"/>
              </p:cNvSpPr>
              <p:nvPr>
                <p:ph idx="1"/>
              </p:nvPr>
            </p:nvSpPr>
            <p:spPr>
              <a:xfrm>
                <a:off x="109728" y="1002997"/>
                <a:ext cx="9015984" cy="4940583"/>
              </a:xfrm>
            </p:spPr>
            <p:txBody>
              <a:bodyPr/>
              <a:lstStyle/>
              <a:p>
                <a:pPr marL="0" indent="0">
                  <a:buNone/>
                </a:pPr>
                <a:r>
                  <a:rPr lang="en-US" sz="2400" b="1" dirty="0">
                    <a:latin typeface="Calibri" panose="020F0502020204030204" pitchFamily="34" charset="0"/>
                    <a:cs typeface="Calibri" panose="020F0502020204030204" pitchFamily="34" charset="0"/>
                  </a:rPr>
                  <a:t>Displacement current</a:t>
                </a:r>
              </a:p>
              <a:p>
                <a:r>
                  <a:rPr lang="en-US" sz="2400" dirty="0">
                    <a:solidFill>
                      <a:srgbClr val="C00000"/>
                    </a:solidFill>
                    <a:latin typeface="Calibri" panose="020F0502020204030204" pitchFamily="34" charset="0"/>
                    <a:cs typeface="Calibri" panose="020F0502020204030204" pitchFamily="34" charset="0"/>
                  </a:rPr>
                  <a:t>Recall the trouble with finding </a:t>
                </a:r>
                <a14:m>
                  <m:oMath xmlns:m="http://schemas.openxmlformats.org/officeDocument/2006/math">
                    <m:acc>
                      <m:accPr>
                        <m:chr m:val="⃗"/>
                        <m:ctrlPr>
                          <a:rPr lang="en-US" sz="2400" b="0" i="1" smtClean="0">
                            <a:solidFill>
                              <a:schemeClr val="tx1"/>
                            </a:solidFill>
                            <a:latin typeface="Cambria Math" panose="02040503050406030204" pitchFamily="18" charset="0"/>
                            <a:cs typeface="Calibri" panose="020F0502020204030204" pitchFamily="34" charset="0"/>
                          </a:rPr>
                        </m:ctrlPr>
                      </m:accPr>
                      <m:e>
                        <m:r>
                          <a:rPr lang="en-US" sz="2400" b="0" i="1" smtClean="0">
                            <a:solidFill>
                              <a:schemeClr val="tx1"/>
                            </a:solidFill>
                            <a:latin typeface="Cambria Math" panose="02040503050406030204" pitchFamily="18" charset="0"/>
                            <a:cs typeface="Calibri" panose="020F0502020204030204" pitchFamily="34" charset="0"/>
                          </a:rPr>
                          <m:t>𝐵</m:t>
                        </m:r>
                      </m:e>
                    </m:acc>
                  </m:oMath>
                </a14:m>
                <a:r>
                  <a:rPr lang="en-US" sz="2400" dirty="0">
                    <a:solidFill>
                      <a:srgbClr val="C00000"/>
                    </a:solidFill>
                    <a:latin typeface="Calibri" panose="020F0502020204030204" pitchFamily="34" charset="0"/>
                    <a:cs typeface="Calibri" panose="020F0502020204030204" pitchFamily="34" charset="0"/>
                  </a:rPr>
                  <a:t> using Ampère’s law with a capacitor</a:t>
                </a:r>
              </a:p>
              <a:p>
                <a:pPr lvl="1"/>
                <a:r>
                  <a:rPr lang="en-US" sz="2400" dirty="0">
                    <a:solidFill>
                      <a:schemeClr val="accent2">
                        <a:lumMod val="50000"/>
                      </a:schemeClr>
                    </a:solidFill>
                    <a:latin typeface="Calibri" panose="020F0502020204030204" pitchFamily="34" charset="0"/>
                    <a:cs typeface="Calibri" panose="020F0502020204030204" pitchFamily="34" charset="0"/>
                  </a:rPr>
                  <a:t>For surface B, looks like </a:t>
                </a:r>
                <a14:m>
                  <m:oMath xmlns:m="http://schemas.openxmlformats.org/officeDocument/2006/math">
                    <m:r>
                      <a:rPr lang="en-US" sz="2400" b="0" i="1" smtClean="0">
                        <a:latin typeface="Cambria Math" panose="02040503050406030204" pitchFamily="18" charset="0"/>
                        <a:cs typeface="Calibri" panose="020F0502020204030204" pitchFamily="34" charset="0"/>
                      </a:rPr>
                      <m:t>𝐼</m:t>
                    </m:r>
                    <m:r>
                      <a:rPr lang="en-US" sz="2400" b="0" i="1" smtClean="0">
                        <a:latin typeface="Cambria Math" panose="02040503050406030204" pitchFamily="18" charset="0"/>
                        <a:cs typeface="Calibri" panose="020F0502020204030204" pitchFamily="34" charset="0"/>
                      </a:rPr>
                      <m:t>=0</m:t>
                    </m:r>
                  </m:oMath>
                </a14:m>
                <a:r>
                  <a:rPr lang="en-US" sz="2400" dirty="0">
                    <a:solidFill>
                      <a:schemeClr val="accent2">
                        <a:lumMod val="50000"/>
                      </a:schemeClr>
                    </a:solidFill>
                    <a:latin typeface="Calibri" panose="020F0502020204030204" pitchFamily="34" charset="0"/>
                    <a:cs typeface="Calibri" panose="020F0502020204030204" pitchFamily="34" charset="0"/>
                  </a:rPr>
                  <a:t>; so </a:t>
                </a:r>
                <a14:m>
                  <m:oMath xmlns:m="http://schemas.openxmlformats.org/officeDocument/2006/math">
                    <m:acc>
                      <m:accPr>
                        <m:chr m:val="⃗"/>
                        <m:ctrlPr>
                          <a:rPr lang="en-US" sz="2400" i="1">
                            <a:latin typeface="Cambria Math" panose="02040503050406030204" pitchFamily="18" charset="0"/>
                            <a:cs typeface="Calibri" panose="020F0502020204030204" pitchFamily="34" charset="0"/>
                          </a:rPr>
                        </m:ctrlPr>
                      </m:accPr>
                      <m:e>
                        <m:r>
                          <a:rPr lang="en-US" sz="2400" i="1">
                            <a:latin typeface="Cambria Math" panose="02040503050406030204" pitchFamily="18" charset="0"/>
                            <a:cs typeface="Calibri" panose="020F0502020204030204" pitchFamily="34" charset="0"/>
                          </a:rPr>
                          <m:t>𝐵</m:t>
                        </m:r>
                      </m:e>
                    </m:acc>
                  </m:oMath>
                </a14:m>
                <a:r>
                  <a:rPr lang="en-US" sz="2400" dirty="0">
                    <a:solidFill>
                      <a:schemeClr val="accent2">
                        <a:lumMod val="50000"/>
                      </a:schemeClr>
                    </a:solidFill>
                    <a:latin typeface="Calibri" panose="020F0502020204030204" pitchFamily="34" charset="0"/>
                    <a:cs typeface="Calibri" panose="020F0502020204030204" pitchFamily="34" charset="0"/>
                  </a:rPr>
                  <a:t> “ought” to be zero</a:t>
                </a:r>
              </a:p>
              <a:p>
                <a:pPr lvl="1"/>
                <a:r>
                  <a:rPr lang="en-US" sz="2400" dirty="0">
                    <a:solidFill>
                      <a:srgbClr val="008F00"/>
                    </a:solidFill>
                    <a:latin typeface="Calibri" panose="020F0502020204030204" pitchFamily="34" charset="0"/>
                    <a:cs typeface="Calibri" panose="020F0502020204030204" pitchFamily="34" charset="0"/>
                  </a:rPr>
                  <a:t>Use Gauss’s law to fix this </a:t>
                </a:r>
                <a14:m>
                  <m:oMath xmlns:m="http://schemas.openxmlformats.org/officeDocument/2006/math">
                    <m:sSub>
                      <m:sSubPr>
                        <m:ctrlPr>
                          <a:rPr lang="en-US" sz="2400" i="1">
                            <a:latin typeface="Cambria Math" panose="02040503050406030204" pitchFamily="18" charset="0"/>
                            <a:cs typeface="Calibri" panose="020F0502020204030204" pitchFamily="34" charset="0"/>
                          </a:rPr>
                        </m:ctrlPr>
                      </m:sSubPr>
                      <m:e>
                        <m:r>
                          <m:rPr>
                            <m:sty m:val="p"/>
                          </m:rPr>
                          <a:rPr lang="en-US" sz="2400">
                            <a:latin typeface="Cambria Math" panose="02040503050406030204" pitchFamily="18" charset="0"/>
                            <a:cs typeface="Calibri" panose="020F0502020204030204" pitchFamily="34" charset="0"/>
                          </a:rPr>
                          <m:t>Φ</m:t>
                        </m:r>
                      </m:e>
                      <m:sub>
                        <m:r>
                          <a:rPr lang="en-US" sz="2400" i="1">
                            <a:latin typeface="Cambria Math" panose="02040503050406030204" pitchFamily="18" charset="0"/>
                            <a:cs typeface="Calibri" panose="020F0502020204030204" pitchFamily="34" charset="0"/>
                          </a:rPr>
                          <m:t>𝐸</m:t>
                        </m:r>
                      </m:sub>
                    </m:sSub>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𝑞</m:t>
                        </m:r>
                      </m:e>
                      <m:sub>
                        <m:r>
                          <m:rPr>
                            <m:sty m:val="p"/>
                          </m:rPr>
                          <a:rPr lang="en-US" sz="2400">
                            <a:latin typeface="Cambria Math" panose="02040503050406030204" pitchFamily="18" charset="0"/>
                            <a:cs typeface="Calibri" panose="020F0502020204030204" pitchFamily="34" charset="0"/>
                          </a:rPr>
                          <m:t>enc</m:t>
                        </m:r>
                      </m:sub>
                    </m:sSub>
                    <m:r>
                      <a:rPr lang="en-US" sz="2400" b="0" i="1" smtClean="0">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𝜖</m:t>
                        </m:r>
                      </m:e>
                      <m:sub>
                        <m:r>
                          <a:rPr lang="en-US" sz="2400" i="1">
                            <a:latin typeface="Cambria Math" panose="02040503050406030204" pitchFamily="18" charset="0"/>
                            <a:cs typeface="Calibri" panose="020F0502020204030204" pitchFamily="34" charset="0"/>
                          </a:rPr>
                          <m:t>0</m:t>
                        </m:r>
                      </m:sub>
                    </m:sSub>
                  </m:oMath>
                </a14:m>
                <a:endParaRPr lang="en-US" sz="2400" dirty="0">
                  <a:solidFill>
                    <a:srgbClr val="008F00"/>
                  </a:solidFill>
                  <a:latin typeface="Calibri" panose="020F0502020204030204" pitchFamily="34" charset="0"/>
                  <a:cs typeface="Calibri" panose="020F0502020204030204" pitchFamily="34" charset="0"/>
                </a:endParaRPr>
              </a:p>
              <a:p>
                <a:pPr marL="0"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𝑞</m:t>
                      </m:r>
                      <m:r>
                        <a:rPr lang="en-US" sz="2400" b="0" i="1" smtClean="0">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𝜖</m:t>
                          </m:r>
                        </m:e>
                        <m:sub>
                          <m:r>
                            <a:rPr lang="en-US" sz="2400" i="1">
                              <a:latin typeface="Cambria Math" panose="02040503050406030204" pitchFamily="18" charset="0"/>
                              <a:cs typeface="Calibri" panose="020F0502020204030204" pitchFamily="34" charset="0"/>
                            </a:rPr>
                            <m:t>0</m:t>
                          </m:r>
                        </m:sub>
                      </m:sSub>
                      <m:sSub>
                        <m:sSubPr>
                          <m:ctrlPr>
                            <a:rPr lang="en-US" sz="2400" i="1">
                              <a:latin typeface="Cambria Math" panose="02040503050406030204" pitchFamily="18" charset="0"/>
                              <a:cs typeface="Calibri" panose="020F0502020204030204" pitchFamily="34" charset="0"/>
                            </a:rPr>
                          </m:ctrlPr>
                        </m:sSubPr>
                        <m:e>
                          <m:r>
                            <m:rPr>
                              <m:sty m:val="p"/>
                            </m:rPr>
                            <a:rPr lang="en-US" sz="2400">
                              <a:latin typeface="Cambria Math" panose="02040503050406030204" pitchFamily="18" charset="0"/>
                              <a:cs typeface="Calibri" panose="020F0502020204030204" pitchFamily="34" charset="0"/>
                            </a:rPr>
                            <m:t>Φ</m:t>
                          </m:r>
                        </m:e>
                        <m:sub>
                          <m:r>
                            <a:rPr lang="en-US" sz="2400" i="1">
                              <a:latin typeface="Cambria Math" panose="02040503050406030204" pitchFamily="18" charset="0"/>
                              <a:cs typeface="Calibri" panose="020F0502020204030204" pitchFamily="34" charset="0"/>
                            </a:rPr>
                            <m:t>𝐸</m:t>
                          </m:r>
                        </m:sub>
                      </m:sSub>
                    </m:oMath>
                  </m:oMathPara>
                </a14:m>
                <a:endParaRPr lang="en-US" sz="2400" dirty="0">
                  <a:latin typeface="Calibri" panose="020F0502020204030204" pitchFamily="34" charset="0"/>
                  <a:cs typeface="Calibri" panose="020F0502020204030204" pitchFamily="34" charset="0"/>
                </a:endParaRPr>
              </a:p>
              <a:p>
                <a:pPr marL="0" indent="0">
                  <a:buNone/>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cs typeface="Calibri" panose="020F0502020204030204" pitchFamily="34" charset="0"/>
                        </a:rPr>
                        <m:t>→</m:t>
                      </m:r>
                      <m:f>
                        <m:fPr>
                          <m:ctrlPr>
                            <a:rPr lang="en-US" sz="2400" b="0" i="1" smtClean="0">
                              <a:latin typeface="Cambria Math" panose="02040503050406030204" pitchFamily="18" charset="0"/>
                              <a:cs typeface="Calibri" panose="020F0502020204030204" pitchFamily="34" charset="0"/>
                            </a:rPr>
                          </m:ctrlPr>
                        </m:fPr>
                        <m:num>
                          <m:r>
                            <a:rPr lang="en-US" sz="2400" b="0" i="1" smtClean="0">
                              <a:latin typeface="Cambria Math" panose="02040503050406030204" pitchFamily="18" charset="0"/>
                              <a:cs typeface="Calibri" panose="020F0502020204030204" pitchFamily="34" charset="0"/>
                            </a:rPr>
                            <m:t>𝑑𝑞</m:t>
                          </m:r>
                        </m:num>
                        <m:den>
                          <m:r>
                            <a:rPr lang="en-US" sz="2400" b="0" i="1" smtClean="0">
                              <a:latin typeface="Cambria Math" panose="02040503050406030204" pitchFamily="18" charset="0"/>
                              <a:cs typeface="Calibri" panose="020F0502020204030204" pitchFamily="34" charset="0"/>
                            </a:rPr>
                            <m:t>𝑑𝑡</m:t>
                          </m:r>
                        </m:den>
                      </m:f>
                      <m:r>
                        <a:rPr lang="en-US" sz="2400" b="0" i="1" smtClean="0">
                          <a:latin typeface="Cambria Math" panose="02040503050406030204" pitchFamily="18" charset="0"/>
                          <a:cs typeface="Calibri" panose="020F0502020204030204" pitchFamily="34" charset="0"/>
                        </a:rPr>
                        <m:t>=</m:t>
                      </m:r>
                      <m:r>
                        <a:rPr lang="en-US" sz="2400" b="0" i="1" smtClean="0">
                          <a:latin typeface="Cambria Math" panose="02040503050406030204" pitchFamily="18" charset="0"/>
                          <a:cs typeface="Calibri" panose="020F0502020204030204" pitchFamily="34" charset="0"/>
                        </a:rPr>
                        <m:t>𝐼</m:t>
                      </m:r>
                      <m:r>
                        <a:rPr lang="en-US" sz="2400" i="1">
                          <a:latin typeface="Cambria Math" panose="02040503050406030204" pitchFamily="18" charset="0"/>
                          <a:cs typeface="Calibri" panose="020F0502020204030204" pitchFamily="34" charset="0"/>
                        </a:rPr>
                        <m:t>=</m:t>
                      </m:r>
                      <m:sSub>
                        <m:sSubPr>
                          <m:ctrlPr>
                            <a:rPr lang="en-US" sz="2400" i="1">
                              <a:latin typeface="Cambria Math" panose="02040503050406030204" pitchFamily="18" charset="0"/>
                              <a:cs typeface="Calibri" panose="020F0502020204030204" pitchFamily="34" charset="0"/>
                            </a:rPr>
                          </m:ctrlPr>
                        </m:sSubPr>
                        <m:e>
                          <m:r>
                            <a:rPr lang="en-US" sz="2400" i="1">
                              <a:latin typeface="Cambria Math" panose="02040503050406030204" pitchFamily="18" charset="0"/>
                              <a:cs typeface="Calibri" panose="020F0502020204030204" pitchFamily="34" charset="0"/>
                            </a:rPr>
                            <m:t>𝜖</m:t>
                          </m:r>
                        </m:e>
                        <m:sub>
                          <m:r>
                            <a:rPr lang="en-US" sz="2400" i="1">
                              <a:latin typeface="Cambria Math" panose="02040503050406030204" pitchFamily="18" charset="0"/>
                              <a:cs typeface="Calibri" panose="020F0502020204030204" pitchFamily="34" charset="0"/>
                            </a:rPr>
                            <m:t>0</m:t>
                          </m:r>
                        </m:sub>
                      </m:sSub>
                      <m:f>
                        <m:fPr>
                          <m:ctrlPr>
                            <a:rPr lang="en-US" sz="2400" b="0" i="1" smtClean="0">
                              <a:latin typeface="Cambria Math" panose="02040503050406030204" pitchFamily="18" charset="0"/>
                              <a:cs typeface="Calibri" panose="020F0502020204030204" pitchFamily="34" charset="0"/>
                            </a:rPr>
                          </m:ctrlPr>
                        </m:fPr>
                        <m:num>
                          <m:r>
                            <a:rPr lang="en-US" sz="2400" b="0" i="1" smtClean="0">
                              <a:latin typeface="Cambria Math" panose="02040503050406030204" pitchFamily="18" charset="0"/>
                              <a:cs typeface="Calibri" panose="020F0502020204030204" pitchFamily="34" charset="0"/>
                            </a:rPr>
                            <m:t>𝑑</m:t>
                          </m:r>
                          <m:sSub>
                            <m:sSubPr>
                              <m:ctrlPr>
                                <a:rPr lang="en-US" sz="2400" i="1">
                                  <a:latin typeface="Cambria Math" panose="02040503050406030204" pitchFamily="18" charset="0"/>
                                  <a:cs typeface="Calibri" panose="020F0502020204030204" pitchFamily="34" charset="0"/>
                                </a:rPr>
                              </m:ctrlPr>
                            </m:sSubPr>
                            <m:e>
                              <m:r>
                                <m:rPr>
                                  <m:sty m:val="p"/>
                                </m:rPr>
                                <a:rPr lang="en-US" sz="2400">
                                  <a:latin typeface="Cambria Math" panose="02040503050406030204" pitchFamily="18" charset="0"/>
                                  <a:cs typeface="Calibri" panose="020F0502020204030204" pitchFamily="34" charset="0"/>
                                </a:rPr>
                                <m:t>Φ</m:t>
                              </m:r>
                            </m:e>
                            <m:sub>
                              <m:r>
                                <a:rPr lang="en-US" sz="2400" i="1">
                                  <a:latin typeface="Cambria Math" panose="02040503050406030204" pitchFamily="18" charset="0"/>
                                  <a:cs typeface="Calibri" panose="020F0502020204030204" pitchFamily="34" charset="0"/>
                                </a:rPr>
                                <m:t>𝐸</m:t>
                              </m:r>
                            </m:sub>
                          </m:sSub>
                        </m:num>
                        <m:den>
                          <m:r>
                            <a:rPr lang="en-US" sz="2400" b="0" i="1" smtClean="0">
                              <a:latin typeface="Cambria Math" panose="02040503050406030204" pitchFamily="18" charset="0"/>
                              <a:cs typeface="Calibri" panose="020F0502020204030204" pitchFamily="34" charset="0"/>
                            </a:rPr>
                            <m:t>𝑑𝑡</m:t>
                          </m:r>
                        </m:den>
                      </m:f>
                    </m:oMath>
                  </m:oMathPara>
                </a14:m>
                <a:endParaRPr lang="en-US" sz="2400" dirty="0">
                  <a:latin typeface="Calibri" panose="020F0502020204030204" pitchFamily="34" charset="0"/>
                  <a:cs typeface="Calibri" panose="020F0502020204030204" pitchFamily="34" charset="0"/>
                </a:endParaRPr>
              </a:p>
              <a:p>
                <a:r>
                  <a:rPr lang="en-US" sz="2400" dirty="0">
                    <a:solidFill>
                      <a:srgbClr val="0432FF"/>
                    </a:solidFill>
                    <a:latin typeface="Calibri" panose="020F0502020204030204" pitchFamily="34" charset="0"/>
                    <a:cs typeface="Calibri" panose="020F0502020204030204" pitchFamily="34" charset="0"/>
                  </a:rPr>
                  <a:t>Use this “displacement current” to find </a:t>
                </a:r>
                <a14:m>
                  <m:oMath xmlns:m="http://schemas.openxmlformats.org/officeDocument/2006/math">
                    <m:acc>
                      <m:accPr>
                        <m:chr m:val="⃗"/>
                        <m:ctrlPr>
                          <a:rPr lang="en-US" sz="2400" i="1">
                            <a:latin typeface="Cambria Math" panose="02040503050406030204" pitchFamily="18" charset="0"/>
                            <a:cs typeface="Calibri" panose="020F0502020204030204" pitchFamily="34" charset="0"/>
                          </a:rPr>
                        </m:ctrlPr>
                      </m:accPr>
                      <m:e>
                        <m:r>
                          <a:rPr lang="en-US" sz="2400" i="1">
                            <a:latin typeface="Cambria Math" panose="02040503050406030204" pitchFamily="18" charset="0"/>
                            <a:cs typeface="Calibri" panose="020F0502020204030204" pitchFamily="34" charset="0"/>
                          </a:rPr>
                          <m:t>𝐵</m:t>
                        </m:r>
                      </m:e>
                    </m:acc>
                  </m:oMath>
                </a14:m>
                <a:r>
                  <a:rPr lang="en-US" sz="2400" dirty="0">
                    <a:solidFill>
                      <a:srgbClr val="0432FF"/>
                    </a:solidFill>
                    <a:latin typeface="Calibri" panose="020F0502020204030204" pitchFamily="34" charset="0"/>
                    <a:cs typeface="Calibri" panose="020F0502020204030204" pitchFamily="34" charset="0"/>
                  </a:rPr>
                  <a:t> between the plates</a:t>
                </a:r>
              </a:p>
              <a:p>
                <a:pPr marL="0" indent="0">
                  <a:buNone/>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sz="2400" i="1">
                              <a:latin typeface="Cambria Math" panose="02040503050406030204" pitchFamily="18" charset="0"/>
                            </a:rPr>
                          </m:ctrlPr>
                        </m:naryPr>
                        <m:sub/>
                        <m:sup/>
                        <m:e>
                          <m:acc>
                            <m:accPr>
                              <m:chr m:val="⃗"/>
                              <m:ctrlPr>
                                <a:rPr lang="en-US" sz="2400" i="1">
                                  <a:latin typeface="Cambria Math" panose="02040503050406030204" pitchFamily="18" charset="0"/>
                                </a:rPr>
                              </m:ctrlPr>
                            </m:accPr>
                            <m:e>
                              <m:r>
                                <a:rPr lang="en-US" sz="2400" i="1">
                                  <a:latin typeface="Cambria Math" panose="02040503050406030204" pitchFamily="18" charset="0"/>
                                </a:rPr>
                                <m:t>𝐵</m:t>
                              </m:r>
                            </m:e>
                          </m:acc>
                          <m:r>
                            <a:rPr lang="en-US" sz="2400" i="1">
                              <a:latin typeface="Cambria Math" panose="02040503050406030204" pitchFamily="18" charset="0"/>
                            </a:rPr>
                            <m:t>⋅</m:t>
                          </m:r>
                          <m:r>
                            <a:rPr lang="en-US" sz="2400" i="1">
                              <a:latin typeface="Cambria Math" panose="02040503050406030204" pitchFamily="18" charset="0"/>
                            </a:rPr>
                            <m:t>𝑑</m:t>
                          </m:r>
                          <m:acc>
                            <m:accPr>
                              <m:chr m:val="⃗"/>
                              <m:ctrlPr>
                                <a:rPr lang="en-US" sz="2400" i="1">
                                  <a:latin typeface="Cambria Math" panose="02040503050406030204" pitchFamily="18" charset="0"/>
                                </a:rPr>
                              </m:ctrlPr>
                            </m:accPr>
                            <m:e>
                              <m:r>
                                <a:rPr lang="en-US" sz="2400" i="1">
                                  <a:latin typeface="Cambria Math" panose="02040503050406030204" pitchFamily="18" charset="0"/>
                                </a:rPr>
                                <m:t>𝑙</m:t>
                              </m:r>
                            </m:e>
                          </m:acc>
                        </m:e>
                      </m:nary>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𝜇</m:t>
                          </m:r>
                        </m:e>
                        <m:sub>
                          <m:r>
                            <a:rPr lang="en-US" sz="2400" i="1">
                              <a:latin typeface="Cambria Math" panose="02040503050406030204" pitchFamily="18" charset="0"/>
                            </a:rPr>
                            <m:t>0</m:t>
                          </m:r>
                        </m:sub>
                      </m:sSub>
                      <m:sSub>
                        <m:sSubPr>
                          <m:ctrlPr>
                            <a:rPr lang="en-US" sz="2400" i="1">
                              <a:latin typeface="Cambria Math" panose="02040503050406030204" pitchFamily="18" charset="0"/>
                            </a:rPr>
                          </m:ctrlPr>
                        </m:sSubPr>
                        <m:e>
                          <m:r>
                            <a:rPr lang="en-US" sz="2400" i="1">
                              <a:latin typeface="Cambria Math" panose="02040503050406030204" pitchFamily="18" charset="0"/>
                            </a:rPr>
                            <m:t>𝐼</m:t>
                          </m:r>
                        </m:e>
                        <m:sub>
                          <m:r>
                            <m:rPr>
                              <m:sty m:val="p"/>
                            </m:rPr>
                            <a:rPr lang="en-US" sz="2400">
                              <a:latin typeface="Cambria Math" panose="02040503050406030204" pitchFamily="18" charset="0"/>
                            </a:rPr>
                            <m:t>enc</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𝜇</m:t>
                          </m:r>
                        </m:e>
                        <m:sub>
                          <m:r>
                            <a:rPr lang="en-US" sz="2400" i="1">
                              <a:latin typeface="Cambria Math" panose="02040503050406030204" pitchFamily="18" charset="0"/>
                            </a:rPr>
                            <m:t>0</m:t>
                          </m:r>
                        </m:sub>
                      </m:sSub>
                      <m:sSub>
                        <m:sSubPr>
                          <m:ctrlPr>
                            <a:rPr lang="en-US" sz="2400" i="1">
                              <a:latin typeface="Cambria Math" panose="02040503050406030204" pitchFamily="18" charset="0"/>
                            </a:rPr>
                          </m:ctrlPr>
                        </m:sSubPr>
                        <m:e>
                          <m:r>
                            <a:rPr lang="en-US" sz="2400" i="1">
                              <a:latin typeface="Cambria Math" panose="02040503050406030204" pitchFamily="18" charset="0"/>
                            </a:rPr>
                            <m:t>𝜖</m:t>
                          </m:r>
                        </m:e>
                        <m:sub>
                          <m:r>
                            <a:rPr lang="en-US" sz="2400" i="1">
                              <a:latin typeface="Cambria Math" panose="02040503050406030204" pitchFamily="18" charset="0"/>
                            </a:rPr>
                            <m:t>0</m:t>
                          </m:r>
                        </m:sub>
                      </m:sSub>
                      <m:f>
                        <m:fPr>
                          <m:ctrlPr>
                            <a:rPr lang="en-US" sz="2400" i="1">
                              <a:latin typeface="Cambria Math" panose="02040503050406030204" pitchFamily="18" charset="0"/>
                            </a:rPr>
                          </m:ctrlPr>
                        </m:fPr>
                        <m:num>
                          <m:r>
                            <a:rPr lang="en-US" sz="2400" i="1">
                              <a:latin typeface="Cambria Math" panose="02040503050406030204" pitchFamily="18" charset="0"/>
                            </a:rPr>
                            <m:t>𝑑</m:t>
                          </m:r>
                          <m:sSub>
                            <m:sSubPr>
                              <m:ctrlPr>
                                <a:rPr lang="en-US" sz="2400" i="1">
                                  <a:latin typeface="Cambria Math" panose="02040503050406030204" pitchFamily="18" charset="0"/>
                                </a:rPr>
                              </m:ctrlPr>
                            </m:sSubPr>
                            <m:e>
                              <m:r>
                                <m:rPr>
                                  <m:sty m:val="p"/>
                                </m:rPr>
                                <a:rPr lang="en-US" sz="2400">
                                  <a:latin typeface="Cambria Math" panose="02040503050406030204" pitchFamily="18" charset="0"/>
                                </a:rPr>
                                <m:t>Φ</m:t>
                              </m:r>
                            </m:e>
                            <m:sub>
                              <m:r>
                                <a:rPr lang="en-US" sz="2400" i="1">
                                  <a:latin typeface="Cambria Math" panose="02040503050406030204" pitchFamily="18" charset="0"/>
                                </a:rPr>
                                <m:t>𝐸</m:t>
                              </m:r>
                            </m:sub>
                          </m:sSub>
                        </m:num>
                        <m:den>
                          <m:r>
                            <a:rPr lang="en-US" sz="2400" i="1">
                              <a:latin typeface="Cambria Math" panose="02040503050406030204" pitchFamily="18" charset="0"/>
                            </a:rPr>
                            <m:t>𝑑𝑡</m:t>
                          </m:r>
                        </m:den>
                      </m:f>
                    </m:oMath>
                  </m:oMathPara>
                </a14:m>
                <a:endParaRPr lang="en-US" sz="2400" dirty="0">
                  <a:solidFill>
                    <a:srgbClr val="0432FF"/>
                  </a:solidFill>
                  <a:latin typeface="Calibri" panose="020F0502020204030204" pitchFamily="34" charset="0"/>
                  <a:cs typeface="Calibri" panose="020F0502020204030204" pitchFamily="34" charset="0"/>
                </a:endParaRPr>
              </a:p>
              <a:p>
                <a:pPr lvl="1"/>
                <a:r>
                  <a:rPr lang="en-US" sz="2400" dirty="0">
                    <a:solidFill>
                      <a:srgbClr val="4F2170"/>
                    </a:solidFill>
                    <a:latin typeface="Calibri" panose="020F0502020204030204" pitchFamily="34" charset="0"/>
                    <a:cs typeface="Calibri" panose="020F0502020204030204" pitchFamily="34" charset="0"/>
                  </a:rPr>
                  <a:t>As </a:t>
                </a:r>
                <a14:m>
                  <m:oMath xmlns:m="http://schemas.openxmlformats.org/officeDocument/2006/math">
                    <m:acc>
                      <m:accPr>
                        <m:chr m:val="⃗"/>
                        <m:ctrlPr>
                          <a:rPr lang="en-US" sz="2400" i="1" dirty="0">
                            <a:latin typeface="Cambria Math" panose="02040503050406030204" pitchFamily="18" charset="0"/>
                            <a:cs typeface="Calibri" panose="020F0502020204030204" pitchFamily="34" charset="0"/>
                          </a:rPr>
                        </m:ctrlPr>
                      </m:accPr>
                      <m:e>
                        <m:r>
                          <a:rPr lang="en-US" sz="2400" b="0" i="1" dirty="0" smtClean="0">
                            <a:latin typeface="Cambria Math" panose="02040503050406030204" pitchFamily="18" charset="0"/>
                            <a:cs typeface="Calibri" panose="020F0502020204030204" pitchFamily="34" charset="0"/>
                          </a:rPr>
                          <m:t>𝐸</m:t>
                        </m:r>
                      </m:e>
                    </m:acc>
                  </m:oMath>
                </a14:m>
                <a:r>
                  <a:rPr lang="en-US" sz="2400" dirty="0">
                    <a:solidFill>
                      <a:srgbClr val="4F2170"/>
                    </a:solidFill>
                    <a:latin typeface="Calibri" panose="020F0502020204030204" pitchFamily="34" charset="0"/>
                    <a:cs typeface="Calibri" panose="020F0502020204030204" pitchFamily="34" charset="0"/>
                  </a:rPr>
                  <a:t> changes, a </a:t>
                </a:r>
                <a14:m>
                  <m:oMath xmlns:m="http://schemas.openxmlformats.org/officeDocument/2006/math">
                    <m:acc>
                      <m:accPr>
                        <m:chr m:val="⃗"/>
                        <m:ctrlPr>
                          <a:rPr lang="en-US" sz="2400" i="1" dirty="0">
                            <a:latin typeface="Cambria Math" panose="02040503050406030204" pitchFamily="18" charset="0"/>
                            <a:cs typeface="Calibri" panose="020F0502020204030204" pitchFamily="34" charset="0"/>
                          </a:rPr>
                        </m:ctrlPr>
                      </m:accPr>
                      <m:e>
                        <m:r>
                          <a:rPr lang="en-US" sz="2400" i="1" dirty="0">
                            <a:latin typeface="Cambria Math" panose="02040503050406030204" pitchFamily="18" charset="0"/>
                            <a:cs typeface="Calibri" panose="020F0502020204030204" pitchFamily="34" charset="0"/>
                          </a:rPr>
                          <m:t>𝐵</m:t>
                        </m:r>
                      </m:e>
                    </m:acc>
                  </m:oMath>
                </a14:m>
                <a:r>
                  <a:rPr lang="en-US" sz="2400" dirty="0">
                    <a:solidFill>
                      <a:srgbClr val="4F2170"/>
                    </a:solidFill>
                    <a:latin typeface="Calibri" panose="020F0502020204030204" pitchFamily="34" charset="0"/>
                    <a:cs typeface="Calibri" panose="020F0502020204030204" pitchFamily="34" charset="0"/>
                  </a:rPr>
                  <a:t> is created</a:t>
                </a:r>
              </a:p>
              <a:p>
                <a:pPr lvl="1"/>
                <a:r>
                  <a:rPr lang="en-US" sz="2400" dirty="0">
                    <a:solidFill>
                      <a:srgbClr val="C00000"/>
                    </a:solidFill>
                    <a:latin typeface="Calibri" panose="020F0502020204030204" pitchFamily="34" charset="0"/>
                    <a:cs typeface="Calibri" panose="020F0502020204030204" pitchFamily="34" charset="0"/>
                  </a:rPr>
                  <a:t>Likewise, as </a:t>
                </a:r>
                <a14:m>
                  <m:oMath xmlns:m="http://schemas.openxmlformats.org/officeDocument/2006/math">
                    <m:acc>
                      <m:accPr>
                        <m:chr m:val="⃗"/>
                        <m:ctrlPr>
                          <a:rPr lang="en-US" sz="2400" i="1" dirty="0">
                            <a:latin typeface="Cambria Math" panose="02040503050406030204" pitchFamily="18" charset="0"/>
                            <a:cs typeface="Calibri" panose="020F0502020204030204" pitchFamily="34" charset="0"/>
                          </a:rPr>
                        </m:ctrlPr>
                      </m:accPr>
                      <m:e>
                        <m:r>
                          <a:rPr lang="en-US" sz="2400" i="1" dirty="0">
                            <a:latin typeface="Cambria Math" panose="02040503050406030204" pitchFamily="18" charset="0"/>
                            <a:cs typeface="Calibri" panose="020F0502020204030204" pitchFamily="34" charset="0"/>
                          </a:rPr>
                          <m:t>𝐵</m:t>
                        </m:r>
                      </m:e>
                    </m:acc>
                  </m:oMath>
                </a14:m>
                <a:r>
                  <a:rPr lang="en-US" sz="2400" dirty="0">
                    <a:solidFill>
                      <a:srgbClr val="C00000"/>
                    </a:solidFill>
                    <a:latin typeface="Calibri" panose="020F0502020204030204" pitchFamily="34" charset="0"/>
                    <a:cs typeface="Calibri" panose="020F0502020204030204" pitchFamily="34" charset="0"/>
                  </a:rPr>
                  <a:t> changes, </a:t>
                </a:r>
                <a14:m>
                  <m:oMath xmlns:m="http://schemas.openxmlformats.org/officeDocument/2006/math">
                    <m:acc>
                      <m:accPr>
                        <m:chr m:val="⃗"/>
                        <m:ctrlPr>
                          <a:rPr lang="en-US" sz="2400" i="1" dirty="0">
                            <a:latin typeface="Cambria Math" panose="02040503050406030204" pitchFamily="18" charset="0"/>
                            <a:cs typeface="Calibri" panose="020F0502020204030204" pitchFamily="34" charset="0"/>
                          </a:rPr>
                        </m:ctrlPr>
                      </m:accPr>
                      <m:e>
                        <m:r>
                          <a:rPr lang="en-US" sz="2400" i="1" dirty="0">
                            <a:latin typeface="Cambria Math" panose="02040503050406030204" pitchFamily="18" charset="0"/>
                            <a:cs typeface="Calibri" panose="020F0502020204030204" pitchFamily="34" charset="0"/>
                          </a:rPr>
                          <m:t>𝐸</m:t>
                        </m:r>
                      </m:e>
                    </m:acc>
                  </m:oMath>
                </a14:m>
                <a:r>
                  <a:rPr lang="en-US" sz="2400" dirty="0">
                    <a:solidFill>
                      <a:srgbClr val="C00000"/>
                    </a:solidFill>
                    <a:latin typeface="Calibri" panose="020F0502020204030204" pitchFamily="34" charset="0"/>
                    <a:cs typeface="Calibri" panose="020F0502020204030204" pitchFamily="34" charset="0"/>
                  </a:rPr>
                  <a:t> is generated</a:t>
                </a:r>
              </a:p>
            </p:txBody>
          </p:sp>
        </mc:Choice>
        <mc:Fallback xmlns="">
          <p:sp>
            <p:nvSpPr>
              <p:cNvPr id="4" name="Content Placeholder 3">
                <a:extLst>
                  <a:ext uri="{FF2B5EF4-FFF2-40B4-BE49-F238E27FC236}">
                    <a16:creationId xmlns:a16="http://schemas.microsoft.com/office/drawing/2014/main" id="{C7E9D3FD-3477-BD4E-8FF7-67E84B41D015}"/>
                  </a:ext>
                </a:extLst>
              </p:cNvPr>
              <p:cNvSpPr>
                <a:spLocks noGrp="1" noRot="1" noChangeAspect="1" noMove="1" noResize="1" noEditPoints="1" noAdjustHandles="1" noChangeArrowheads="1" noChangeShapeType="1" noTextEdit="1"/>
              </p:cNvSpPr>
              <p:nvPr>
                <p:ph idx="1"/>
              </p:nvPr>
            </p:nvSpPr>
            <p:spPr>
              <a:xfrm>
                <a:off x="109728" y="1002997"/>
                <a:ext cx="9015984" cy="4940583"/>
              </a:xfrm>
              <a:blipFill>
                <a:blip r:embed="rId3"/>
                <a:stretch>
                  <a:fillRect l="-1125" t="-1026" b="-2435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ACCC0B74-D4D6-BF44-8ADC-80B9B11A4398}"/>
              </a:ext>
            </a:extLst>
          </p:cNvPr>
          <p:cNvPicPr>
            <a:picLocks noChangeAspect="1"/>
          </p:cNvPicPr>
          <p:nvPr/>
        </p:nvPicPr>
        <p:blipFill rotWithShape="1">
          <a:blip r:embed="rId4"/>
          <a:srcRect t="14276" b="2414"/>
          <a:stretch/>
        </p:blipFill>
        <p:spPr>
          <a:xfrm>
            <a:off x="9235440" y="1000362"/>
            <a:ext cx="2878836" cy="2658064"/>
          </a:xfrm>
          <a:prstGeom prst="rect">
            <a:avLst/>
          </a:prstGeom>
        </p:spPr>
      </p:pic>
    </p:spTree>
    <p:extLst>
      <p:ext uri="{BB962C8B-B14F-4D97-AF65-F5344CB8AC3E}">
        <p14:creationId xmlns:p14="http://schemas.microsoft.com/office/powerpoint/2010/main" val="89893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9216" y="3991104"/>
            <a:ext cx="8112895" cy="24825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7" name="Content Placeholder 6"/>
              <p:cNvSpPr>
                <a:spLocks noGrp="1"/>
              </p:cNvSpPr>
              <p:nvPr>
                <p:ph idx="1"/>
              </p:nvPr>
            </p:nvSpPr>
            <p:spPr>
              <a:xfrm>
                <a:off x="373465" y="952894"/>
                <a:ext cx="11423796" cy="5693866"/>
              </a:xfrm>
            </p:spPr>
            <p:txBody>
              <a:bodyPr/>
              <a:lstStyle/>
              <a:p>
                <a:pPr marL="0" indent="0">
                  <a:buNone/>
                </a:pPr>
                <a:r>
                  <a:rPr lang="en-US" sz="2800" dirty="0">
                    <a:solidFill>
                      <a:schemeClr val="tx1"/>
                    </a:solidFill>
                  </a:rPr>
                  <a:t>For a charging capacitor, the total displacement current between the plates is equal to the total conduction current </a:t>
                </a:r>
                <a14:m>
                  <m:oMath xmlns:m="http://schemas.openxmlformats.org/officeDocument/2006/math">
                    <m:r>
                      <a:rPr lang="en-US" sz="2800" i="1" dirty="0" smtClean="0">
                        <a:solidFill>
                          <a:schemeClr val="tx1"/>
                        </a:solidFill>
                        <a:latin typeface="Cambria Math" panose="02040503050406030204" pitchFamily="18" charset="0"/>
                      </a:rPr>
                      <m:t>𝐼</m:t>
                    </m:r>
                  </m:oMath>
                </a14:m>
                <a:r>
                  <a:rPr lang="en-US" sz="2800" dirty="0">
                    <a:solidFill>
                      <a:schemeClr val="tx1"/>
                    </a:solidFill>
                  </a:rPr>
                  <a:t> in the wires. The capacitors in the diagram have circular plates of radius </a:t>
                </a:r>
                <a14:m>
                  <m:oMath xmlns:m="http://schemas.openxmlformats.org/officeDocument/2006/math">
                    <m:r>
                      <a:rPr lang="en-US" sz="2800" i="1" dirty="0" smtClean="0">
                        <a:solidFill>
                          <a:schemeClr val="tx1"/>
                        </a:solidFill>
                        <a:latin typeface="Cambria Math" panose="02040503050406030204" pitchFamily="18" charset="0"/>
                      </a:rPr>
                      <m:t>𝑅</m:t>
                    </m:r>
                  </m:oMath>
                </a14:m>
                <a:r>
                  <a:rPr lang="en-US" sz="2800" dirty="0">
                    <a:solidFill>
                      <a:schemeClr val="tx1"/>
                    </a:solidFill>
                  </a:rPr>
                  <a:t>. In (</a:t>
                </a:r>
                <a:r>
                  <a:rPr lang="en-US" sz="2800" i="1" dirty="0">
                    <a:solidFill>
                      <a:schemeClr val="tx1"/>
                    </a:solidFill>
                  </a:rPr>
                  <a:t>a</a:t>
                </a:r>
                <a:r>
                  <a:rPr lang="en-US" sz="2800" dirty="0">
                    <a:solidFill>
                      <a:schemeClr val="tx1"/>
                    </a:solidFill>
                  </a:rPr>
                  <a:t>), points </a:t>
                </a:r>
                <a:r>
                  <a:rPr lang="en-US" sz="2800" i="1" dirty="0">
                    <a:solidFill>
                      <a:schemeClr val="tx1"/>
                    </a:solidFill>
                  </a:rPr>
                  <a:t>A</a:t>
                </a:r>
                <a:r>
                  <a:rPr lang="en-US" sz="2800" dirty="0">
                    <a:solidFill>
                      <a:schemeClr val="tx1"/>
                    </a:solidFill>
                  </a:rPr>
                  <a:t> and </a:t>
                </a:r>
                <a:r>
                  <a:rPr lang="en-US" sz="2800" i="1" dirty="0">
                    <a:solidFill>
                      <a:schemeClr val="tx1"/>
                    </a:solidFill>
                  </a:rPr>
                  <a:t>B</a:t>
                </a:r>
                <a:r>
                  <a:rPr lang="en-US" sz="2800" dirty="0">
                    <a:solidFill>
                      <a:schemeClr val="tx1"/>
                    </a:solidFill>
                  </a:rPr>
                  <a:t> are each a distance </a:t>
                </a:r>
                <a14:m>
                  <m:oMath xmlns:m="http://schemas.openxmlformats.org/officeDocument/2006/math">
                    <m:r>
                      <a:rPr lang="en-US" sz="2800" i="1" dirty="0" smtClean="0">
                        <a:solidFill>
                          <a:schemeClr val="tx1"/>
                        </a:solidFill>
                        <a:latin typeface="Cambria Math" panose="02040503050406030204" pitchFamily="18" charset="0"/>
                      </a:rPr>
                      <m:t>𝑑</m:t>
                    </m:r>
                    <m:r>
                      <a:rPr lang="en-US" sz="2800" i="1" dirty="0" smtClean="0">
                        <a:solidFill>
                          <a:schemeClr val="tx1"/>
                        </a:solidFill>
                        <a:latin typeface="Cambria Math" panose="02040503050406030204" pitchFamily="18" charset="0"/>
                      </a:rPr>
                      <m:t>&gt;</m:t>
                    </m:r>
                    <m:r>
                      <a:rPr lang="en-US" sz="2800" i="1" dirty="0" smtClean="0">
                        <a:solidFill>
                          <a:schemeClr val="tx1"/>
                        </a:solidFill>
                        <a:latin typeface="Cambria Math" panose="02040503050406030204" pitchFamily="18" charset="0"/>
                      </a:rPr>
                      <m:t>𝑅</m:t>
                    </m:r>
                  </m:oMath>
                </a14:m>
                <a:r>
                  <a:rPr lang="en-US" sz="2800" dirty="0">
                    <a:solidFill>
                      <a:schemeClr val="tx1"/>
                    </a:solidFill>
                  </a:rPr>
                  <a:t> away from the line through the centers of the plates; in this case the magnetic field at </a:t>
                </a:r>
                <a:r>
                  <a:rPr lang="en-US" sz="2800" i="1" dirty="0">
                    <a:solidFill>
                      <a:schemeClr val="tx1"/>
                    </a:solidFill>
                  </a:rPr>
                  <a:t>A</a:t>
                </a:r>
                <a:r>
                  <a:rPr lang="en-US" sz="2800" dirty="0">
                    <a:solidFill>
                      <a:schemeClr val="tx1"/>
                    </a:solidFill>
                  </a:rPr>
                  <a:t> due to the conduction current is the same as that at </a:t>
                </a:r>
                <a:r>
                  <a:rPr lang="en-US" sz="2800" i="1" dirty="0">
                    <a:solidFill>
                      <a:schemeClr val="tx1"/>
                    </a:solidFill>
                  </a:rPr>
                  <a:t>B</a:t>
                </a:r>
                <a:r>
                  <a:rPr lang="en-US" sz="2800" dirty="0">
                    <a:solidFill>
                      <a:schemeClr val="tx1"/>
                    </a:solidFill>
                  </a:rPr>
                  <a:t> due to the displacement current. In (</a:t>
                </a:r>
                <a:r>
                  <a:rPr lang="en-US" sz="2800" i="1" dirty="0">
                    <a:solidFill>
                      <a:schemeClr val="tx1"/>
                    </a:solidFill>
                  </a:rPr>
                  <a:t>b</a:t>
                </a:r>
                <a:r>
                  <a:rPr lang="en-US" sz="2800" dirty="0">
                    <a:solidFill>
                      <a:schemeClr val="tx1"/>
                    </a:solidFill>
                  </a:rPr>
                  <a:t>), points </a:t>
                </a:r>
                <a:r>
                  <a:rPr lang="en-US" sz="2800" i="1" dirty="0">
                    <a:solidFill>
                      <a:schemeClr val="tx1"/>
                    </a:solidFill>
                  </a:rPr>
                  <a:t>P</a:t>
                </a:r>
                <a:r>
                  <a:rPr lang="en-US" sz="2800" dirty="0">
                    <a:solidFill>
                      <a:schemeClr val="tx1"/>
                    </a:solidFill>
                  </a:rPr>
                  <a:t> and </a:t>
                </a:r>
                <a:r>
                  <a:rPr lang="en-US" sz="2800" i="1" dirty="0">
                    <a:solidFill>
                      <a:schemeClr val="tx1"/>
                    </a:solidFill>
                  </a:rPr>
                  <a:t>Q</a:t>
                </a:r>
                <a:r>
                  <a:rPr lang="en-US" sz="2800" dirty="0">
                    <a:solidFill>
                      <a:schemeClr val="tx1"/>
                    </a:solidFill>
                  </a:rPr>
                  <a:t> are each a distance </a:t>
                </a:r>
                <a14:m>
                  <m:oMath xmlns:m="http://schemas.openxmlformats.org/officeDocument/2006/math">
                    <m:r>
                      <a:rPr lang="en-US" sz="2800" i="1" dirty="0" smtClean="0">
                        <a:solidFill>
                          <a:schemeClr val="tx1"/>
                        </a:solidFill>
                        <a:latin typeface="Cambria Math" panose="02040503050406030204" pitchFamily="18" charset="0"/>
                      </a:rPr>
                      <m:t>𝑟</m:t>
                    </m:r>
                    <m:r>
                      <a:rPr lang="en-US" sz="2800" i="1" dirty="0" smtClean="0">
                        <a:solidFill>
                          <a:schemeClr val="tx1"/>
                        </a:solidFill>
                        <a:latin typeface="Cambria Math" panose="02040503050406030204" pitchFamily="18" charset="0"/>
                      </a:rPr>
                      <m:t>&lt;</m:t>
                    </m:r>
                    <m:r>
                      <a:rPr lang="en-US" sz="2800" i="1" dirty="0" smtClean="0">
                        <a:solidFill>
                          <a:schemeClr val="tx1"/>
                        </a:solidFill>
                        <a:latin typeface="Cambria Math" panose="02040503050406030204" pitchFamily="18" charset="0"/>
                      </a:rPr>
                      <m:t>𝑅</m:t>
                    </m:r>
                  </m:oMath>
                </a14:m>
                <a:r>
                  <a:rPr lang="en-US" sz="2800" dirty="0">
                    <a:solidFill>
                      <a:schemeClr val="tx1"/>
                    </a:solidFill>
                  </a:rPr>
                  <a:t> away from the center line. Compared with the magnetic field at </a:t>
                </a:r>
                <a:r>
                  <a:rPr lang="en-US" sz="2800" i="1" dirty="0">
                    <a:solidFill>
                      <a:schemeClr val="tx1"/>
                    </a:solidFill>
                  </a:rPr>
                  <a:t>P</a:t>
                </a:r>
                <a:r>
                  <a:rPr lang="en-US" sz="2800" dirty="0">
                    <a:solidFill>
                      <a:schemeClr val="tx1"/>
                    </a:solidFill>
                  </a:rPr>
                  <a:t>, that at </a:t>
                </a:r>
                <a:r>
                  <a:rPr lang="en-US" sz="2800" i="1" dirty="0">
                    <a:solidFill>
                      <a:schemeClr val="tx1"/>
                    </a:solidFill>
                  </a:rPr>
                  <a:t>Q</a:t>
                </a:r>
                <a:r>
                  <a:rPr lang="en-US" sz="2800" dirty="0">
                    <a:solidFill>
                      <a:schemeClr val="tx1"/>
                    </a:solidFill>
                  </a:rPr>
                  <a:t> is</a:t>
                </a:r>
              </a:p>
              <a:p>
                <a:pPr marL="685800" indent="-457200">
                  <a:buFont typeface="+mj-lt"/>
                  <a:buAutoNum type="romanLcPeriod"/>
                </a:pPr>
                <a:endParaRPr lang="en-US" sz="2800" dirty="0">
                  <a:solidFill>
                    <a:schemeClr val="tx1"/>
                  </a:solidFill>
                </a:endParaRPr>
              </a:p>
              <a:p>
                <a:pPr marL="574675" indent="-574675">
                  <a:buFont typeface="+mj-lt"/>
                  <a:buAutoNum type="romanLcPeriod"/>
                </a:pPr>
                <a:r>
                  <a:rPr lang="en-US" sz="2800" dirty="0">
                    <a:solidFill>
                      <a:schemeClr val="tx1"/>
                    </a:solidFill>
                  </a:rPr>
                  <a:t>bigger.</a:t>
                </a:r>
              </a:p>
              <a:p>
                <a:pPr marL="574675" indent="-574675">
                  <a:buFont typeface="+mj-lt"/>
                  <a:buAutoNum type="romanLcPeriod"/>
                </a:pPr>
                <a:r>
                  <a:rPr lang="en-US" sz="2800" dirty="0">
                    <a:solidFill>
                      <a:schemeClr val="tx1"/>
                    </a:solidFill>
                  </a:rPr>
                  <a:t>smaller.</a:t>
                </a:r>
              </a:p>
              <a:p>
                <a:pPr marL="574675" indent="-574675">
                  <a:buFont typeface="+mj-lt"/>
                  <a:buAutoNum type="romanLcPeriod"/>
                </a:pPr>
                <a:r>
                  <a:rPr lang="en-US" sz="2800" dirty="0">
                    <a:solidFill>
                      <a:schemeClr val="tx1"/>
                    </a:solidFill>
                  </a:rPr>
                  <a:t>the same.</a:t>
                </a:r>
              </a:p>
              <a:p>
                <a:pPr marL="574675" indent="-574675">
                  <a:buFont typeface="+mj-lt"/>
                  <a:buAutoNum type="romanLcPeriod"/>
                </a:pPr>
                <a:r>
                  <a:rPr lang="en-US" sz="2800" dirty="0">
                    <a:solidFill>
                      <a:schemeClr val="tx1"/>
                    </a:solidFill>
                  </a:rPr>
                  <a:t>We need more information.</a:t>
                </a:r>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xfrm>
                <a:off x="373465" y="952894"/>
                <a:ext cx="11423796" cy="5693866"/>
              </a:xfrm>
              <a:blipFill>
                <a:blip r:embed="rId3"/>
                <a:stretch>
                  <a:fillRect l="-999" t="-891" r="-1221" b="-2004"/>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2B82B913-36ED-6343-99F5-775F23ED6573}"/>
              </a:ext>
            </a:extLst>
          </p:cNvPr>
          <p:cNvSpPr>
            <a:spLocks noGrp="1"/>
          </p:cNvSpPr>
          <p:nvPr>
            <p:ph type="title"/>
          </p:nvPr>
        </p:nvSpPr>
        <p:spPr/>
        <p:txBody>
          <a:bodyPr>
            <a:normAutofit/>
          </a:bodyPr>
          <a:lstStyle/>
          <a:p>
            <a:r>
              <a:rPr lang="en-US" dirty="0"/>
              <a:t>Section 30.4: Clicker Question 4</a:t>
            </a:r>
          </a:p>
        </p:txBody>
      </p:sp>
      <p:sp>
        <p:nvSpPr>
          <p:cNvPr id="2" name="Footer Placeholder 1"/>
          <p:cNvSpPr>
            <a:spLocks noGrp="1"/>
          </p:cNvSpPr>
          <p:nvPr>
            <p:ph type="ftr" sz="quarter" idx="11"/>
          </p:nvPr>
        </p:nvSpPr>
        <p:spPr/>
        <p:txBody>
          <a:bodyPr/>
          <a:lstStyle/>
          <a:p>
            <a:r>
              <a:rPr lang="en-GB" dirty="0"/>
              <a:t>© 2015 Pearson Education, Inc.</a:t>
            </a:r>
          </a:p>
        </p:txBody>
      </p:sp>
      <p:sp>
        <p:nvSpPr>
          <p:cNvPr id="4" name="Slide Number Placeholder 3">
            <a:extLst>
              <a:ext uri="{FF2B5EF4-FFF2-40B4-BE49-F238E27FC236}">
                <a16:creationId xmlns:a16="http://schemas.microsoft.com/office/drawing/2014/main" id="{7164981C-1FC5-DA42-8029-8EACB72924FE}"/>
              </a:ext>
            </a:extLst>
          </p:cNvPr>
          <p:cNvSpPr>
            <a:spLocks noGrp="1"/>
          </p:cNvSpPr>
          <p:nvPr>
            <p:ph type="sldNum" sz="quarter" idx="12"/>
          </p:nvPr>
        </p:nvSpPr>
        <p:spPr/>
        <p:txBody>
          <a:bodyPr/>
          <a:lstStyle/>
          <a:p>
            <a:fld id="{B79B69FD-2E52-A742-8FC1-C69E57207C6B}" type="slidenum">
              <a:rPr lang="en-US" smtClean="0"/>
              <a:pPr/>
              <a:t>15</a:t>
            </a:fld>
            <a:endParaRPr lang="en-US"/>
          </a:p>
        </p:txBody>
      </p:sp>
      <p:sp>
        <p:nvSpPr>
          <p:cNvPr id="11" name="Rectangle 10">
            <a:extLst>
              <a:ext uri="{FF2B5EF4-FFF2-40B4-BE49-F238E27FC236}">
                <a16:creationId xmlns:a16="http://schemas.microsoft.com/office/drawing/2014/main" id="{2EDC7B5D-D211-0A4C-9818-573E0D2A3265}"/>
              </a:ext>
            </a:extLst>
          </p:cNvPr>
          <p:cNvSpPr/>
          <p:nvPr/>
        </p:nvSpPr>
        <p:spPr bwMode="auto">
          <a:xfrm>
            <a:off x="210284" y="5266943"/>
            <a:ext cx="2218123" cy="444309"/>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noFill/>
              <a:latin typeface="Arial" charset="0"/>
              <a:ea typeface="ＭＳ Ｐゴシック" charset="0"/>
            </a:endParaRPr>
          </a:p>
        </p:txBody>
      </p:sp>
    </p:spTree>
    <p:extLst>
      <p:ext uri="{BB962C8B-B14F-4D97-AF65-F5344CB8AC3E}">
        <p14:creationId xmlns:p14="http://schemas.microsoft.com/office/powerpoint/2010/main" val="227875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idx="4294967295"/>
              </p:nvPr>
            </p:nvSpPr>
            <p:spPr>
              <a:xfrm>
                <a:off x="274320" y="1044887"/>
                <a:ext cx="11612880" cy="4524315"/>
              </a:xfrm>
            </p:spPr>
            <p:txBody>
              <a:bodyPr wrap="square">
                <a:spAutoFit/>
              </a:bodyPr>
              <a:lstStyle/>
              <a:p>
                <a:pPr marL="15875" indent="0">
                  <a:lnSpc>
                    <a:spcPct val="100000"/>
                  </a:lnSpc>
                  <a:spcBef>
                    <a:spcPts val="0"/>
                  </a:spcBef>
                  <a:buClr>
                    <a:schemeClr val="tx1"/>
                  </a:buClr>
                  <a:buNone/>
                </a:pPr>
                <a:r>
                  <a:rPr lang="en-US" sz="3200" dirty="0"/>
                  <a:t>Instead of a capacitor in a circuit, we can get the same effect by slicing a thick wire in two, making our cut perpendicular to the wire’s long axis. If the wire radius is </a:t>
                </a:r>
                <a14:m>
                  <m:oMath xmlns:m="http://schemas.openxmlformats.org/officeDocument/2006/math">
                    <m:r>
                      <a:rPr lang="en-US" sz="3200" i="1">
                        <a:latin typeface="Cambria Math" panose="02040503050406030204" pitchFamily="18" charset="0"/>
                      </a:rPr>
                      <m:t>𝑅</m:t>
                    </m:r>
                  </m:oMath>
                </a14:m>
                <a:r>
                  <a:rPr lang="en-US" sz="3200" dirty="0"/>
                  <a:t> and we place the two parallel circular surfaces of the cut wire a distance </a:t>
                </a:r>
                <a14:m>
                  <m:oMath xmlns:m="http://schemas.openxmlformats.org/officeDocument/2006/math">
                    <m:r>
                      <a:rPr lang="en-US" sz="3200" i="1" dirty="0">
                        <a:latin typeface="Cambria Math" panose="02040503050406030204" pitchFamily="18" charset="0"/>
                      </a:rPr>
                      <m:t>𝑑</m:t>
                    </m:r>
                  </m:oMath>
                </a14:m>
                <a:r>
                  <a:rPr lang="en-US" sz="3200" dirty="0"/>
                  <a:t> apart, what is the magnetic field magnitude at a position that lies between the two surfaces and is a distance </a:t>
                </a:r>
                <a14:m>
                  <m:oMath xmlns:m="http://schemas.openxmlformats.org/officeDocument/2006/math">
                    <m:r>
                      <a:rPr lang="en-US" sz="3200" i="1">
                        <a:latin typeface="Cambria Math" panose="02040503050406030204" pitchFamily="18" charset="0"/>
                      </a:rPr>
                      <m:t>𝑟</m:t>
                    </m:r>
                  </m:oMath>
                </a14:m>
                <a:r>
                  <a:rPr lang="en-US" sz="3200" dirty="0"/>
                  <a:t> from the long central axis of the wire at the instant the current in the wire is </a:t>
                </a:r>
                <a14:m>
                  <m:oMath xmlns:m="http://schemas.openxmlformats.org/officeDocument/2006/math">
                    <m:r>
                      <a:rPr lang="en-US" sz="3200" i="1">
                        <a:latin typeface="Cambria Math" panose="02040503050406030204" pitchFamily="18" charset="0"/>
                      </a:rPr>
                      <m:t>𝐼</m:t>
                    </m:r>
                  </m:oMath>
                </a14:m>
                <a:r>
                  <a:rPr lang="en-US" sz="3200" dirty="0"/>
                  <a:t>? Assume the charge carriers that create the current are uniformly distributed over the cross-sectional area of the wire.</a:t>
                </a:r>
              </a:p>
            </p:txBody>
          </p:sp>
        </mc:Choice>
        <mc:Fallback xmlns="">
          <p:sp>
            <p:nvSpPr>
              <p:cNvPr id="6" name="Content Placeholder 5"/>
              <p:cNvSpPr>
                <a:spLocks noGrp="1" noRot="1" noChangeAspect="1" noMove="1" noResize="1" noEditPoints="1" noAdjustHandles="1" noChangeArrowheads="1" noChangeShapeType="1" noTextEdit="1"/>
              </p:cNvSpPr>
              <p:nvPr>
                <p:ph idx="4294967295"/>
              </p:nvPr>
            </p:nvSpPr>
            <p:spPr>
              <a:xfrm>
                <a:off x="274320" y="1044887"/>
                <a:ext cx="11612880" cy="4524315"/>
              </a:xfrm>
              <a:blipFill>
                <a:blip r:embed="rId3"/>
                <a:stretch>
                  <a:fillRect l="-1093" t="-1397" r="-1858" b="-3073"/>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EF718F39-9022-A64F-A66D-E0F3B7F44E53}"/>
              </a:ext>
            </a:extLst>
          </p:cNvPr>
          <p:cNvSpPr>
            <a:spLocks noGrp="1"/>
          </p:cNvSpPr>
          <p:nvPr>
            <p:ph type="title"/>
          </p:nvPr>
        </p:nvSpPr>
        <p:spPr/>
        <p:txBody>
          <a:bodyPr/>
          <a:lstStyle/>
          <a:p>
            <a:r>
              <a:rPr lang="en-US" dirty="0"/>
              <a:t>Example Problem: QP 30.25 alt</a:t>
            </a:r>
          </a:p>
        </p:txBody>
      </p:sp>
      <p:sp>
        <p:nvSpPr>
          <p:cNvPr id="3" name="Footer Placeholder 2"/>
          <p:cNvSpPr>
            <a:spLocks noGrp="1"/>
          </p:cNvSpPr>
          <p:nvPr>
            <p:ph type="ftr" sz="quarter" idx="11"/>
          </p:nvPr>
        </p:nvSpPr>
        <p:spPr/>
        <p:txBody>
          <a:bodyPr/>
          <a:lstStyle/>
          <a:p>
            <a:r>
              <a:rPr lang="en-GB"/>
              <a:t>© 2015 Pearson Education, Inc.</a:t>
            </a:r>
          </a:p>
        </p:txBody>
      </p:sp>
      <p:sp>
        <p:nvSpPr>
          <p:cNvPr id="5" name="Slide Number Placeholder 4">
            <a:extLst>
              <a:ext uri="{FF2B5EF4-FFF2-40B4-BE49-F238E27FC236}">
                <a16:creationId xmlns:a16="http://schemas.microsoft.com/office/drawing/2014/main" id="{730FAE29-F3BE-594A-ACE1-D7F3ABBA2B26}"/>
              </a:ext>
            </a:extLst>
          </p:cNvPr>
          <p:cNvSpPr>
            <a:spLocks noGrp="1"/>
          </p:cNvSpPr>
          <p:nvPr>
            <p:ph type="sldNum" sz="quarter" idx="12"/>
          </p:nvPr>
        </p:nvSpPr>
        <p:spPr/>
        <p:txBody>
          <a:bodyPr/>
          <a:lstStyle/>
          <a:p>
            <a:fld id="{B79B69FD-2E52-A742-8FC1-C69E57207C6B}" type="slidenum">
              <a:rPr lang="en-US" smtClean="0"/>
              <a:pPr/>
              <a:t>16</a:t>
            </a:fld>
            <a:endParaRPr lang="en-US" dirty="0"/>
          </a:p>
        </p:txBody>
      </p:sp>
    </p:spTree>
    <p:extLst>
      <p:ext uri="{BB962C8B-B14F-4D97-AF65-F5344CB8AC3E}">
        <p14:creationId xmlns:p14="http://schemas.microsoft.com/office/powerpoint/2010/main" val="469336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idx="4294967295"/>
              </p:nvPr>
            </p:nvSpPr>
            <p:spPr>
              <a:xfrm>
                <a:off x="128016" y="971735"/>
                <a:ext cx="11914632" cy="1631216"/>
              </a:xfrm>
            </p:spPr>
            <p:txBody>
              <a:bodyPr wrap="square">
                <a:spAutoFit/>
              </a:bodyPr>
              <a:lstStyle/>
              <a:p>
                <a:pPr marL="15875" indent="0">
                  <a:lnSpc>
                    <a:spcPct val="100000"/>
                  </a:lnSpc>
                  <a:spcBef>
                    <a:spcPts val="0"/>
                  </a:spcBef>
                  <a:buClr>
                    <a:schemeClr val="tx1"/>
                  </a:buClr>
                  <a:buNone/>
                </a:pPr>
                <a:r>
                  <a:rPr lang="en-US" sz="2000" dirty="0"/>
                  <a:t>Instead of a capacitor in a circuit, we can get the same effect by slicing a thick wire in two, making our cut perpendicular to the wire’s long axis. If the wire radius is </a:t>
                </a:r>
                <a14:m>
                  <m:oMath xmlns:m="http://schemas.openxmlformats.org/officeDocument/2006/math">
                    <m:r>
                      <a:rPr lang="en-US" sz="2000" i="1">
                        <a:latin typeface="Cambria Math" panose="02040503050406030204" pitchFamily="18" charset="0"/>
                      </a:rPr>
                      <m:t>𝑅</m:t>
                    </m:r>
                  </m:oMath>
                </a14:m>
                <a:r>
                  <a:rPr lang="en-US" sz="2000" dirty="0"/>
                  <a:t> and we place the two parallel circular surfaces of the cut wire a distance </a:t>
                </a:r>
                <a14:m>
                  <m:oMath xmlns:m="http://schemas.openxmlformats.org/officeDocument/2006/math">
                    <m:r>
                      <a:rPr lang="en-US" sz="2000" i="1" dirty="0" smtClean="0">
                        <a:latin typeface="Cambria Math" panose="02040503050406030204" pitchFamily="18" charset="0"/>
                      </a:rPr>
                      <m:t>𝑑</m:t>
                    </m:r>
                  </m:oMath>
                </a14:m>
                <a:r>
                  <a:rPr lang="en-US" sz="2000" dirty="0"/>
                  <a:t> apart, what is the magnetic field magnitude at a position that lies between the two surfaces and is a distance </a:t>
                </a:r>
                <a14:m>
                  <m:oMath xmlns:m="http://schemas.openxmlformats.org/officeDocument/2006/math">
                    <m:r>
                      <a:rPr lang="en-US" sz="2000" i="1">
                        <a:latin typeface="Cambria Math" panose="02040503050406030204" pitchFamily="18" charset="0"/>
                      </a:rPr>
                      <m:t>𝑟</m:t>
                    </m:r>
                  </m:oMath>
                </a14:m>
                <a:r>
                  <a:rPr lang="en-US" sz="2000" dirty="0"/>
                  <a:t> from the long central axis of the wire at the instant the current in the wire is </a:t>
                </a:r>
                <a14:m>
                  <m:oMath xmlns:m="http://schemas.openxmlformats.org/officeDocument/2006/math">
                    <m:r>
                      <a:rPr lang="en-US" sz="2000" i="1">
                        <a:latin typeface="Cambria Math" panose="02040503050406030204" pitchFamily="18" charset="0"/>
                      </a:rPr>
                      <m:t>𝐼</m:t>
                    </m:r>
                  </m:oMath>
                </a14:m>
                <a:r>
                  <a:rPr lang="en-US" sz="2000" dirty="0"/>
                  <a:t>? Assume the charge carriers that create the current are uniformly distributed over the cross-sectional area of the wire.</a:t>
                </a:r>
              </a:p>
            </p:txBody>
          </p:sp>
        </mc:Choice>
        <mc:Fallback xmlns="">
          <p:sp>
            <p:nvSpPr>
              <p:cNvPr id="6" name="Content Placeholder 5"/>
              <p:cNvSpPr>
                <a:spLocks noGrp="1" noRot="1" noChangeAspect="1" noMove="1" noResize="1" noEditPoints="1" noAdjustHandles="1" noChangeArrowheads="1" noChangeShapeType="1" noTextEdit="1"/>
              </p:cNvSpPr>
              <p:nvPr>
                <p:ph idx="4294967295"/>
              </p:nvPr>
            </p:nvSpPr>
            <p:spPr>
              <a:xfrm>
                <a:off x="128016" y="971735"/>
                <a:ext cx="11914632" cy="1631216"/>
              </a:xfrm>
              <a:blipFill>
                <a:blip r:embed="rId3"/>
                <a:stretch>
                  <a:fillRect l="-319" t="-2326" r="-639" b="-5426"/>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EF718F39-9022-A64F-A66D-E0F3B7F44E53}"/>
              </a:ext>
            </a:extLst>
          </p:cNvPr>
          <p:cNvSpPr>
            <a:spLocks noGrp="1"/>
          </p:cNvSpPr>
          <p:nvPr>
            <p:ph type="title"/>
          </p:nvPr>
        </p:nvSpPr>
        <p:spPr/>
        <p:txBody>
          <a:bodyPr/>
          <a:lstStyle/>
          <a:p>
            <a:r>
              <a:rPr lang="en-US" dirty="0"/>
              <a:t>Example Problem: QP 30.25 alt</a:t>
            </a:r>
          </a:p>
        </p:txBody>
      </p:sp>
      <p:sp>
        <p:nvSpPr>
          <p:cNvPr id="3" name="Footer Placeholder 2"/>
          <p:cNvSpPr>
            <a:spLocks noGrp="1"/>
          </p:cNvSpPr>
          <p:nvPr>
            <p:ph type="ftr" sz="quarter" idx="11"/>
          </p:nvPr>
        </p:nvSpPr>
        <p:spPr/>
        <p:txBody>
          <a:bodyPr/>
          <a:lstStyle/>
          <a:p>
            <a:r>
              <a:rPr lang="en-GB"/>
              <a:t>© 2015 Pearson Education, Inc.</a:t>
            </a:r>
          </a:p>
        </p:txBody>
      </p:sp>
      <p:sp>
        <p:nvSpPr>
          <p:cNvPr id="5" name="Slide Number Placeholder 4">
            <a:extLst>
              <a:ext uri="{FF2B5EF4-FFF2-40B4-BE49-F238E27FC236}">
                <a16:creationId xmlns:a16="http://schemas.microsoft.com/office/drawing/2014/main" id="{730FAE29-F3BE-594A-ACE1-D7F3ABBA2B26}"/>
              </a:ext>
            </a:extLst>
          </p:cNvPr>
          <p:cNvSpPr>
            <a:spLocks noGrp="1"/>
          </p:cNvSpPr>
          <p:nvPr>
            <p:ph type="sldNum" sz="quarter" idx="12"/>
          </p:nvPr>
        </p:nvSpPr>
        <p:spPr/>
        <p:txBody>
          <a:bodyPr/>
          <a:lstStyle/>
          <a:p>
            <a:fld id="{B79B69FD-2E52-A742-8FC1-C69E57207C6B}" type="slidenum">
              <a:rPr lang="en-US" smtClean="0"/>
              <a:pPr/>
              <a:t>17</a:t>
            </a:fld>
            <a:endParaRPr lang="en-US"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516AD562-8EB6-AC40-A737-8B9A7A1D7A7B}"/>
                  </a:ext>
                </a:extLst>
              </p:cNvPr>
              <p:cNvSpPr/>
              <p:nvPr/>
            </p:nvSpPr>
            <p:spPr>
              <a:xfrm>
                <a:off x="98995" y="2602951"/>
                <a:ext cx="4233331" cy="3973908"/>
              </a:xfrm>
              <a:prstGeom prst="rect">
                <a:avLst/>
              </a:prstGeom>
            </p:spPr>
            <p:txBody>
              <a:bodyPr wrap="square">
                <a:spAutoFit/>
              </a:bodyPr>
              <a:lstStyle/>
              <a:p>
                <a:pPr marL="298450" indent="-298450">
                  <a:lnSpc>
                    <a:spcPct val="100000"/>
                  </a:lnSpc>
                  <a:spcBef>
                    <a:spcPts val="0"/>
                  </a:spcBef>
                  <a:buClr>
                    <a:schemeClr val="tx1"/>
                  </a:buClr>
                  <a:buFont typeface="+mj-lt"/>
                  <a:buAutoNum type="arabicPeriod"/>
                </a:pPr>
                <a:r>
                  <a:rPr lang="en-US" sz="2000" b="1" dirty="0">
                    <a:latin typeface="Calibri" panose="020F0502020204030204" pitchFamily="34" charset="0"/>
                    <a:cs typeface="Calibri" panose="020F0502020204030204" pitchFamily="34" charset="0"/>
                  </a:rPr>
                  <a:t>Get Started!</a:t>
                </a:r>
              </a:p>
              <a:p>
                <a:pPr lvl="1" indent="-158750">
                  <a:lnSpc>
                    <a:spcPct val="100000"/>
                  </a:lnSpc>
                  <a:spcBef>
                    <a:spcPts val="0"/>
                  </a:spcBef>
                  <a:buClr>
                    <a:schemeClr val="tx1"/>
                  </a:buClr>
                  <a:buFont typeface="Arial" panose="020B0604020202020204" pitchFamily="34" charset="0"/>
                  <a:buChar char="•"/>
                </a:pPr>
                <a:r>
                  <a:rPr lang="en-US" sz="2000" dirty="0">
                    <a:solidFill>
                      <a:srgbClr val="C00000"/>
                    </a:solidFill>
                    <a:latin typeface="Calibri" panose="020F0502020204030204" pitchFamily="34" charset="0"/>
                    <a:cs typeface="Calibri" panose="020F0502020204030204" pitchFamily="34" charset="0"/>
                  </a:rPr>
                  <a:t>Draw a picture</a:t>
                </a:r>
              </a:p>
              <a:p>
                <a:pPr lvl="1" indent="-158750">
                  <a:lnSpc>
                    <a:spcPct val="100000"/>
                  </a:lnSpc>
                  <a:spcBef>
                    <a:spcPts val="0"/>
                  </a:spcBef>
                  <a:buClr>
                    <a:schemeClr val="tx1"/>
                  </a:buClr>
                  <a:buFont typeface="Arial" panose="020B0604020202020204" pitchFamily="34" charset="0"/>
                  <a:buChar char="•"/>
                </a:pPr>
                <a:r>
                  <a:rPr lang="en-US" sz="2000" dirty="0">
                    <a:solidFill>
                      <a:schemeClr val="accent2">
                        <a:lumMod val="50000"/>
                      </a:schemeClr>
                    </a:solidFill>
                    <a:latin typeface="Calibri" panose="020F0502020204030204" pitchFamily="34" charset="0"/>
                    <a:cs typeface="Calibri" panose="020F0502020204030204" pitchFamily="34" charset="0"/>
                  </a:rPr>
                  <a:t>Known:</a:t>
                </a:r>
              </a:p>
              <a:p>
                <a:pPr marL="635000" lvl="2" indent="-177800">
                  <a:buClr>
                    <a:schemeClr val="tx1"/>
                  </a:buClr>
                  <a:buFont typeface="System Font Regular"/>
                  <a:buChar char="-"/>
                </a:pPr>
                <a:r>
                  <a:rPr lang="en-US" sz="2000" dirty="0">
                    <a:solidFill>
                      <a:srgbClr val="008F00"/>
                    </a:solidFill>
                  </a:rPr>
                  <a:t>Wire dimensions</a:t>
                </a:r>
                <a:r>
                  <a:rPr lang="en-US" sz="2000" dirty="0">
                    <a:solidFill>
                      <a:srgbClr val="008F00"/>
                    </a:solidFill>
                    <a:cs typeface="Calibri" panose="020F0502020204030204" pitchFamily="34" charset="0"/>
                  </a:rPr>
                  <a:t>, </a:t>
                </a:r>
                <a14:m>
                  <m:oMath xmlns:m="http://schemas.openxmlformats.org/officeDocument/2006/math">
                    <m:r>
                      <a:rPr lang="en-US" sz="2000" b="0" i="1" dirty="0" smtClean="0">
                        <a:latin typeface="Cambria Math" panose="02040503050406030204" pitchFamily="18" charset="0"/>
                      </a:rPr>
                      <m:t>𝐼</m:t>
                    </m:r>
                  </m:oMath>
                </a14:m>
                <a:endParaRPr lang="en-US" sz="2000" dirty="0">
                  <a:solidFill>
                    <a:srgbClr val="008F00"/>
                  </a:solidFill>
                  <a:latin typeface="Calibri" panose="020F0502020204030204" pitchFamily="34" charset="0"/>
                  <a:cs typeface="Calibri" panose="020F0502020204030204" pitchFamily="34" charset="0"/>
                </a:endParaRPr>
              </a:p>
              <a:p>
                <a:pPr lvl="1" indent="-158750">
                  <a:lnSpc>
                    <a:spcPct val="100000"/>
                  </a:lnSpc>
                  <a:spcBef>
                    <a:spcPts val="0"/>
                  </a:spcBef>
                  <a:buClr>
                    <a:schemeClr val="tx1"/>
                  </a:buClr>
                  <a:buFont typeface="Arial" panose="020B0604020202020204" pitchFamily="34" charset="0"/>
                  <a:buChar char="•"/>
                </a:pPr>
                <a:r>
                  <a:rPr lang="en-US" sz="2000" dirty="0">
                    <a:solidFill>
                      <a:srgbClr val="0432FF"/>
                    </a:solidFill>
                    <a:latin typeface="Calibri" panose="020F0502020204030204" pitchFamily="34" charset="0"/>
                    <a:cs typeface="Calibri" panose="020F0502020204030204" pitchFamily="34" charset="0"/>
                  </a:rPr>
                  <a:t>What do we need?</a:t>
                </a:r>
              </a:p>
              <a:p>
                <a:pPr marL="635000" lvl="2" indent="-177800">
                  <a:buClr>
                    <a:schemeClr val="tx1"/>
                  </a:buClr>
                  <a:buFont typeface="System Font Regular"/>
                  <a:buChar char="-"/>
                </a:pPr>
                <a:r>
                  <a:rPr lang="en-US" sz="2000" dirty="0">
                    <a:solidFill>
                      <a:srgbClr val="4F2170"/>
                    </a:solidFill>
                    <a:latin typeface="Calibri" panose="020F0502020204030204" pitchFamily="34" charset="0"/>
                    <a:cs typeface="Calibri" panose="020F0502020204030204" pitchFamily="34" charset="0"/>
                  </a:rPr>
                  <a:t>Magnitude of magnetic field</a:t>
                </a:r>
              </a:p>
              <a:p>
                <a:pPr marL="298450" indent="-298450">
                  <a:lnSpc>
                    <a:spcPct val="100000"/>
                  </a:lnSpc>
                  <a:spcBef>
                    <a:spcPts val="0"/>
                  </a:spcBef>
                  <a:buClr>
                    <a:schemeClr val="tx1"/>
                  </a:buClr>
                  <a:buFont typeface="+mj-lt"/>
                  <a:buAutoNum type="arabicPeriod" startAt="2"/>
                </a:pPr>
                <a:endParaRPr lang="en-US" sz="2000" b="1" dirty="0">
                  <a:latin typeface="Calibri" panose="020F0502020204030204" pitchFamily="34" charset="0"/>
                  <a:cs typeface="Calibri" panose="020F0502020204030204" pitchFamily="34" charset="0"/>
                </a:endParaRPr>
              </a:p>
              <a:p>
                <a:pPr marL="298450" indent="-298450">
                  <a:lnSpc>
                    <a:spcPct val="100000"/>
                  </a:lnSpc>
                  <a:spcBef>
                    <a:spcPts val="0"/>
                  </a:spcBef>
                  <a:buClr>
                    <a:schemeClr val="tx1"/>
                  </a:buClr>
                  <a:buFont typeface="+mj-lt"/>
                  <a:buAutoNum type="arabicPeriod" startAt="2"/>
                </a:pPr>
                <a:r>
                  <a:rPr lang="en-US" sz="2000" b="1" dirty="0">
                    <a:latin typeface="Calibri" panose="020F0502020204030204" pitchFamily="34" charset="0"/>
                    <a:cs typeface="Calibri" panose="020F0502020204030204" pitchFamily="34" charset="0"/>
                  </a:rPr>
                  <a:t>Make a plan</a:t>
                </a:r>
                <a:endParaRPr lang="en-US" sz="2000" dirty="0">
                  <a:solidFill>
                    <a:srgbClr val="C00000"/>
                  </a:solidFill>
                  <a:latin typeface="Calibri" panose="020F0502020204030204" pitchFamily="34" charset="0"/>
                  <a:cs typeface="Calibri" panose="020F0502020204030204" pitchFamily="34" charset="0"/>
                </a:endParaRPr>
              </a:p>
              <a:p>
                <a:pPr lvl="1" indent="-158750">
                  <a:buClr>
                    <a:schemeClr val="tx1"/>
                  </a:buClr>
                  <a:buFont typeface="Arial" panose="020B0604020202020204" pitchFamily="34" charset="0"/>
                  <a:buChar char="•"/>
                </a:pPr>
                <a14:m>
                  <m:oMath xmlns:m="http://schemas.openxmlformats.org/officeDocument/2006/math">
                    <m:nary>
                      <m:naryPr>
                        <m:chr m:val="∮"/>
                        <m:limLoc m:val="undOvr"/>
                        <m:subHide m:val="on"/>
                        <m:supHide m:val="on"/>
                        <m:ctrlPr>
                          <a:rPr lang="en-US" sz="2000" i="1">
                            <a:latin typeface="Cambria Math" panose="02040503050406030204" pitchFamily="18" charset="0"/>
                          </a:rPr>
                        </m:ctrlPr>
                      </m:naryPr>
                      <m:sub/>
                      <m:sup/>
                      <m:e>
                        <m:acc>
                          <m:accPr>
                            <m:chr m:val="⃗"/>
                            <m:ctrlPr>
                              <a:rPr lang="en-US" sz="2000" i="1">
                                <a:latin typeface="Cambria Math" panose="02040503050406030204" pitchFamily="18" charset="0"/>
                              </a:rPr>
                            </m:ctrlPr>
                          </m:accPr>
                          <m:e>
                            <m:r>
                              <a:rPr lang="en-US" sz="2000" i="1">
                                <a:latin typeface="Cambria Math" panose="02040503050406030204" pitchFamily="18" charset="0"/>
                              </a:rPr>
                              <m:t>𝐵</m:t>
                            </m:r>
                          </m:e>
                        </m:acc>
                        <m:r>
                          <a:rPr lang="en-US" sz="2000" i="1">
                            <a:latin typeface="Cambria Math" panose="02040503050406030204" pitchFamily="18" charset="0"/>
                          </a:rPr>
                          <m:t>⋅</m:t>
                        </m:r>
                        <m:r>
                          <a:rPr lang="en-US" sz="2000" i="1">
                            <a:latin typeface="Cambria Math" panose="02040503050406030204" pitchFamily="18" charset="0"/>
                          </a:rPr>
                          <m:t>𝑑</m:t>
                        </m:r>
                        <m:acc>
                          <m:accPr>
                            <m:chr m:val="⃗"/>
                            <m:ctrlPr>
                              <a:rPr lang="en-US" sz="2000" i="1">
                                <a:latin typeface="Cambria Math" panose="02040503050406030204" pitchFamily="18" charset="0"/>
                              </a:rPr>
                            </m:ctrlPr>
                          </m:accPr>
                          <m:e>
                            <m:r>
                              <a:rPr lang="en-US" sz="2000" i="1">
                                <a:latin typeface="Cambria Math" panose="02040503050406030204" pitchFamily="18" charset="0"/>
                              </a:rPr>
                              <m:t>𝑙</m:t>
                            </m:r>
                          </m:e>
                        </m:acc>
                      </m:e>
                    </m:nary>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𝜇</m:t>
                        </m:r>
                      </m:e>
                      <m:sub>
                        <m:r>
                          <a:rPr lang="en-US" sz="2000" i="1">
                            <a:latin typeface="Cambria Math" panose="02040503050406030204" pitchFamily="18" charset="0"/>
                          </a:rPr>
                          <m:t>0</m:t>
                        </m:r>
                      </m:sub>
                    </m:sSub>
                    <m:sSub>
                      <m:sSubPr>
                        <m:ctrlPr>
                          <a:rPr lang="en-US" sz="2000" i="1">
                            <a:latin typeface="Cambria Math" panose="02040503050406030204" pitchFamily="18" charset="0"/>
                          </a:rPr>
                        </m:ctrlPr>
                      </m:sSubPr>
                      <m:e>
                        <m:r>
                          <a:rPr lang="en-US" sz="2000" i="1">
                            <a:latin typeface="Cambria Math" panose="02040503050406030204" pitchFamily="18" charset="0"/>
                          </a:rPr>
                          <m:t>𝐼</m:t>
                        </m:r>
                      </m:e>
                      <m:sub>
                        <m:r>
                          <m:rPr>
                            <m:sty m:val="p"/>
                          </m:rPr>
                          <a:rPr lang="en-US" sz="2000">
                            <a:latin typeface="Cambria Math" panose="02040503050406030204" pitchFamily="18" charset="0"/>
                          </a:rPr>
                          <m:t>enc</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𝜇</m:t>
                        </m:r>
                      </m:e>
                      <m:sub>
                        <m:r>
                          <a:rPr lang="en-US" sz="2000" i="1">
                            <a:latin typeface="Cambria Math" panose="02040503050406030204" pitchFamily="18" charset="0"/>
                          </a:rPr>
                          <m:t>0</m:t>
                        </m:r>
                      </m:sub>
                    </m:sSub>
                    <m:sSub>
                      <m:sSubPr>
                        <m:ctrlPr>
                          <a:rPr lang="en-US" sz="2000" i="1">
                            <a:latin typeface="Cambria Math" panose="02040503050406030204" pitchFamily="18" charset="0"/>
                          </a:rPr>
                        </m:ctrlPr>
                      </m:sSubPr>
                      <m:e>
                        <m:r>
                          <a:rPr lang="en-US" sz="2000" i="1">
                            <a:latin typeface="Cambria Math" panose="02040503050406030204" pitchFamily="18" charset="0"/>
                          </a:rPr>
                          <m:t>𝜖</m:t>
                        </m:r>
                      </m:e>
                      <m:sub>
                        <m:r>
                          <a:rPr lang="en-US" sz="2000" i="1">
                            <a:latin typeface="Cambria Math" panose="02040503050406030204" pitchFamily="18" charset="0"/>
                          </a:rPr>
                          <m:t>0</m:t>
                        </m:r>
                      </m:sub>
                    </m:sSub>
                    <m:r>
                      <a:rPr lang="en-US" sz="2000" i="1">
                        <a:latin typeface="Cambria Math" panose="02040503050406030204" pitchFamily="18" charset="0"/>
                      </a:rPr>
                      <m:t>𝑑</m:t>
                    </m:r>
                    <m:sSub>
                      <m:sSubPr>
                        <m:ctrlPr>
                          <a:rPr lang="en-US" sz="2000" i="1">
                            <a:latin typeface="Cambria Math" panose="02040503050406030204" pitchFamily="18" charset="0"/>
                          </a:rPr>
                        </m:ctrlPr>
                      </m:sSubPr>
                      <m:e>
                        <m:r>
                          <m:rPr>
                            <m:sty m:val="p"/>
                          </m:rPr>
                          <a:rPr lang="en-US" sz="2000">
                            <a:latin typeface="Cambria Math" panose="02040503050406030204" pitchFamily="18" charset="0"/>
                          </a:rPr>
                          <m:t>Φ</m:t>
                        </m:r>
                      </m:e>
                      <m:sub>
                        <m:r>
                          <a:rPr lang="en-US" sz="2000" i="1">
                            <a:latin typeface="Cambria Math" panose="02040503050406030204" pitchFamily="18" charset="0"/>
                          </a:rPr>
                          <m:t>𝐸</m:t>
                        </m:r>
                      </m:sub>
                    </m:sSub>
                    <m:r>
                      <a:rPr lang="en-US" sz="2000" b="0" i="1" smtClean="0">
                        <a:latin typeface="Cambria Math" panose="02040503050406030204" pitchFamily="18" charset="0"/>
                      </a:rPr>
                      <m:t>/</m:t>
                    </m:r>
                    <m:r>
                      <a:rPr lang="en-US" sz="2000" b="0" i="1" smtClean="0">
                        <a:latin typeface="Cambria Math" panose="02040503050406030204" pitchFamily="18" charset="0"/>
                      </a:rPr>
                      <m:t>𝑑𝑡</m:t>
                    </m:r>
                  </m:oMath>
                </a14:m>
                <a:endParaRPr lang="en-US" sz="2000" dirty="0">
                  <a:solidFill>
                    <a:srgbClr val="C00000"/>
                  </a:solidFill>
                  <a:latin typeface="Calibri" panose="020F0502020204030204" pitchFamily="34" charset="0"/>
                  <a:cs typeface="Calibri" panose="020F0502020204030204" pitchFamily="34" charset="0"/>
                </a:endParaRPr>
              </a:p>
              <a:p>
                <a:pPr lvl="1" indent="-158750">
                  <a:buClr>
                    <a:schemeClr val="tx1"/>
                  </a:buClr>
                  <a:buFont typeface="Arial" panose="020B0604020202020204" pitchFamily="34" charset="0"/>
                  <a:buChar char="•"/>
                </a:pPr>
                <a14:m>
                  <m:oMath xmlns:m="http://schemas.openxmlformats.org/officeDocument/2006/math">
                    <m:nary>
                      <m:naryPr>
                        <m:chr m:val="∮"/>
                        <m:limLoc m:val="undOvr"/>
                        <m:subHide m:val="on"/>
                        <m:supHide m:val="on"/>
                        <m:ctrlPr>
                          <a:rPr lang="en-US" sz="2000" i="1">
                            <a:latin typeface="Cambria Math" panose="02040503050406030204" pitchFamily="18" charset="0"/>
                          </a:rPr>
                        </m:ctrlPr>
                      </m:naryPr>
                      <m:sub/>
                      <m:sup/>
                      <m:e>
                        <m:acc>
                          <m:accPr>
                            <m:chr m:val="⃗"/>
                            <m:ctrlPr>
                              <a:rPr lang="en-US" sz="2000" i="1">
                                <a:latin typeface="Cambria Math" panose="02040503050406030204" pitchFamily="18" charset="0"/>
                              </a:rPr>
                            </m:ctrlPr>
                          </m:accPr>
                          <m:e>
                            <m:r>
                              <a:rPr lang="en-US" sz="2000" i="1">
                                <a:latin typeface="Cambria Math" panose="02040503050406030204" pitchFamily="18" charset="0"/>
                              </a:rPr>
                              <m:t>𝐵</m:t>
                            </m:r>
                          </m:e>
                        </m:acc>
                        <m:r>
                          <a:rPr lang="en-US" sz="2000" i="1">
                            <a:latin typeface="Cambria Math" panose="02040503050406030204" pitchFamily="18" charset="0"/>
                          </a:rPr>
                          <m:t>⋅</m:t>
                        </m:r>
                        <m:r>
                          <a:rPr lang="en-US" sz="2000" i="1">
                            <a:latin typeface="Cambria Math" panose="02040503050406030204" pitchFamily="18" charset="0"/>
                          </a:rPr>
                          <m:t>𝑑</m:t>
                        </m:r>
                        <m:acc>
                          <m:accPr>
                            <m:chr m:val="⃗"/>
                            <m:ctrlPr>
                              <a:rPr lang="en-US" sz="2000" i="1">
                                <a:latin typeface="Cambria Math" panose="02040503050406030204" pitchFamily="18" charset="0"/>
                              </a:rPr>
                            </m:ctrlPr>
                          </m:accPr>
                          <m:e>
                            <m:r>
                              <a:rPr lang="en-US" sz="2000" i="1">
                                <a:latin typeface="Cambria Math" panose="02040503050406030204" pitchFamily="18" charset="0"/>
                              </a:rPr>
                              <m:t>𝑙</m:t>
                            </m:r>
                          </m:e>
                        </m:acc>
                      </m:e>
                    </m:nary>
                    <m:r>
                      <a:rPr lang="en-US" sz="2000" i="1">
                        <a:latin typeface="Cambria Math" panose="02040503050406030204" pitchFamily="18" charset="0"/>
                      </a:rPr>
                      <m:t>=</m:t>
                    </m:r>
                    <m:r>
                      <a:rPr lang="en-US" sz="2000" i="1">
                        <a:latin typeface="Cambria Math" panose="02040503050406030204" pitchFamily="18" charset="0"/>
                      </a:rPr>
                      <m:t>𝐵</m:t>
                    </m:r>
                    <m:r>
                      <a:rPr lang="en-US" sz="2000" i="1">
                        <a:latin typeface="Cambria Math" panose="02040503050406030204" pitchFamily="18" charset="0"/>
                      </a:rPr>
                      <m:t>2</m:t>
                    </m:r>
                    <m:r>
                      <a:rPr lang="en-US" sz="2000" i="1">
                        <a:latin typeface="Cambria Math" panose="02040503050406030204" pitchFamily="18" charset="0"/>
                      </a:rPr>
                      <m:t>𝜋</m:t>
                    </m:r>
                    <m:r>
                      <a:rPr lang="en-US" sz="2000" i="1">
                        <a:latin typeface="Cambria Math" panose="02040503050406030204" pitchFamily="18" charset="0"/>
                      </a:rPr>
                      <m:t>𝑟</m:t>
                    </m:r>
                  </m:oMath>
                </a14:m>
                <a:endParaRPr lang="en-US" sz="2000" dirty="0">
                  <a:solidFill>
                    <a:srgbClr val="C00000"/>
                  </a:solidFill>
                  <a:latin typeface="Calibri" panose="020F0502020204030204" pitchFamily="34" charset="0"/>
                  <a:cs typeface="Calibri" panose="020F0502020204030204" pitchFamily="34" charset="0"/>
                </a:endParaRPr>
              </a:p>
              <a:p>
                <a:pPr lvl="1" indent="-158750">
                  <a:buClr>
                    <a:schemeClr val="tx1"/>
                  </a:buClr>
                  <a:buFont typeface="Arial" panose="020B0604020202020204" pitchFamily="34" charset="0"/>
                  <a:buChar char="•"/>
                </a:pP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𝐼</m:t>
                        </m:r>
                      </m:e>
                      <m:sub>
                        <m:r>
                          <m:rPr>
                            <m:sty m:val="p"/>
                          </m:rPr>
                          <a:rPr lang="en-US" sz="2000">
                            <a:latin typeface="Cambria Math" panose="02040503050406030204" pitchFamily="18" charset="0"/>
                          </a:rPr>
                          <m:t>enc</m:t>
                        </m:r>
                      </m:sub>
                    </m:sSub>
                    <m:r>
                      <a:rPr lang="en-US" sz="2000" b="0" i="1" smtClean="0">
                        <a:latin typeface="Cambria Math" panose="02040503050406030204" pitchFamily="18" charset="0"/>
                      </a:rPr>
                      <m:t>=0</m:t>
                    </m:r>
                  </m:oMath>
                </a14:m>
                <a:endParaRPr lang="en-US" sz="2000" dirty="0">
                  <a:solidFill>
                    <a:srgbClr val="C00000"/>
                  </a:solidFill>
                  <a:latin typeface="Calibri" panose="020F0502020204030204" pitchFamily="34" charset="0"/>
                  <a:cs typeface="Calibri" panose="020F0502020204030204" pitchFamily="34" charset="0"/>
                </a:endParaRPr>
              </a:p>
              <a:p>
                <a:pPr lvl="1" indent="-158750">
                  <a:buClr>
                    <a:schemeClr val="tx1"/>
                  </a:buClr>
                  <a:buFont typeface="Arial" panose="020B0604020202020204" pitchFamily="34" charset="0"/>
                  <a:buChar char="•"/>
                </a:pPr>
                <a:r>
                  <a:rPr lang="en-US" sz="2000" dirty="0">
                    <a:solidFill>
                      <a:srgbClr val="C00000"/>
                    </a:solidFill>
                  </a:rPr>
                  <a:t>Essentially field between “plates”</a:t>
                </a:r>
                <a:endParaRPr lang="en-US" sz="2000" dirty="0">
                  <a:solidFill>
                    <a:srgbClr val="C00000"/>
                  </a:solidFill>
                  <a:latin typeface="Calibri" panose="020F0502020204030204" pitchFamily="34" charset="0"/>
                  <a:cs typeface="Calibri" panose="020F0502020204030204" pitchFamily="34" charset="0"/>
                </a:endParaRPr>
              </a:p>
            </p:txBody>
          </p:sp>
        </mc:Choice>
        <mc:Fallback xmlns="">
          <p:sp>
            <p:nvSpPr>
              <p:cNvPr id="7" name="Rectangle 6">
                <a:extLst>
                  <a:ext uri="{FF2B5EF4-FFF2-40B4-BE49-F238E27FC236}">
                    <a16:creationId xmlns:a16="http://schemas.microsoft.com/office/drawing/2014/main" id="{516AD562-8EB6-AC40-A737-8B9A7A1D7A7B}"/>
                  </a:ext>
                </a:extLst>
              </p:cNvPr>
              <p:cNvSpPr>
                <a:spLocks noRot="1" noChangeAspect="1" noMove="1" noResize="1" noEditPoints="1" noAdjustHandles="1" noChangeArrowheads="1" noChangeShapeType="1" noTextEdit="1"/>
              </p:cNvSpPr>
              <p:nvPr/>
            </p:nvSpPr>
            <p:spPr>
              <a:xfrm>
                <a:off x="98995" y="2602951"/>
                <a:ext cx="4233331" cy="3973908"/>
              </a:xfrm>
              <a:prstGeom prst="rect">
                <a:avLst/>
              </a:prstGeom>
              <a:blipFill>
                <a:blip r:embed="rId4"/>
                <a:stretch>
                  <a:fillRect l="-1497" t="-637" b="-57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6B49938D-4FC5-F34C-B707-09C5F8E4336A}"/>
                  </a:ext>
                </a:extLst>
              </p:cNvPr>
              <p:cNvSpPr/>
              <p:nvPr/>
            </p:nvSpPr>
            <p:spPr>
              <a:xfrm>
                <a:off x="4456278" y="2597492"/>
                <a:ext cx="7507779" cy="3896901"/>
              </a:xfrm>
              <a:prstGeom prst="rect">
                <a:avLst/>
              </a:prstGeom>
            </p:spPr>
            <p:txBody>
              <a:bodyPr wrap="square">
                <a:spAutoFit/>
              </a:bodyPr>
              <a:lstStyle/>
              <a:p>
                <a:pPr marL="298450" indent="-298450">
                  <a:buClr>
                    <a:schemeClr val="tx1"/>
                  </a:buClr>
                  <a:buFont typeface="+mj-lt"/>
                  <a:buAutoNum type="arabicPeriod" startAt="3"/>
                </a:pPr>
                <a:r>
                  <a:rPr lang="en-US" sz="2000" b="1" dirty="0">
                    <a:latin typeface="Calibri" panose="020F0502020204030204" pitchFamily="34" charset="0"/>
                    <a:cs typeface="Calibri" panose="020F0502020204030204" pitchFamily="34" charset="0"/>
                  </a:rPr>
                  <a:t>Execute!</a:t>
                </a:r>
                <a:endParaRPr lang="en-US" sz="2000" dirty="0"/>
              </a:p>
              <a:p>
                <a:pPr marL="288925">
                  <a:buClr>
                    <a:schemeClr val="tx1"/>
                  </a:buClr>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rPr>
                        <m:t>𝐸</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𝜎</m:t>
                          </m:r>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𝜖</m:t>
                              </m:r>
                            </m:e>
                            <m:sub>
                              <m:r>
                                <a:rPr lang="en-US" sz="2000" b="0" i="1" smtClean="0">
                                  <a:latin typeface="Cambria Math" panose="02040503050406030204" pitchFamily="18" charset="0"/>
                                </a:rPr>
                                <m:t>0</m:t>
                              </m:r>
                            </m:sub>
                          </m:sSub>
                        </m:den>
                      </m:f>
                    </m:oMath>
                  </m:oMathPara>
                </a14:m>
                <a:endParaRPr lang="en-US" sz="2000" b="0" i="1" dirty="0">
                  <a:latin typeface="Cambria Math" panose="02040503050406030204" pitchFamily="18" charset="0"/>
                </a:endParaRPr>
              </a:p>
              <a:p>
                <a:pPr marL="288925">
                  <a:buClr>
                    <a:schemeClr val="tx1"/>
                  </a:buClr>
                </a:pPr>
                <a14:m>
                  <m:oMathPara xmlns:m="http://schemas.openxmlformats.org/officeDocument/2006/math">
                    <m:oMathParaPr>
                      <m:jc m:val="left"/>
                    </m:oMathParaPr>
                    <m:oMath xmlns:m="http://schemas.openxmlformats.org/officeDocument/2006/math">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Φ</m:t>
                          </m:r>
                        </m:e>
                        <m:sub>
                          <m:r>
                            <a:rPr lang="en-US" sz="2000" b="0" i="1" smtClean="0">
                              <a:latin typeface="Cambria Math" panose="02040503050406030204" pitchFamily="18" charset="0"/>
                            </a:rPr>
                            <m:t>𝐸</m:t>
                          </m:r>
                        </m:sub>
                      </m:sSub>
                      <m:r>
                        <a:rPr lang="en-US" sz="2000" i="1">
                          <a:latin typeface="Cambria Math" panose="02040503050406030204" pitchFamily="18" charset="0"/>
                        </a:rPr>
                        <m:t>=</m:t>
                      </m:r>
                      <m:nary>
                        <m:naryPr>
                          <m:subHide m:val="on"/>
                          <m:supHide m:val="on"/>
                          <m:ctrlPr>
                            <a:rPr lang="en-US" sz="2000" b="0" i="1" smtClean="0">
                              <a:latin typeface="Cambria Math" panose="02040503050406030204" pitchFamily="18" charset="0"/>
                            </a:rPr>
                          </m:ctrlPr>
                        </m:naryPr>
                        <m:sub/>
                        <m:sup/>
                        <m:e>
                          <m:acc>
                            <m:accPr>
                              <m:chr m:val="⃗"/>
                              <m:ctrlPr>
                                <a:rPr lang="en-US" sz="2000" i="1">
                                  <a:latin typeface="Cambria Math" panose="02040503050406030204" pitchFamily="18" charset="0"/>
                                </a:rPr>
                              </m:ctrlPr>
                            </m:accPr>
                            <m:e>
                              <m:r>
                                <a:rPr lang="en-US" sz="2000" i="1">
                                  <a:latin typeface="Cambria Math" panose="02040503050406030204" pitchFamily="18" charset="0"/>
                                </a:rPr>
                                <m:t>𝐸</m:t>
                              </m:r>
                            </m:e>
                          </m:acc>
                          <m:r>
                            <a:rPr lang="en-US" sz="2000" i="1">
                              <a:latin typeface="Cambria Math" panose="02040503050406030204" pitchFamily="18" charset="0"/>
                            </a:rPr>
                            <m:t>⋅</m:t>
                          </m:r>
                          <m:r>
                            <a:rPr lang="en-US" sz="2000" i="1">
                              <a:latin typeface="Cambria Math" panose="02040503050406030204" pitchFamily="18" charset="0"/>
                            </a:rPr>
                            <m:t>𝑑</m:t>
                          </m:r>
                          <m:acc>
                            <m:accPr>
                              <m:chr m:val="⃗"/>
                              <m:ctrlPr>
                                <a:rPr lang="en-US" sz="2000" i="1">
                                  <a:latin typeface="Cambria Math" panose="02040503050406030204" pitchFamily="18" charset="0"/>
                                </a:rPr>
                              </m:ctrlPr>
                            </m:accPr>
                            <m:e>
                              <m:r>
                                <a:rPr lang="en-US" sz="2000" i="1">
                                  <a:latin typeface="Cambria Math" panose="02040503050406030204" pitchFamily="18" charset="0"/>
                                </a:rPr>
                                <m:t>𝐴</m:t>
                              </m:r>
                            </m:e>
                          </m:acc>
                        </m:e>
                      </m:nary>
                    </m:oMath>
                  </m:oMathPara>
                </a14:m>
                <a:endParaRPr lang="en-US" sz="2000" b="0" i="1" dirty="0">
                  <a:latin typeface="Cambria Math" panose="02040503050406030204" pitchFamily="18" charset="0"/>
                </a:endParaRPr>
              </a:p>
              <a:p>
                <a:pPr marL="288925">
                  <a:buClr>
                    <a:schemeClr val="tx1"/>
                  </a:buClr>
                </a:pPr>
                <a14:m>
                  <m:oMathPara xmlns:m="http://schemas.openxmlformats.org/officeDocument/2006/math">
                    <m:oMathParaPr>
                      <m:jc m:val="left"/>
                    </m:oMathParaPr>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𝑑</m:t>
                          </m:r>
                          <m:sSub>
                            <m:sSubPr>
                              <m:ctrlPr>
                                <a:rPr lang="en-US" sz="2000" i="1">
                                  <a:latin typeface="Cambria Math" panose="02040503050406030204" pitchFamily="18" charset="0"/>
                                </a:rPr>
                              </m:ctrlPr>
                            </m:sSubPr>
                            <m:e>
                              <m:r>
                                <m:rPr>
                                  <m:sty m:val="p"/>
                                </m:rPr>
                                <a:rPr lang="en-US" sz="2000">
                                  <a:latin typeface="Cambria Math" panose="02040503050406030204" pitchFamily="18" charset="0"/>
                                </a:rPr>
                                <m:t>Φ</m:t>
                              </m:r>
                            </m:e>
                            <m:sub>
                              <m:r>
                                <a:rPr lang="en-US" sz="2000" i="1">
                                  <a:latin typeface="Cambria Math" panose="02040503050406030204" pitchFamily="18" charset="0"/>
                                </a:rPr>
                                <m:t>𝐸</m:t>
                              </m:r>
                            </m:sub>
                          </m:sSub>
                        </m:num>
                        <m:den>
                          <m:r>
                            <a:rPr lang="en-US" sz="2000" b="0" i="1" smtClean="0">
                              <a:latin typeface="Cambria Math" panose="02040503050406030204" pitchFamily="18" charset="0"/>
                            </a:rPr>
                            <m:t>𝑑𝑡</m:t>
                          </m:r>
                        </m:den>
                      </m:f>
                      <m:r>
                        <a:rPr lang="en-US" sz="2000" b="0" i="1" smtClean="0">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𝑟</m:t>
                              </m:r>
                            </m:e>
                            <m:sup>
                              <m:r>
                                <a:rPr lang="en-US" sz="2000" i="1">
                                  <a:latin typeface="Cambria Math" panose="02040503050406030204" pitchFamily="18" charset="0"/>
                                </a:rPr>
                                <m:t>2</m:t>
                              </m:r>
                            </m:sup>
                          </m:sSup>
                        </m:num>
                        <m:den>
                          <m:sSub>
                            <m:sSubPr>
                              <m:ctrlPr>
                                <a:rPr lang="en-US" sz="2000" i="1">
                                  <a:latin typeface="Cambria Math" panose="02040503050406030204" pitchFamily="18" charset="0"/>
                                </a:rPr>
                              </m:ctrlPr>
                            </m:sSubPr>
                            <m:e>
                              <m:r>
                                <a:rPr lang="en-US" sz="2000" i="1">
                                  <a:latin typeface="Cambria Math" panose="02040503050406030204" pitchFamily="18" charset="0"/>
                                </a:rPr>
                                <m:t>𝜖</m:t>
                              </m:r>
                            </m:e>
                            <m:sub>
                              <m:r>
                                <a:rPr lang="en-US" sz="2000" i="1">
                                  <a:latin typeface="Cambria Math" panose="02040503050406030204" pitchFamily="18" charset="0"/>
                                </a:rPr>
                                <m:t>0</m:t>
                              </m:r>
                            </m:sub>
                          </m:sSub>
                          <m:sSup>
                            <m:sSupPr>
                              <m:ctrlPr>
                                <a:rPr lang="en-US" sz="2000" i="1">
                                  <a:latin typeface="Cambria Math" panose="02040503050406030204" pitchFamily="18" charset="0"/>
                                </a:rPr>
                              </m:ctrlPr>
                            </m:sSupPr>
                            <m:e>
                              <m:r>
                                <a:rPr lang="en-US" sz="2000" i="1">
                                  <a:latin typeface="Cambria Math" panose="02040503050406030204" pitchFamily="18" charset="0"/>
                                </a:rPr>
                                <m:t>𝑅</m:t>
                              </m:r>
                            </m:e>
                            <m:sup>
                              <m:r>
                                <a:rPr lang="en-US" sz="2000" i="1">
                                  <a:latin typeface="Cambria Math" panose="02040503050406030204" pitchFamily="18" charset="0"/>
                                </a:rPr>
                                <m:t>2</m:t>
                              </m:r>
                            </m:sup>
                          </m:sSup>
                        </m:den>
                      </m:f>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𝑑𝑞</m:t>
                          </m:r>
                        </m:num>
                        <m:den>
                          <m:r>
                            <a:rPr lang="en-US" sz="2000" b="0" i="1" smtClean="0">
                              <a:latin typeface="Cambria Math" panose="02040503050406030204" pitchFamily="18" charset="0"/>
                            </a:rPr>
                            <m:t>𝑑𝑡</m:t>
                          </m:r>
                        </m:den>
                      </m:f>
                    </m:oMath>
                  </m:oMathPara>
                </a14:m>
                <a:endParaRPr lang="en-US" sz="2000" b="0" i="1" dirty="0">
                  <a:latin typeface="Cambria Math" panose="02040503050406030204" pitchFamily="18" charset="0"/>
                </a:endParaRPr>
              </a:p>
              <a:p>
                <a:pPr marL="288925">
                  <a:buClr>
                    <a:schemeClr val="tx1"/>
                  </a:buClr>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rPr>
                        <m:t>𝐵</m:t>
                      </m:r>
                      <m:r>
                        <a:rPr lang="en-US" sz="2000" i="1">
                          <a:latin typeface="Cambria Math" panose="02040503050406030204" pitchFamily="18" charset="0"/>
                        </a:rPr>
                        <m:t>2</m:t>
                      </m:r>
                      <m:r>
                        <a:rPr lang="en-US" sz="2000" i="1">
                          <a:latin typeface="Cambria Math" panose="02040503050406030204" pitchFamily="18" charset="0"/>
                        </a:rPr>
                        <m:t>𝜋</m:t>
                      </m:r>
                      <m:r>
                        <a:rPr lang="en-US" sz="2000" b="0" i="1" smtClean="0">
                          <a:latin typeface="Cambria Math" panose="02040503050406030204" pitchFamily="18" charset="0"/>
                        </a:rPr>
                        <m:t>𝑟</m:t>
                      </m:r>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𝜇</m:t>
                          </m:r>
                        </m:e>
                        <m:sub>
                          <m:r>
                            <a:rPr lang="en-US" sz="2000" i="1">
                              <a:latin typeface="Cambria Math" panose="02040503050406030204" pitchFamily="18" charset="0"/>
                            </a:rPr>
                            <m:t>0</m:t>
                          </m:r>
                        </m:sub>
                      </m:sSub>
                      <m:sSub>
                        <m:sSubPr>
                          <m:ctrlPr>
                            <a:rPr lang="en-US" sz="2000" i="1">
                              <a:latin typeface="Cambria Math" panose="02040503050406030204" pitchFamily="18" charset="0"/>
                            </a:rPr>
                          </m:ctrlPr>
                        </m:sSubPr>
                        <m:e>
                          <m:r>
                            <a:rPr lang="en-US" sz="2000" i="1">
                              <a:latin typeface="Cambria Math" panose="02040503050406030204" pitchFamily="18" charset="0"/>
                            </a:rPr>
                            <m:t>𝜖</m:t>
                          </m:r>
                        </m:e>
                        <m:sub>
                          <m:r>
                            <a:rPr lang="en-US" sz="2000" i="1">
                              <a:latin typeface="Cambria Math" panose="02040503050406030204" pitchFamily="18" charset="0"/>
                            </a:rPr>
                            <m:t>0</m:t>
                          </m:r>
                        </m:sub>
                      </m:sSub>
                      <m:f>
                        <m:fPr>
                          <m:ctrlPr>
                            <a:rPr lang="en-US" sz="2000" i="1">
                              <a:latin typeface="Cambria Math" panose="02040503050406030204" pitchFamily="18" charset="0"/>
                            </a:rPr>
                          </m:ctrlPr>
                        </m:fPr>
                        <m:num>
                          <m:r>
                            <a:rPr lang="en-US" sz="2000" i="1">
                              <a:latin typeface="Cambria Math" panose="02040503050406030204" pitchFamily="18" charset="0"/>
                            </a:rPr>
                            <m:t>𝐼</m:t>
                          </m:r>
                          <m:sSup>
                            <m:sSupPr>
                              <m:ctrlPr>
                                <a:rPr lang="en-US" sz="2000" i="1">
                                  <a:latin typeface="Cambria Math" panose="02040503050406030204" pitchFamily="18" charset="0"/>
                                </a:rPr>
                              </m:ctrlPr>
                            </m:sSupPr>
                            <m:e>
                              <m:r>
                                <a:rPr lang="en-US" sz="2000" i="1">
                                  <a:latin typeface="Cambria Math" panose="02040503050406030204" pitchFamily="18" charset="0"/>
                                </a:rPr>
                                <m:t>𝑟</m:t>
                              </m:r>
                            </m:e>
                            <m:sup>
                              <m:r>
                                <a:rPr lang="en-US" sz="2000" i="1">
                                  <a:latin typeface="Cambria Math" panose="02040503050406030204" pitchFamily="18" charset="0"/>
                                </a:rPr>
                                <m:t>2</m:t>
                              </m:r>
                            </m:sup>
                          </m:sSup>
                        </m:num>
                        <m:den>
                          <m:sSub>
                            <m:sSubPr>
                              <m:ctrlPr>
                                <a:rPr lang="en-US" sz="2000" i="1">
                                  <a:latin typeface="Cambria Math" panose="02040503050406030204" pitchFamily="18" charset="0"/>
                                </a:rPr>
                              </m:ctrlPr>
                            </m:sSubPr>
                            <m:e>
                              <m:r>
                                <a:rPr lang="en-US" sz="2000" i="1">
                                  <a:latin typeface="Cambria Math" panose="02040503050406030204" pitchFamily="18" charset="0"/>
                                </a:rPr>
                                <m:t>𝜖</m:t>
                              </m:r>
                            </m:e>
                            <m:sub>
                              <m:r>
                                <a:rPr lang="en-US" sz="2000" i="1">
                                  <a:latin typeface="Cambria Math" panose="02040503050406030204" pitchFamily="18" charset="0"/>
                                </a:rPr>
                                <m:t>0</m:t>
                              </m:r>
                            </m:sub>
                          </m:sSub>
                          <m:sSup>
                            <m:sSupPr>
                              <m:ctrlPr>
                                <a:rPr lang="en-US" sz="2000" i="1">
                                  <a:latin typeface="Cambria Math" panose="02040503050406030204" pitchFamily="18" charset="0"/>
                                </a:rPr>
                              </m:ctrlPr>
                            </m:sSupPr>
                            <m:e>
                              <m:r>
                                <a:rPr lang="en-US" sz="2000" i="1">
                                  <a:latin typeface="Cambria Math" panose="02040503050406030204" pitchFamily="18" charset="0"/>
                                </a:rPr>
                                <m:t>𝑅</m:t>
                              </m:r>
                            </m:e>
                            <m:sup>
                              <m:r>
                                <a:rPr lang="en-US" sz="2000" i="1">
                                  <a:latin typeface="Cambria Math" panose="02040503050406030204" pitchFamily="18" charset="0"/>
                                </a:rPr>
                                <m:t>2</m:t>
                              </m:r>
                            </m:sup>
                          </m:sSup>
                        </m:den>
                      </m:f>
                    </m:oMath>
                  </m:oMathPara>
                </a14:m>
                <a:endParaRPr lang="en-US" sz="2000" b="0" i="1" dirty="0">
                  <a:latin typeface="Cambria Math" panose="02040503050406030204" pitchFamily="18" charset="0"/>
                </a:endParaRPr>
              </a:p>
              <a:p>
                <a:pPr marL="301625" indent="-301625">
                  <a:buClr>
                    <a:schemeClr val="tx1"/>
                  </a:buClr>
                  <a:buFont typeface="+mj-lt"/>
                  <a:buAutoNum type="arabicPeriod" startAt="4"/>
                </a:pPr>
                <a:r>
                  <a:rPr lang="en-US" sz="2000" b="1" dirty="0"/>
                  <a:t>Evaluate:</a:t>
                </a:r>
              </a:p>
              <a:p>
                <a:pPr marL="515938" indent="-220663">
                  <a:buClr>
                    <a:schemeClr val="tx1"/>
                  </a:buClr>
                  <a:buFont typeface="Arial" panose="020B0604020202020204" pitchFamily="34" charset="0"/>
                  <a:buChar char="•"/>
                </a:pPr>
                <a:r>
                  <a:rPr lang="en-US" sz="2000" dirty="0">
                    <a:solidFill>
                      <a:srgbClr val="008F00"/>
                    </a:solidFill>
                    <a:cs typeface="Calibri" panose="020F0502020204030204" pitchFamily="34" charset="0"/>
                  </a:rPr>
                  <a:t>Try a different surface that intersects the wire and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𝐼</m:t>
                        </m:r>
                      </m:e>
                      <m:sub>
                        <m:r>
                          <m:rPr>
                            <m:sty m:val="p"/>
                          </m:rPr>
                          <a:rPr lang="en-US" sz="2000" b="0" i="0" smtClean="0">
                            <a:latin typeface="Cambria Math" panose="02040503050406030204" pitchFamily="18" charset="0"/>
                          </a:rPr>
                          <m:t>disp</m:t>
                        </m:r>
                      </m:sub>
                    </m:sSub>
                    <m:r>
                      <a:rPr lang="en-US" sz="2000" b="0" i="1" smtClean="0">
                        <a:latin typeface="Cambria Math" panose="02040503050406030204" pitchFamily="18" charset="0"/>
                      </a:rPr>
                      <m:t>=0</m:t>
                    </m:r>
                  </m:oMath>
                </a14:m>
                <a:endParaRPr lang="en-US" sz="2000" dirty="0">
                  <a:solidFill>
                    <a:srgbClr val="008F00"/>
                  </a:solidFill>
                  <a:cs typeface="Calibri" panose="020F0502020204030204" pitchFamily="34" charset="0"/>
                </a:endParaRPr>
              </a:p>
              <a:p>
                <a:pPr marL="515938" indent="-220663">
                  <a:buClr>
                    <a:schemeClr val="tx1"/>
                  </a:buClr>
                  <a:buFont typeface="Arial" panose="020B0604020202020204" pitchFamily="34" charset="0"/>
                  <a:buChar char="•"/>
                </a:pP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𝐼</m:t>
                        </m:r>
                      </m:e>
                      <m:sub>
                        <m:r>
                          <m:rPr>
                            <m:sty m:val="p"/>
                          </m:rPr>
                          <a:rPr lang="en-US" sz="2000">
                            <a:latin typeface="Cambria Math" panose="02040503050406030204" pitchFamily="18" charset="0"/>
                          </a:rPr>
                          <m:t>enc</m:t>
                        </m:r>
                      </m:sub>
                    </m:sSub>
                    <m:r>
                      <a:rPr lang="en-US" sz="2000" b="0" i="1" smtClean="0">
                        <a:latin typeface="Cambria Math" panose="02040503050406030204" pitchFamily="18" charset="0"/>
                      </a:rPr>
                      <m:t>=</m:t>
                    </m:r>
                    <m:r>
                      <a:rPr lang="en-US" sz="2000" b="0" i="1" smtClean="0">
                        <a:latin typeface="Cambria Math" panose="02040503050406030204" pitchFamily="18" charset="0"/>
                      </a:rPr>
                      <m:t>𝐼</m:t>
                    </m:r>
                    <m:r>
                      <a:rPr lang="en-US" sz="2000" b="0" i="1" smtClean="0">
                        <a:latin typeface="Cambria Math" panose="02040503050406030204" pitchFamily="18" charset="0"/>
                      </a:rPr>
                      <m:t>𝜋</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𝑟</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r>
                      <a:rPr lang="en-US" sz="2000" b="0" i="1" smtClean="0">
                        <a:latin typeface="Cambria Math" panose="02040503050406030204" pitchFamily="18" charset="0"/>
                      </a:rPr>
                      <m:t>𝜋</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𝑅</m:t>
                        </m:r>
                      </m:e>
                      <m:sup>
                        <m:r>
                          <a:rPr lang="en-US" sz="2000" b="0" i="1" smtClean="0">
                            <a:latin typeface="Cambria Math" panose="02040503050406030204" pitchFamily="18" charset="0"/>
                          </a:rPr>
                          <m:t>2</m:t>
                        </m:r>
                      </m:sup>
                    </m:sSup>
                  </m:oMath>
                </a14:m>
                <a:endParaRPr lang="en-US" sz="2000" dirty="0">
                  <a:solidFill>
                    <a:srgbClr val="008F00"/>
                  </a:solidFill>
                </a:endParaRPr>
              </a:p>
            </p:txBody>
          </p:sp>
        </mc:Choice>
        <mc:Fallback xmlns="">
          <p:sp>
            <p:nvSpPr>
              <p:cNvPr id="8" name="Rectangle 7">
                <a:extLst>
                  <a:ext uri="{FF2B5EF4-FFF2-40B4-BE49-F238E27FC236}">
                    <a16:creationId xmlns:a16="http://schemas.microsoft.com/office/drawing/2014/main" id="{6B49938D-4FC5-F34C-B707-09C5F8E4336A}"/>
                  </a:ext>
                </a:extLst>
              </p:cNvPr>
              <p:cNvSpPr>
                <a:spLocks noRot="1" noChangeAspect="1" noMove="1" noResize="1" noEditPoints="1" noAdjustHandles="1" noChangeArrowheads="1" noChangeShapeType="1" noTextEdit="1"/>
              </p:cNvSpPr>
              <p:nvPr/>
            </p:nvSpPr>
            <p:spPr>
              <a:xfrm>
                <a:off x="4456278" y="2597492"/>
                <a:ext cx="7507779" cy="3896901"/>
              </a:xfrm>
              <a:prstGeom prst="rect">
                <a:avLst/>
              </a:prstGeom>
              <a:blipFill>
                <a:blip r:embed="rId5"/>
                <a:stretch>
                  <a:fillRect l="-676" t="-10423" b="-1303"/>
                </a:stretch>
              </a:blipFill>
            </p:spPr>
            <p:txBody>
              <a:bodyPr/>
              <a:lstStyle/>
              <a:p>
                <a:r>
                  <a:rPr lang="en-US">
                    <a:noFill/>
                  </a:rPr>
                  <a:t> </a:t>
                </a:r>
              </a:p>
            </p:txBody>
          </p:sp>
        </mc:Fallback>
      </mc:AlternateContent>
      <p:grpSp>
        <p:nvGrpSpPr>
          <p:cNvPr id="27" name="Group 26">
            <a:extLst>
              <a:ext uri="{FF2B5EF4-FFF2-40B4-BE49-F238E27FC236}">
                <a16:creationId xmlns:a16="http://schemas.microsoft.com/office/drawing/2014/main" id="{8146D5D6-6CB1-894C-842A-59DDA4EAF397}"/>
              </a:ext>
            </a:extLst>
          </p:cNvPr>
          <p:cNvGrpSpPr/>
          <p:nvPr/>
        </p:nvGrpSpPr>
        <p:grpSpPr>
          <a:xfrm>
            <a:off x="9921069" y="2725738"/>
            <a:ext cx="2030139" cy="1253529"/>
            <a:chOff x="9921069" y="2652586"/>
            <a:chExt cx="2030139" cy="1253529"/>
          </a:xfrm>
        </p:grpSpPr>
        <p:grpSp>
          <p:nvGrpSpPr>
            <p:cNvPr id="22" name="Group 21">
              <a:extLst>
                <a:ext uri="{FF2B5EF4-FFF2-40B4-BE49-F238E27FC236}">
                  <a16:creationId xmlns:a16="http://schemas.microsoft.com/office/drawing/2014/main" id="{7E3786BC-C4C9-9644-8C70-C8A655116942}"/>
                </a:ext>
              </a:extLst>
            </p:cNvPr>
            <p:cNvGrpSpPr/>
            <p:nvPr/>
          </p:nvGrpSpPr>
          <p:grpSpPr>
            <a:xfrm>
              <a:off x="9921069" y="2652586"/>
              <a:ext cx="2030139" cy="1253529"/>
              <a:chOff x="9921069" y="2652586"/>
              <a:chExt cx="2030139" cy="1253529"/>
            </a:xfrm>
          </p:grpSpPr>
          <p:grpSp>
            <p:nvGrpSpPr>
              <p:cNvPr id="20" name="Group 19">
                <a:extLst>
                  <a:ext uri="{FF2B5EF4-FFF2-40B4-BE49-F238E27FC236}">
                    <a16:creationId xmlns:a16="http://schemas.microsoft.com/office/drawing/2014/main" id="{D7857ACE-4315-0248-AFB5-AFB38E47E922}"/>
                  </a:ext>
                </a:extLst>
              </p:cNvPr>
              <p:cNvGrpSpPr/>
              <p:nvPr/>
            </p:nvGrpSpPr>
            <p:grpSpPr>
              <a:xfrm>
                <a:off x="9921069" y="2652586"/>
                <a:ext cx="2030139" cy="914400"/>
                <a:chOff x="9921069" y="2652586"/>
                <a:chExt cx="2030139" cy="914400"/>
              </a:xfrm>
            </p:grpSpPr>
            <p:grpSp>
              <p:nvGrpSpPr>
                <p:cNvPr id="10" name="Group 9">
                  <a:extLst>
                    <a:ext uri="{FF2B5EF4-FFF2-40B4-BE49-F238E27FC236}">
                      <a16:creationId xmlns:a16="http://schemas.microsoft.com/office/drawing/2014/main" id="{2C3B39D6-C3E9-934A-A9AD-4582C2D8810E}"/>
                    </a:ext>
                  </a:extLst>
                </p:cNvPr>
                <p:cNvGrpSpPr/>
                <p:nvPr/>
              </p:nvGrpSpPr>
              <p:grpSpPr>
                <a:xfrm>
                  <a:off x="9921069" y="2652586"/>
                  <a:ext cx="2030139" cy="914400"/>
                  <a:chOff x="9994221" y="2798890"/>
                  <a:chExt cx="2030139" cy="914400"/>
                </a:xfrm>
              </p:grpSpPr>
              <p:sp>
                <p:nvSpPr>
                  <p:cNvPr id="4" name="Can 3">
                    <a:extLst>
                      <a:ext uri="{FF2B5EF4-FFF2-40B4-BE49-F238E27FC236}">
                        <a16:creationId xmlns:a16="http://schemas.microsoft.com/office/drawing/2014/main" id="{1D3DCCAA-5A4D-2843-B39A-3F22B8960918}"/>
                      </a:ext>
                    </a:extLst>
                  </p:cNvPr>
                  <p:cNvSpPr/>
                  <p:nvPr/>
                </p:nvSpPr>
                <p:spPr>
                  <a:xfrm rot="16200000">
                    <a:off x="11141964" y="2830894"/>
                    <a:ext cx="914400" cy="850392"/>
                  </a:xfrm>
                  <a:prstGeom prst="can">
                    <a:avLst>
                      <a:gd name="adj" fmla="val 4300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an 8">
                    <a:extLst>
                      <a:ext uri="{FF2B5EF4-FFF2-40B4-BE49-F238E27FC236}">
                        <a16:creationId xmlns:a16="http://schemas.microsoft.com/office/drawing/2014/main" id="{E90BBECD-2F61-F04D-847A-74EF1805E8D1}"/>
                      </a:ext>
                    </a:extLst>
                  </p:cNvPr>
                  <p:cNvSpPr/>
                  <p:nvPr/>
                </p:nvSpPr>
                <p:spPr>
                  <a:xfrm rot="16200000">
                    <a:off x="9962217" y="2830894"/>
                    <a:ext cx="914400" cy="850392"/>
                  </a:xfrm>
                  <a:prstGeom prst="can">
                    <a:avLst>
                      <a:gd name="adj" fmla="val 4300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99065F12-4C89-084A-BC4D-E91B7E3002D9}"/>
                    </a:ext>
                  </a:extLst>
                </p:cNvPr>
                <p:cNvGrpSpPr/>
                <p:nvPr/>
              </p:nvGrpSpPr>
              <p:grpSpPr>
                <a:xfrm>
                  <a:off x="10823277" y="2785872"/>
                  <a:ext cx="469392" cy="652272"/>
                  <a:chOff x="10823277" y="2785872"/>
                  <a:chExt cx="469392" cy="652272"/>
                </a:xfrm>
              </p:grpSpPr>
              <p:cxnSp>
                <p:nvCxnSpPr>
                  <p:cNvPr id="13" name="Straight Arrow Connector 12">
                    <a:extLst>
                      <a:ext uri="{FF2B5EF4-FFF2-40B4-BE49-F238E27FC236}">
                        <a16:creationId xmlns:a16="http://schemas.microsoft.com/office/drawing/2014/main" id="{6D4B663A-D36B-9D49-BF2E-74C68D69C9E6}"/>
                      </a:ext>
                    </a:extLst>
                  </p:cNvPr>
                  <p:cNvCxnSpPr>
                    <a:cxnSpLocks/>
                  </p:cNvCxnSpPr>
                  <p:nvPr/>
                </p:nvCxnSpPr>
                <p:spPr>
                  <a:xfrm flipH="1">
                    <a:off x="10835469" y="2944368"/>
                    <a:ext cx="45720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3EE7527-B601-2143-8CFA-5D420D78E64A}"/>
                      </a:ext>
                    </a:extLst>
                  </p:cNvPr>
                  <p:cNvCxnSpPr>
                    <a:cxnSpLocks/>
                  </p:cNvCxnSpPr>
                  <p:nvPr/>
                </p:nvCxnSpPr>
                <p:spPr>
                  <a:xfrm flipH="1">
                    <a:off x="10823277" y="3115056"/>
                    <a:ext cx="45720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AAB2A82-7173-4247-BFFC-83C33A17B958}"/>
                      </a:ext>
                    </a:extLst>
                  </p:cNvPr>
                  <p:cNvCxnSpPr>
                    <a:cxnSpLocks/>
                  </p:cNvCxnSpPr>
                  <p:nvPr/>
                </p:nvCxnSpPr>
                <p:spPr>
                  <a:xfrm flipH="1">
                    <a:off x="10829373" y="3267456"/>
                    <a:ext cx="45720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8C82FD5-A7B6-8547-B6AE-AD8F5AE24CD5}"/>
                      </a:ext>
                    </a:extLst>
                  </p:cNvPr>
                  <p:cNvCxnSpPr>
                    <a:cxnSpLocks/>
                  </p:cNvCxnSpPr>
                  <p:nvPr/>
                </p:nvCxnSpPr>
                <p:spPr>
                  <a:xfrm flipH="1">
                    <a:off x="10835469" y="3438144"/>
                    <a:ext cx="45720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B70AC5E-FDEA-FA47-9DD2-BA01DB8B0457}"/>
                      </a:ext>
                    </a:extLst>
                  </p:cNvPr>
                  <p:cNvCxnSpPr>
                    <a:cxnSpLocks/>
                  </p:cNvCxnSpPr>
                  <p:nvPr/>
                </p:nvCxnSpPr>
                <p:spPr>
                  <a:xfrm flipH="1">
                    <a:off x="10823277" y="2785872"/>
                    <a:ext cx="45720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FA3FCE6E-A236-FA48-90FC-4DD51EDA465A}"/>
                      </a:ext>
                    </a:extLst>
                  </p:cNvPr>
                  <p:cNvSpPr/>
                  <p:nvPr/>
                </p:nvSpPr>
                <p:spPr>
                  <a:xfrm>
                    <a:off x="10821154" y="3468623"/>
                    <a:ext cx="412677" cy="4374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000" b="0" i="1" dirty="0" smtClean="0">
                                  <a:solidFill>
                                    <a:srgbClr val="C00000"/>
                                  </a:solidFill>
                                  <a:latin typeface="Cambria Math" panose="02040503050406030204" pitchFamily="18" charset="0"/>
                                </a:rPr>
                              </m:ctrlPr>
                            </m:accPr>
                            <m:e>
                              <m:r>
                                <a:rPr lang="en-US" sz="2000" b="0" i="1" dirty="0" smtClean="0">
                                  <a:solidFill>
                                    <a:srgbClr val="C00000"/>
                                  </a:solidFill>
                                  <a:latin typeface="Cambria Math" panose="02040503050406030204" pitchFamily="18" charset="0"/>
                                </a:rPr>
                                <m:t>𝐸</m:t>
                              </m:r>
                            </m:e>
                          </m:acc>
                        </m:oMath>
                      </m:oMathPara>
                    </a14:m>
                    <a:endParaRPr lang="en-US" sz="2000" dirty="0">
                      <a:solidFill>
                        <a:srgbClr val="C00000"/>
                      </a:solidFill>
                    </a:endParaRPr>
                  </a:p>
                </p:txBody>
              </p:sp>
            </mc:Choice>
            <mc:Fallback xmlns="">
              <p:sp>
                <p:nvSpPr>
                  <p:cNvPr id="21" name="Rectangle 20">
                    <a:extLst>
                      <a:ext uri="{FF2B5EF4-FFF2-40B4-BE49-F238E27FC236}">
                        <a16:creationId xmlns:a16="http://schemas.microsoft.com/office/drawing/2014/main" id="{FA3FCE6E-A236-FA48-90FC-4DD51EDA465A}"/>
                      </a:ext>
                    </a:extLst>
                  </p:cNvPr>
                  <p:cNvSpPr>
                    <a:spLocks noRot="1" noChangeAspect="1" noMove="1" noResize="1" noEditPoints="1" noAdjustHandles="1" noChangeArrowheads="1" noChangeShapeType="1" noTextEdit="1"/>
                  </p:cNvSpPr>
                  <p:nvPr/>
                </p:nvSpPr>
                <p:spPr>
                  <a:xfrm>
                    <a:off x="10821154" y="3468623"/>
                    <a:ext cx="412677" cy="437492"/>
                  </a:xfrm>
                  <a:prstGeom prst="rect">
                    <a:avLst/>
                  </a:prstGeom>
                  <a:blipFill>
                    <a:blip r:embed="rId6"/>
                    <a:stretch>
                      <a:fillRect/>
                    </a:stretch>
                  </a:blipFill>
                </p:spPr>
                <p:txBody>
                  <a:bodyPr/>
                  <a:lstStyle/>
                  <a:p>
                    <a:r>
                      <a:rPr lang="en-US">
                        <a:noFill/>
                      </a:rPr>
                      <a:t> </a:t>
                    </a:r>
                  </a:p>
                </p:txBody>
              </p:sp>
            </mc:Fallback>
          </mc:AlternateContent>
        </p:grpSp>
        <p:grpSp>
          <p:nvGrpSpPr>
            <p:cNvPr id="26" name="Group 25">
              <a:extLst>
                <a:ext uri="{FF2B5EF4-FFF2-40B4-BE49-F238E27FC236}">
                  <a16:creationId xmlns:a16="http://schemas.microsoft.com/office/drawing/2014/main" id="{67F7302C-7F59-FA4D-9E80-95F5D9DC7C34}"/>
                </a:ext>
              </a:extLst>
            </p:cNvPr>
            <p:cNvGrpSpPr/>
            <p:nvPr/>
          </p:nvGrpSpPr>
          <p:grpSpPr>
            <a:xfrm>
              <a:off x="11524317" y="3084576"/>
              <a:ext cx="365760" cy="443497"/>
              <a:chOff x="11524317" y="3084576"/>
              <a:chExt cx="365760" cy="443497"/>
            </a:xfrm>
          </p:grpSpPr>
          <p:cxnSp>
            <p:nvCxnSpPr>
              <p:cNvPr id="23" name="Straight Arrow Connector 22">
                <a:extLst>
                  <a:ext uri="{FF2B5EF4-FFF2-40B4-BE49-F238E27FC236}">
                    <a16:creationId xmlns:a16="http://schemas.microsoft.com/office/drawing/2014/main" id="{6D7FFBDA-598B-8844-B01D-B733DA9E45E9}"/>
                  </a:ext>
                </a:extLst>
              </p:cNvPr>
              <p:cNvCxnSpPr>
                <a:cxnSpLocks/>
              </p:cNvCxnSpPr>
              <p:nvPr/>
            </p:nvCxnSpPr>
            <p:spPr>
              <a:xfrm flipH="1">
                <a:off x="11524317" y="3084576"/>
                <a:ext cx="365760" cy="0"/>
              </a:xfrm>
              <a:prstGeom prst="straightConnector1">
                <a:avLst/>
              </a:prstGeom>
              <a:ln w="38100">
                <a:solidFill>
                  <a:srgbClr val="008F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F0214C8F-7CDF-7A4C-BC39-600D4BF6977C}"/>
                      </a:ext>
                    </a:extLst>
                  </p:cNvPr>
                  <p:cNvSpPr/>
                  <p:nvPr/>
                </p:nvSpPr>
                <p:spPr>
                  <a:xfrm>
                    <a:off x="11524317" y="3090581"/>
                    <a:ext cx="348300" cy="4374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000" b="0" i="1" dirty="0" smtClean="0">
                                  <a:solidFill>
                                    <a:srgbClr val="008F00"/>
                                  </a:solidFill>
                                  <a:latin typeface="Cambria Math" panose="02040503050406030204" pitchFamily="18" charset="0"/>
                                </a:rPr>
                              </m:ctrlPr>
                            </m:accPr>
                            <m:e>
                              <m:r>
                                <a:rPr lang="en-US" sz="2000" b="0" i="1" dirty="0" smtClean="0">
                                  <a:solidFill>
                                    <a:srgbClr val="008F00"/>
                                  </a:solidFill>
                                  <a:latin typeface="Cambria Math" panose="02040503050406030204" pitchFamily="18" charset="0"/>
                                </a:rPr>
                                <m:t>𝐼</m:t>
                              </m:r>
                            </m:e>
                          </m:acc>
                        </m:oMath>
                      </m:oMathPara>
                    </a14:m>
                    <a:endParaRPr lang="en-US" sz="2000" dirty="0">
                      <a:solidFill>
                        <a:srgbClr val="C00000"/>
                      </a:solidFill>
                    </a:endParaRPr>
                  </a:p>
                </p:txBody>
              </p:sp>
            </mc:Choice>
            <mc:Fallback xmlns="">
              <p:sp>
                <p:nvSpPr>
                  <p:cNvPr id="25" name="Rectangle 24">
                    <a:extLst>
                      <a:ext uri="{FF2B5EF4-FFF2-40B4-BE49-F238E27FC236}">
                        <a16:creationId xmlns:a16="http://schemas.microsoft.com/office/drawing/2014/main" id="{F0214C8F-7CDF-7A4C-BC39-600D4BF6977C}"/>
                      </a:ext>
                    </a:extLst>
                  </p:cNvPr>
                  <p:cNvSpPr>
                    <a:spLocks noRot="1" noChangeAspect="1" noMove="1" noResize="1" noEditPoints="1" noAdjustHandles="1" noChangeArrowheads="1" noChangeShapeType="1" noTextEdit="1"/>
                  </p:cNvSpPr>
                  <p:nvPr/>
                </p:nvSpPr>
                <p:spPr>
                  <a:xfrm>
                    <a:off x="11524317" y="3090581"/>
                    <a:ext cx="348300" cy="437492"/>
                  </a:xfrm>
                  <a:prstGeom prst="rect">
                    <a:avLst/>
                  </a:prstGeom>
                  <a:blipFill>
                    <a:blip r:embed="rId7"/>
                    <a:stretch>
                      <a:fillRect t="-16667"/>
                    </a:stretch>
                  </a:blipFill>
                </p:spPr>
                <p:txBody>
                  <a:bodyPr/>
                  <a:lstStyle/>
                  <a:p>
                    <a:r>
                      <a:rPr lang="en-US">
                        <a:noFill/>
                      </a:rPr>
                      <a:t> </a:t>
                    </a:r>
                  </a:p>
                </p:txBody>
              </p:sp>
            </mc:Fallback>
          </mc:AlternateContent>
        </p:grpSp>
      </p:grpSp>
      <p:sp>
        <p:nvSpPr>
          <p:cNvPr id="28" name="Oval 27">
            <a:extLst>
              <a:ext uri="{FF2B5EF4-FFF2-40B4-BE49-F238E27FC236}">
                <a16:creationId xmlns:a16="http://schemas.microsoft.com/office/drawing/2014/main" id="{E359B001-DBC0-6D4E-A28B-31F3BCCE6C96}"/>
              </a:ext>
            </a:extLst>
          </p:cNvPr>
          <p:cNvSpPr/>
          <p:nvPr/>
        </p:nvSpPr>
        <p:spPr>
          <a:xfrm>
            <a:off x="10917559" y="2888281"/>
            <a:ext cx="307677" cy="586265"/>
          </a:xfrm>
          <a:prstGeom prst="ellipse">
            <a:avLst/>
          </a:prstGeom>
          <a:noFill/>
          <a:ln w="38100">
            <a:solidFill>
              <a:srgbClr val="0432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5840277F-843F-2240-8BAB-0DC0EE3D76FD}"/>
                  </a:ext>
                </a:extLst>
              </p:cNvPr>
              <p:cNvSpPr/>
              <p:nvPr/>
            </p:nvSpPr>
            <p:spPr>
              <a:xfrm>
                <a:off x="5586433" y="2920953"/>
                <a:ext cx="1192699" cy="6716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𝑞</m:t>
                          </m:r>
                        </m:num>
                        <m:den>
                          <m:sSub>
                            <m:sSubPr>
                              <m:ctrlPr>
                                <a:rPr lang="en-US" sz="2000" i="1">
                                  <a:latin typeface="Cambria Math" panose="02040503050406030204" pitchFamily="18" charset="0"/>
                                </a:rPr>
                              </m:ctrlPr>
                            </m:sSubPr>
                            <m:e>
                              <m:r>
                                <a:rPr lang="en-US" sz="2000" i="1">
                                  <a:latin typeface="Cambria Math" panose="02040503050406030204" pitchFamily="18" charset="0"/>
                                </a:rPr>
                                <m:t>𝜖</m:t>
                              </m:r>
                            </m:e>
                            <m:sub>
                              <m:r>
                                <a:rPr lang="en-US" sz="2000" i="1">
                                  <a:latin typeface="Cambria Math" panose="02040503050406030204" pitchFamily="18" charset="0"/>
                                </a:rPr>
                                <m:t>0</m:t>
                              </m:r>
                            </m:sub>
                          </m:sSub>
                          <m:r>
                            <a:rPr lang="en-US" sz="2000" i="1">
                              <a:latin typeface="Cambria Math" panose="02040503050406030204" pitchFamily="18" charset="0"/>
                            </a:rPr>
                            <m:t>𝜋</m:t>
                          </m:r>
                          <m:sSup>
                            <m:sSupPr>
                              <m:ctrlPr>
                                <a:rPr lang="en-US" sz="2000" i="1">
                                  <a:latin typeface="Cambria Math" panose="02040503050406030204" pitchFamily="18" charset="0"/>
                                </a:rPr>
                              </m:ctrlPr>
                            </m:sSupPr>
                            <m:e>
                              <m:r>
                                <a:rPr lang="en-US" sz="2000" i="1">
                                  <a:latin typeface="Cambria Math" panose="02040503050406030204" pitchFamily="18" charset="0"/>
                                </a:rPr>
                                <m:t>𝑅</m:t>
                              </m:r>
                            </m:e>
                            <m:sup>
                              <m:r>
                                <a:rPr lang="en-US" sz="2000" i="1">
                                  <a:latin typeface="Cambria Math" panose="02040503050406030204" pitchFamily="18" charset="0"/>
                                </a:rPr>
                                <m:t>2</m:t>
                              </m:r>
                            </m:sup>
                          </m:sSup>
                        </m:den>
                      </m:f>
                    </m:oMath>
                  </m:oMathPara>
                </a14:m>
                <a:endParaRPr lang="en-US" sz="2000" dirty="0"/>
              </a:p>
            </p:txBody>
          </p:sp>
        </mc:Choice>
        <mc:Fallback xmlns="">
          <p:sp>
            <p:nvSpPr>
              <p:cNvPr id="29" name="Rectangle 28">
                <a:extLst>
                  <a:ext uri="{FF2B5EF4-FFF2-40B4-BE49-F238E27FC236}">
                    <a16:creationId xmlns:a16="http://schemas.microsoft.com/office/drawing/2014/main" id="{5840277F-843F-2240-8BAB-0DC0EE3D76FD}"/>
                  </a:ext>
                </a:extLst>
              </p:cNvPr>
              <p:cNvSpPr>
                <a:spLocks noRot="1" noChangeAspect="1" noMove="1" noResize="1" noEditPoints="1" noAdjustHandles="1" noChangeArrowheads="1" noChangeShapeType="1" noTextEdit="1"/>
              </p:cNvSpPr>
              <p:nvPr/>
            </p:nvSpPr>
            <p:spPr>
              <a:xfrm>
                <a:off x="5586433" y="2920953"/>
                <a:ext cx="1192699" cy="671659"/>
              </a:xfrm>
              <a:prstGeom prst="rect">
                <a:avLst/>
              </a:prstGeom>
              <a:blipFill>
                <a:blip r:embed="rId8"/>
                <a:stretch>
                  <a:fillRect b="-18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8D7BEF07-F197-F348-B153-1261C3D2E44D}"/>
                  </a:ext>
                </a:extLst>
              </p:cNvPr>
              <p:cNvSpPr/>
              <p:nvPr/>
            </p:nvSpPr>
            <p:spPr>
              <a:xfrm>
                <a:off x="6381437" y="3611757"/>
                <a:ext cx="107805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m:t>
                      </m:r>
                      <m:r>
                        <a:rPr lang="en-US" sz="2000" i="1">
                          <a:latin typeface="Cambria Math" panose="02040503050406030204" pitchFamily="18" charset="0"/>
                        </a:rPr>
                        <m:t>𝐸</m:t>
                      </m:r>
                      <m:r>
                        <a:rPr lang="en-US" sz="2000" i="1">
                          <a:latin typeface="Cambria Math" panose="02040503050406030204" pitchFamily="18" charset="0"/>
                        </a:rPr>
                        <m:t>𝜋</m:t>
                      </m:r>
                      <m:sSup>
                        <m:sSupPr>
                          <m:ctrlPr>
                            <a:rPr lang="en-US" sz="2000" i="1">
                              <a:latin typeface="Cambria Math" panose="02040503050406030204" pitchFamily="18" charset="0"/>
                            </a:rPr>
                          </m:ctrlPr>
                        </m:sSupPr>
                        <m:e>
                          <m:r>
                            <a:rPr lang="en-US" sz="2000" i="1">
                              <a:latin typeface="Cambria Math" panose="02040503050406030204" pitchFamily="18" charset="0"/>
                            </a:rPr>
                            <m:t>𝑟</m:t>
                          </m:r>
                        </m:e>
                        <m:sup>
                          <m:r>
                            <a:rPr lang="en-US" sz="2000" i="1">
                              <a:latin typeface="Cambria Math" panose="02040503050406030204" pitchFamily="18" charset="0"/>
                            </a:rPr>
                            <m:t>2</m:t>
                          </m:r>
                        </m:sup>
                      </m:sSup>
                    </m:oMath>
                  </m:oMathPara>
                </a14:m>
                <a:endParaRPr lang="en-US" sz="2000" dirty="0"/>
              </a:p>
            </p:txBody>
          </p:sp>
        </mc:Choice>
        <mc:Fallback xmlns="">
          <p:sp>
            <p:nvSpPr>
              <p:cNvPr id="30" name="Rectangle 29">
                <a:extLst>
                  <a:ext uri="{FF2B5EF4-FFF2-40B4-BE49-F238E27FC236}">
                    <a16:creationId xmlns:a16="http://schemas.microsoft.com/office/drawing/2014/main" id="{8D7BEF07-F197-F348-B153-1261C3D2E44D}"/>
                  </a:ext>
                </a:extLst>
              </p:cNvPr>
              <p:cNvSpPr>
                <a:spLocks noRot="1" noChangeAspect="1" noMove="1" noResize="1" noEditPoints="1" noAdjustHandles="1" noChangeArrowheads="1" noChangeShapeType="1" noTextEdit="1"/>
              </p:cNvSpPr>
              <p:nvPr/>
            </p:nvSpPr>
            <p:spPr>
              <a:xfrm>
                <a:off x="6381437" y="3611757"/>
                <a:ext cx="1078051" cy="4001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2C6B49CB-66A1-0E41-8DB2-D630779D1960}"/>
                  </a:ext>
                </a:extLst>
              </p:cNvPr>
              <p:cNvSpPr/>
              <p:nvPr/>
            </p:nvSpPr>
            <p:spPr>
              <a:xfrm>
                <a:off x="7296021" y="3401510"/>
                <a:ext cx="1192698" cy="7621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𝑞</m:t>
                          </m:r>
                          <m:r>
                            <a:rPr lang="en-US" sz="2000" i="1">
                              <a:latin typeface="Cambria Math" panose="02040503050406030204" pitchFamily="18" charset="0"/>
                            </a:rPr>
                            <m:t>𝜋</m:t>
                          </m:r>
                          <m:sSup>
                            <m:sSupPr>
                              <m:ctrlPr>
                                <a:rPr lang="en-US" sz="2000" i="1">
                                  <a:latin typeface="Cambria Math" panose="02040503050406030204" pitchFamily="18" charset="0"/>
                                </a:rPr>
                              </m:ctrlPr>
                            </m:sSupPr>
                            <m:e>
                              <m:r>
                                <a:rPr lang="en-US" sz="2000" i="1">
                                  <a:latin typeface="Cambria Math" panose="02040503050406030204" pitchFamily="18" charset="0"/>
                                </a:rPr>
                                <m:t>𝑟</m:t>
                              </m:r>
                            </m:e>
                            <m:sup>
                              <m:r>
                                <a:rPr lang="en-US" sz="2000" i="1">
                                  <a:latin typeface="Cambria Math" panose="02040503050406030204" pitchFamily="18" charset="0"/>
                                </a:rPr>
                                <m:t>2</m:t>
                              </m:r>
                            </m:sup>
                          </m:sSup>
                        </m:num>
                        <m:den>
                          <m:sSub>
                            <m:sSubPr>
                              <m:ctrlPr>
                                <a:rPr lang="en-US" sz="2000" i="1">
                                  <a:latin typeface="Cambria Math" panose="02040503050406030204" pitchFamily="18" charset="0"/>
                                </a:rPr>
                              </m:ctrlPr>
                            </m:sSubPr>
                            <m:e>
                              <m:r>
                                <a:rPr lang="en-US" sz="2000" i="1">
                                  <a:latin typeface="Cambria Math" panose="02040503050406030204" pitchFamily="18" charset="0"/>
                                </a:rPr>
                                <m:t>𝜖</m:t>
                              </m:r>
                            </m:e>
                            <m:sub>
                              <m:r>
                                <a:rPr lang="en-US" sz="2000" i="1">
                                  <a:latin typeface="Cambria Math" panose="02040503050406030204" pitchFamily="18" charset="0"/>
                                </a:rPr>
                                <m:t>0</m:t>
                              </m:r>
                            </m:sub>
                          </m:sSub>
                          <m:r>
                            <a:rPr lang="en-US" sz="2000" i="1">
                              <a:latin typeface="Cambria Math" panose="02040503050406030204" pitchFamily="18" charset="0"/>
                            </a:rPr>
                            <m:t>𝜋</m:t>
                          </m:r>
                          <m:sSup>
                            <m:sSupPr>
                              <m:ctrlPr>
                                <a:rPr lang="en-US" sz="2000" i="1">
                                  <a:latin typeface="Cambria Math" panose="02040503050406030204" pitchFamily="18" charset="0"/>
                                </a:rPr>
                              </m:ctrlPr>
                            </m:sSupPr>
                            <m:e>
                              <m:r>
                                <a:rPr lang="en-US" sz="2000" i="1">
                                  <a:latin typeface="Cambria Math" panose="02040503050406030204" pitchFamily="18" charset="0"/>
                                </a:rPr>
                                <m:t>𝑅</m:t>
                              </m:r>
                            </m:e>
                            <m:sup>
                              <m:r>
                                <a:rPr lang="en-US" sz="2000" i="1">
                                  <a:latin typeface="Cambria Math" panose="02040503050406030204" pitchFamily="18" charset="0"/>
                                </a:rPr>
                                <m:t>2</m:t>
                              </m:r>
                            </m:sup>
                          </m:sSup>
                        </m:den>
                      </m:f>
                    </m:oMath>
                  </m:oMathPara>
                </a14:m>
                <a:endParaRPr lang="en-US" sz="2000" dirty="0"/>
              </a:p>
            </p:txBody>
          </p:sp>
        </mc:Choice>
        <mc:Fallback xmlns="">
          <p:sp>
            <p:nvSpPr>
              <p:cNvPr id="31" name="Rectangle 30">
                <a:extLst>
                  <a:ext uri="{FF2B5EF4-FFF2-40B4-BE49-F238E27FC236}">
                    <a16:creationId xmlns:a16="http://schemas.microsoft.com/office/drawing/2014/main" id="{2C6B49CB-66A1-0E41-8DB2-D630779D1960}"/>
                  </a:ext>
                </a:extLst>
              </p:cNvPr>
              <p:cNvSpPr>
                <a:spLocks noRot="1" noChangeAspect="1" noMove="1" noResize="1" noEditPoints="1" noAdjustHandles="1" noChangeArrowheads="1" noChangeShapeType="1" noTextEdit="1"/>
              </p:cNvSpPr>
              <p:nvPr/>
            </p:nvSpPr>
            <p:spPr>
              <a:xfrm>
                <a:off x="7296021" y="3401510"/>
                <a:ext cx="1192698" cy="762132"/>
              </a:xfrm>
              <a:prstGeom prst="rect">
                <a:avLst/>
              </a:prstGeom>
              <a:blipFill>
                <a:blip r:embed="rId10"/>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BEB2CF38-74CA-D446-A1AD-715ABED10FEF}"/>
                  </a:ext>
                </a:extLst>
              </p:cNvPr>
              <p:cNvSpPr/>
              <p:nvPr/>
            </p:nvSpPr>
            <p:spPr>
              <a:xfrm>
                <a:off x="8381932" y="3404363"/>
                <a:ext cx="1034899" cy="7621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𝑞</m:t>
                          </m:r>
                          <m:sSup>
                            <m:sSupPr>
                              <m:ctrlPr>
                                <a:rPr lang="en-US" sz="2000" i="1">
                                  <a:latin typeface="Cambria Math" panose="02040503050406030204" pitchFamily="18" charset="0"/>
                                </a:rPr>
                              </m:ctrlPr>
                            </m:sSupPr>
                            <m:e>
                              <m:r>
                                <a:rPr lang="en-US" sz="2000" i="1">
                                  <a:latin typeface="Cambria Math" panose="02040503050406030204" pitchFamily="18" charset="0"/>
                                </a:rPr>
                                <m:t>𝑟</m:t>
                              </m:r>
                            </m:e>
                            <m:sup>
                              <m:r>
                                <a:rPr lang="en-US" sz="2000" i="1">
                                  <a:latin typeface="Cambria Math" panose="02040503050406030204" pitchFamily="18" charset="0"/>
                                </a:rPr>
                                <m:t>2</m:t>
                              </m:r>
                            </m:sup>
                          </m:sSup>
                        </m:num>
                        <m:den>
                          <m:sSub>
                            <m:sSubPr>
                              <m:ctrlPr>
                                <a:rPr lang="en-US" sz="2000" i="1">
                                  <a:latin typeface="Cambria Math" panose="02040503050406030204" pitchFamily="18" charset="0"/>
                                </a:rPr>
                              </m:ctrlPr>
                            </m:sSubPr>
                            <m:e>
                              <m:r>
                                <a:rPr lang="en-US" sz="2000" i="1">
                                  <a:latin typeface="Cambria Math" panose="02040503050406030204" pitchFamily="18" charset="0"/>
                                </a:rPr>
                                <m:t>𝜖</m:t>
                              </m:r>
                            </m:e>
                            <m:sub>
                              <m:r>
                                <a:rPr lang="en-US" sz="2000" i="1">
                                  <a:latin typeface="Cambria Math" panose="02040503050406030204" pitchFamily="18" charset="0"/>
                                </a:rPr>
                                <m:t>0</m:t>
                              </m:r>
                            </m:sub>
                          </m:sSub>
                          <m:sSup>
                            <m:sSupPr>
                              <m:ctrlPr>
                                <a:rPr lang="en-US" sz="2000" i="1">
                                  <a:latin typeface="Cambria Math" panose="02040503050406030204" pitchFamily="18" charset="0"/>
                                </a:rPr>
                              </m:ctrlPr>
                            </m:sSupPr>
                            <m:e>
                              <m:r>
                                <a:rPr lang="en-US" sz="2000" i="1">
                                  <a:latin typeface="Cambria Math" panose="02040503050406030204" pitchFamily="18" charset="0"/>
                                </a:rPr>
                                <m:t>𝑅</m:t>
                              </m:r>
                            </m:e>
                            <m:sup>
                              <m:r>
                                <a:rPr lang="en-US" sz="2000" i="1">
                                  <a:latin typeface="Cambria Math" panose="02040503050406030204" pitchFamily="18" charset="0"/>
                                </a:rPr>
                                <m:t>2</m:t>
                              </m:r>
                            </m:sup>
                          </m:sSup>
                        </m:den>
                      </m:f>
                    </m:oMath>
                  </m:oMathPara>
                </a14:m>
                <a:endParaRPr lang="en-US" sz="2000" dirty="0"/>
              </a:p>
            </p:txBody>
          </p:sp>
        </mc:Choice>
        <mc:Fallback xmlns="">
          <p:sp>
            <p:nvSpPr>
              <p:cNvPr id="32" name="Rectangle 31">
                <a:extLst>
                  <a:ext uri="{FF2B5EF4-FFF2-40B4-BE49-F238E27FC236}">
                    <a16:creationId xmlns:a16="http://schemas.microsoft.com/office/drawing/2014/main" id="{BEB2CF38-74CA-D446-A1AD-715ABED10FEF}"/>
                  </a:ext>
                </a:extLst>
              </p:cNvPr>
              <p:cNvSpPr>
                <a:spLocks noRot="1" noChangeAspect="1" noMove="1" noResize="1" noEditPoints="1" noAdjustHandles="1" noChangeArrowheads="1" noChangeShapeType="1" noTextEdit="1"/>
              </p:cNvSpPr>
              <p:nvPr/>
            </p:nvSpPr>
            <p:spPr>
              <a:xfrm>
                <a:off x="8381932" y="3404363"/>
                <a:ext cx="1034899" cy="762132"/>
              </a:xfrm>
              <a:prstGeom prst="rect">
                <a:avLst/>
              </a:prstGeom>
              <a:blipFill>
                <a:blip r:embed="rId11"/>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BE608CD3-7825-C949-8999-6E52A416ABA5}"/>
                  </a:ext>
                </a:extLst>
              </p:cNvPr>
              <p:cNvSpPr/>
              <p:nvPr/>
            </p:nvSpPr>
            <p:spPr>
              <a:xfrm>
                <a:off x="6516565" y="4105533"/>
                <a:ext cx="1034899" cy="7621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𝐼</m:t>
                          </m:r>
                          <m:sSup>
                            <m:sSupPr>
                              <m:ctrlPr>
                                <a:rPr lang="en-US" sz="2000" i="1">
                                  <a:latin typeface="Cambria Math" panose="02040503050406030204" pitchFamily="18" charset="0"/>
                                </a:rPr>
                              </m:ctrlPr>
                            </m:sSupPr>
                            <m:e>
                              <m:r>
                                <a:rPr lang="en-US" sz="2000" i="1">
                                  <a:latin typeface="Cambria Math" panose="02040503050406030204" pitchFamily="18" charset="0"/>
                                </a:rPr>
                                <m:t>𝑟</m:t>
                              </m:r>
                            </m:e>
                            <m:sup>
                              <m:r>
                                <a:rPr lang="en-US" sz="2000" i="1">
                                  <a:latin typeface="Cambria Math" panose="02040503050406030204" pitchFamily="18" charset="0"/>
                                </a:rPr>
                                <m:t>2</m:t>
                              </m:r>
                            </m:sup>
                          </m:sSup>
                        </m:num>
                        <m:den>
                          <m:sSub>
                            <m:sSubPr>
                              <m:ctrlPr>
                                <a:rPr lang="en-US" sz="2000" i="1">
                                  <a:latin typeface="Cambria Math" panose="02040503050406030204" pitchFamily="18" charset="0"/>
                                </a:rPr>
                              </m:ctrlPr>
                            </m:sSubPr>
                            <m:e>
                              <m:r>
                                <a:rPr lang="en-US" sz="2000" i="1">
                                  <a:latin typeface="Cambria Math" panose="02040503050406030204" pitchFamily="18" charset="0"/>
                                </a:rPr>
                                <m:t>𝜖</m:t>
                              </m:r>
                            </m:e>
                            <m:sub>
                              <m:r>
                                <a:rPr lang="en-US" sz="2000" i="1">
                                  <a:latin typeface="Cambria Math" panose="02040503050406030204" pitchFamily="18" charset="0"/>
                                </a:rPr>
                                <m:t>0</m:t>
                              </m:r>
                            </m:sub>
                          </m:sSub>
                          <m:sSup>
                            <m:sSupPr>
                              <m:ctrlPr>
                                <a:rPr lang="en-US" sz="2000" i="1">
                                  <a:latin typeface="Cambria Math" panose="02040503050406030204" pitchFamily="18" charset="0"/>
                                </a:rPr>
                              </m:ctrlPr>
                            </m:sSupPr>
                            <m:e>
                              <m:r>
                                <a:rPr lang="en-US" sz="2000" i="1">
                                  <a:latin typeface="Cambria Math" panose="02040503050406030204" pitchFamily="18" charset="0"/>
                                </a:rPr>
                                <m:t>𝑅</m:t>
                              </m:r>
                            </m:e>
                            <m:sup>
                              <m:r>
                                <a:rPr lang="en-US" sz="2000" i="1">
                                  <a:latin typeface="Cambria Math" panose="02040503050406030204" pitchFamily="18" charset="0"/>
                                </a:rPr>
                                <m:t>2</m:t>
                              </m:r>
                            </m:sup>
                          </m:sSup>
                        </m:den>
                      </m:f>
                    </m:oMath>
                  </m:oMathPara>
                </a14:m>
                <a:endParaRPr lang="en-US" sz="2000" dirty="0"/>
              </a:p>
            </p:txBody>
          </p:sp>
        </mc:Choice>
        <mc:Fallback xmlns="">
          <p:sp>
            <p:nvSpPr>
              <p:cNvPr id="33" name="Rectangle 32">
                <a:extLst>
                  <a:ext uri="{FF2B5EF4-FFF2-40B4-BE49-F238E27FC236}">
                    <a16:creationId xmlns:a16="http://schemas.microsoft.com/office/drawing/2014/main" id="{BE608CD3-7825-C949-8999-6E52A416ABA5}"/>
                  </a:ext>
                </a:extLst>
              </p:cNvPr>
              <p:cNvSpPr>
                <a:spLocks noRot="1" noChangeAspect="1" noMove="1" noResize="1" noEditPoints="1" noAdjustHandles="1" noChangeArrowheads="1" noChangeShapeType="1" noTextEdit="1"/>
              </p:cNvSpPr>
              <p:nvPr/>
            </p:nvSpPr>
            <p:spPr>
              <a:xfrm>
                <a:off x="6516565" y="4105533"/>
                <a:ext cx="1034899" cy="762132"/>
              </a:xfrm>
              <a:prstGeom prst="rect">
                <a:avLst/>
              </a:prstGeom>
              <a:blipFill>
                <a:blip r:embed="rId12"/>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124D8DFB-B6A7-FD40-9193-AA4D25291528}"/>
                  </a:ext>
                </a:extLst>
              </p:cNvPr>
              <p:cNvSpPr/>
              <p:nvPr/>
            </p:nvSpPr>
            <p:spPr>
              <a:xfrm>
                <a:off x="6853169" y="4806028"/>
                <a:ext cx="1629549" cy="6685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m:t>
                      </m:r>
                      <m:r>
                        <a:rPr lang="en-US" sz="2000" i="1">
                          <a:latin typeface="Cambria Math" panose="02040503050406030204" pitchFamily="18" charset="0"/>
                        </a:rPr>
                        <m:t>𝐵</m:t>
                      </m:r>
                      <m:r>
                        <a:rPr lang="en-US" sz="2000" i="1">
                          <a:latin typeface="Cambria Math" panose="02040503050406030204" pitchFamily="18" charset="0"/>
                        </a:rPr>
                        <m:t>=</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𝜇</m:t>
                              </m:r>
                            </m:e>
                            <m:sub>
                              <m:r>
                                <a:rPr lang="en-US" sz="2000" i="1">
                                  <a:latin typeface="Cambria Math" panose="02040503050406030204" pitchFamily="18" charset="0"/>
                                </a:rPr>
                                <m:t>0</m:t>
                              </m:r>
                            </m:sub>
                          </m:sSub>
                          <m:r>
                            <a:rPr lang="en-US" sz="2000" i="1">
                              <a:latin typeface="Cambria Math" panose="02040503050406030204" pitchFamily="18" charset="0"/>
                            </a:rPr>
                            <m:t>𝐼𝑟</m:t>
                          </m:r>
                        </m:num>
                        <m:den>
                          <m:r>
                            <a:rPr lang="en-US" sz="2000" i="1">
                              <a:latin typeface="Cambria Math" panose="02040503050406030204" pitchFamily="18" charset="0"/>
                            </a:rPr>
                            <m:t>2</m:t>
                          </m:r>
                          <m:r>
                            <a:rPr lang="en-US" sz="2000" i="1">
                              <a:latin typeface="Cambria Math" panose="02040503050406030204" pitchFamily="18" charset="0"/>
                            </a:rPr>
                            <m:t>𝜋</m:t>
                          </m:r>
                          <m:sSup>
                            <m:sSupPr>
                              <m:ctrlPr>
                                <a:rPr lang="en-US" sz="2000" i="1">
                                  <a:latin typeface="Cambria Math" panose="02040503050406030204" pitchFamily="18" charset="0"/>
                                </a:rPr>
                              </m:ctrlPr>
                            </m:sSupPr>
                            <m:e>
                              <m:r>
                                <a:rPr lang="en-US" sz="2000" i="1">
                                  <a:latin typeface="Cambria Math" panose="02040503050406030204" pitchFamily="18" charset="0"/>
                                </a:rPr>
                                <m:t>𝑅</m:t>
                              </m:r>
                            </m:e>
                            <m:sup>
                              <m:r>
                                <a:rPr lang="en-US" sz="2000" i="1">
                                  <a:latin typeface="Cambria Math" panose="02040503050406030204" pitchFamily="18" charset="0"/>
                                </a:rPr>
                                <m:t>2</m:t>
                              </m:r>
                            </m:sup>
                          </m:sSup>
                        </m:den>
                      </m:f>
                    </m:oMath>
                  </m:oMathPara>
                </a14:m>
                <a:endParaRPr lang="en-US" sz="2000" dirty="0"/>
              </a:p>
            </p:txBody>
          </p:sp>
        </mc:Choice>
        <mc:Fallback xmlns="">
          <p:sp>
            <p:nvSpPr>
              <p:cNvPr id="34" name="Rectangle 33">
                <a:extLst>
                  <a:ext uri="{FF2B5EF4-FFF2-40B4-BE49-F238E27FC236}">
                    <a16:creationId xmlns:a16="http://schemas.microsoft.com/office/drawing/2014/main" id="{124D8DFB-B6A7-FD40-9193-AA4D25291528}"/>
                  </a:ext>
                </a:extLst>
              </p:cNvPr>
              <p:cNvSpPr>
                <a:spLocks noRot="1" noChangeAspect="1" noMove="1" noResize="1" noEditPoints="1" noAdjustHandles="1" noChangeArrowheads="1" noChangeShapeType="1" noTextEdit="1"/>
              </p:cNvSpPr>
              <p:nvPr/>
            </p:nvSpPr>
            <p:spPr>
              <a:xfrm>
                <a:off x="6853169" y="4806028"/>
                <a:ext cx="1629549" cy="668516"/>
              </a:xfrm>
              <a:prstGeom prst="rect">
                <a:avLst/>
              </a:prstGeom>
              <a:blipFill>
                <a:blip r:embed="rId13"/>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2090654B-F586-F34A-9455-B9279E19B268}"/>
                  </a:ext>
                </a:extLst>
              </p:cNvPr>
              <p:cNvSpPr/>
              <p:nvPr/>
            </p:nvSpPr>
            <p:spPr>
              <a:xfrm>
                <a:off x="6815902" y="6042398"/>
                <a:ext cx="224055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m:t>
                      </m:r>
                      <m:r>
                        <a:rPr lang="en-US" sz="2000" i="1">
                          <a:latin typeface="Cambria Math" panose="02040503050406030204" pitchFamily="18" charset="0"/>
                        </a:rPr>
                        <m:t>𝐵</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𝜇</m:t>
                          </m:r>
                        </m:e>
                        <m:sub>
                          <m:r>
                            <a:rPr lang="en-US" sz="2000" i="1">
                              <a:latin typeface="Cambria Math" panose="02040503050406030204" pitchFamily="18" charset="0"/>
                            </a:rPr>
                            <m:t>0</m:t>
                          </m:r>
                        </m:sub>
                      </m:sSub>
                      <m:r>
                        <a:rPr lang="en-US" sz="2000" i="1">
                          <a:latin typeface="Cambria Math" panose="02040503050406030204" pitchFamily="18" charset="0"/>
                        </a:rPr>
                        <m:t>𝐼𝑟</m:t>
                      </m:r>
                      <m:r>
                        <a:rPr lang="en-US" sz="2000" i="1">
                          <a:latin typeface="Cambria Math" panose="02040503050406030204" pitchFamily="18" charset="0"/>
                        </a:rPr>
                        <m:t>/2</m:t>
                      </m:r>
                      <m:r>
                        <a:rPr lang="en-US" sz="2000" i="1">
                          <a:latin typeface="Cambria Math" panose="02040503050406030204" pitchFamily="18" charset="0"/>
                        </a:rPr>
                        <m:t>𝜋</m:t>
                      </m:r>
                      <m:sSup>
                        <m:sSupPr>
                          <m:ctrlPr>
                            <a:rPr lang="en-US" sz="2000" i="1">
                              <a:latin typeface="Cambria Math" panose="02040503050406030204" pitchFamily="18" charset="0"/>
                            </a:rPr>
                          </m:ctrlPr>
                        </m:sSupPr>
                        <m:e>
                          <m:r>
                            <a:rPr lang="en-US" sz="2000" i="1">
                              <a:latin typeface="Cambria Math" panose="02040503050406030204" pitchFamily="18" charset="0"/>
                            </a:rPr>
                            <m:t>𝑅</m:t>
                          </m:r>
                        </m:e>
                        <m:sup>
                          <m:r>
                            <a:rPr lang="en-US" sz="2000" i="1">
                              <a:latin typeface="Cambria Math" panose="02040503050406030204" pitchFamily="18" charset="0"/>
                            </a:rPr>
                            <m:t>2</m:t>
                          </m:r>
                        </m:sup>
                      </m:sSup>
                    </m:oMath>
                  </m:oMathPara>
                </a14:m>
                <a:endParaRPr lang="en-US" sz="2000" dirty="0"/>
              </a:p>
            </p:txBody>
          </p:sp>
        </mc:Choice>
        <mc:Fallback xmlns="">
          <p:sp>
            <p:nvSpPr>
              <p:cNvPr id="35" name="Rectangle 34">
                <a:extLst>
                  <a:ext uri="{FF2B5EF4-FFF2-40B4-BE49-F238E27FC236}">
                    <a16:creationId xmlns:a16="http://schemas.microsoft.com/office/drawing/2014/main" id="{2090654B-F586-F34A-9455-B9279E19B268}"/>
                  </a:ext>
                </a:extLst>
              </p:cNvPr>
              <p:cNvSpPr>
                <a:spLocks noRot="1" noChangeAspect="1" noMove="1" noResize="1" noEditPoints="1" noAdjustHandles="1" noChangeArrowheads="1" noChangeShapeType="1" noTextEdit="1"/>
              </p:cNvSpPr>
              <p:nvPr/>
            </p:nvSpPr>
            <p:spPr>
              <a:xfrm>
                <a:off x="6815902" y="6042398"/>
                <a:ext cx="2240550" cy="400110"/>
              </a:xfrm>
              <a:prstGeom prst="rect">
                <a:avLst/>
              </a:prstGeom>
              <a:blipFill>
                <a:blip r:embed="rId14"/>
                <a:stretch>
                  <a:fillRect b="-12500"/>
                </a:stretch>
              </a:blipFill>
            </p:spPr>
            <p:txBody>
              <a:bodyPr/>
              <a:lstStyle/>
              <a:p>
                <a:r>
                  <a:rPr lang="en-US">
                    <a:noFill/>
                  </a:rPr>
                  <a:t> </a:t>
                </a:r>
              </a:p>
            </p:txBody>
          </p:sp>
        </mc:Fallback>
      </mc:AlternateContent>
    </p:spTree>
    <p:extLst>
      <p:ext uri="{BB962C8B-B14F-4D97-AF65-F5344CB8AC3E}">
        <p14:creationId xmlns:p14="http://schemas.microsoft.com/office/powerpoint/2010/main" val="177829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2" presetClass="entr" presetSubtype="8"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anim calcmode="lin" valueType="num">
                                      <p:cBhvr additive="base">
                                        <p:cTn id="99" dur="500" fill="hold"/>
                                        <p:tgtEl>
                                          <p:spTgt spid="34"/>
                                        </p:tgtEl>
                                        <p:attrNameLst>
                                          <p:attrName>ppt_x</p:attrName>
                                        </p:attrNameLst>
                                      </p:cBhvr>
                                      <p:tavLst>
                                        <p:tav tm="0">
                                          <p:val>
                                            <p:strVal val="0-#ppt_w/2"/>
                                          </p:val>
                                        </p:tav>
                                        <p:tav tm="100000">
                                          <p:val>
                                            <p:strVal val="#ppt_x"/>
                                          </p:val>
                                        </p:tav>
                                      </p:tavLst>
                                    </p:anim>
                                    <p:anim calcmode="lin" valueType="num">
                                      <p:cBhvr additive="base">
                                        <p:cTn id="100"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2" presetClass="entr" presetSubtype="8" fill="hold" grpId="0" nodeType="clickEffect">
                                  <p:stCondLst>
                                    <p:cond delay="0"/>
                                  </p:stCondLst>
                                  <p:childTnLst>
                                    <p:set>
                                      <p:cBhvr>
                                        <p:cTn id="116" dur="1" fill="hold">
                                          <p:stCondLst>
                                            <p:cond delay="0"/>
                                          </p:stCondLst>
                                        </p:cTn>
                                        <p:tgtEl>
                                          <p:spTgt spid="35"/>
                                        </p:tgtEl>
                                        <p:attrNameLst>
                                          <p:attrName>style.visibility</p:attrName>
                                        </p:attrNameLst>
                                      </p:cBhvr>
                                      <p:to>
                                        <p:strVal val="visible"/>
                                      </p:to>
                                    </p:set>
                                    <p:anim calcmode="lin" valueType="num">
                                      <p:cBhvr additive="base">
                                        <p:cTn id="117" dur="500" fill="hold"/>
                                        <p:tgtEl>
                                          <p:spTgt spid="35"/>
                                        </p:tgtEl>
                                        <p:attrNameLst>
                                          <p:attrName>ppt_x</p:attrName>
                                        </p:attrNameLst>
                                      </p:cBhvr>
                                      <p:tavLst>
                                        <p:tav tm="0">
                                          <p:val>
                                            <p:strVal val="0-#ppt_w/2"/>
                                          </p:val>
                                        </p:tav>
                                        <p:tav tm="100000">
                                          <p:val>
                                            <p:strVal val="#ppt_x"/>
                                          </p:val>
                                        </p:tav>
                                      </p:tavLst>
                                    </p:anim>
                                    <p:anim calcmode="lin" valueType="num">
                                      <p:cBhvr additive="base">
                                        <p:cTn id="118"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p:bldP spid="31" grpId="0"/>
      <p:bldP spid="32" grpId="0"/>
      <p:bldP spid="33" grpId="0"/>
      <p:bldP spid="34" grpId="0"/>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idx="4294967295"/>
              </p:nvPr>
            </p:nvSpPr>
            <p:spPr>
              <a:xfrm>
                <a:off x="146304" y="862007"/>
                <a:ext cx="11923776" cy="5902706"/>
              </a:xfrm>
            </p:spPr>
            <p:txBody>
              <a:bodyPr wrap="square">
                <a:spAutoFit/>
              </a:bodyPr>
              <a:lstStyle/>
              <a:p>
                <a:pPr marL="15875" indent="0">
                  <a:lnSpc>
                    <a:spcPct val="100000"/>
                  </a:lnSpc>
                  <a:spcBef>
                    <a:spcPts val="0"/>
                  </a:spcBef>
                  <a:buClr>
                    <a:schemeClr val="tx1"/>
                  </a:buClr>
                  <a:buNone/>
                </a:pPr>
                <a:r>
                  <a:rPr lang="en-US" sz="3200" dirty="0"/>
                  <a:t>Using</a:t>
                </a:r>
              </a:p>
              <a:p>
                <a:pPr marL="15875" indent="0">
                  <a:lnSpc>
                    <a:spcPct val="100000"/>
                  </a:lnSpc>
                  <a:spcBef>
                    <a:spcPts val="0"/>
                  </a:spcBef>
                  <a:buClr>
                    <a:schemeClr val="tx1"/>
                  </a:buClr>
                  <a:buNone/>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m:rPr>
                              <m:sty m:val="p"/>
                            </m:rPr>
                            <a:rPr lang="en-US" sz="3200" b="0" i="0" smtClean="0">
                              <a:latin typeface="Cambria Math" panose="02040503050406030204" pitchFamily="18" charset="0"/>
                            </a:rPr>
                            <m:t>Φ</m:t>
                          </m:r>
                        </m:e>
                        <m:sub>
                          <m:r>
                            <a:rPr lang="en-US" sz="3200" b="0" i="1" smtClean="0">
                              <a:latin typeface="Cambria Math" panose="02040503050406030204" pitchFamily="18" charset="0"/>
                            </a:rPr>
                            <m:t>𝐵</m:t>
                          </m:r>
                        </m:sub>
                      </m:sSub>
                      <m:r>
                        <a:rPr lang="en-US" sz="3200" b="0" i="1" smtClean="0">
                          <a:latin typeface="Cambria Math" panose="02040503050406030204" pitchFamily="18" charset="0"/>
                        </a:rPr>
                        <m:t>≡</m:t>
                      </m:r>
                      <m:nary>
                        <m:naryPr>
                          <m:chr m:val="∮"/>
                          <m:limLoc m:val="undOvr"/>
                          <m:subHide m:val="on"/>
                          <m:supHide m:val="on"/>
                          <m:ctrlPr>
                            <a:rPr lang="en-US" sz="3200" b="0" i="1" smtClean="0">
                              <a:latin typeface="Cambria Math" panose="02040503050406030204" pitchFamily="18" charset="0"/>
                            </a:rPr>
                          </m:ctrlPr>
                        </m:naryPr>
                        <m:sub/>
                        <m:sup/>
                        <m:e>
                          <m:acc>
                            <m:accPr>
                              <m:chr m:val="⃗"/>
                              <m:ctrlPr>
                                <a:rPr lang="en-US" sz="3200" b="0" i="1" smtClean="0">
                                  <a:latin typeface="Cambria Math" panose="02040503050406030204" pitchFamily="18" charset="0"/>
                                </a:rPr>
                              </m:ctrlPr>
                            </m:accPr>
                            <m:e>
                              <m:r>
                                <a:rPr lang="en-US" sz="3200" b="0" i="1" smtClean="0">
                                  <a:latin typeface="Cambria Math" panose="02040503050406030204" pitchFamily="18" charset="0"/>
                                </a:rPr>
                                <m:t>𝐵</m:t>
                              </m:r>
                            </m:e>
                          </m:acc>
                          <m:r>
                            <a:rPr lang="en-US" sz="3200" b="0" i="1" dirty="0" smtClean="0">
                              <a:latin typeface="Cambria Math" panose="02040503050406030204" pitchFamily="18" charset="0"/>
                            </a:rPr>
                            <m:t>⋅</m:t>
                          </m:r>
                          <m:r>
                            <a:rPr lang="en-US" sz="3200" b="0" i="1" dirty="0" smtClean="0">
                              <a:latin typeface="Cambria Math" panose="02040503050406030204" pitchFamily="18" charset="0"/>
                            </a:rPr>
                            <m:t>𝑑</m:t>
                          </m:r>
                          <m:acc>
                            <m:accPr>
                              <m:chr m:val="⃗"/>
                              <m:ctrlPr>
                                <a:rPr lang="en-US" sz="3200" b="0" i="1" dirty="0" smtClean="0">
                                  <a:latin typeface="Cambria Math" panose="02040503050406030204" pitchFamily="18" charset="0"/>
                                </a:rPr>
                              </m:ctrlPr>
                            </m:accPr>
                            <m:e>
                              <m:r>
                                <a:rPr lang="en-US" sz="3200" b="0" i="1" dirty="0" smtClean="0">
                                  <a:latin typeface="Cambria Math" panose="02040503050406030204" pitchFamily="18" charset="0"/>
                                </a:rPr>
                                <m:t>𝐴</m:t>
                              </m:r>
                            </m:e>
                          </m:acc>
                        </m:e>
                      </m:nary>
                      <m:r>
                        <a:rPr lang="en-US" sz="3200" b="0" i="1" smtClean="0">
                          <a:latin typeface="Cambria Math" panose="02040503050406030204" pitchFamily="18" charset="0"/>
                        </a:rPr>
                        <m:t>=0</m:t>
                      </m:r>
                      <m:r>
                        <m:rPr>
                          <m:nor/>
                        </m:rPr>
                        <a:rPr lang="en-US" sz="3200" b="0" i="0" smtClean="0">
                          <a:latin typeface="Calibri" panose="020F0502020204030204" pitchFamily="34" charset="0"/>
                          <a:cs typeface="Calibri" panose="020F0502020204030204" pitchFamily="34" charset="0"/>
                        </a:rPr>
                        <m:t>,</m:t>
                      </m:r>
                    </m:oMath>
                  </m:oMathPara>
                </a14:m>
                <a:endParaRPr lang="en-US" sz="3200" dirty="0">
                  <a:latin typeface="Calibri" panose="020F0502020204030204" pitchFamily="34" charset="0"/>
                  <a:cs typeface="Calibri" panose="020F0502020204030204" pitchFamily="34" charset="0"/>
                </a:endParaRPr>
              </a:p>
              <a:p>
                <a:pPr marL="15875" indent="0">
                  <a:lnSpc>
                    <a:spcPct val="100000"/>
                  </a:lnSpc>
                  <a:spcBef>
                    <a:spcPts val="0"/>
                  </a:spcBef>
                  <a:buClr>
                    <a:schemeClr val="tx1"/>
                  </a:buClr>
                  <a:buNone/>
                </a:pPr>
                <a:r>
                  <a:rPr lang="en-US" sz="3200" dirty="0"/>
                  <a:t>show the normal component of </a:t>
                </a:r>
                <a14:m>
                  <m:oMath xmlns:m="http://schemas.openxmlformats.org/officeDocument/2006/math">
                    <m:acc>
                      <m:accPr>
                        <m:chr m:val="⃗"/>
                        <m:ctrlPr>
                          <a:rPr lang="en-US" sz="3200" i="1">
                            <a:latin typeface="Cambria Math" panose="02040503050406030204" pitchFamily="18" charset="0"/>
                          </a:rPr>
                        </m:ctrlPr>
                      </m:accPr>
                      <m:e>
                        <m:r>
                          <a:rPr lang="en-US" sz="3200" i="1">
                            <a:latin typeface="Cambria Math" panose="02040503050406030204" pitchFamily="18" charset="0"/>
                          </a:rPr>
                          <m:t>𝐵</m:t>
                        </m:r>
                      </m:e>
                    </m:acc>
                  </m:oMath>
                </a14:m>
                <a:r>
                  <a:rPr lang="en-US" sz="3200" dirty="0"/>
                  <a:t> is continuous across any surface.</a:t>
                </a:r>
              </a:p>
              <a:p>
                <a:pPr marL="473075" indent="-457200">
                  <a:lnSpc>
                    <a:spcPct val="100000"/>
                  </a:lnSpc>
                  <a:spcBef>
                    <a:spcPts val="0"/>
                  </a:spcBef>
                  <a:buClr>
                    <a:schemeClr val="tx1"/>
                  </a:buClr>
                </a:pPr>
                <a14:m>
                  <m:oMath xmlns:m="http://schemas.openxmlformats.org/officeDocument/2006/math">
                    <m:nary>
                      <m:naryPr>
                        <m:chr m:val="∮"/>
                        <m:limLoc m:val="undOvr"/>
                        <m:subHide m:val="on"/>
                        <m:supHide m:val="on"/>
                        <m:ctrlPr>
                          <a:rPr lang="en-US" sz="3200" i="1">
                            <a:latin typeface="Cambria Math" panose="02040503050406030204" pitchFamily="18" charset="0"/>
                          </a:rPr>
                        </m:ctrlPr>
                      </m:naryPr>
                      <m:sub/>
                      <m:sup/>
                      <m:e>
                        <m:acc>
                          <m:accPr>
                            <m:chr m:val="⃗"/>
                            <m:ctrlPr>
                              <a:rPr lang="en-US" sz="3200" i="1">
                                <a:latin typeface="Cambria Math" panose="02040503050406030204" pitchFamily="18" charset="0"/>
                              </a:rPr>
                            </m:ctrlPr>
                          </m:accPr>
                          <m:e>
                            <m:r>
                              <a:rPr lang="en-US" sz="3200" i="1">
                                <a:latin typeface="Cambria Math" panose="02040503050406030204" pitchFamily="18" charset="0"/>
                              </a:rPr>
                              <m:t>𝐵</m:t>
                            </m:r>
                          </m:e>
                        </m:acc>
                        <m:r>
                          <a:rPr lang="en-US" sz="3200" i="1" dirty="0">
                            <a:latin typeface="Cambria Math" panose="02040503050406030204" pitchFamily="18" charset="0"/>
                          </a:rPr>
                          <m:t>⋅</m:t>
                        </m:r>
                        <m:r>
                          <a:rPr lang="en-US" sz="3200" i="1" dirty="0">
                            <a:latin typeface="Cambria Math" panose="02040503050406030204" pitchFamily="18" charset="0"/>
                          </a:rPr>
                          <m:t>𝑑</m:t>
                        </m:r>
                        <m:acc>
                          <m:accPr>
                            <m:chr m:val="⃗"/>
                            <m:ctrlPr>
                              <a:rPr lang="en-US" sz="3200" i="1" dirty="0">
                                <a:latin typeface="Cambria Math" panose="02040503050406030204" pitchFamily="18" charset="0"/>
                              </a:rPr>
                            </m:ctrlPr>
                          </m:accPr>
                          <m:e>
                            <m:r>
                              <a:rPr lang="en-US" sz="3200" i="1" dirty="0">
                                <a:latin typeface="Cambria Math" panose="02040503050406030204" pitchFamily="18" charset="0"/>
                              </a:rPr>
                              <m:t>𝐴</m:t>
                            </m:r>
                          </m:e>
                        </m:acc>
                      </m:e>
                    </m:nary>
                    <m:r>
                      <a:rPr lang="en-US" sz="3200" i="1">
                        <a:latin typeface="Cambria Math" panose="02040503050406030204" pitchFamily="18" charset="0"/>
                      </a:rPr>
                      <m:t>=0</m:t>
                    </m:r>
                  </m:oMath>
                </a14:m>
                <a:endParaRPr lang="en-US" sz="3200" dirty="0">
                  <a:solidFill>
                    <a:srgbClr val="C00000"/>
                  </a:solidFill>
                  <a:latin typeface="Calibri" panose="020F0502020204030204" pitchFamily="34" charset="0"/>
                  <a:ea typeface="Cambria Math" panose="02040503050406030204" pitchFamily="18" charset="0"/>
                  <a:cs typeface="Calibri" panose="020F0502020204030204" pitchFamily="34" charset="0"/>
                </a:endParaRPr>
              </a:p>
              <a:p>
                <a:pPr marL="1958975" indent="0">
                  <a:lnSpc>
                    <a:spcPct val="100000"/>
                  </a:lnSpc>
                  <a:spcBef>
                    <a:spcPts val="0"/>
                  </a:spcBef>
                  <a:buClr>
                    <a:schemeClr val="tx1"/>
                  </a:buClr>
                  <a:buNone/>
                </a:pPr>
                <a14:m>
                  <m:oMathPara xmlns:m="http://schemas.openxmlformats.org/officeDocument/2006/math">
                    <m:oMathParaPr>
                      <m:jc m:val="left"/>
                    </m:oMathParaPr>
                    <m:oMath xmlns:m="http://schemas.openxmlformats.org/officeDocument/2006/math">
                      <m:r>
                        <a:rPr lang="en-US" sz="3200" b="0" i="1" smtClean="0">
                          <a:latin typeface="Cambria Math" panose="02040503050406030204" pitchFamily="18" charset="0"/>
                          <a:cs typeface="Calibri" panose="020F0502020204030204" pitchFamily="34" charset="0"/>
                        </a:rPr>
                        <m:t>=</m:t>
                      </m:r>
                      <m:sSub>
                        <m:sSubPr>
                          <m:ctrlPr>
                            <a:rPr lang="en-US" sz="3200" i="1">
                              <a:latin typeface="Cambria Math" panose="02040503050406030204" pitchFamily="18" charset="0"/>
                              <a:cs typeface="Calibri" panose="020F0502020204030204" pitchFamily="34" charset="0"/>
                            </a:rPr>
                          </m:ctrlPr>
                        </m:sSubPr>
                        <m:e>
                          <m:acc>
                            <m:accPr>
                              <m:chr m:val="⃗"/>
                              <m:ctrlPr>
                                <a:rPr lang="en-US" sz="3200" i="1">
                                  <a:latin typeface="Cambria Math" panose="02040503050406030204" pitchFamily="18" charset="0"/>
                                  <a:cs typeface="Calibri" panose="020F0502020204030204" pitchFamily="34" charset="0"/>
                                </a:rPr>
                              </m:ctrlPr>
                            </m:accPr>
                            <m:e>
                              <m:r>
                                <a:rPr lang="en-US" sz="3200" b="0" i="1" smtClean="0">
                                  <a:latin typeface="Cambria Math" panose="02040503050406030204" pitchFamily="18" charset="0"/>
                                  <a:cs typeface="Calibri" panose="020F0502020204030204" pitchFamily="34" charset="0"/>
                                </a:rPr>
                                <m:t>𝐵</m:t>
                              </m:r>
                            </m:e>
                          </m:acc>
                        </m:e>
                        <m:sub>
                          <m:r>
                            <m:rPr>
                              <m:sty m:val="p"/>
                            </m:rPr>
                            <a:rPr lang="en-US" sz="3200">
                              <a:latin typeface="Cambria Math" panose="02040503050406030204" pitchFamily="18" charset="0"/>
                              <a:ea typeface="Cambria Math" panose="02040503050406030204" pitchFamily="18" charset="0"/>
                              <a:cs typeface="Calibri" panose="020F0502020204030204" pitchFamily="34" charset="0"/>
                            </a:rPr>
                            <m:t>top</m:t>
                          </m:r>
                        </m:sub>
                      </m:sSub>
                      <m:r>
                        <a:rPr lang="en-US" sz="3200" b="1" i="1" dirty="0">
                          <a:latin typeface="Cambria Math" panose="02040503050406030204" pitchFamily="18" charset="0"/>
                          <a:cs typeface="Calibri" panose="020F0502020204030204" pitchFamily="34" charset="0"/>
                        </a:rPr>
                        <m:t>⋅</m:t>
                      </m:r>
                      <m:sSub>
                        <m:sSubPr>
                          <m:ctrlPr>
                            <a:rPr lang="en-US" sz="3200" b="1" i="1" dirty="0">
                              <a:latin typeface="Cambria Math" panose="02040503050406030204" pitchFamily="18" charset="0"/>
                              <a:cs typeface="Calibri" panose="020F0502020204030204" pitchFamily="34" charset="0"/>
                            </a:rPr>
                          </m:ctrlPr>
                        </m:sSubPr>
                        <m:e>
                          <m:acc>
                            <m:accPr>
                              <m:chr m:val="̂"/>
                              <m:ctrlPr>
                                <a:rPr lang="en-US" sz="3200" i="1" dirty="0">
                                  <a:latin typeface="Cambria Math" panose="02040503050406030204" pitchFamily="18" charset="0"/>
                                  <a:cs typeface="Calibri" panose="020F0502020204030204" pitchFamily="34" charset="0"/>
                                </a:rPr>
                              </m:ctrlPr>
                            </m:accPr>
                            <m:e>
                              <m:r>
                                <a:rPr lang="en-US" sz="3200" i="1" dirty="0">
                                  <a:latin typeface="Cambria Math" panose="02040503050406030204" pitchFamily="18" charset="0"/>
                                  <a:cs typeface="Calibri" panose="020F0502020204030204" pitchFamily="34" charset="0"/>
                                </a:rPr>
                                <m:t>𝑛</m:t>
                              </m:r>
                            </m:e>
                          </m:acc>
                        </m:e>
                        <m:sub>
                          <m:r>
                            <m:rPr>
                              <m:sty m:val="p"/>
                            </m:rPr>
                            <a:rPr lang="en-US" sz="3200">
                              <a:latin typeface="Cambria Math" panose="02040503050406030204" pitchFamily="18" charset="0"/>
                              <a:ea typeface="Cambria Math" panose="02040503050406030204" pitchFamily="18" charset="0"/>
                              <a:cs typeface="Calibri" panose="020F0502020204030204" pitchFamily="34" charset="0"/>
                            </a:rPr>
                            <m:t>top</m:t>
                          </m:r>
                        </m:sub>
                      </m:sSub>
                      <m:r>
                        <a:rPr lang="en-US" sz="3200" i="1" dirty="0">
                          <a:latin typeface="Cambria Math" panose="02040503050406030204" pitchFamily="18" charset="0"/>
                          <a:cs typeface="Calibri" panose="020F0502020204030204" pitchFamily="34" charset="0"/>
                        </a:rPr>
                        <m:t>𝐴</m:t>
                      </m:r>
                      <m:r>
                        <a:rPr lang="en-US" sz="3200" b="1" i="1" dirty="0">
                          <a:latin typeface="Cambria Math" panose="02040503050406030204" pitchFamily="18" charset="0"/>
                          <a:cs typeface="Calibri" panose="020F0502020204030204" pitchFamily="34" charset="0"/>
                        </a:rPr>
                        <m:t>+</m:t>
                      </m:r>
                      <m:sSub>
                        <m:sSubPr>
                          <m:ctrlPr>
                            <a:rPr lang="en-US" sz="3200" i="1" dirty="0">
                              <a:latin typeface="Cambria Math" panose="02040503050406030204" pitchFamily="18" charset="0"/>
                              <a:cs typeface="Calibri" panose="020F0502020204030204" pitchFamily="34" charset="0"/>
                            </a:rPr>
                          </m:ctrlPr>
                        </m:sSubPr>
                        <m:e>
                          <m:acc>
                            <m:accPr>
                              <m:chr m:val="⃗"/>
                              <m:ctrlPr>
                                <a:rPr lang="en-US" sz="3200" i="1">
                                  <a:latin typeface="Cambria Math" panose="02040503050406030204" pitchFamily="18" charset="0"/>
                                  <a:cs typeface="Calibri" panose="020F0502020204030204" pitchFamily="34" charset="0"/>
                                </a:rPr>
                              </m:ctrlPr>
                            </m:accPr>
                            <m:e>
                              <m:r>
                                <a:rPr lang="en-US" sz="3200" b="0" i="1" smtClean="0">
                                  <a:latin typeface="Cambria Math" panose="02040503050406030204" pitchFamily="18" charset="0"/>
                                  <a:cs typeface="Calibri" panose="020F0502020204030204" pitchFamily="34" charset="0"/>
                                </a:rPr>
                                <m:t>𝐵</m:t>
                              </m:r>
                            </m:e>
                          </m:acc>
                        </m:e>
                        <m:sub>
                          <m:r>
                            <m:rPr>
                              <m:sty m:val="p"/>
                            </m:rPr>
                            <a:rPr lang="en-US" sz="3200">
                              <a:latin typeface="Cambria Math" panose="02040503050406030204" pitchFamily="18" charset="0"/>
                              <a:ea typeface="Cambria Math" panose="02040503050406030204" pitchFamily="18" charset="0"/>
                              <a:cs typeface="Calibri" panose="020F0502020204030204" pitchFamily="34" charset="0"/>
                            </a:rPr>
                            <m:t>bottom</m:t>
                          </m:r>
                        </m:sub>
                      </m:sSub>
                      <m:r>
                        <a:rPr lang="en-US" sz="3200" b="1" i="1" dirty="0">
                          <a:latin typeface="Cambria Math" panose="02040503050406030204" pitchFamily="18" charset="0"/>
                          <a:cs typeface="Calibri" panose="020F0502020204030204" pitchFamily="34" charset="0"/>
                        </a:rPr>
                        <m:t>⋅</m:t>
                      </m:r>
                      <m:sSub>
                        <m:sSubPr>
                          <m:ctrlPr>
                            <a:rPr lang="en-US" sz="3200" b="1" i="1" dirty="0" smtClean="0">
                              <a:latin typeface="Cambria Math" panose="02040503050406030204" pitchFamily="18" charset="0"/>
                              <a:cs typeface="Calibri" panose="020F0502020204030204" pitchFamily="34" charset="0"/>
                            </a:rPr>
                          </m:ctrlPr>
                        </m:sSubPr>
                        <m:e>
                          <m:acc>
                            <m:accPr>
                              <m:chr m:val="̂"/>
                              <m:ctrlPr>
                                <a:rPr lang="en-US" sz="3200" i="1" dirty="0">
                                  <a:latin typeface="Cambria Math" panose="02040503050406030204" pitchFamily="18" charset="0"/>
                                  <a:cs typeface="Calibri" panose="020F0502020204030204" pitchFamily="34" charset="0"/>
                                </a:rPr>
                              </m:ctrlPr>
                            </m:accPr>
                            <m:e>
                              <m:r>
                                <a:rPr lang="en-US" sz="3200" i="1" dirty="0">
                                  <a:latin typeface="Cambria Math" panose="02040503050406030204" pitchFamily="18" charset="0"/>
                                  <a:cs typeface="Calibri" panose="020F0502020204030204" pitchFamily="34" charset="0"/>
                                </a:rPr>
                                <m:t>𝑛</m:t>
                              </m:r>
                            </m:e>
                          </m:acc>
                        </m:e>
                        <m:sub>
                          <m:r>
                            <m:rPr>
                              <m:sty m:val="p"/>
                            </m:rPr>
                            <a:rPr lang="en-US" sz="3200">
                              <a:latin typeface="Cambria Math" panose="02040503050406030204" pitchFamily="18" charset="0"/>
                              <a:ea typeface="Cambria Math" panose="02040503050406030204" pitchFamily="18" charset="0"/>
                              <a:cs typeface="Calibri" panose="020F0502020204030204" pitchFamily="34" charset="0"/>
                            </a:rPr>
                            <m:t>bottom</m:t>
                          </m:r>
                        </m:sub>
                      </m:sSub>
                      <m:r>
                        <a:rPr lang="en-US" sz="3200" i="1" dirty="0">
                          <a:latin typeface="Cambria Math" panose="02040503050406030204" pitchFamily="18" charset="0"/>
                          <a:cs typeface="Calibri" panose="020F0502020204030204" pitchFamily="34" charset="0"/>
                        </a:rPr>
                        <m:t>𝐴</m:t>
                      </m:r>
                    </m:oMath>
                  </m:oMathPara>
                </a14:m>
                <a:endParaRPr lang="en-US" sz="3200" dirty="0">
                  <a:solidFill>
                    <a:srgbClr val="C00000"/>
                  </a:solidFill>
                  <a:latin typeface="Calibri" panose="020F0502020204030204" pitchFamily="34" charset="0"/>
                  <a:ea typeface="Cambria Math" panose="02040503050406030204" pitchFamily="18" charset="0"/>
                  <a:cs typeface="Calibri" panose="020F0502020204030204" pitchFamily="34" charset="0"/>
                  <a:sym typeface="Wingdings" pitchFamily="2" charset="2"/>
                </a:endParaRPr>
              </a:p>
              <a:p>
                <a:pPr marL="1958975" indent="0">
                  <a:lnSpc>
                    <a:spcPct val="100000"/>
                  </a:lnSpc>
                  <a:spcBef>
                    <a:spcPts val="0"/>
                  </a:spcBef>
                  <a:buClr>
                    <a:schemeClr val="tx1"/>
                  </a:buClr>
                  <a:buNone/>
                </a:pPr>
                <a14:m>
                  <m:oMathPara xmlns:m="http://schemas.openxmlformats.org/officeDocument/2006/math">
                    <m:oMathParaPr>
                      <m:jc m:val="left"/>
                    </m:oMathParaPr>
                    <m:oMath xmlns:m="http://schemas.openxmlformats.org/officeDocument/2006/math">
                      <m:r>
                        <a:rPr lang="en-US" sz="3200" b="0" i="1" smtClean="0">
                          <a:latin typeface="Cambria Math" panose="02040503050406030204" pitchFamily="18" charset="0"/>
                          <a:cs typeface="Calibri" panose="020F0502020204030204" pitchFamily="34" charset="0"/>
                        </a:rPr>
                        <m:t>=</m:t>
                      </m:r>
                      <m:sSub>
                        <m:sSubPr>
                          <m:ctrlPr>
                            <a:rPr lang="en-US" sz="3200" i="1">
                              <a:latin typeface="Cambria Math" panose="02040503050406030204" pitchFamily="18" charset="0"/>
                              <a:cs typeface="Calibri" panose="020F0502020204030204" pitchFamily="34" charset="0"/>
                            </a:rPr>
                          </m:ctrlPr>
                        </m:sSubPr>
                        <m:e>
                          <m:acc>
                            <m:accPr>
                              <m:chr m:val="⃗"/>
                              <m:ctrlPr>
                                <a:rPr lang="en-US" sz="3200" i="1">
                                  <a:latin typeface="Cambria Math" panose="02040503050406030204" pitchFamily="18" charset="0"/>
                                  <a:cs typeface="Calibri" panose="020F0502020204030204" pitchFamily="34" charset="0"/>
                                </a:rPr>
                              </m:ctrlPr>
                            </m:accPr>
                            <m:e>
                              <m:r>
                                <a:rPr lang="en-US" sz="3200" b="0" i="1" smtClean="0">
                                  <a:latin typeface="Cambria Math" panose="02040503050406030204" pitchFamily="18" charset="0"/>
                                  <a:cs typeface="Calibri" panose="020F0502020204030204" pitchFamily="34" charset="0"/>
                                </a:rPr>
                                <m:t>𝐵</m:t>
                              </m:r>
                            </m:e>
                          </m:acc>
                        </m:e>
                        <m:sub>
                          <m:r>
                            <m:rPr>
                              <m:sty m:val="p"/>
                            </m:rPr>
                            <a:rPr lang="en-US" sz="3200">
                              <a:latin typeface="Cambria Math" panose="02040503050406030204" pitchFamily="18" charset="0"/>
                              <a:ea typeface="Cambria Math" panose="02040503050406030204" pitchFamily="18" charset="0"/>
                              <a:cs typeface="Calibri" panose="020F0502020204030204" pitchFamily="34" charset="0"/>
                            </a:rPr>
                            <m:t>top</m:t>
                          </m:r>
                        </m:sub>
                      </m:sSub>
                      <m:r>
                        <a:rPr lang="en-US" sz="3200" b="1" i="1" dirty="0">
                          <a:latin typeface="Cambria Math" panose="02040503050406030204" pitchFamily="18" charset="0"/>
                          <a:cs typeface="Calibri" panose="020F0502020204030204" pitchFamily="34" charset="0"/>
                        </a:rPr>
                        <m:t>⋅</m:t>
                      </m:r>
                      <m:sSub>
                        <m:sSubPr>
                          <m:ctrlPr>
                            <a:rPr lang="en-US" sz="3200" b="1" i="1" dirty="0">
                              <a:latin typeface="Cambria Math" panose="02040503050406030204" pitchFamily="18" charset="0"/>
                              <a:cs typeface="Calibri" panose="020F0502020204030204" pitchFamily="34" charset="0"/>
                            </a:rPr>
                          </m:ctrlPr>
                        </m:sSubPr>
                        <m:e>
                          <m:acc>
                            <m:accPr>
                              <m:chr m:val="̂"/>
                              <m:ctrlPr>
                                <a:rPr lang="en-US" sz="3200" i="1" dirty="0">
                                  <a:latin typeface="Cambria Math" panose="02040503050406030204" pitchFamily="18" charset="0"/>
                                  <a:cs typeface="Calibri" panose="020F0502020204030204" pitchFamily="34" charset="0"/>
                                </a:rPr>
                              </m:ctrlPr>
                            </m:accPr>
                            <m:e>
                              <m:r>
                                <a:rPr lang="en-US" sz="3200" i="1" dirty="0">
                                  <a:latin typeface="Cambria Math" panose="02040503050406030204" pitchFamily="18" charset="0"/>
                                  <a:cs typeface="Calibri" panose="020F0502020204030204" pitchFamily="34" charset="0"/>
                                </a:rPr>
                                <m:t>𝑛</m:t>
                              </m:r>
                            </m:e>
                          </m:acc>
                        </m:e>
                        <m:sub>
                          <m:r>
                            <m:rPr>
                              <m:sty m:val="p"/>
                            </m:rPr>
                            <a:rPr lang="en-US" sz="3200">
                              <a:latin typeface="Cambria Math" panose="02040503050406030204" pitchFamily="18" charset="0"/>
                              <a:ea typeface="Cambria Math" panose="02040503050406030204" pitchFamily="18" charset="0"/>
                              <a:cs typeface="Calibri" panose="020F0502020204030204" pitchFamily="34" charset="0"/>
                            </a:rPr>
                            <m:t>top</m:t>
                          </m:r>
                        </m:sub>
                      </m:sSub>
                      <m:r>
                        <a:rPr lang="en-US" sz="3200" b="1" i="1" dirty="0">
                          <a:latin typeface="Cambria Math" panose="02040503050406030204" pitchFamily="18" charset="0"/>
                          <a:cs typeface="Calibri" panose="020F0502020204030204" pitchFamily="34" charset="0"/>
                        </a:rPr>
                        <m:t>+</m:t>
                      </m:r>
                      <m:sSub>
                        <m:sSubPr>
                          <m:ctrlPr>
                            <a:rPr lang="en-US" sz="3200" i="1" dirty="0">
                              <a:latin typeface="Cambria Math" panose="02040503050406030204" pitchFamily="18" charset="0"/>
                              <a:cs typeface="Calibri" panose="020F0502020204030204" pitchFamily="34" charset="0"/>
                            </a:rPr>
                          </m:ctrlPr>
                        </m:sSubPr>
                        <m:e>
                          <m:acc>
                            <m:accPr>
                              <m:chr m:val="⃗"/>
                              <m:ctrlPr>
                                <a:rPr lang="en-US" sz="3200" i="1">
                                  <a:latin typeface="Cambria Math" panose="02040503050406030204" pitchFamily="18" charset="0"/>
                                  <a:cs typeface="Calibri" panose="020F0502020204030204" pitchFamily="34" charset="0"/>
                                </a:rPr>
                              </m:ctrlPr>
                            </m:accPr>
                            <m:e>
                              <m:r>
                                <a:rPr lang="en-US" sz="3200" b="0" i="1" smtClean="0">
                                  <a:latin typeface="Cambria Math" panose="02040503050406030204" pitchFamily="18" charset="0"/>
                                  <a:cs typeface="Calibri" panose="020F0502020204030204" pitchFamily="34" charset="0"/>
                                </a:rPr>
                                <m:t>𝐵</m:t>
                              </m:r>
                            </m:e>
                          </m:acc>
                        </m:e>
                        <m:sub>
                          <m:r>
                            <m:rPr>
                              <m:sty m:val="p"/>
                            </m:rPr>
                            <a:rPr lang="en-US" sz="3200">
                              <a:latin typeface="Cambria Math" panose="02040503050406030204" pitchFamily="18" charset="0"/>
                              <a:ea typeface="Cambria Math" panose="02040503050406030204" pitchFamily="18" charset="0"/>
                              <a:cs typeface="Calibri" panose="020F0502020204030204" pitchFamily="34" charset="0"/>
                            </a:rPr>
                            <m:t>bottom</m:t>
                          </m:r>
                        </m:sub>
                      </m:sSub>
                      <m:r>
                        <a:rPr lang="en-US" sz="3200" b="1" i="1" dirty="0">
                          <a:latin typeface="Cambria Math" panose="02040503050406030204" pitchFamily="18" charset="0"/>
                          <a:cs typeface="Calibri" panose="020F0502020204030204" pitchFamily="34" charset="0"/>
                        </a:rPr>
                        <m:t>⋅</m:t>
                      </m:r>
                      <m:d>
                        <m:dPr>
                          <m:ctrlPr>
                            <a:rPr lang="en-US" sz="3200" b="1" i="1" dirty="0">
                              <a:latin typeface="Cambria Math" panose="02040503050406030204" pitchFamily="18" charset="0"/>
                              <a:cs typeface="Calibri" panose="020F0502020204030204" pitchFamily="34" charset="0"/>
                            </a:rPr>
                          </m:ctrlPr>
                        </m:dPr>
                        <m:e>
                          <m:r>
                            <a:rPr lang="en-US" sz="3200" b="1" i="1" dirty="0">
                              <a:latin typeface="Cambria Math" panose="02040503050406030204" pitchFamily="18" charset="0"/>
                              <a:cs typeface="Calibri" panose="020F0502020204030204" pitchFamily="34" charset="0"/>
                            </a:rPr>
                            <m:t>−</m:t>
                          </m:r>
                          <m:sSub>
                            <m:sSubPr>
                              <m:ctrlPr>
                                <a:rPr lang="en-US" sz="3200" b="1" i="1" dirty="0">
                                  <a:latin typeface="Cambria Math" panose="02040503050406030204" pitchFamily="18" charset="0"/>
                                  <a:cs typeface="Calibri" panose="020F0502020204030204" pitchFamily="34" charset="0"/>
                                </a:rPr>
                              </m:ctrlPr>
                            </m:sSubPr>
                            <m:e>
                              <m:acc>
                                <m:accPr>
                                  <m:chr m:val="̂"/>
                                  <m:ctrlPr>
                                    <a:rPr lang="en-US" sz="3200" i="1" dirty="0">
                                      <a:latin typeface="Cambria Math" panose="02040503050406030204" pitchFamily="18" charset="0"/>
                                      <a:cs typeface="Calibri" panose="020F0502020204030204" pitchFamily="34" charset="0"/>
                                    </a:rPr>
                                  </m:ctrlPr>
                                </m:accPr>
                                <m:e>
                                  <m:r>
                                    <a:rPr lang="en-US" sz="3200" i="1" dirty="0">
                                      <a:latin typeface="Cambria Math" panose="02040503050406030204" pitchFamily="18" charset="0"/>
                                      <a:cs typeface="Calibri" panose="020F0502020204030204" pitchFamily="34" charset="0"/>
                                    </a:rPr>
                                    <m:t>𝑛</m:t>
                                  </m:r>
                                </m:e>
                              </m:acc>
                            </m:e>
                            <m:sub>
                              <m:r>
                                <m:rPr>
                                  <m:sty m:val="p"/>
                                </m:rPr>
                                <a:rPr lang="en-US" sz="3200">
                                  <a:latin typeface="Cambria Math" panose="02040503050406030204" pitchFamily="18" charset="0"/>
                                  <a:ea typeface="Cambria Math" panose="02040503050406030204" pitchFamily="18" charset="0"/>
                                  <a:cs typeface="Calibri" panose="020F0502020204030204" pitchFamily="34" charset="0"/>
                                </a:rPr>
                                <m:t>top</m:t>
                              </m:r>
                            </m:sub>
                          </m:sSub>
                        </m:e>
                      </m:d>
                    </m:oMath>
                  </m:oMathPara>
                </a14:m>
                <a:endParaRPr lang="en-US" sz="3200" dirty="0">
                  <a:solidFill>
                    <a:srgbClr val="C00000"/>
                  </a:solidFill>
                  <a:latin typeface="Calibri" panose="020F0502020204030204" pitchFamily="34" charset="0"/>
                  <a:ea typeface="Cambria Math" panose="02040503050406030204" pitchFamily="18" charset="0"/>
                  <a:cs typeface="Calibri" panose="020F0502020204030204" pitchFamily="34" charset="0"/>
                  <a:sym typeface="Wingdings" pitchFamily="2" charset="2"/>
                </a:endParaRPr>
              </a:p>
              <a:p>
                <a:pPr marL="1958975" indent="0">
                  <a:lnSpc>
                    <a:spcPct val="100000"/>
                  </a:lnSpc>
                  <a:spcBef>
                    <a:spcPts val="0"/>
                  </a:spcBef>
                  <a:buClr>
                    <a:schemeClr val="tx1"/>
                  </a:buClr>
                  <a:buNone/>
                </a:pPr>
                <a14:m>
                  <m:oMathPara xmlns:m="http://schemas.openxmlformats.org/officeDocument/2006/math">
                    <m:oMathParaPr>
                      <m:jc m:val="left"/>
                    </m:oMathParaPr>
                    <m:oMath xmlns:m="http://schemas.openxmlformats.org/officeDocument/2006/math">
                      <m:r>
                        <a:rPr lang="en-US" sz="3200" b="0" i="1" smtClean="0">
                          <a:latin typeface="Cambria Math" panose="02040503050406030204" pitchFamily="18" charset="0"/>
                          <a:cs typeface="Calibri" panose="020F0502020204030204" pitchFamily="34" charset="0"/>
                        </a:rPr>
                        <m:t>=</m:t>
                      </m:r>
                      <m:d>
                        <m:dPr>
                          <m:ctrlPr>
                            <a:rPr lang="en-US" sz="3200" b="0" i="1" smtClean="0">
                              <a:latin typeface="Cambria Math" panose="02040503050406030204" pitchFamily="18" charset="0"/>
                              <a:cs typeface="Calibri" panose="020F0502020204030204" pitchFamily="34" charset="0"/>
                            </a:rPr>
                          </m:ctrlPr>
                        </m:dPr>
                        <m:e>
                          <m:sSub>
                            <m:sSubPr>
                              <m:ctrlPr>
                                <a:rPr lang="en-US" sz="3200" i="1" smtClean="0">
                                  <a:latin typeface="Cambria Math" panose="02040503050406030204" pitchFamily="18" charset="0"/>
                                  <a:cs typeface="Calibri" panose="020F0502020204030204" pitchFamily="34" charset="0"/>
                                </a:rPr>
                              </m:ctrlPr>
                            </m:sSubPr>
                            <m:e>
                              <m:acc>
                                <m:accPr>
                                  <m:chr m:val="⃗"/>
                                  <m:ctrlPr>
                                    <a:rPr lang="en-US" sz="3200" i="1">
                                      <a:latin typeface="Cambria Math" panose="02040503050406030204" pitchFamily="18" charset="0"/>
                                      <a:cs typeface="Calibri" panose="020F0502020204030204" pitchFamily="34" charset="0"/>
                                    </a:rPr>
                                  </m:ctrlPr>
                                </m:accPr>
                                <m:e>
                                  <m:r>
                                    <a:rPr lang="en-US" sz="3200" i="1">
                                      <a:latin typeface="Cambria Math" panose="02040503050406030204" pitchFamily="18" charset="0"/>
                                      <a:cs typeface="Calibri" panose="020F0502020204030204" pitchFamily="34" charset="0"/>
                                    </a:rPr>
                                    <m:t>𝐵</m:t>
                                  </m:r>
                                </m:e>
                              </m:acc>
                            </m:e>
                            <m:sub>
                              <m:r>
                                <m:rPr>
                                  <m:sty m:val="p"/>
                                </m:rPr>
                                <a:rPr lang="en-US" sz="3200">
                                  <a:latin typeface="Cambria Math" panose="02040503050406030204" pitchFamily="18" charset="0"/>
                                  <a:ea typeface="Cambria Math" panose="02040503050406030204" pitchFamily="18" charset="0"/>
                                  <a:cs typeface="Calibri" panose="020F0502020204030204" pitchFamily="34" charset="0"/>
                                </a:rPr>
                                <m:t>top</m:t>
                              </m:r>
                            </m:sub>
                          </m:sSub>
                          <m:r>
                            <a:rPr lang="en-US" sz="3200" b="1" i="1" dirty="0" smtClean="0">
                              <a:latin typeface="Cambria Math" panose="02040503050406030204" pitchFamily="18" charset="0"/>
                              <a:cs typeface="Calibri" panose="020F0502020204030204" pitchFamily="34" charset="0"/>
                            </a:rPr>
                            <m:t>−</m:t>
                          </m:r>
                          <m:sSub>
                            <m:sSubPr>
                              <m:ctrlPr>
                                <a:rPr lang="en-US" sz="3200" i="1" dirty="0">
                                  <a:latin typeface="Cambria Math" panose="02040503050406030204" pitchFamily="18" charset="0"/>
                                  <a:cs typeface="Calibri" panose="020F0502020204030204" pitchFamily="34" charset="0"/>
                                </a:rPr>
                              </m:ctrlPr>
                            </m:sSubPr>
                            <m:e>
                              <m:acc>
                                <m:accPr>
                                  <m:chr m:val="⃗"/>
                                  <m:ctrlPr>
                                    <a:rPr lang="en-US" sz="3200" i="1">
                                      <a:latin typeface="Cambria Math" panose="02040503050406030204" pitchFamily="18" charset="0"/>
                                      <a:cs typeface="Calibri" panose="020F0502020204030204" pitchFamily="34" charset="0"/>
                                    </a:rPr>
                                  </m:ctrlPr>
                                </m:accPr>
                                <m:e>
                                  <m:r>
                                    <a:rPr lang="en-US" sz="3200" i="1">
                                      <a:latin typeface="Cambria Math" panose="02040503050406030204" pitchFamily="18" charset="0"/>
                                      <a:cs typeface="Calibri" panose="020F0502020204030204" pitchFamily="34" charset="0"/>
                                    </a:rPr>
                                    <m:t>𝐵</m:t>
                                  </m:r>
                                </m:e>
                              </m:acc>
                            </m:e>
                            <m:sub>
                              <m:r>
                                <m:rPr>
                                  <m:sty m:val="p"/>
                                </m:rPr>
                                <a:rPr lang="en-US" sz="3200">
                                  <a:latin typeface="Cambria Math" panose="02040503050406030204" pitchFamily="18" charset="0"/>
                                  <a:ea typeface="Cambria Math" panose="02040503050406030204" pitchFamily="18" charset="0"/>
                                  <a:cs typeface="Calibri" panose="020F0502020204030204" pitchFamily="34" charset="0"/>
                                </a:rPr>
                                <m:t>bottom</m:t>
                              </m:r>
                            </m:sub>
                          </m:sSub>
                        </m:e>
                      </m:d>
                      <m:r>
                        <a:rPr lang="en-US" sz="3200" b="1" i="1" dirty="0">
                          <a:latin typeface="Cambria Math" panose="02040503050406030204" pitchFamily="18" charset="0"/>
                          <a:cs typeface="Calibri" panose="020F0502020204030204" pitchFamily="34" charset="0"/>
                        </a:rPr>
                        <m:t>⋅</m:t>
                      </m:r>
                      <m:sSub>
                        <m:sSubPr>
                          <m:ctrlPr>
                            <a:rPr lang="en-US" sz="3200" b="1" i="1" dirty="0">
                              <a:latin typeface="Cambria Math" panose="02040503050406030204" pitchFamily="18" charset="0"/>
                              <a:cs typeface="Calibri" panose="020F0502020204030204" pitchFamily="34" charset="0"/>
                            </a:rPr>
                          </m:ctrlPr>
                        </m:sSubPr>
                        <m:e>
                          <m:acc>
                            <m:accPr>
                              <m:chr m:val="̂"/>
                              <m:ctrlPr>
                                <a:rPr lang="en-US" sz="3200" i="1" dirty="0">
                                  <a:latin typeface="Cambria Math" panose="02040503050406030204" pitchFamily="18" charset="0"/>
                                  <a:cs typeface="Calibri" panose="020F0502020204030204" pitchFamily="34" charset="0"/>
                                </a:rPr>
                              </m:ctrlPr>
                            </m:accPr>
                            <m:e>
                              <m:r>
                                <a:rPr lang="en-US" sz="3200" i="1" dirty="0">
                                  <a:latin typeface="Cambria Math" panose="02040503050406030204" pitchFamily="18" charset="0"/>
                                  <a:cs typeface="Calibri" panose="020F0502020204030204" pitchFamily="34" charset="0"/>
                                </a:rPr>
                                <m:t>𝑛</m:t>
                              </m:r>
                            </m:e>
                          </m:acc>
                        </m:e>
                        <m:sub>
                          <m:r>
                            <m:rPr>
                              <m:sty m:val="p"/>
                            </m:rPr>
                            <a:rPr lang="en-US" sz="3200">
                              <a:latin typeface="Cambria Math" panose="02040503050406030204" pitchFamily="18" charset="0"/>
                              <a:ea typeface="Cambria Math" panose="02040503050406030204" pitchFamily="18" charset="0"/>
                              <a:cs typeface="Calibri" panose="020F0502020204030204" pitchFamily="34" charset="0"/>
                            </a:rPr>
                            <m:t>top</m:t>
                          </m:r>
                        </m:sub>
                      </m:sSub>
                    </m:oMath>
                  </m:oMathPara>
                </a14:m>
                <a:endParaRPr lang="en-US" sz="3200" dirty="0">
                  <a:solidFill>
                    <a:srgbClr val="C00000"/>
                  </a:solidFill>
                  <a:latin typeface="Calibri" panose="020F0502020204030204" pitchFamily="34" charset="0"/>
                  <a:ea typeface="Cambria Math" panose="02040503050406030204" pitchFamily="18" charset="0"/>
                  <a:cs typeface="Calibri" panose="020F0502020204030204" pitchFamily="34" charset="0"/>
                  <a:sym typeface="Wingdings" pitchFamily="2" charset="2"/>
                </a:endParaRPr>
              </a:p>
              <a:p>
                <a:pPr marL="1958975" indent="0">
                  <a:lnSpc>
                    <a:spcPct val="100000"/>
                  </a:lnSpc>
                  <a:spcBef>
                    <a:spcPts val="0"/>
                  </a:spcBef>
                  <a:buClr>
                    <a:schemeClr val="tx1"/>
                  </a:buClr>
                  <a:buNone/>
                </a:pPr>
                <a14:m>
                  <m:oMathPara xmlns:m="http://schemas.openxmlformats.org/officeDocument/2006/math">
                    <m:oMathParaPr>
                      <m:jc m:val="left"/>
                    </m:oMathParaPr>
                    <m:oMath xmlns:m="http://schemas.openxmlformats.org/officeDocument/2006/math">
                      <m:r>
                        <a:rPr lang="en-US" sz="3200" i="1">
                          <a:latin typeface="Cambria Math" panose="02040503050406030204" pitchFamily="18" charset="0"/>
                          <a:cs typeface="Calibri" panose="020F0502020204030204" pitchFamily="34" charset="0"/>
                        </a:rPr>
                        <m:t>=</m:t>
                      </m:r>
                      <m:sSub>
                        <m:sSubPr>
                          <m:ctrlPr>
                            <a:rPr lang="en-US" sz="3200" i="1">
                              <a:latin typeface="Cambria Math" panose="02040503050406030204" pitchFamily="18" charset="0"/>
                              <a:cs typeface="Calibri" panose="020F0502020204030204" pitchFamily="34" charset="0"/>
                            </a:rPr>
                          </m:ctrlPr>
                        </m:sSubPr>
                        <m:e>
                          <m:r>
                            <a:rPr lang="en-US" sz="3200" b="0" i="1" smtClean="0">
                              <a:latin typeface="Cambria Math" panose="02040503050406030204" pitchFamily="18" charset="0"/>
                              <a:cs typeface="Calibri" panose="020F0502020204030204" pitchFamily="34" charset="0"/>
                            </a:rPr>
                            <m:t>𝐵</m:t>
                          </m:r>
                        </m:e>
                        <m:sub>
                          <m:r>
                            <m:rPr>
                              <m:sty m:val="p"/>
                            </m:rPr>
                            <a:rPr lang="en-US" sz="3200">
                              <a:latin typeface="Cambria Math" panose="02040503050406030204" pitchFamily="18" charset="0"/>
                              <a:ea typeface="Cambria Math" panose="02040503050406030204" pitchFamily="18" charset="0"/>
                              <a:cs typeface="Calibri" panose="020F0502020204030204" pitchFamily="34" charset="0"/>
                            </a:rPr>
                            <m:t>top</m:t>
                          </m:r>
                          <m:r>
                            <a:rPr lang="en-US" sz="3200" i="1" dirty="0">
                              <a:latin typeface="Cambria Math" panose="02040503050406030204" pitchFamily="18" charset="0"/>
                            </a:rPr>
                            <m:t>,</m:t>
                          </m:r>
                          <m:r>
                            <a:rPr lang="en-US" sz="3200" b="0" i="1" smtClean="0">
                              <a:latin typeface="Cambria Math" panose="02040503050406030204" pitchFamily="18" charset="0"/>
                              <a:cs typeface="Calibri" panose="020F0502020204030204" pitchFamily="34" charset="0"/>
                            </a:rPr>
                            <m:t>𝑛</m:t>
                          </m:r>
                        </m:sub>
                      </m:sSub>
                      <m:r>
                        <a:rPr lang="en-US" sz="3200" b="1" i="1" dirty="0">
                          <a:latin typeface="Cambria Math" panose="02040503050406030204" pitchFamily="18" charset="0"/>
                          <a:cs typeface="Calibri" panose="020F0502020204030204" pitchFamily="34" charset="0"/>
                        </a:rPr>
                        <m:t>−</m:t>
                      </m:r>
                      <m:sSub>
                        <m:sSubPr>
                          <m:ctrlPr>
                            <a:rPr lang="en-US" sz="3200" i="1" dirty="0">
                              <a:latin typeface="Cambria Math" panose="02040503050406030204" pitchFamily="18" charset="0"/>
                              <a:cs typeface="Calibri" panose="020F0502020204030204" pitchFamily="34" charset="0"/>
                            </a:rPr>
                          </m:ctrlPr>
                        </m:sSubPr>
                        <m:e>
                          <m:r>
                            <a:rPr lang="en-US" sz="3200" b="0" i="1" smtClean="0">
                              <a:latin typeface="Cambria Math" panose="02040503050406030204" pitchFamily="18" charset="0"/>
                              <a:cs typeface="Calibri" panose="020F0502020204030204" pitchFamily="34" charset="0"/>
                            </a:rPr>
                            <m:t>𝐵</m:t>
                          </m:r>
                        </m:e>
                        <m:sub>
                          <m:r>
                            <m:rPr>
                              <m:sty m:val="p"/>
                            </m:rPr>
                            <a:rPr lang="en-US" sz="3200">
                              <a:latin typeface="Cambria Math" panose="02040503050406030204" pitchFamily="18" charset="0"/>
                              <a:ea typeface="Cambria Math" panose="02040503050406030204" pitchFamily="18" charset="0"/>
                              <a:cs typeface="Calibri" panose="020F0502020204030204" pitchFamily="34" charset="0"/>
                            </a:rPr>
                            <m:t>bottom</m:t>
                          </m:r>
                          <m:r>
                            <a:rPr lang="en-US" sz="3200" i="1" dirty="0">
                              <a:latin typeface="Cambria Math" panose="02040503050406030204" pitchFamily="18" charset="0"/>
                            </a:rPr>
                            <m:t>,</m:t>
                          </m:r>
                          <m:r>
                            <a:rPr lang="en-US" sz="3200" b="0" i="1" smtClean="0">
                              <a:latin typeface="Cambria Math" panose="02040503050406030204" pitchFamily="18" charset="0"/>
                              <a:cs typeface="Calibri" panose="020F0502020204030204" pitchFamily="34" charset="0"/>
                            </a:rPr>
                            <m:t>𝑛</m:t>
                          </m:r>
                        </m:sub>
                      </m:sSub>
                    </m:oMath>
                  </m:oMathPara>
                </a14:m>
                <a:endParaRPr lang="en-US" sz="3200" dirty="0">
                  <a:solidFill>
                    <a:srgbClr val="C00000"/>
                  </a:solidFill>
                  <a:latin typeface="Calibri" panose="020F0502020204030204" pitchFamily="34" charset="0"/>
                  <a:ea typeface="Cambria Math" panose="02040503050406030204" pitchFamily="18" charset="0"/>
                  <a:cs typeface="Calibri" panose="020F0502020204030204" pitchFamily="34" charset="0"/>
                  <a:sym typeface="Wingdings" pitchFamily="2" charset="2"/>
                </a:endParaRPr>
              </a:p>
              <a:p>
                <a:pPr marL="688975" indent="0">
                  <a:lnSpc>
                    <a:spcPct val="100000"/>
                  </a:lnSpc>
                  <a:spcBef>
                    <a:spcPts val="0"/>
                  </a:spcBef>
                  <a:buClr>
                    <a:schemeClr val="tx1"/>
                  </a:buClr>
                  <a:buNone/>
                </a:pPr>
                <a14:m>
                  <m:oMathPara xmlns:m="http://schemas.openxmlformats.org/officeDocument/2006/math">
                    <m:oMathParaPr>
                      <m:jc m:val="left"/>
                    </m:oMathParaPr>
                    <m:oMath xmlns:m="http://schemas.openxmlformats.org/officeDocument/2006/math">
                      <m:r>
                        <a:rPr lang="en-US" sz="3200" b="0" i="1" smtClean="0">
                          <a:latin typeface="Cambria Math" panose="02040503050406030204" pitchFamily="18" charset="0"/>
                          <a:cs typeface="Calibri" panose="020F0502020204030204" pitchFamily="34" charset="0"/>
                        </a:rPr>
                        <m:t>→</m:t>
                      </m:r>
                      <m:sSub>
                        <m:sSubPr>
                          <m:ctrlPr>
                            <a:rPr lang="en-US" sz="3200" i="1">
                              <a:latin typeface="Cambria Math" panose="02040503050406030204" pitchFamily="18" charset="0"/>
                              <a:cs typeface="Calibri" panose="020F0502020204030204" pitchFamily="34" charset="0"/>
                            </a:rPr>
                          </m:ctrlPr>
                        </m:sSubPr>
                        <m:e>
                          <m:r>
                            <a:rPr lang="en-US" sz="3200" i="1">
                              <a:latin typeface="Cambria Math" panose="02040503050406030204" pitchFamily="18" charset="0"/>
                              <a:cs typeface="Calibri" panose="020F0502020204030204" pitchFamily="34" charset="0"/>
                            </a:rPr>
                            <m:t>𝐵</m:t>
                          </m:r>
                        </m:e>
                        <m:sub>
                          <m:r>
                            <m:rPr>
                              <m:sty m:val="p"/>
                            </m:rPr>
                            <a:rPr lang="en-US" sz="3200">
                              <a:latin typeface="Cambria Math" panose="02040503050406030204" pitchFamily="18" charset="0"/>
                              <a:ea typeface="Cambria Math" panose="02040503050406030204" pitchFamily="18" charset="0"/>
                              <a:cs typeface="Calibri" panose="020F0502020204030204" pitchFamily="34" charset="0"/>
                            </a:rPr>
                            <m:t>top</m:t>
                          </m:r>
                          <m:r>
                            <a:rPr lang="en-US" sz="3200" i="1" dirty="0">
                              <a:latin typeface="Cambria Math" panose="02040503050406030204" pitchFamily="18" charset="0"/>
                            </a:rPr>
                            <m:t>,</m:t>
                          </m:r>
                          <m:r>
                            <a:rPr lang="en-US" sz="3200" i="1">
                              <a:latin typeface="Cambria Math" panose="02040503050406030204" pitchFamily="18" charset="0"/>
                              <a:cs typeface="Calibri" panose="020F0502020204030204" pitchFamily="34" charset="0"/>
                            </a:rPr>
                            <m:t>𝑛</m:t>
                          </m:r>
                        </m:sub>
                      </m:sSub>
                      <m:r>
                        <a:rPr lang="en-US" sz="3200" b="1" i="1" dirty="0" smtClean="0">
                          <a:latin typeface="Cambria Math" panose="02040503050406030204" pitchFamily="18" charset="0"/>
                          <a:cs typeface="Calibri" panose="020F0502020204030204" pitchFamily="34" charset="0"/>
                        </a:rPr>
                        <m:t>=</m:t>
                      </m:r>
                      <m:sSub>
                        <m:sSubPr>
                          <m:ctrlPr>
                            <a:rPr lang="en-US" sz="3200" i="1" dirty="0">
                              <a:latin typeface="Cambria Math" panose="02040503050406030204" pitchFamily="18" charset="0"/>
                              <a:cs typeface="Calibri" panose="020F0502020204030204" pitchFamily="34" charset="0"/>
                            </a:rPr>
                          </m:ctrlPr>
                        </m:sSubPr>
                        <m:e>
                          <m:r>
                            <a:rPr lang="en-US" sz="3200" i="1">
                              <a:latin typeface="Cambria Math" panose="02040503050406030204" pitchFamily="18" charset="0"/>
                              <a:cs typeface="Calibri" panose="020F0502020204030204" pitchFamily="34" charset="0"/>
                            </a:rPr>
                            <m:t>𝐵</m:t>
                          </m:r>
                        </m:e>
                        <m:sub>
                          <m:r>
                            <m:rPr>
                              <m:sty m:val="p"/>
                            </m:rPr>
                            <a:rPr lang="en-US" sz="3200">
                              <a:latin typeface="Cambria Math" panose="02040503050406030204" pitchFamily="18" charset="0"/>
                              <a:ea typeface="Cambria Math" panose="02040503050406030204" pitchFamily="18" charset="0"/>
                              <a:cs typeface="Calibri" panose="020F0502020204030204" pitchFamily="34" charset="0"/>
                            </a:rPr>
                            <m:t>bottom</m:t>
                          </m:r>
                          <m:r>
                            <a:rPr lang="en-US" sz="3200" i="1" dirty="0">
                              <a:latin typeface="Cambria Math" panose="02040503050406030204" pitchFamily="18" charset="0"/>
                            </a:rPr>
                            <m:t>,</m:t>
                          </m:r>
                          <m:r>
                            <a:rPr lang="en-US" sz="3200" i="1">
                              <a:latin typeface="Cambria Math" panose="02040503050406030204" pitchFamily="18" charset="0"/>
                              <a:cs typeface="Calibri" panose="020F0502020204030204" pitchFamily="34" charset="0"/>
                            </a:rPr>
                            <m:t>𝑛</m:t>
                          </m:r>
                        </m:sub>
                      </m:sSub>
                    </m:oMath>
                  </m:oMathPara>
                </a14:m>
                <a:endParaRPr lang="en-US" sz="3200" dirty="0">
                  <a:solidFill>
                    <a:srgbClr val="C00000"/>
                  </a:solidFill>
                  <a:latin typeface="Calibri" panose="020F0502020204030204" pitchFamily="34" charset="0"/>
                  <a:ea typeface="Cambria Math" panose="02040503050406030204" pitchFamily="18" charset="0"/>
                  <a:cs typeface="Calibri" panose="020F0502020204030204" pitchFamily="34" charset="0"/>
                  <a:sym typeface="Wingdings" pitchFamily="2" charset="2"/>
                </a:endParaRPr>
              </a:p>
            </p:txBody>
          </p:sp>
        </mc:Choice>
        <mc:Fallback xmlns="">
          <p:sp>
            <p:nvSpPr>
              <p:cNvPr id="6" name="Content Placeholder 5"/>
              <p:cNvSpPr>
                <a:spLocks noGrp="1" noRot="1" noChangeAspect="1" noMove="1" noResize="1" noEditPoints="1" noAdjustHandles="1" noChangeArrowheads="1" noChangeShapeType="1" noTextEdit="1"/>
              </p:cNvSpPr>
              <p:nvPr>
                <p:ph idx="4294967295"/>
              </p:nvPr>
            </p:nvSpPr>
            <p:spPr>
              <a:xfrm>
                <a:off x="146304" y="862007"/>
                <a:ext cx="11923776" cy="5902706"/>
              </a:xfrm>
              <a:blipFill>
                <a:blip r:embed="rId3"/>
                <a:stretch>
                  <a:fillRect l="-2772" t="-24893" b="-1073"/>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EF718F39-9022-A64F-A66D-E0F3B7F44E53}"/>
              </a:ext>
            </a:extLst>
          </p:cNvPr>
          <p:cNvSpPr>
            <a:spLocks noGrp="1"/>
          </p:cNvSpPr>
          <p:nvPr>
            <p:ph type="title"/>
          </p:nvPr>
        </p:nvSpPr>
        <p:spPr/>
        <p:txBody>
          <a:bodyPr/>
          <a:lstStyle/>
          <a:p>
            <a:r>
              <a:rPr lang="en-US" dirty="0"/>
              <a:t>Example Problem: QP 30.33</a:t>
            </a:r>
          </a:p>
        </p:txBody>
      </p:sp>
      <p:sp>
        <p:nvSpPr>
          <p:cNvPr id="3" name="Footer Placeholder 2"/>
          <p:cNvSpPr>
            <a:spLocks noGrp="1"/>
          </p:cNvSpPr>
          <p:nvPr>
            <p:ph type="ftr" sz="quarter" idx="11"/>
          </p:nvPr>
        </p:nvSpPr>
        <p:spPr/>
        <p:txBody>
          <a:bodyPr/>
          <a:lstStyle/>
          <a:p>
            <a:r>
              <a:rPr lang="en-GB"/>
              <a:t>© 2015 Pearson Education, Inc.</a:t>
            </a:r>
          </a:p>
        </p:txBody>
      </p:sp>
      <p:sp>
        <p:nvSpPr>
          <p:cNvPr id="5" name="Slide Number Placeholder 4">
            <a:extLst>
              <a:ext uri="{FF2B5EF4-FFF2-40B4-BE49-F238E27FC236}">
                <a16:creationId xmlns:a16="http://schemas.microsoft.com/office/drawing/2014/main" id="{730FAE29-F3BE-594A-ACE1-D7F3ABBA2B26}"/>
              </a:ext>
            </a:extLst>
          </p:cNvPr>
          <p:cNvSpPr>
            <a:spLocks noGrp="1"/>
          </p:cNvSpPr>
          <p:nvPr>
            <p:ph type="sldNum" sz="quarter" idx="12"/>
          </p:nvPr>
        </p:nvSpPr>
        <p:spPr/>
        <p:txBody>
          <a:bodyPr/>
          <a:lstStyle/>
          <a:p>
            <a:fld id="{B79B69FD-2E52-A742-8FC1-C69E57207C6B}" type="slidenum">
              <a:rPr lang="en-US" smtClean="0"/>
              <a:pPr/>
              <a:t>18</a:t>
            </a:fld>
            <a:endParaRPr lang="en-US" dirty="0"/>
          </a:p>
        </p:txBody>
      </p:sp>
      <p:grpSp>
        <p:nvGrpSpPr>
          <p:cNvPr id="7" name="Group 6">
            <a:extLst>
              <a:ext uri="{FF2B5EF4-FFF2-40B4-BE49-F238E27FC236}">
                <a16:creationId xmlns:a16="http://schemas.microsoft.com/office/drawing/2014/main" id="{473F04D9-6992-B94C-B981-2748F2E48A1E}"/>
              </a:ext>
            </a:extLst>
          </p:cNvPr>
          <p:cNvGrpSpPr/>
          <p:nvPr/>
        </p:nvGrpSpPr>
        <p:grpSpPr>
          <a:xfrm>
            <a:off x="7841582" y="3593654"/>
            <a:ext cx="4228498" cy="2730290"/>
            <a:chOff x="7758805" y="1854368"/>
            <a:chExt cx="4228498" cy="2730290"/>
          </a:xfrm>
        </p:grpSpPr>
        <p:sp>
          <p:nvSpPr>
            <p:cNvPr id="8" name="Parallelogram 7">
              <a:extLst>
                <a:ext uri="{FF2B5EF4-FFF2-40B4-BE49-F238E27FC236}">
                  <a16:creationId xmlns:a16="http://schemas.microsoft.com/office/drawing/2014/main" id="{FF7F2868-E3F4-4B4D-9B67-FB17C8ECDA4C}"/>
                </a:ext>
              </a:extLst>
            </p:cNvPr>
            <p:cNvSpPr/>
            <p:nvPr/>
          </p:nvSpPr>
          <p:spPr>
            <a:xfrm>
              <a:off x="7758805" y="2852564"/>
              <a:ext cx="4228498" cy="692958"/>
            </a:xfrm>
            <a:prstGeom prst="parallelogram">
              <a:avLst>
                <a:gd name="adj" fmla="val 134131"/>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6A3DD04E-D693-3A42-A6BD-B97875DC9E54}"/>
                </a:ext>
              </a:extLst>
            </p:cNvPr>
            <p:cNvGrpSpPr/>
            <p:nvPr/>
          </p:nvGrpSpPr>
          <p:grpSpPr>
            <a:xfrm>
              <a:off x="9273129" y="2259603"/>
              <a:ext cx="1223981" cy="1885817"/>
              <a:chOff x="8823532" y="1298254"/>
              <a:chExt cx="1223981" cy="1885817"/>
            </a:xfrm>
          </p:grpSpPr>
          <p:sp>
            <p:nvSpPr>
              <p:cNvPr id="27" name="Can 26">
                <a:extLst>
                  <a:ext uri="{FF2B5EF4-FFF2-40B4-BE49-F238E27FC236}">
                    <a16:creationId xmlns:a16="http://schemas.microsoft.com/office/drawing/2014/main" id="{2E8CD562-3072-8C45-A79B-3D1BE43E2413}"/>
                  </a:ext>
                </a:extLst>
              </p:cNvPr>
              <p:cNvSpPr/>
              <p:nvPr/>
            </p:nvSpPr>
            <p:spPr>
              <a:xfrm>
                <a:off x="8823532" y="1298254"/>
                <a:ext cx="1199849" cy="1878879"/>
              </a:xfrm>
              <a:prstGeom prst="can">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7350B4B-F06D-D54D-B292-8C4CE687CA1D}"/>
                  </a:ext>
                </a:extLst>
              </p:cNvPr>
              <p:cNvSpPr/>
              <p:nvPr/>
            </p:nvSpPr>
            <p:spPr>
              <a:xfrm>
                <a:off x="8823532" y="2942172"/>
                <a:ext cx="1218539" cy="241899"/>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BD7FB42-4A0D-7544-A536-92E3C1E40F06}"/>
                  </a:ext>
                </a:extLst>
              </p:cNvPr>
              <p:cNvSpPr/>
              <p:nvPr/>
            </p:nvSpPr>
            <p:spPr>
              <a:xfrm>
                <a:off x="8828974" y="2082199"/>
                <a:ext cx="1218539" cy="241899"/>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03D2D323-294E-8A47-AC44-29A5EC421FB1}"/>
                </a:ext>
              </a:extLst>
            </p:cNvPr>
            <p:cNvGrpSpPr/>
            <p:nvPr/>
          </p:nvGrpSpPr>
          <p:grpSpPr>
            <a:xfrm>
              <a:off x="10718438" y="2381935"/>
              <a:ext cx="820225" cy="1704293"/>
              <a:chOff x="10268841" y="1420586"/>
              <a:chExt cx="820225" cy="1704293"/>
            </a:xfrm>
          </p:grpSpPr>
          <p:grpSp>
            <p:nvGrpSpPr>
              <p:cNvPr id="23" name="Group 22">
                <a:extLst>
                  <a:ext uri="{FF2B5EF4-FFF2-40B4-BE49-F238E27FC236}">
                    <a16:creationId xmlns:a16="http://schemas.microsoft.com/office/drawing/2014/main" id="{95CFC7F9-E911-C84C-B988-F87E168672F1}"/>
                  </a:ext>
                </a:extLst>
              </p:cNvPr>
              <p:cNvGrpSpPr/>
              <p:nvPr/>
            </p:nvGrpSpPr>
            <p:grpSpPr>
              <a:xfrm>
                <a:off x="10309058" y="1420586"/>
                <a:ext cx="10599" cy="1704293"/>
                <a:chOff x="10309058" y="1420586"/>
                <a:chExt cx="10599" cy="1704293"/>
              </a:xfrm>
            </p:grpSpPr>
            <p:cxnSp>
              <p:nvCxnSpPr>
                <p:cNvPr id="25" name="Straight Arrow Connector 24">
                  <a:extLst>
                    <a:ext uri="{FF2B5EF4-FFF2-40B4-BE49-F238E27FC236}">
                      <a16:creationId xmlns:a16="http://schemas.microsoft.com/office/drawing/2014/main" id="{568E0947-F9B9-344F-ABBD-14644257C0C0}"/>
                    </a:ext>
                  </a:extLst>
                </p:cNvPr>
                <p:cNvCxnSpPr/>
                <p:nvPr/>
              </p:nvCxnSpPr>
              <p:spPr>
                <a:xfrm flipV="1">
                  <a:off x="10319657" y="1420586"/>
                  <a:ext cx="0" cy="8171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A70639B-FF61-2B4C-918D-1616F39742B4}"/>
                    </a:ext>
                  </a:extLst>
                </p:cNvPr>
                <p:cNvCxnSpPr/>
                <p:nvPr/>
              </p:nvCxnSpPr>
              <p:spPr>
                <a:xfrm flipV="1">
                  <a:off x="10309058" y="2307772"/>
                  <a:ext cx="0" cy="817107"/>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7FF44C4B-F672-7948-8F16-BC8EC18C7F5B}"/>
                      </a:ext>
                    </a:extLst>
                  </p:cNvPr>
                  <p:cNvSpPr/>
                  <p:nvPr/>
                </p:nvSpPr>
                <p:spPr>
                  <a:xfrm>
                    <a:off x="10268841" y="1993475"/>
                    <a:ext cx="82022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Calibri" panose="020F0502020204030204" pitchFamily="34" charset="0"/>
                            </a:rPr>
                            <m:t>h</m:t>
                          </m:r>
                          <m:r>
                            <a:rPr lang="en-US" b="0" i="1" smtClean="0">
                              <a:latin typeface="Cambria Math" panose="02040503050406030204" pitchFamily="18" charset="0"/>
                              <a:ea typeface="Cambria Math" panose="02040503050406030204" pitchFamily="18" charset="0"/>
                              <a:cs typeface="Calibri" panose="020F0502020204030204" pitchFamily="34" charset="0"/>
                            </a:rPr>
                            <m:t>→0</m:t>
                          </m:r>
                        </m:oMath>
                      </m:oMathPara>
                    </a14:m>
                    <a:endParaRPr lang="en-US" dirty="0"/>
                  </a:p>
                </p:txBody>
              </p:sp>
            </mc:Choice>
            <mc:Fallback xmlns="">
              <p:sp>
                <p:nvSpPr>
                  <p:cNvPr id="14" name="Rectangle 13">
                    <a:extLst>
                      <a:ext uri="{FF2B5EF4-FFF2-40B4-BE49-F238E27FC236}">
                        <a16:creationId xmlns:a16="http://schemas.microsoft.com/office/drawing/2014/main" id="{2E3404CE-3D73-1541-8C2D-98E4042BD403}"/>
                      </a:ext>
                    </a:extLst>
                  </p:cNvPr>
                  <p:cNvSpPr>
                    <a:spLocks noRot="1" noChangeAspect="1" noMove="1" noResize="1" noEditPoints="1" noAdjustHandles="1" noChangeArrowheads="1" noChangeShapeType="1" noTextEdit="1"/>
                  </p:cNvSpPr>
                  <p:nvPr/>
                </p:nvSpPr>
                <p:spPr>
                  <a:xfrm>
                    <a:off x="10268841" y="1993475"/>
                    <a:ext cx="820225" cy="369332"/>
                  </a:xfrm>
                  <a:prstGeom prst="rect">
                    <a:avLst/>
                  </a:prstGeom>
                  <a:blipFill>
                    <a:blip r:embed="rId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CE19F4E4-16D3-EF47-859F-78CDAB1FD8A4}"/>
                    </a:ext>
                  </a:extLst>
                </p:cNvPr>
                <p:cNvSpPr/>
                <p:nvPr/>
              </p:nvSpPr>
              <p:spPr>
                <a:xfrm>
                  <a:off x="10029873" y="1872320"/>
                  <a:ext cx="83612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Calibri" panose="020F0502020204030204" pitchFamily="34" charset="0"/>
                          </a:rPr>
                          <m:t>𝐴</m:t>
                        </m:r>
                        <m:r>
                          <a:rPr lang="en-US" b="0" i="1" smtClean="0">
                            <a:latin typeface="Cambria Math" panose="02040503050406030204" pitchFamily="18" charset="0"/>
                            <a:ea typeface="Cambria Math" panose="02040503050406030204" pitchFamily="18" charset="0"/>
                            <a:cs typeface="Calibri" panose="020F0502020204030204" pitchFamily="34" charset="0"/>
                          </a:rPr>
                          <m:t>→0</m:t>
                        </m:r>
                      </m:oMath>
                    </m:oMathPara>
                  </a14:m>
                  <a:endParaRPr lang="en-US" dirty="0"/>
                </a:p>
              </p:txBody>
            </p:sp>
          </mc:Choice>
          <mc:Fallback xmlns="">
            <p:sp>
              <p:nvSpPr>
                <p:cNvPr id="20" name="Rectangle 19">
                  <a:extLst>
                    <a:ext uri="{FF2B5EF4-FFF2-40B4-BE49-F238E27FC236}">
                      <a16:creationId xmlns:a16="http://schemas.microsoft.com/office/drawing/2014/main" id="{0BE7049A-A6E9-2848-8568-511357F3021D}"/>
                    </a:ext>
                  </a:extLst>
                </p:cNvPr>
                <p:cNvSpPr>
                  <a:spLocks noRot="1" noChangeAspect="1" noMove="1" noResize="1" noEditPoints="1" noAdjustHandles="1" noChangeArrowheads="1" noChangeShapeType="1" noTextEdit="1"/>
                </p:cNvSpPr>
                <p:nvPr/>
              </p:nvSpPr>
              <p:spPr>
                <a:xfrm>
                  <a:off x="10029873" y="1872320"/>
                  <a:ext cx="836126" cy="369332"/>
                </a:xfrm>
                <a:prstGeom prst="rect">
                  <a:avLst/>
                </a:prstGeom>
                <a:blipFill>
                  <a:blip r:embed="rId5"/>
                  <a:stretch>
                    <a:fillRect/>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35EE7627-7B1B-D349-A177-7C731FD47DF7}"/>
                </a:ext>
              </a:extLst>
            </p:cNvPr>
            <p:cNvGrpSpPr/>
            <p:nvPr/>
          </p:nvGrpSpPr>
          <p:grpSpPr>
            <a:xfrm>
              <a:off x="9062934" y="1854368"/>
              <a:ext cx="814325" cy="550018"/>
              <a:chOff x="8613337" y="893019"/>
              <a:chExt cx="814325" cy="550018"/>
            </a:xfrm>
          </p:grpSpPr>
          <p:cxnSp>
            <p:nvCxnSpPr>
              <p:cNvPr id="21" name="Straight Arrow Connector 20">
                <a:extLst>
                  <a:ext uri="{FF2B5EF4-FFF2-40B4-BE49-F238E27FC236}">
                    <a16:creationId xmlns:a16="http://schemas.microsoft.com/office/drawing/2014/main" id="{F425A5B3-91E4-074B-932B-493BABBA4770}"/>
                  </a:ext>
                </a:extLst>
              </p:cNvPr>
              <p:cNvCxnSpPr>
                <a:cxnSpLocks/>
              </p:cNvCxnSpPr>
              <p:nvPr/>
            </p:nvCxnSpPr>
            <p:spPr>
              <a:xfrm flipH="1" flipV="1">
                <a:off x="9421586" y="1094014"/>
                <a:ext cx="5443" cy="3490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FE59FC99-1C3D-B14D-A20F-86653DC0F503}"/>
                      </a:ext>
                    </a:extLst>
                  </p:cNvPr>
                  <p:cNvSpPr/>
                  <p:nvPr/>
                </p:nvSpPr>
                <p:spPr>
                  <a:xfrm>
                    <a:off x="8613337" y="893019"/>
                    <a:ext cx="814325" cy="432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Calibri" panose="020F0502020204030204" pitchFamily="34" charset="0"/>
                            </a:rPr>
                            <m:t>𝑑</m:t>
                          </m:r>
                          <m:sSub>
                            <m:sSubPr>
                              <m:ctrlPr>
                                <a:rPr lang="en-US" b="0" i="1" smtClean="0">
                                  <a:latin typeface="Cambria Math" panose="02040503050406030204" pitchFamily="18" charset="0"/>
                                  <a:ea typeface="Cambria Math" panose="02040503050406030204" pitchFamily="18" charset="0"/>
                                  <a:cs typeface="Calibri" panose="020F0502020204030204" pitchFamily="34" charset="0"/>
                                </a:rPr>
                              </m:ctrlPr>
                            </m:sSubPr>
                            <m:e>
                              <m:acc>
                                <m:accPr>
                                  <m:chr m:val="⃗"/>
                                  <m:ctrlPr>
                                    <a:rPr lang="en-US" b="0" i="1" smtClean="0">
                                      <a:latin typeface="Cambria Math" panose="02040503050406030204" pitchFamily="18" charset="0"/>
                                      <a:ea typeface="Cambria Math" panose="02040503050406030204" pitchFamily="18" charset="0"/>
                                      <a:cs typeface="Calibri" panose="020F0502020204030204" pitchFamily="34" charset="0"/>
                                    </a:rPr>
                                  </m:ctrlPr>
                                </m:accPr>
                                <m:e>
                                  <m:r>
                                    <a:rPr lang="en-US" b="0" i="1" smtClean="0">
                                      <a:latin typeface="Cambria Math" panose="02040503050406030204" pitchFamily="18" charset="0"/>
                                      <a:ea typeface="Cambria Math" panose="02040503050406030204" pitchFamily="18" charset="0"/>
                                      <a:cs typeface="Calibri" panose="020F0502020204030204" pitchFamily="34" charset="0"/>
                                    </a:rPr>
                                    <m:t>𝐴</m:t>
                                  </m:r>
                                </m:e>
                              </m:acc>
                            </m:e>
                            <m:sub>
                              <m:r>
                                <m:rPr>
                                  <m:sty m:val="p"/>
                                </m:rPr>
                                <a:rPr lang="en-US" b="0" i="0" smtClean="0">
                                  <a:latin typeface="Cambria Math" panose="02040503050406030204" pitchFamily="18" charset="0"/>
                                  <a:ea typeface="Cambria Math" panose="02040503050406030204" pitchFamily="18" charset="0"/>
                                  <a:cs typeface="Calibri" panose="020F0502020204030204" pitchFamily="34" charset="0"/>
                                </a:rPr>
                                <m:t>top</m:t>
                              </m:r>
                            </m:sub>
                          </m:sSub>
                        </m:oMath>
                      </m:oMathPara>
                    </a14:m>
                    <a:endParaRPr lang="en-US" dirty="0"/>
                  </a:p>
                </p:txBody>
              </p:sp>
            </mc:Choice>
            <mc:Fallback xmlns="">
              <p:sp>
                <p:nvSpPr>
                  <p:cNvPr id="61" name="Rectangle 60">
                    <a:extLst>
                      <a:ext uri="{FF2B5EF4-FFF2-40B4-BE49-F238E27FC236}">
                        <a16:creationId xmlns:a16="http://schemas.microsoft.com/office/drawing/2014/main" id="{3FDB12E0-FCC6-C347-ADB3-392A11AA4245}"/>
                      </a:ext>
                    </a:extLst>
                  </p:cNvPr>
                  <p:cNvSpPr>
                    <a:spLocks noRot="1" noChangeAspect="1" noMove="1" noResize="1" noEditPoints="1" noAdjustHandles="1" noChangeArrowheads="1" noChangeShapeType="1" noTextEdit="1"/>
                  </p:cNvSpPr>
                  <p:nvPr/>
                </p:nvSpPr>
                <p:spPr>
                  <a:xfrm>
                    <a:off x="8613337" y="893019"/>
                    <a:ext cx="814325" cy="432554"/>
                  </a:xfrm>
                  <a:prstGeom prst="rect">
                    <a:avLst/>
                  </a:prstGeom>
                  <a:blipFill>
                    <a:blip r:embed="rId6"/>
                    <a:stretch>
                      <a:fillRect t="-8571" b="-5714"/>
                    </a:stretch>
                  </a:blipFill>
                </p:spPr>
                <p:txBody>
                  <a:bodyPr/>
                  <a:lstStyle/>
                  <a:p>
                    <a:r>
                      <a:rPr lang="en-US">
                        <a:noFill/>
                      </a:rPr>
                      <a:t> </a:t>
                    </a:r>
                  </a:p>
                </p:txBody>
              </p:sp>
            </mc:Fallback>
          </mc:AlternateContent>
        </p:grpSp>
        <p:grpSp>
          <p:nvGrpSpPr>
            <p:cNvPr id="13" name="Group 12">
              <a:extLst>
                <a:ext uri="{FF2B5EF4-FFF2-40B4-BE49-F238E27FC236}">
                  <a16:creationId xmlns:a16="http://schemas.microsoft.com/office/drawing/2014/main" id="{629FDC29-D5E5-EC45-9443-4F8A5C7CF07E}"/>
                </a:ext>
              </a:extLst>
            </p:cNvPr>
            <p:cNvGrpSpPr/>
            <p:nvPr/>
          </p:nvGrpSpPr>
          <p:grpSpPr>
            <a:xfrm>
              <a:off x="9805934" y="4037308"/>
              <a:ext cx="1126462" cy="547350"/>
              <a:chOff x="9362685" y="1094014"/>
              <a:chExt cx="1126462" cy="547350"/>
            </a:xfrm>
          </p:grpSpPr>
          <p:cxnSp>
            <p:nvCxnSpPr>
              <p:cNvPr id="19" name="Straight Arrow Connector 18">
                <a:extLst>
                  <a:ext uri="{FF2B5EF4-FFF2-40B4-BE49-F238E27FC236}">
                    <a16:creationId xmlns:a16="http://schemas.microsoft.com/office/drawing/2014/main" id="{849D8BF7-B9C1-2D4C-9C10-894CBB4C61BA}"/>
                  </a:ext>
                </a:extLst>
              </p:cNvPr>
              <p:cNvCxnSpPr>
                <a:cxnSpLocks/>
              </p:cNvCxnSpPr>
              <p:nvPr/>
            </p:nvCxnSpPr>
            <p:spPr>
              <a:xfrm flipH="1" flipV="1">
                <a:off x="9421586" y="1094014"/>
                <a:ext cx="5443" cy="349023"/>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0D17883E-9864-E043-BB60-E4CF9CA6803E}"/>
                      </a:ext>
                    </a:extLst>
                  </p:cNvPr>
                  <p:cNvSpPr/>
                  <p:nvPr/>
                </p:nvSpPr>
                <p:spPr>
                  <a:xfrm>
                    <a:off x="9362685" y="1236573"/>
                    <a:ext cx="1126462" cy="4047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Calibri" panose="020F0502020204030204" pitchFamily="34" charset="0"/>
                            </a:rPr>
                            <m:t>𝑑</m:t>
                          </m:r>
                          <m:sSub>
                            <m:sSubPr>
                              <m:ctrlPr>
                                <a:rPr lang="en-US" b="0" i="1" smtClean="0">
                                  <a:latin typeface="Cambria Math" panose="02040503050406030204" pitchFamily="18" charset="0"/>
                                  <a:ea typeface="Cambria Math" panose="02040503050406030204" pitchFamily="18" charset="0"/>
                                  <a:cs typeface="Calibri" panose="020F0502020204030204" pitchFamily="34" charset="0"/>
                                </a:rPr>
                              </m:ctrlPr>
                            </m:sSubPr>
                            <m:e>
                              <m:acc>
                                <m:accPr>
                                  <m:chr m:val="⃗"/>
                                  <m:ctrlPr>
                                    <a:rPr lang="en-US" b="0" i="1" smtClean="0">
                                      <a:latin typeface="Cambria Math" panose="02040503050406030204" pitchFamily="18" charset="0"/>
                                      <a:ea typeface="Cambria Math" panose="02040503050406030204" pitchFamily="18" charset="0"/>
                                      <a:cs typeface="Calibri" panose="020F0502020204030204" pitchFamily="34" charset="0"/>
                                    </a:rPr>
                                  </m:ctrlPr>
                                </m:accPr>
                                <m:e>
                                  <m:r>
                                    <a:rPr lang="en-US" b="0" i="1" smtClean="0">
                                      <a:latin typeface="Cambria Math" panose="02040503050406030204" pitchFamily="18" charset="0"/>
                                      <a:ea typeface="Cambria Math" panose="02040503050406030204" pitchFamily="18" charset="0"/>
                                      <a:cs typeface="Calibri" panose="020F0502020204030204" pitchFamily="34" charset="0"/>
                                    </a:rPr>
                                    <m:t>𝐴</m:t>
                                  </m:r>
                                </m:e>
                              </m:acc>
                            </m:e>
                            <m:sub>
                              <m:r>
                                <m:rPr>
                                  <m:sty m:val="p"/>
                                </m:rPr>
                                <a:rPr lang="en-US" b="0" i="0" smtClean="0">
                                  <a:latin typeface="Cambria Math" panose="02040503050406030204" pitchFamily="18" charset="0"/>
                                  <a:ea typeface="Cambria Math" panose="02040503050406030204" pitchFamily="18" charset="0"/>
                                  <a:cs typeface="Calibri" panose="020F0502020204030204" pitchFamily="34" charset="0"/>
                                </a:rPr>
                                <m:t>bottom</m:t>
                              </m:r>
                            </m:sub>
                          </m:sSub>
                        </m:oMath>
                      </m:oMathPara>
                    </a14:m>
                    <a:endParaRPr lang="en-US" dirty="0"/>
                  </a:p>
                </p:txBody>
              </p:sp>
            </mc:Choice>
            <mc:Fallback xmlns="">
              <p:sp>
                <p:nvSpPr>
                  <p:cNvPr id="65" name="Rectangle 64">
                    <a:extLst>
                      <a:ext uri="{FF2B5EF4-FFF2-40B4-BE49-F238E27FC236}">
                        <a16:creationId xmlns:a16="http://schemas.microsoft.com/office/drawing/2014/main" id="{3EA4D4A1-536A-BB40-B2BE-2951A37AF182}"/>
                      </a:ext>
                    </a:extLst>
                  </p:cNvPr>
                  <p:cNvSpPr>
                    <a:spLocks noRot="1" noChangeAspect="1" noMove="1" noResize="1" noEditPoints="1" noAdjustHandles="1" noChangeArrowheads="1" noChangeShapeType="1" noTextEdit="1"/>
                  </p:cNvSpPr>
                  <p:nvPr/>
                </p:nvSpPr>
                <p:spPr>
                  <a:xfrm>
                    <a:off x="9362685" y="1236573"/>
                    <a:ext cx="1126462" cy="404791"/>
                  </a:xfrm>
                  <a:prstGeom prst="rect">
                    <a:avLst/>
                  </a:prstGeom>
                  <a:blipFill>
                    <a:blip r:embed="rId7"/>
                    <a:stretch>
                      <a:fillRect t="-9091"/>
                    </a:stretch>
                  </a:blipFill>
                </p:spPr>
                <p:txBody>
                  <a:bodyPr/>
                  <a:lstStyle/>
                  <a:p>
                    <a:r>
                      <a:rPr lang="en-US">
                        <a:noFill/>
                      </a:rPr>
                      <a:t> </a:t>
                    </a:r>
                  </a:p>
                </p:txBody>
              </p:sp>
            </mc:Fallback>
          </mc:AlternateContent>
        </p:grpSp>
        <p:grpSp>
          <p:nvGrpSpPr>
            <p:cNvPr id="14" name="Group 13">
              <a:extLst>
                <a:ext uri="{FF2B5EF4-FFF2-40B4-BE49-F238E27FC236}">
                  <a16:creationId xmlns:a16="http://schemas.microsoft.com/office/drawing/2014/main" id="{B36B646C-1274-3349-AFB8-CCA6710D6E73}"/>
                </a:ext>
              </a:extLst>
            </p:cNvPr>
            <p:cNvGrpSpPr/>
            <p:nvPr/>
          </p:nvGrpSpPr>
          <p:grpSpPr>
            <a:xfrm>
              <a:off x="8442989" y="3391667"/>
              <a:ext cx="1029056" cy="692112"/>
              <a:chOff x="7993392" y="2430318"/>
              <a:chExt cx="1029056" cy="692112"/>
            </a:xfrm>
          </p:grpSpPr>
          <p:sp>
            <p:nvSpPr>
              <p:cNvPr id="15" name="Parallelogram 14">
                <a:extLst>
                  <a:ext uri="{FF2B5EF4-FFF2-40B4-BE49-F238E27FC236}">
                    <a16:creationId xmlns:a16="http://schemas.microsoft.com/office/drawing/2014/main" id="{B18C9444-78D5-1A41-91A4-B2762F8CB95F}"/>
                  </a:ext>
                </a:extLst>
              </p:cNvPr>
              <p:cNvSpPr/>
              <p:nvPr/>
            </p:nvSpPr>
            <p:spPr>
              <a:xfrm rot="5400000">
                <a:off x="8719409" y="2534441"/>
                <a:ext cx="407162" cy="198916"/>
              </a:xfrm>
              <a:prstGeom prst="parallelogram">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5854657B-DFDA-C247-9AD7-43169BBC5CD1}"/>
                  </a:ext>
                </a:extLst>
              </p:cNvPr>
              <p:cNvGrpSpPr/>
              <p:nvPr/>
            </p:nvGrpSpPr>
            <p:grpSpPr>
              <a:xfrm>
                <a:off x="7993392" y="2640867"/>
                <a:ext cx="909320" cy="481563"/>
                <a:chOff x="8433087" y="-261182"/>
                <a:chExt cx="909320" cy="481563"/>
              </a:xfrm>
            </p:grpSpPr>
            <p:cxnSp>
              <p:nvCxnSpPr>
                <p:cNvPr id="17" name="Straight Arrow Connector 16">
                  <a:extLst>
                    <a:ext uri="{FF2B5EF4-FFF2-40B4-BE49-F238E27FC236}">
                      <a16:creationId xmlns:a16="http://schemas.microsoft.com/office/drawing/2014/main" id="{2697E69B-3B4E-454E-8509-FC9914C72E33}"/>
                    </a:ext>
                  </a:extLst>
                </p:cNvPr>
                <p:cNvCxnSpPr>
                  <a:cxnSpLocks/>
                </p:cNvCxnSpPr>
                <p:nvPr/>
              </p:nvCxnSpPr>
              <p:spPr>
                <a:xfrm flipV="1">
                  <a:off x="8973852" y="-261182"/>
                  <a:ext cx="368555" cy="142558"/>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EB117B98-ADFA-1B4D-ACBF-42B45CD0CAC9}"/>
                        </a:ext>
                      </a:extLst>
                    </p:cNvPr>
                    <p:cNvSpPr/>
                    <p:nvPr/>
                  </p:nvSpPr>
                  <p:spPr>
                    <a:xfrm>
                      <a:off x="8433087" y="-184410"/>
                      <a:ext cx="868379" cy="4047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Calibri" panose="020F0502020204030204" pitchFamily="34" charset="0"/>
                              </a:rPr>
                              <m:t>𝑑</m:t>
                            </m:r>
                            <m:sSub>
                              <m:sSubPr>
                                <m:ctrlPr>
                                  <a:rPr lang="en-US" b="0" i="1" smtClean="0">
                                    <a:latin typeface="Cambria Math" panose="02040503050406030204" pitchFamily="18" charset="0"/>
                                    <a:ea typeface="Cambria Math" panose="02040503050406030204" pitchFamily="18" charset="0"/>
                                    <a:cs typeface="Calibri" panose="020F0502020204030204" pitchFamily="34" charset="0"/>
                                  </a:rPr>
                                </m:ctrlPr>
                              </m:sSubPr>
                              <m:e>
                                <m:acc>
                                  <m:accPr>
                                    <m:chr m:val="⃗"/>
                                    <m:ctrlPr>
                                      <a:rPr lang="en-US" b="0" i="1" smtClean="0">
                                        <a:latin typeface="Cambria Math" panose="02040503050406030204" pitchFamily="18" charset="0"/>
                                        <a:ea typeface="Cambria Math" panose="02040503050406030204" pitchFamily="18" charset="0"/>
                                        <a:cs typeface="Calibri" panose="020F0502020204030204" pitchFamily="34" charset="0"/>
                                      </a:rPr>
                                    </m:ctrlPr>
                                  </m:accPr>
                                  <m:e>
                                    <m:r>
                                      <a:rPr lang="en-US" b="0" i="1" smtClean="0">
                                        <a:latin typeface="Cambria Math" panose="02040503050406030204" pitchFamily="18" charset="0"/>
                                        <a:ea typeface="Cambria Math" panose="02040503050406030204" pitchFamily="18" charset="0"/>
                                        <a:cs typeface="Calibri" panose="020F0502020204030204" pitchFamily="34" charset="0"/>
                                      </a:rPr>
                                      <m:t>𝐴</m:t>
                                    </m:r>
                                  </m:e>
                                </m:acc>
                              </m:e>
                              <m:sub>
                                <m:r>
                                  <m:rPr>
                                    <m:sty m:val="p"/>
                                  </m:rPr>
                                  <a:rPr lang="en-US" b="0" i="0" smtClean="0">
                                    <a:latin typeface="Cambria Math" panose="02040503050406030204" pitchFamily="18" charset="0"/>
                                    <a:ea typeface="Cambria Math" panose="02040503050406030204" pitchFamily="18" charset="0"/>
                                    <a:cs typeface="Calibri" panose="020F0502020204030204" pitchFamily="34" charset="0"/>
                                  </a:rPr>
                                  <m:t>side</m:t>
                                </m:r>
                              </m:sub>
                            </m:sSub>
                          </m:oMath>
                        </m:oMathPara>
                      </a14:m>
                      <a:endParaRPr lang="en-US" dirty="0"/>
                    </a:p>
                  </p:txBody>
                </p:sp>
              </mc:Choice>
              <mc:Fallback xmlns="">
                <p:sp>
                  <p:nvSpPr>
                    <p:cNvPr id="74" name="Rectangle 73">
                      <a:extLst>
                        <a:ext uri="{FF2B5EF4-FFF2-40B4-BE49-F238E27FC236}">
                          <a16:creationId xmlns:a16="http://schemas.microsoft.com/office/drawing/2014/main" id="{79D37ACD-6824-BE46-8E6C-56A09DFD7D07}"/>
                        </a:ext>
                      </a:extLst>
                    </p:cNvPr>
                    <p:cNvSpPr>
                      <a:spLocks noRot="1" noChangeAspect="1" noMove="1" noResize="1" noEditPoints="1" noAdjustHandles="1" noChangeArrowheads="1" noChangeShapeType="1" noTextEdit="1"/>
                    </p:cNvSpPr>
                    <p:nvPr/>
                  </p:nvSpPr>
                  <p:spPr>
                    <a:xfrm>
                      <a:off x="8433087" y="-184410"/>
                      <a:ext cx="868379" cy="404791"/>
                    </a:xfrm>
                    <a:prstGeom prst="rect">
                      <a:avLst/>
                    </a:prstGeom>
                    <a:blipFill>
                      <a:blip r:embed="rId8"/>
                      <a:stretch>
                        <a:fillRect t="-12121"/>
                      </a:stretch>
                    </a:blipFill>
                  </p:spPr>
                  <p:txBody>
                    <a:bodyPr/>
                    <a:lstStyle/>
                    <a:p>
                      <a:r>
                        <a:rPr lang="en-US">
                          <a:noFill/>
                        </a:rPr>
                        <a:t> </a:t>
                      </a:r>
                    </a:p>
                  </p:txBody>
                </p:sp>
              </mc:Fallback>
            </mc:AlternateContent>
          </p:grpSp>
        </p:grpSp>
      </p:grpSp>
    </p:spTree>
    <p:extLst>
      <p:ext uri="{BB962C8B-B14F-4D97-AF65-F5344CB8AC3E}">
        <p14:creationId xmlns:p14="http://schemas.microsoft.com/office/powerpoint/2010/main" val="242444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 calcmode="lin" valueType="num">
                                      <p:cBhvr additive="base">
                                        <p:cTn id="31" dur="500" fill="hold"/>
                                        <p:tgtEl>
                                          <p:spTgt spid="6">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idx="4294967295"/>
              </p:nvPr>
            </p:nvSpPr>
            <p:spPr>
              <a:xfrm>
                <a:off x="256032" y="1026599"/>
                <a:ext cx="11704320" cy="2062103"/>
              </a:xfrm>
            </p:spPr>
            <p:txBody>
              <a:bodyPr wrap="square">
                <a:spAutoFit/>
              </a:bodyPr>
              <a:lstStyle/>
              <a:p>
                <a:pPr marL="15875" indent="0">
                  <a:lnSpc>
                    <a:spcPct val="100000"/>
                  </a:lnSpc>
                  <a:spcBef>
                    <a:spcPts val="0"/>
                  </a:spcBef>
                  <a:buClr>
                    <a:schemeClr val="tx1"/>
                  </a:buClr>
                  <a:buNone/>
                </a:pPr>
                <a:r>
                  <a:rPr lang="en-US" sz="3200" dirty="0"/>
                  <a:t>For a </a:t>
                </a:r>
                <a:r>
                  <a:rPr lang="en-US" sz="3200" i="1" dirty="0"/>
                  <a:t>perfect </a:t>
                </a:r>
                <a:r>
                  <a:rPr lang="en-US" sz="3200" dirty="0"/>
                  <a:t>conductor, </a:t>
                </a:r>
                <a14:m>
                  <m:oMath xmlns:m="http://schemas.openxmlformats.org/officeDocument/2006/math">
                    <m:r>
                      <a:rPr lang="en-US" sz="3200" i="1" dirty="0" smtClean="0">
                        <a:latin typeface="Cambria Math" panose="02040503050406030204" pitchFamily="18" charset="0"/>
                      </a:rPr>
                      <m:t>𝐸</m:t>
                    </m:r>
                    <m:r>
                      <a:rPr lang="en-US" sz="3200" i="1" dirty="0" smtClean="0">
                        <a:latin typeface="Cambria Math" panose="02040503050406030204" pitchFamily="18" charset="0"/>
                      </a:rPr>
                      <m:t>=0</m:t>
                    </m:r>
                  </m:oMath>
                </a14:m>
                <a:r>
                  <a:rPr lang="en-US" sz="3200" dirty="0"/>
                  <a:t> everywhere inside, and all the charge resides on the surface even when charge carriers are flowing.</a:t>
                </a:r>
              </a:p>
              <a:p>
                <a:pPr marL="530225" indent="-514350">
                  <a:lnSpc>
                    <a:spcPct val="100000"/>
                  </a:lnSpc>
                  <a:spcBef>
                    <a:spcPts val="0"/>
                  </a:spcBef>
                  <a:buClr>
                    <a:schemeClr val="tx1"/>
                  </a:buClr>
                  <a:buFont typeface="+mj-lt"/>
                  <a:buAutoNum type="alphaLcParenR"/>
                </a:pPr>
                <a:r>
                  <a:rPr lang="en-US" sz="3200" dirty="0"/>
                  <a:t>Use Maxwell’s equations to show that the magnetic flux through a perfect conducting loop is constant.</a:t>
                </a:r>
              </a:p>
            </p:txBody>
          </p:sp>
        </mc:Choice>
        <mc:Fallback xmlns="">
          <p:sp>
            <p:nvSpPr>
              <p:cNvPr id="6" name="Content Placeholder 5"/>
              <p:cNvSpPr>
                <a:spLocks noGrp="1" noRot="1" noChangeAspect="1" noMove="1" noResize="1" noEditPoints="1" noAdjustHandles="1" noChangeArrowheads="1" noChangeShapeType="1" noTextEdit="1"/>
              </p:cNvSpPr>
              <p:nvPr>
                <p:ph idx="4294967295"/>
              </p:nvPr>
            </p:nvSpPr>
            <p:spPr>
              <a:xfrm>
                <a:off x="256032" y="1026599"/>
                <a:ext cx="11704320" cy="2062103"/>
              </a:xfrm>
              <a:blipFill>
                <a:blip r:embed="rId3"/>
                <a:stretch>
                  <a:fillRect l="-1192" t="-3681" r="-1408" b="-7975"/>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EF718F39-9022-A64F-A66D-E0F3B7F44E53}"/>
              </a:ext>
            </a:extLst>
          </p:cNvPr>
          <p:cNvSpPr>
            <a:spLocks noGrp="1"/>
          </p:cNvSpPr>
          <p:nvPr>
            <p:ph type="title"/>
          </p:nvPr>
        </p:nvSpPr>
        <p:spPr/>
        <p:txBody>
          <a:bodyPr/>
          <a:lstStyle/>
          <a:p>
            <a:r>
              <a:rPr lang="en-US" dirty="0"/>
              <a:t>Example Problem: QP 30.35 alt</a:t>
            </a:r>
          </a:p>
        </p:txBody>
      </p:sp>
      <p:sp>
        <p:nvSpPr>
          <p:cNvPr id="3" name="Footer Placeholder 2"/>
          <p:cNvSpPr>
            <a:spLocks noGrp="1"/>
          </p:cNvSpPr>
          <p:nvPr>
            <p:ph type="ftr" sz="quarter" idx="11"/>
          </p:nvPr>
        </p:nvSpPr>
        <p:spPr/>
        <p:txBody>
          <a:bodyPr/>
          <a:lstStyle/>
          <a:p>
            <a:r>
              <a:rPr lang="en-GB"/>
              <a:t>© 2015 Pearson Education, Inc.</a:t>
            </a:r>
          </a:p>
        </p:txBody>
      </p:sp>
      <p:sp>
        <p:nvSpPr>
          <p:cNvPr id="5" name="Slide Number Placeholder 4">
            <a:extLst>
              <a:ext uri="{FF2B5EF4-FFF2-40B4-BE49-F238E27FC236}">
                <a16:creationId xmlns:a16="http://schemas.microsoft.com/office/drawing/2014/main" id="{730FAE29-F3BE-594A-ACE1-D7F3ABBA2B26}"/>
              </a:ext>
            </a:extLst>
          </p:cNvPr>
          <p:cNvSpPr>
            <a:spLocks noGrp="1"/>
          </p:cNvSpPr>
          <p:nvPr>
            <p:ph type="sldNum" sz="quarter" idx="12"/>
          </p:nvPr>
        </p:nvSpPr>
        <p:spPr/>
        <p:txBody>
          <a:bodyPr/>
          <a:lstStyle/>
          <a:p>
            <a:fld id="{B79B69FD-2E52-A742-8FC1-C69E57207C6B}" type="slidenum">
              <a:rPr lang="en-US" smtClean="0"/>
              <a:pPr/>
              <a:t>19</a:t>
            </a:fld>
            <a:endParaRPr lang="en-US" dirty="0"/>
          </a:p>
        </p:txBody>
      </p:sp>
    </p:spTree>
    <p:extLst>
      <p:ext uri="{BB962C8B-B14F-4D97-AF65-F5344CB8AC3E}">
        <p14:creationId xmlns:p14="http://schemas.microsoft.com/office/powerpoint/2010/main" val="465769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D264C-9754-204A-9D63-E4B1D739E667}"/>
              </a:ext>
            </a:extLst>
          </p:cNvPr>
          <p:cNvSpPr>
            <a:spLocks noGrp="1"/>
          </p:cNvSpPr>
          <p:nvPr>
            <p:ph type="title"/>
          </p:nvPr>
        </p:nvSpPr>
        <p:spPr/>
        <p:txBody>
          <a:bodyPr>
            <a:normAutofit/>
          </a:bodyPr>
          <a:lstStyle/>
          <a:p>
            <a:r>
              <a:rPr lang="en-US" dirty="0"/>
              <a:t>Section 30.1: Clicker Question 1</a:t>
            </a:r>
          </a:p>
        </p:txBody>
      </p:sp>
      <p:sp>
        <p:nvSpPr>
          <p:cNvPr id="3" name="Footer Placeholder 2"/>
          <p:cNvSpPr>
            <a:spLocks noGrp="1"/>
          </p:cNvSpPr>
          <p:nvPr>
            <p:ph type="ftr" sz="quarter" idx="11"/>
          </p:nvPr>
        </p:nvSpPr>
        <p:spPr/>
        <p:txBody>
          <a:bodyPr/>
          <a:lstStyle/>
          <a:p>
            <a:r>
              <a:rPr lang="en-GB" dirty="0"/>
              <a:t>© 2015 Pearson Education, Inc.</a:t>
            </a:r>
          </a:p>
        </p:txBody>
      </p:sp>
      <mc:AlternateContent xmlns:mc="http://schemas.openxmlformats.org/markup-compatibility/2006" xmlns:a14="http://schemas.microsoft.com/office/drawing/2010/main">
        <mc:Choice Requires="a14">
          <p:sp>
            <p:nvSpPr>
              <p:cNvPr id="7" name="Content Placeholder 6"/>
              <p:cNvSpPr>
                <a:spLocks noGrp="1"/>
              </p:cNvSpPr>
              <p:nvPr>
                <p:ph idx="1"/>
              </p:nvPr>
            </p:nvSpPr>
            <p:spPr>
              <a:xfrm>
                <a:off x="464696" y="1014698"/>
                <a:ext cx="11332564" cy="5016758"/>
              </a:xfrm>
            </p:spPr>
            <p:txBody>
              <a:bodyPr/>
              <a:lstStyle/>
              <a:p>
                <a:pPr marL="0" indent="0">
                  <a:buNone/>
                </a:pPr>
                <a:r>
                  <a:rPr lang="en-US" sz="3200" dirty="0">
                    <a:solidFill>
                      <a:schemeClr val="tx1"/>
                    </a:solidFill>
                  </a:rPr>
                  <a:t>As the capacitor shown below is charged with a constant current </a:t>
                </a:r>
                <a14:m>
                  <m:oMath xmlns:m="http://schemas.openxmlformats.org/officeDocument/2006/math">
                    <m:r>
                      <a:rPr lang="en-US" sz="3200" i="1" dirty="0" smtClean="0">
                        <a:solidFill>
                          <a:schemeClr val="tx1"/>
                        </a:solidFill>
                        <a:latin typeface="Cambria Math" panose="02040503050406030204" pitchFamily="18" charset="0"/>
                      </a:rPr>
                      <m:t>𝐼</m:t>
                    </m:r>
                  </m:oMath>
                </a14:m>
                <a:r>
                  <a:rPr lang="en-US" sz="3200" dirty="0">
                    <a:solidFill>
                      <a:schemeClr val="tx1"/>
                    </a:solidFill>
                  </a:rPr>
                  <a:t>, at point </a:t>
                </a:r>
                <a14:m>
                  <m:oMath xmlns:m="http://schemas.openxmlformats.org/officeDocument/2006/math">
                    <m:r>
                      <a:rPr lang="en-US" sz="3200" i="1" dirty="0" smtClean="0">
                        <a:solidFill>
                          <a:schemeClr val="tx1"/>
                        </a:solidFill>
                        <a:latin typeface="Cambria Math" panose="02040503050406030204" pitchFamily="18" charset="0"/>
                      </a:rPr>
                      <m:t>𝑃</m:t>
                    </m:r>
                  </m:oMath>
                </a14:m>
                <a:r>
                  <a:rPr lang="en-US" sz="3200" dirty="0">
                    <a:solidFill>
                      <a:schemeClr val="tx1"/>
                    </a:solidFill>
                  </a:rPr>
                  <a:t> there is a</a:t>
                </a:r>
              </a:p>
              <a:p>
                <a:pPr marL="0" indent="0">
                  <a:buNone/>
                </a:pPr>
                <a:endParaRPr lang="en-US" sz="3200" dirty="0">
                  <a:solidFill>
                    <a:schemeClr val="tx1"/>
                  </a:solidFill>
                </a:endParaRPr>
              </a:p>
              <a:p>
                <a:pPr marL="649288" indent="-649288">
                  <a:buFont typeface="+mj-lt"/>
                  <a:buAutoNum type="alphaLcParenR"/>
                </a:pPr>
                <a:r>
                  <a:rPr lang="en-US" sz="3200" dirty="0">
                    <a:solidFill>
                      <a:schemeClr val="tx1"/>
                    </a:solidFill>
                  </a:rPr>
                  <a:t>constant electric field.</a:t>
                </a:r>
              </a:p>
              <a:p>
                <a:pPr marL="649288" indent="-649288">
                  <a:buFont typeface="+mj-lt"/>
                  <a:buAutoNum type="alphaLcParenR"/>
                </a:pPr>
                <a:r>
                  <a:rPr lang="en-US" sz="3200" dirty="0">
                    <a:solidFill>
                      <a:schemeClr val="tx1"/>
                    </a:solidFill>
                  </a:rPr>
                  <a:t>changing electric field.</a:t>
                </a:r>
              </a:p>
              <a:p>
                <a:pPr marL="649288" indent="-649288">
                  <a:buFont typeface="+mj-lt"/>
                  <a:buAutoNum type="alphaLcParenR"/>
                </a:pPr>
                <a:r>
                  <a:rPr lang="en-US" sz="3200" dirty="0">
                    <a:solidFill>
                      <a:schemeClr val="tx1"/>
                    </a:solidFill>
                  </a:rPr>
                  <a:t>constant magnetic field.</a:t>
                </a:r>
              </a:p>
              <a:p>
                <a:pPr marL="649288" indent="-649288">
                  <a:buFont typeface="+mj-lt"/>
                  <a:buAutoNum type="alphaLcParenR"/>
                </a:pPr>
                <a:r>
                  <a:rPr lang="en-US" sz="3200" dirty="0">
                    <a:solidFill>
                      <a:schemeClr val="tx1"/>
                    </a:solidFill>
                  </a:rPr>
                  <a:t>changing magnetic field.</a:t>
                </a:r>
              </a:p>
              <a:p>
                <a:pPr marL="649288" indent="-649288">
                  <a:buFont typeface="+mj-lt"/>
                  <a:buAutoNum type="alphaLcParenR"/>
                </a:pPr>
                <a:r>
                  <a:rPr lang="en-US" sz="3200" dirty="0">
                    <a:solidFill>
                      <a:schemeClr val="tx1"/>
                    </a:solidFill>
                  </a:rPr>
                  <a:t>changing electric field and a magnetic field.</a:t>
                </a:r>
              </a:p>
              <a:p>
                <a:pPr marL="649288" indent="-649288">
                  <a:buFont typeface="+mj-lt"/>
                  <a:buAutoNum type="alphaLcParenR"/>
                </a:pPr>
                <a:r>
                  <a:rPr lang="en-US" sz="3200" dirty="0">
                    <a:solidFill>
                      <a:schemeClr val="tx1"/>
                    </a:solidFill>
                  </a:rPr>
                  <a:t>changing magnetic field and an electric field.</a:t>
                </a:r>
              </a:p>
              <a:p>
                <a:pPr marL="649288" indent="-649288">
                  <a:buFont typeface="+mj-lt"/>
                  <a:buAutoNum type="alphaLcParenR"/>
                </a:pPr>
                <a:r>
                  <a:rPr lang="en-US" sz="3200" dirty="0">
                    <a:solidFill>
                      <a:schemeClr val="tx1"/>
                    </a:solidFill>
                  </a:rPr>
                  <a:t>None of the above.</a:t>
                </a:r>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xfrm>
                <a:off x="464696" y="1014698"/>
                <a:ext cx="11332564" cy="5016758"/>
              </a:xfrm>
              <a:blipFill>
                <a:blip r:embed="rId2"/>
                <a:stretch>
                  <a:fillRect l="-1344" t="-1515" r="-784" b="-3283"/>
                </a:stretch>
              </a:blipFill>
            </p:spPr>
            <p:txBody>
              <a:bodyPr/>
              <a:lstStyle/>
              <a:p>
                <a:r>
                  <a:rPr lang="en-US">
                    <a:noFill/>
                  </a:rPr>
                  <a:t> </a:t>
                </a:r>
              </a:p>
            </p:txBody>
          </p:sp>
        </mc:Fallback>
      </mc:AlternateContent>
      <p:pic>
        <p:nvPicPr>
          <p:cNvPr id="8" name="Picture 7" descr="CQ_3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1083" y="1769028"/>
            <a:ext cx="5296177" cy="2113423"/>
          </a:xfrm>
          <a:prstGeom prst="rect">
            <a:avLst/>
          </a:prstGeom>
        </p:spPr>
      </p:pic>
      <p:sp>
        <p:nvSpPr>
          <p:cNvPr id="5" name="Slide Number Placeholder 4">
            <a:extLst>
              <a:ext uri="{FF2B5EF4-FFF2-40B4-BE49-F238E27FC236}">
                <a16:creationId xmlns:a16="http://schemas.microsoft.com/office/drawing/2014/main" id="{3AA9DEE5-DB15-2340-ABA7-3DD5817A0BF5}"/>
              </a:ext>
            </a:extLst>
          </p:cNvPr>
          <p:cNvSpPr>
            <a:spLocks noGrp="1"/>
          </p:cNvSpPr>
          <p:nvPr>
            <p:ph type="sldNum" sz="quarter" idx="12"/>
          </p:nvPr>
        </p:nvSpPr>
        <p:spPr/>
        <p:txBody>
          <a:bodyPr/>
          <a:lstStyle/>
          <a:p>
            <a:fld id="{B79B69FD-2E52-A742-8FC1-C69E57207C6B}" type="slidenum">
              <a:rPr lang="en-US" smtClean="0"/>
              <a:pPr/>
              <a:t>2</a:t>
            </a:fld>
            <a:endParaRPr lang="en-US"/>
          </a:p>
        </p:txBody>
      </p:sp>
      <p:sp>
        <p:nvSpPr>
          <p:cNvPr id="9" name="Rectangle 8">
            <a:extLst>
              <a:ext uri="{FF2B5EF4-FFF2-40B4-BE49-F238E27FC236}">
                <a16:creationId xmlns:a16="http://schemas.microsoft.com/office/drawing/2014/main" id="{6BE33B49-EC60-B64C-AE22-FC63F34FCAAA}"/>
              </a:ext>
            </a:extLst>
          </p:cNvPr>
          <p:cNvSpPr/>
          <p:nvPr/>
        </p:nvSpPr>
        <p:spPr bwMode="auto">
          <a:xfrm>
            <a:off x="330205" y="4482059"/>
            <a:ext cx="8513992" cy="509666"/>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noFill/>
              <a:latin typeface="Arial" charset="0"/>
              <a:ea typeface="ＭＳ Ｐゴシック" charset="0"/>
            </a:endParaRPr>
          </a:p>
        </p:txBody>
      </p:sp>
    </p:spTree>
    <p:extLst>
      <p:ext uri="{BB962C8B-B14F-4D97-AF65-F5344CB8AC3E}">
        <p14:creationId xmlns:p14="http://schemas.microsoft.com/office/powerpoint/2010/main" val="16284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idx="4294967295"/>
              </p:nvPr>
            </p:nvSpPr>
            <p:spPr>
              <a:xfrm>
                <a:off x="89775" y="971179"/>
                <a:ext cx="12019099" cy="5776453"/>
              </a:xfrm>
            </p:spPr>
            <p:txBody>
              <a:bodyPr wrap="square">
                <a:spAutoFit/>
              </a:bodyPr>
              <a:lstStyle/>
              <a:p>
                <a:pPr marL="15875" indent="0">
                  <a:lnSpc>
                    <a:spcPct val="100000"/>
                  </a:lnSpc>
                  <a:spcBef>
                    <a:spcPts val="0"/>
                  </a:spcBef>
                  <a:buClr>
                    <a:schemeClr val="tx1"/>
                  </a:buClr>
                  <a:buNone/>
                </a:pPr>
                <a:r>
                  <a:rPr lang="en-US" sz="2400" dirty="0"/>
                  <a:t>For a perfect conductor, </a:t>
                </a:r>
                <a14:m>
                  <m:oMath xmlns:m="http://schemas.openxmlformats.org/officeDocument/2006/math">
                    <m:r>
                      <a:rPr lang="en-US" sz="2400" i="1" dirty="0" smtClean="0">
                        <a:latin typeface="Cambria Math" panose="02040503050406030204" pitchFamily="18" charset="0"/>
                      </a:rPr>
                      <m:t>𝐸</m:t>
                    </m:r>
                    <m:r>
                      <a:rPr lang="en-US" sz="2400" i="1" dirty="0" smtClean="0">
                        <a:latin typeface="Cambria Math" panose="02040503050406030204" pitchFamily="18" charset="0"/>
                      </a:rPr>
                      <m:t>=0</m:t>
                    </m:r>
                  </m:oMath>
                </a14:m>
                <a:r>
                  <a:rPr lang="en-US" sz="2400" dirty="0"/>
                  <a:t> everywhere inside, and all charge resides on the surface even when charge carriers are flowing. Use Maxwell’s equations to show that</a:t>
                </a:r>
              </a:p>
              <a:p>
                <a:pPr marL="530225" indent="-514350">
                  <a:lnSpc>
                    <a:spcPct val="100000"/>
                  </a:lnSpc>
                  <a:spcBef>
                    <a:spcPts val="0"/>
                  </a:spcBef>
                  <a:buClr>
                    <a:schemeClr val="tx1"/>
                  </a:buClr>
                  <a:buFont typeface="+mj-lt"/>
                  <a:buAutoNum type="alphaLcParenR"/>
                </a:pPr>
                <a:r>
                  <a:rPr lang="en-US" sz="2400" dirty="0"/>
                  <a:t>the magnetic flux through a perfect conducting loop is constant.</a:t>
                </a:r>
              </a:p>
              <a:p>
                <a:pPr marL="530225" indent="-514350">
                  <a:lnSpc>
                    <a:spcPct val="100000"/>
                  </a:lnSpc>
                  <a:spcBef>
                    <a:spcPts val="0"/>
                  </a:spcBef>
                  <a:buClr>
                    <a:schemeClr val="tx1"/>
                  </a:buClr>
                  <a:buFont typeface="+mj-lt"/>
                  <a:buAutoNum type="alphaLcParenR"/>
                </a:pPr>
                <a:r>
                  <a:rPr lang="en-US" sz="2400" dirty="0"/>
                  <a:t>the current in a superconductor is confined to the surface (</a:t>
                </a:r>
                <a14:m>
                  <m:oMath xmlns:m="http://schemas.openxmlformats.org/officeDocument/2006/math">
                    <m:r>
                      <a:rPr lang="en-US" sz="2400" i="1" dirty="0" smtClean="0">
                        <a:latin typeface="Cambria Math" panose="02040503050406030204" pitchFamily="18" charset="0"/>
                      </a:rPr>
                      <m:t>𝐵</m:t>
                    </m:r>
                    <m:r>
                      <a:rPr lang="en-US" sz="2400" i="1" dirty="0" smtClean="0">
                        <a:latin typeface="Cambria Math" panose="02040503050406030204" pitchFamily="18" charset="0"/>
                      </a:rPr>
                      <m:t>=0</m:t>
                    </m:r>
                  </m:oMath>
                </a14:m>
                <a:r>
                  <a:rPr lang="en-US" sz="2400" dirty="0"/>
                  <a:t> inside a superconductor).</a:t>
                </a:r>
              </a:p>
              <a:p>
                <a:pPr marL="15875" indent="0">
                  <a:lnSpc>
                    <a:spcPct val="100000"/>
                  </a:lnSpc>
                  <a:spcBef>
                    <a:spcPts val="0"/>
                  </a:spcBef>
                  <a:buClr>
                    <a:schemeClr val="tx1"/>
                  </a:buClr>
                  <a:buNone/>
                </a:pPr>
                <a:endParaRPr lang="en-US" sz="2400" dirty="0"/>
              </a:p>
              <a:p>
                <a:pPr marL="530225" indent="-514350">
                  <a:lnSpc>
                    <a:spcPct val="100000"/>
                  </a:lnSpc>
                  <a:spcBef>
                    <a:spcPts val="0"/>
                  </a:spcBef>
                  <a:buClr>
                    <a:schemeClr val="tx1"/>
                  </a:buClr>
                  <a:buFont typeface="+mj-lt"/>
                  <a:buAutoNum type="alphaLcParenR"/>
                </a:pPr>
                <a:r>
                  <a:rPr lang="en-US" sz="2400" dirty="0">
                    <a:solidFill>
                      <a:srgbClr val="C00000"/>
                    </a:solidFill>
                  </a:rPr>
                  <a:t>Try Faraday’s Law:</a:t>
                </a:r>
                <a:r>
                  <a:rPr lang="en-US" sz="2400" dirty="0"/>
                  <a:t> </a:t>
                </a:r>
                <a14:m>
                  <m:oMath xmlns:m="http://schemas.openxmlformats.org/officeDocument/2006/math">
                    <m:nary>
                      <m:naryPr>
                        <m:chr m:val="∮"/>
                        <m:limLoc m:val="undOvr"/>
                        <m:subHide m:val="on"/>
                        <m:supHide m:val="on"/>
                        <m:ctrlPr>
                          <a:rPr lang="en-US" sz="2400" i="1">
                            <a:latin typeface="Cambria Math" panose="02040503050406030204" pitchFamily="18" charset="0"/>
                          </a:rPr>
                        </m:ctrlPr>
                      </m:naryPr>
                      <m:sub/>
                      <m:sup/>
                      <m:e>
                        <m:acc>
                          <m:accPr>
                            <m:chr m:val="⃗"/>
                            <m:ctrlPr>
                              <a:rPr lang="en-US" sz="2400" i="1">
                                <a:latin typeface="Cambria Math" panose="02040503050406030204" pitchFamily="18" charset="0"/>
                              </a:rPr>
                            </m:ctrlPr>
                          </m:accPr>
                          <m:e>
                            <m:r>
                              <a:rPr lang="en-US" sz="2400" i="1">
                                <a:latin typeface="Cambria Math" panose="02040503050406030204" pitchFamily="18" charset="0"/>
                              </a:rPr>
                              <m:t>𝐸</m:t>
                            </m:r>
                          </m:e>
                        </m:acc>
                        <m:r>
                          <a:rPr lang="en-US" sz="2400" i="1" dirty="0">
                            <a:latin typeface="Cambria Math" panose="02040503050406030204" pitchFamily="18" charset="0"/>
                          </a:rPr>
                          <m:t>⋅</m:t>
                        </m:r>
                        <m:r>
                          <a:rPr lang="en-US" sz="2400" i="1" dirty="0">
                            <a:latin typeface="Cambria Math" panose="02040503050406030204" pitchFamily="18" charset="0"/>
                          </a:rPr>
                          <m:t>𝑑</m:t>
                        </m:r>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𝑙</m:t>
                            </m:r>
                          </m:e>
                        </m:acc>
                      </m:e>
                    </m:nary>
                    <m:r>
                      <a:rPr lang="en-US" sz="2400" i="1">
                        <a:latin typeface="Cambria Math" panose="02040503050406030204" pitchFamily="18" charset="0"/>
                      </a:rPr>
                      <m:t>=−</m:t>
                    </m:r>
                    <m:r>
                      <a:rPr lang="en-US" sz="2400" i="1">
                        <a:latin typeface="Cambria Math" panose="02040503050406030204" pitchFamily="18" charset="0"/>
                      </a:rPr>
                      <m:t>𝑑</m:t>
                    </m:r>
                    <m:sSub>
                      <m:sSubPr>
                        <m:ctrlPr>
                          <a:rPr lang="en-US" sz="2400" i="1">
                            <a:latin typeface="Cambria Math" panose="02040503050406030204" pitchFamily="18" charset="0"/>
                          </a:rPr>
                        </m:ctrlPr>
                      </m:sSubPr>
                      <m:e>
                        <m:r>
                          <m:rPr>
                            <m:sty m:val="p"/>
                          </m:rPr>
                          <a:rPr lang="en-US" sz="2400">
                            <a:latin typeface="Cambria Math" panose="02040503050406030204" pitchFamily="18" charset="0"/>
                          </a:rPr>
                          <m:t>Φ</m:t>
                        </m:r>
                      </m:e>
                      <m:sub>
                        <m:r>
                          <a:rPr lang="en-US" sz="2400" i="1">
                            <a:latin typeface="Cambria Math" panose="02040503050406030204" pitchFamily="18" charset="0"/>
                          </a:rPr>
                          <m:t>𝐵</m:t>
                        </m:r>
                      </m:sub>
                    </m:sSub>
                    <m:r>
                      <a:rPr lang="en-US" sz="2400" b="0" i="1" smtClean="0">
                        <a:latin typeface="Cambria Math" panose="02040503050406030204" pitchFamily="18" charset="0"/>
                      </a:rPr>
                      <m:t>/</m:t>
                    </m:r>
                    <m:r>
                      <a:rPr lang="en-US" sz="2400" b="0" i="1" smtClean="0">
                        <a:latin typeface="Cambria Math" panose="02040503050406030204" pitchFamily="18" charset="0"/>
                      </a:rPr>
                      <m:t>𝑑𝑡</m:t>
                    </m:r>
                  </m:oMath>
                </a14:m>
                <a:endParaRPr lang="en-US" sz="2400" dirty="0"/>
              </a:p>
              <a:p>
                <a:pPr marL="987425" lvl="1" indent="-514350">
                  <a:lnSpc>
                    <a:spcPct val="100000"/>
                  </a:lnSpc>
                  <a:spcBef>
                    <a:spcPts val="0"/>
                  </a:spcBef>
                  <a:buClr>
                    <a:schemeClr val="tx1"/>
                  </a:buClr>
                </a:pPr>
                <a:r>
                  <a:rPr lang="en-US" dirty="0">
                    <a:solidFill>
                      <a:schemeClr val="accent2">
                        <a:lumMod val="50000"/>
                      </a:schemeClr>
                    </a:solidFill>
                  </a:rPr>
                  <a:t>If </a:t>
                </a:r>
                <a14:m>
                  <m:oMath xmlns:m="http://schemas.openxmlformats.org/officeDocument/2006/math">
                    <m:r>
                      <a:rPr lang="en-US" i="1" smtClean="0">
                        <a:solidFill>
                          <a:schemeClr val="tx1"/>
                        </a:solidFill>
                        <a:latin typeface="Cambria Math" panose="02040503050406030204" pitchFamily="18" charset="0"/>
                      </a:rPr>
                      <m:t>𝐸</m:t>
                    </m:r>
                    <m:r>
                      <a:rPr lang="en-US" b="0" i="1" smtClean="0">
                        <a:solidFill>
                          <a:schemeClr val="tx1"/>
                        </a:solidFill>
                        <a:latin typeface="Cambria Math" panose="02040503050406030204" pitchFamily="18" charset="0"/>
                      </a:rPr>
                      <m:t>=0</m:t>
                    </m:r>
                  </m:oMath>
                </a14:m>
                <a:r>
                  <a:rPr lang="en-US" dirty="0">
                    <a:solidFill>
                      <a:schemeClr val="accent2">
                        <a:lumMod val="50000"/>
                      </a:schemeClr>
                    </a:solidFill>
                  </a:rPr>
                  <a:t> everywhere inside </a:t>
                </a:r>
                <a14:m>
                  <m:oMath xmlns:m="http://schemas.openxmlformats.org/officeDocument/2006/math">
                    <m:r>
                      <a:rPr lang="en-US" b="0" i="1" smtClean="0">
                        <a:latin typeface="Cambria Math" panose="02040503050406030204" pitchFamily="18" charset="0"/>
                      </a:rPr>
                      <m:t>→</m:t>
                    </m:r>
                    <m:nary>
                      <m:naryPr>
                        <m:chr m:val="∮"/>
                        <m:limLoc m:val="undOvr"/>
                        <m:subHide m:val="on"/>
                        <m:supHide m:val="on"/>
                        <m:ctrlPr>
                          <a:rPr lang="en-US" i="1">
                            <a:latin typeface="Cambria Math" panose="02040503050406030204" pitchFamily="18" charset="0"/>
                          </a:rPr>
                        </m:ctrlPr>
                      </m:naryPr>
                      <m:sub/>
                      <m:sup/>
                      <m:e>
                        <m:acc>
                          <m:accPr>
                            <m:chr m:val="⃗"/>
                            <m:ctrlPr>
                              <a:rPr lang="en-US" i="1">
                                <a:latin typeface="Cambria Math" panose="02040503050406030204" pitchFamily="18" charset="0"/>
                              </a:rPr>
                            </m:ctrlPr>
                          </m:accPr>
                          <m:e>
                            <m:r>
                              <a:rPr lang="en-US" i="1">
                                <a:latin typeface="Cambria Math" panose="02040503050406030204" pitchFamily="18" charset="0"/>
                              </a:rPr>
                              <m:t>𝐸</m:t>
                            </m:r>
                          </m:e>
                        </m:acc>
                        <m:r>
                          <a:rPr lang="en-US" i="1" dirty="0">
                            <a:latin typeface="Cambria Math" panose="02040503050406030204" pitchFamily="18" charset="0"/>
                          </a:rPr>
                          <m:t>⋅</m:t>
                        </m:r>
                        <m:r>
                          <a:rPr lang="en-US" i="1" dirty="0">
                            <a:latin typeface="Cambria Math" panose="02040503050406030204" pitchFamily="18" charset="0"/>
                          </a:rPr>
                          <m:t>𝑑</m:t>
                        </m:r>
                        <m:acc>
                          <m:accPr>
                            <m:chr m:val="⃗"/>
                            <m:ctrlPr>
                              <a:rPr lang="en-US" i="1" dirty="0">
                                <a:latin typeface="Cambria Math" panose="02040503050406030204" pitchFamily="18" charset="0"/>
                              </a:rPr>
                            </m:ctrlPr>
                          </m:accPr>
                          <m:e>
                            <m:r>
                              <a:rPr lang="en-US" i="1" dirty="0">
                                <a:latin typeface="Cambria Math" panose="02040503050406030204" pitchFamily="18" charset="0"/>
                              </a:rPr>
                              <m:t>𝑙</m:t>
                            </m:r>
                          </m:e>
                        </m:acc>
                      </m:e>
                    </m:nary>
                    <m:r>
                      <a:rPr lang="en-US" b="0" i="1" dirty="0" smtClean="0">
                        <a:latin typeface="Cambria Math" panose="02040503050406030204" pitchFamily="18" charset="0"/>
                      </a:rPr>
                      <m:t>=0</m:t>
                    </m:r>
                  </m:oMath>
                </a14:m>
                <a:endParaRPr lang="en-US" dirty="0"/>
              </a:p>
              <a:p>
                <a:pPr marL="987425" lvl="1" indent="-514350">
                  <a:lnSpc>
                    <a:spcPct val="100000"/>
                  </a:lnSpc>
                  <a:spcBef>
                    <a:spcPts val="0"/>
                  </a:spcBef>
                  <a:buClr>
                    <a:schemeClr val="tx1"/>
                  </a:buClr>
                </a:pPr>
                <a14:m>
                  <m:oMath xmlns:m="http://schemas.openxmlformats.org/officeDocument/2006/math">
                    <m:r>
                      <a:rPr lang="en-US" b="0" i="1" smtClean="0">
                        <a:latin typeface="Cambria Math" panose="02040503050406030204" pitchFamily="18" charset="0"/>
                      </a:rPr>
                      <m:t>→</m:t>
                    </m:r>
                    <m:r>
                      <a:rPr lang="en-US" i="1">
                        <a:latin typeface="Cambria Math" panose="02040503050406030204" pitchFamily="18" charset="0"/>
                      </a:rPr>
                      <m:t>𝑑</m:t>
                    </m:r>
                    <m:sSub>
                      <m:sSubPr>
                        <m:ctrlPr>
                          <a:rPr lang="en-US" i="1">
                            <a:latin typeface="Cambria Math" panose="02040503050406030204" pitchFamily="18" charset="0"/>
                          </a:rPr>
                        </m:ctrlPr>
                      </m:sSubPr>
                      <m:e>
                        <m:r>
                          <m:rPr>
                            <m:sty m:val="p"/>
                          </m:rPr>
                          <a:rPr lang="en-US">
                            <a:latin typeface="Cambria Math" panose="02040503050406030204" pitchFamily="18" charset="0"/>
                          </a:rPr>
                          <m:t>Φ</m:t>
                        </m:r>
                      </m:e>
                      <m:sub>
                        <m:r>
                          <a:rPr lang="en-US" i="1">
                            <a:latin typeface="Cambria Math" panose="02040503050406030204" pitchFamily="18" charset="0"/>
                          </a:rPr>
                          <m:t>𝐵</m:t>
                        </m:r>
                      </m:sub>
                    </m:sSub>
                    <m:r>
                      <a:rPr lang="en-US" b="0" i="1" smtClean="0">
                        <a:latin typeface="Cambria Math" panose="02040503050406030204" pitchFamily="18" charset="0"/>
                      </a:rPr>
                      <m:t>/</m:t>
                    </m:r>
                    <m:r>
                      <a:rPr lang="en-US" i="1">
                        <a:latin typeface="Cambria Math" panose="02040503050406030204" pitchFamily="18" charset="0"/>
                      </a:rPr>
                      <m:t>𝑑𝑡</m:t>
                    </m:r>
                    <m:r>
                      <a:rPr lang="en-US" b="0" i="1" smtClean="0">
                        <a:latin typeface="Cambria Math" panose="02040503050406030204" pitchFamily="18" charset="0"/>
                      </a:rPr>
                      <m:t>=0</m:t>
                    </m:r>
                  </m:oMath>
                </a14:m>
                <a:r>
                  <a:rPr lang="en-US" dirty="0">
                    <a:solidFill>
                      <a:srgbClr val="008F00"/>
                    </a:solidFill>
                  </a:rPr>
                  <a:t>, and therefore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Φ</m:t>
                        </m:r>
                      </m:e>
                      <m:sub>
                        <m:r>
                          <a:rPr lang="en-US" i="1">
                            <a:latin typeface="Cambria Math" panose="02040503050406030204" pitchFamily="18" charset="0"/>
                          </a:rPr>
                          <m:t>𝐵</m:t>
                        </m:r>
                      </m:sub>
                    </m:sSub>
                    <m:r>
                      <a:rPr lang="en-US" b="0" i="1" smtClean="0">
                        <a:latin typeface="Cambria Math" panose="02040503050406030204" pitchFamily="18" charset="0"/>
                      </a:rPr>
                      <m:t>=</m:t>
                    </m:r>
                  </m:oMath>
                </a14:m>
                <a:r>
                  <a:rPr lang="en-US" dirty="0"/>
                  <a:t> </a:t>
                </a:r>
                <a:r>
                  <a:rPr lang="en-US" dirty="0">
                    <a:solidFill>
                      <a:srgbClr val="008F00"/>
                    </a:solidFill>
                  </a:rPr>
                  <a:t>constant!</a:t>
                </a:r>
              </a:p>
              <a:p>
                <a:pPr marL="530225" indent="-514350">
                  <a:lnSpc>
                    <a:spcPct val="100000"/>
                  </a:lnSpc>
                  <a:spcBef>
                    <a:spcPts val="0"/>
                  </a:spcBef>
                  <a:buClr>
                    <a:schemeClr val="tx1"/>
                  </a:buClr>
                  <a:buFont typeface="+mj-lt"/>
                  <a:buAutoNum type="alphaLcParenR"/>
                </a:pPr>
                <a:r>
                  <a:rPr lang="en-US" sz="2400" dirty="0">
                    <a:solidFill>
                      <a:srgbClr val="0432FF"/>
                    </a:solidFill>
                  </a:rPr>
                  <a:t>Try Ampère-Maxwell: </a:t>
                </a:r>
                <a14:m>
                  <m:oMath xmlns:m="http://schemas.openxmlformats.org/officeDocument/2006/math">
                    <m:nary>
                      <m:naryPr>
                        <m:chr m:val="∮"/>
                        <m:limLoc m:val="undOvr"/>
                        <m:subHide m:val="on"/>
                        <m:supHide m:val="on"/>
                        <m:ctrlPr>
                          <a:rPr lang="en-US" sz="2400" i="1">
                            <a:latin typeface="Cambria Math" panose="02040503050406030204" pitchFamily="18" charset="0"/>
                          </a:rPr>
                        </m:ctrlPr>
                      </m:naryPr>
                      <m:sub/>
                      <m:sup/>
                      <m:e>
                        <m:acc>
                          <m:accPr>
                            <m:chr m:val="⃗"/>
                            <m:ctrlPr>
                              <a:rPr lang="en-US" sz="2400" i="1">
                                <a:latin typeface="Cambria Math" panose="02040503050406030204" pitchFamily="18" charset="0"/>
                              </a:rPr>
                            </m:ctrlPr>
                          </m:accPr>
                          <m:e>
                            <m:r>
                              <a:rPr lang="en-US" sz="2400" b="0" i="1" smtClean="0">
                                <a:latin typeface="Cambria Math" panose="02040503050406030204" pitchFamily="18" charset="0"/>
                              </a:rPr>
                              <m:t>𝐵</m:t>
                            </m:r>
                          </m:e>
                        </m:acc>
                        <m:r>
                          <a:rPr lang="en-US" sz="2400" i="1" dirty="0">
                            <a:latin typeface="Cambria Math" panose="02040503050406030204" pitchFamily="18" charset="0"/>
                          </a:rPr>
                          <m:t>⋅</m:t>
                        </m:r>
                        <m:r>
                          <a:rPr lang="en-US" sz="2400" i="1" dirty="0">
                            <a:latin typeface="Cambria Math" panose="02040503050406030204" pitchFamily="18" charset="0"/>
                          </a:rPr>
                          <m:t>𝑑</m:t>
                        </m:r>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𝑙</m:t>
                            </m:r>
                          </m:e>
                        </m:acc>
                      </m:e>
                    </m:nary>
                    <m:r>
                      <a:rPr lang="en-US" sz="2400" i="1">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𝜇</m:t>
                        </m:r>
                      </m:e>
                      <m:sub>
                        <m:r>
                          <a:rPr lang="en-US" sz="2400" b="0" i="1" smtClean="0">
                            <a:latin typeface="Cambria Math" panose="02040503050406030204" pitchFamily="18" charset="0"/>
                          </a:rPr>
                          <m:t>0</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𝐼</m:t>
                        </m:r>
                      </m:e>
                      <m:sub>
                        <m:r>
                          <m:rPr>
                            <m:sty m:val="p"/>
                          </m:rPr>
                          <a:rPr lang="en-US" sz="2400" b="0" i="0" smtClean="0">
                            <a:latin typeface="Cambria Math" panose="02040503050406030204" pitchFamily="18" charset="0"/>
                          </a:rPr>
                          <m:t>int</m:t>
                        </m:r>
                      </m:sub>
                    </m:sSub>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b="0" i="1" smtClean="0">
                            <a:latin typeface="Cambria Math" panose="02040503050406030204" pitchFamily="18" charset="0"/>
                          </a:rPr>
                          <m:t>𝜖</m:t>
                        </m:r>
                      </m:e>
                      <m:sub>
                        <m:r>
                          <a:rPr lang="en-US" sz="2400" i="1">
                            <a:latin typeface="Cambria Math" panose="02040503050406030204" pitchFamily="18" charset="0"/>
                          </a:rPr>
                          <m:t>0</m:t>
                        </m:r>
                      </m:sub>
                    </m:sSub>
                    <m:sSub>
                      <m:sSubPr>
                        <m:ctrlPr>
                          <a:rPr lang="en-US" sz="2400" i="1">
                            <a:latin typeface="Cambria Math" panose="02040503050406030204" pitchFamily="18" charset="0"/>
                          </a:rPr>
                        </m:ctrlPr>
                      </m:sSubPr>
                      <m:e>
                        <m:r>
                          <a:rPr lang="en-US" sz="2400" i="1">
                            <a:latin typeface="Cambria Math" panose="02040503050406030204" pitchFamily="18" charset="0"/>
                          </a:rPr>
                          <m:t>𝜇</m:t>
                        </m:r>
                      </m:e>
                      <m:sub>
                        <m:r>
                          <a:rPr lang="en-US" sz="2400" i="1">
                            <a:latin typeface="Cambria Math" panose="02040503050406030204" pitchFamily="18" charset="0"/>
                          </a:rPr>
                          <m:t>0</m:t>
                        </m:r>
                      </m:sub>
                    </m:sSub>
                    <m:r>
                      <a:rPr lang="en-US" sz="2400" i="1">
                        <a:latin typeface="Cambria Math" panose="02040503050406030204" pitchFamily="18" charset="0"/>
                      </a:rPr>
                      <m:t>𝑑</m:t>
                    </m:r>
                    <m:sSub>
                      <m:sSubPr>
                        <m:ctrlPr>
                          <a:rPr lang="en-US" sz="2400" i="1">
                            <a:latin typeface="Cambria Math" panose="02040503050406030204" pitchFamily="18" charset="0"/>
                          </a:rPr>
                        </m:ctrlPr>
                      </m:sSubPr>
                      <m:e>
                        <m:r>
                          <m:rPr>
                            <m:sty m:val="p"/>
                          </m:rPr>
                          <a:rPr lang="en-US" sz="2400">
                            <a:latin typeface="Cambria Math" panose="02040503050406030204" pitchFamily="18" charset="0"/>
                          </a:rPr>
                          <m:t>Φ</m:t>
                        </m:r>
                      </m:e>
                      <m:sub>
                        <m:r>
                          <a:rPr lang="en-US" sz="2400" b="0" i="1" smtClean="0">
                            <a:latin typeface="Cambria Math" panose="02040503050406030204" pitchFamily="18" charset="0"/>
                          </a:rPr>
                          <m:t>𝐸</m:t>
                        </m:r>
                      </m:sub>
                    </m:sSub>
                    <m:r>
                      <a:rPr lang="en-US" sz="2400" i="1">
                        <a:latin typeface="Cambria Math" panose="02040503050406030204" pitchFamily="18" charset="0"/>
                      </a:rPr>
                      <m:t>/</m:t>
                    </m:r>
                    <m:r>
                      <a:rPr lang="en-US" sz="2400" i="1">
                        <a:latin typeface="Cambria Math" panose="02040503050406030204" pitchFamily="18" charset="0"/>
                      </a:rPr>
                      <m:t>𝑑𝑡</m:t>
                    </m:r>
                  </m:oMath>
                </a14:m>
                <a:endParaRPr lang="en-US" sz="2400" dirty="0"/>
              </a:p>
              <a:p>
                <a:pPr marL="987425" lvl="1" indent="-514350">
                  <a:lnSpc>
                    <a:spcPct val="100000"/>
                  </a:lnSpc>
                  <a:spcBef>
                    <a:spcPts val="0"/>
                  </a:spcBef>
                  <a:buClr>
                    <a:schemeClr val="tx1"/>
                  </a:buClr>
                </a:pPr>
                <a:r>
                  <a:rPr lang="en-US" dirty="0">
                    <a:solidFill>
                      <a:srgbClr val="4F2170"/>
                    </a:solidFill>
                  </a:rPr>
                  <a:t>Choose an integration path </a:t>
                </a:r>
                <a:r>
                  <a:rPr lang="en-US" i="1" dirty="0">
                    <a:solidFill>
                      <a:srgbClr val="4F2170"/>
                    </a:solidFill>
                  </a:rPr>
                  <a:t>just inside </a:t>
                </a:r>
                <a:r>
                  <a:rPr lang="en-US" dirty="0">
                    <a:solidFill>
                      <a:srgbClr val="4F2170"/>
                    </a:solidFill>
                  </a:rPr>
                  <a:t>the superconductor surface…</a:t>
                </a:r>
              </a:p>
              <a:p>
                <a:pPr marL="987425" lvl="1" indent="-514350">
                  <a:lnSpc>
                    <a:spcPct val="100000"/>
                  </a:lnSpc>
                  <a:spcBef>
                    <a:spcPts val="0"/>
                  </a:spcBef>
                  <a:buClr>
                    <a:schemeClr val="tx1"/>
                  </a:buClr>
                </a:pPr>
                <a:r>
                  <a:rPr lang="en-US" dirty="0">
                    <a:solidFill>
                      <a:srgbClr val="C00000"/>
                    </a:solidFill>
                  </a:rPr>
                  <a:t>…since </a:t>
                </a:r>
                <a14:m>
                  <m:oMath xmlns:m="http://schemas.openxmlformats.org/officeDocument/2006/math">
                    <m:r>
                      <a:rPr lang="en-US" b="0" i="1" smtClean="0">
                        <a:solidFill>
                          <a:schemeClr val="tx1"/>
                        </a:solidFill>
                        <a:latin typeface="Cambria Math" panose="02040503050406030204" pitchFamily="18" charset="0"/>
                      </a:rPr>
                      <m:t>𝐵</m:t>
                    </m:r>
                    <m:r>
                      <a:rPr lang="en-US" i="1">
                        <a:solidFill>
                          <a:schemeClr val="tx1"/>
                        </a:solidFill>
                        <a:latin typeface="Cambria Math" panose="02040503050406030204" pitchFamily="18" charset="0"/>
                      </a:rPr>
                      <m:t>=0</m:t>
                    </m:r>
                  </m:oMath>
                </a14:m>
                <a:r>
                  <a:rPr lang="en-US" dirty="0">
                    <a:solidFill>
                      <a:srgbClr val="C00000"/>
                    </a:solidFill>
                  </a:rPr>
                  <a:t> inside a superconductor </a:t>
                </a:r>
                <a14:m>
                  <m:oMath xmlns:m="http://schemas.openxmlformats.org/officeDocument/2006/math">
                    <m:r>
                      <a:rPr lang="en-US" i="1">
                        <a:latin typeface="Cambria Math" panose="02040503050406030204" pitchFamily="18" charset="0"/>
                      </a:rPr>
                      <m:t>→</m:t>
                    </m:r>
                    <m:nary>
                      <m:naryPr>
                        <m:chr m:val="∮"/>
                        <m:limLoc m:val="undOvr"/>
                        <m:subHide m:val="on"/>
                        <m:supHide m:val="on"/>
                        <m:ctrlPr>
                          <a:rPr lang="en-US" i="1">
                            <a:latin typeface="Cambria Math" panose="02040503050406030204" pitchFamily="18" charset="0"/>
                          </a:rPr>
                        </m:ctrlPr>
                      </m:naryPr>
                      <m:sub/>
                      <m:sup/>
                      <m:e>
                        <m:acc>
                          <m:accPr>
                            <m:chr m:val="⃗"/>
                            <m:ctrlPr>
                              <a:rPr lang="en-US" i="1">
                                <a:latin typeface="Cambria Math" panose="02040503050406030204" pitchFamily="18" charset="0"/>
                              </a:rPr>
                            </m:ctrlPr>
                          </m:accPr>
                          <m:e>
                            <m:r>
                              <a:rPr lang="en-US" b="0" i="1" smtClean="0">
                                <a:latin typeface="Cambria Math" panose="02040503050406030204" pitchFamily="18" charset="0"/>
                              </a:rPr>
                              <m:t>𝐵</m:t>
                            </m:r>
                          </m:e>
                        </m:acc>
                        <m:r>
                          <a:rPr lang="en-US" i="1" dirty="0">
                            <a:latin typeface="Cambria Math" panose="02040503050406030204" pitchFamily="18" charset="0"/>
                          </a:rPr>
                          <m:t>⋅</m:t>
                        </m:r>
                        <m:r>
                          <a:rPr lang="en-US" i="1" dirty="0">
                            <a:latin typeface="Cambria Math" panose="02040503050406030204" pitchFamily="18" charset="0"/>
                          </a:rPr>
                          <m:t>𝑑</m:t>
                        </m:r>
                        <m:acc>
                          <m:accPr>
                            <m:chr m:val="⃗"/>
                            <m:ctrlPr>
                              <a:rPr lang="en-US" i="1" dirty="0">
                                <a:latin typeface="Cambria Math" panose="02040503050406030204" pitchFamily="18" charset="0"/>
                              </a:rPr>
                            </m:ctrlPr>
                          </m:accPr>
                          <m:e>
                            <m:r>
                              <a:rPr lang="en-US" i="1" dirty="0">
                                <a:latin typeface="Cambria Math" panose="02040503050406030204" pitchFamily="18" charset="0"/>
                              </a:rPr>
                              <m:t>𝑙</m:t>
                            </m:r>
                          </m:e>
                        </m:acc>
                      </m:e>
                    </m:nary>
                    <m:r>
                      <a:rPr lang="en-US" i="1" dirty="0">
                        <a:latin typeface="Cambria Math" panose="02040503050406030204" pitchFamily="18" charset="0"/>
                      </a:rPr>
                      <m:t>=0</m:t>
                    </m:r>
                  </m:oMath>
                </a14:m>
                <a:endParaRPr lang="en-US" dirty="0"/>
              </a:p>
              <a:p>
                <a:pPr marL="987425" lvl="1" indent="-514350">
                  <a:lnSpc>
                    <a:spcPct val="100000"/>
                  </a:lnSpc>
                  <a:spcBef>
                    <a:spcPts val="0"/>
                  </a:spcBef>
                  <a:buClr>
                    <a:schemeClr val="tx1"/>
                  </a:buClr>
                </a:pPr>
                <a:r>
                  <a:rPr lang="en-US" dirty="0">
                    <a:solidFill>
                      <a:schemeClr val="accent2">
                        <a:lumMod val="50000"/>
                      </a:schemeClr>
                    </a:solidFill>
                  </a:rPr>
                  <a:t>Since </a:t>
                </a:r>
                <a14:m>
                  <m:oMath xmlns:m="http://schemas.openxmlformats.org/officeDocument/2006/math">
                    <m:r>
                      <a:rPr lang="en-US" i="1" smtClean="0">
                        <a:solidFill>
                          <a:schemeClr val="tx1"/>
                        </a:solidFill>
                        <a:latin typeface="Cambria Math" panose="02040503050406030204" pitchFamily="18" charset="0"/>
                      </a:rPr>
                      <m:t>𝐸</m:t>
                    </m:r>
                    <m:r>
                      <a:rPr lang="en-US" i="1">
                        <a:solidFill>
                          <a:schemeClr val="tx1"/>
                        </a:solidFill>
                        <a:latin typeface="Cambria Math" panose="02040503050406030204" pitchFamily="18" charset="0"/>
                      </a:rPr>
                      <m:t>=0</m:t>
                    </m:r>
                  </m:oMath>
                </a14:m>
                <a:r>
                  <a:rPr lang="en-US" dirty="0">
                    <a:solidFill>
                      <a:schemeClr val="accent2">
                        <a:lumMod val="50000"/>
                      </a:schemeClr>
                    </a:solidFill>
                  </a:rPr>
                  <a:t> everywhere inside a conductor </a:t>
                </a:r>
                <a14:m>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𝑑</m:t>
                    </m:r>
                    <m:sSub>
                      <m:sSubPr>
                        <m:ctrlPr>
                          <a:rPr lang="en-US" i="1">
                            <a:latin typeface="Cambria Math" panose="02040503050406030204" pitchFamily="18" charset="0"/>
                          </a:rPr>
                        </m:ctrlPr>
                      </m:sSubPr>
                      <m:e>
                        <m:r>
                          <m:rPr>
                            <m:sty m:val="p"/>
                          </m:rPr>
                          <a:rPr lang="en-US">
                            <a:latin typeface="Cambria Math" panose="02040503050406030204" pitchFamily="18" charset="0"/>
                          </a:rPr>
                          <m:t>Φ</m:t>
                        </m:r>
                      </m:e>
                      <m:sub>
                        <m:r>
                          <a:rPr lang="en-US" i="1">
                            <a:latin typeface="Cambria Math" panose="02040503050406030204" pitchFamily="18" charset="0"/>
                          </a:rPr>
                          <m:t>𝐸</m:t>
                        </m:r>
                      </m:sub>
                    </m:sSub>
                    <m:r>
                      <a:rPr lang="en-US" b="0" i="1" smtClean="0">
                        <a:latin typeface="Cambria Math" panose="02040503050406030204" pitchFamily="18" charset="0"/>
                      </a:rPr>
                      <m:t>/</m:t>
                    </m:r>
                    <m:r>
                      <a:rPr lang="en-US" i="1">
                        <a:latin typeface="Cambria Math" panose="02040503050406030204" pitchFamily="18" charset="0"/>
                      </a:rPr>
                      <m:t>𝑑𝑡</m:t>
                    </m:r>
                    <m:r>
                      <a:rPr lang="en-US" b="0" i="1" smtClean="0">
                        <a:latin typeface="Cambria Math" panose="02040503050406030204" pitchFamily="18" charset="0"/>
                      </a:rPr>
                      <m:t>=0</m:t>
                    </m:r>
                  </m:oMath>
                </a14:m>
                <a:endParaRPr lang="en-US" i="1" dirty="0">
                  <a:latin typeface="Cambria Math" panose="02040503050406030204" pitchFamily="18" charset="0"/>
                </a:endParaRPr>
              </a:p>
              <a:p>
                <a:pPr marL="987425" lvl="1" indent="-514350">
                  <a:lnSpc>
                    <a:spcPct val="100000"/>
                  </a:lnSpc>
                  <a:spcBef>
                    <a:spcPts val="0"/>
                  </a:spcBef>
                  <a:buClr>
                    <a:schemeClr val="tx1"/>
                  </a:buClr>
                </a:pP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m:rPr>
                            <m:sty m:val="p"/>
                          </m:rPr>
                          <a:rPr lang="en-US">
                            <a:latin typeface="Cambria Math" panose="02040503050406030204" pitchFamily="18" charset="0"/>
                          </a:rPr>
                          <m:t>int</m:t>
                        </m:r>
                      </m:sub>
                    </m:sSub>
                    <m:r>
                      <a:rPr lang="en-US" i="1">
                        <a:latin typeface="Cambria Math" panose="02040503050406030204" pitchFamily="18" charset="0"/>
                      </a:rPr>
                      <m:t>=0</m:t>
                    </m:r>
                  </m:oMath>
                </a14:m>
                <a:r>
                  <a:rPr lang="en-US" dirty="0">
                    <a:solidFill>
                      <a:srgbClr val="008F00"/>
                    </a:solidFill>
                  </a:rPr>
                  <a:t>, i.e. the no current intercepted by any surface spanning our closed path</a:t>
                </a:r>
              </a:p>
              <a:p>
                <a:pPr marL="15875" indent="0" algn="ctr">
                  <a:lnSpc>
                    <a:spcPct val="100000"/>
                  </a:lnSpc>
                  <a:spcBef>
                    <a:spcPts val="0"/>
                  </a:spcBef>
                  <a:buClr>
                    <a:schemeClr val="tx1"/>
                  </a:buClr>
                  <a:buNone/>
                </a:pPr>
                <a:r>
                  <a:rPr lang="en-US" sz="2400" dirty="0">
                    <a:sym typeface="Wingdings" pitchFamily="2" charset="2"/>
                  </a:rPr>
                  <a:t></a:t>
                </a:r>
                <a:r>
                  <a:rPr lang="en-US" sz="2400" dirty="0">
                    <a:solidFill>
                      <a:srgbClr val="0432FF"/>
                    </a:solidFill>
                    <a:sym typeface="Wingdings" pitchFamily="2" charset="2"/>
                  </a:rPr>
                  <a:t> </a:t>
                </a:r>
                <a:r>
                  <a:rPr lang="en-US" sz="2400" dirty="0">
                    <a:solidFill>
                      <a:srgbClr val="0432FF"/>
                    </a:solidFill>
                  </a:rPr>
                  <a:t>Current must be confined to the surface of the superconductor!</a:t>
                </a:r>
              </a:p>
            </p:txBody>
          </p:sp>
        </mc:Choice>
        <mc:Fallback xmlns="">
          <p:sp>
            <p:nvSpPr>
              <p:cNvPr id="6" name="Content Placeholder 5"/>
              <p:cNvSpPr>
                <a:spLocks noGrp="1" noRot="1" noChangeAspect="1" noMove="1" noResize="1" noEditPoints="1" noAdjustHandles="1" noChangeArrowheads="1" noChangeShapeType="1" noTextEdit="1"/>
              </p:cNvSpPr>
              <p:nvPr>
                <p:ph idx="4294967295"/>
              </p:nvPr>
            </p:nvSpPr>
            <p:spPr>
              <a:xfrm>
                <a:off x="89775" y="971179"/>
                <a:ext cx="12019099" cy="5776453"/>
              </a:xfrm>
              <a:blipFill>
                <a:blip r:embed="rId3"/>
                <a:stretch>
                  <a:fillRect l="-634" t="-439" r="-317" b="-219"/>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EF718F39-9022-A64F-A66D-E0F3B7F44E53}"/>
              </a:ext>
            </a:extLst>
          </p:cNvPr>
          <p:cNvSpPr>
            <a:spLocks noGrp="1"/>
          </p:cNvSpPr>
          <p:nvPr>
            <p:ph type="title"/>
          </p:nvPr>
        </p:nvSpPr>
        <p:spPr/>
        <p:txBody>
          <a:bodyPr/>
          <a:lstStyle/>
          <a:p>
            <a:r>
              <a:rPr lang="en-US" dirty="0"/>
              <a:t>Example Problem: QP 30.35</a:t>
            </a:r>
          </a:p>
        </p:txBody>
      </p:sp>
      <p:sp>
        <p:nvSpPr>
          <p:cNvPr id="3" name="Footer Placeholder 2"/>
          <p:cNvSpPr>
            <a:spLocks noGrp="1"/>
          </p:cNvSpPr>
          <p:nvPr>
            <p:ph type="ftr" sz="quarter" idx="11"/>
          </p:nvPr>
        </p:nvSpPr>
        <p:spPr/>
        <p:txBody>
          <a:bodyPr/>
          <a:lstStyle/>
          <a:p>
            <a:r>
              <a:rPr lang="en-GB"/>
              <a:t>© 2015 Pearson Education, Inc.</a:t>
            </a:r>
          </a:p>
        </p:txBody>
      </p:sp>
      <p:sp>
        <p:nvSpPr>
          <p:cNvPr id="5" name="Slide Number Placeholder 4">
            <a:extLst>
              <a:ext uri="{FF2B5EF4-FFF2-40B4-BE49-F238E27FC236}">
                <a16:creationId xmlns:a16="http://schemas.microsoft.com/office/drawing/2014/main" id="{730FAE29-F3BE-594A-ACE1-D7F3ABBA2B26}"/>
              </a:ext>
            </a:extLst>
          </p:cNvPr>
          <p:cNvSpPr>
            <a:spLocks noGrp="1"/>
          </p:cNvSpPr>
          <p:nvPr>
            <p:ph type="sldNum" sz="quarter" idx="12"/>
          </p:nvPr>
        </p:nvSpPr>
        <p:spPr/>
        <p:txBody>
          <a:bodyPr/>
          <a:lstStyle/>
          <a:p>
            <a:fld id="{B79B69FD-2E52-A742-8FC1-C69E57207C6B}" type="slidenum">
              <a:rPr lang="en-US" smtClean="0"/>
              <a:pPr/>
              <a:t>20</a:t>
            </a:fld>
            <a:endParaRPr lang="en-US" dirty="0"/>
          </a:p>
        </p:txBody>
      </p:sp>
    </p:spTree>
    <p:extLst>
      <p:ext uri="{BB962C8B-B14F-4D97-AF65-F5344CB8AC3E}">
        <p14:creationId xmlns:p14="http://schemas.microsoft.com/office/powerpoint/2010/main" val="186869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6">
                                            <p:txEl>
                                              <p:pRg st="12" end="12"/>
                                            </p:txEl>
                                          </p:spTgt>
                                        </p:tgtEl>
                                        <p:attrNameLst>
                                          <p:attrName>style.visibility</p:attrName>
                                        </p:attrNameLst>
                                      </p:cBhvr>
                                      <p:to>
                                        <p:strVal val="visible"/>
                                      </p:to>
                                    </p:set>
                                    <p:anim calcmode="lin" valueType="num">
                                      <p:cBhvr additive="base">
                                        <p:cTn id="43" dur="500" fill="hold"/>
                                        <p:tgtEl>
                                          <p:spTgt spid="6">
                                            <p:txEl>
                                              <p:pRg st="12" end="12"/>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F71DA5-CB75-C94E-B95E-A01153AC0107}"/>
              </a:ext>
            </a:extLst>
          </p:cNvPr>
          <p:cNvSpPr>
            <a:spLocks noGrp="1"/>
          </p:cNvSpPr>
          <p:nvPr>
            <p:ph type="title"/>
          </p:nvPr>
        </p:nvSpPr>
        <p:spPr/>
        <p:txBody>
          <a:bodyPr>
            <a:normAutofit/>
          </a:bodyPr>
          <a:lstStyle/>
          <a:p>
            <a:r>
              <a:rPr lang="en-US" dirty="0"/>
              <a:t>Section 30.6: Clicker Question 5</a:t>
            </a:r>
          </a:p>
        </p:txBody>
      </p:sp>
      <p:sp>
        <p:nvSpPr>
          <p:cNvPr id="2" name="Footer Placeholder 1"/>
          <p:cNvSpPr>
            <a:spLocks noGrp="1"/>
          </p:cNvSpPr>
          <p:nvPr>
            <p:ph type="ftr" sz="quarter" idx="11"/>
          </p:nvPr>
        </p:nvSpPr>
        <p:spPr/>
        <p:txBody>
          <a:bodyPr/>
          <a:lstStyle/>
          <a:p>
            <a:r>
              <a:rPr lang="en-GB" dirty="0"/>
              <a:t>© 2015 Pearson Education, Inc.</a:t>
            </a:r>
          </a:p>
        </p:txBody>
      </p:sp>
      <mc:AlternateContent xmlns:mc="http://schemas.openxmlformats.org/markup-compatibility/2006" xmlns:a14="http://schemas.microsoft.com/office/drawing/2010/main">
        <mc:Choice Requires="a14">
          <p:sp>
            <p:nvSpPr>
              <p:cNvPr id="7" name="Content Placeholder 6"/>
              <p:cNvSpPr>
                <a:spLocks noGrp="1"/>
              </p:cNvSpPr>
              <p:nvPr>
                <p:ph idx="1"/>
              </p:nvPr>
            </p:nvSpPr>
            <p:spPr>
              <a:xfrm>
                <a:off x="838200" y="1213175"/>
                <a:ext cx="10515600" cy="4823756"/>
              </a:xfrm>
            </p:spPr>
            <p:txBody>
              <a:bodyPr/>
              <a:lstStyle/>
              <a:p>
                <a:pPr marL="0" indent="0">
                  <a:buNone/>
                </a:pPr>
                <a:r>
                  <a:rPr lang="en-US" sz="3200" dirty="0"/>
                  <a:t>A planar electromagnetic wave is propagating through space. Its electric field vector is given by</a:t>
                </a:r>
              </a:p>
              <a:p>
                <a:pPr marL="0" indent="0">
                  <a:buNone/>
                </a:pPr>
                <a14:m>
                  <m:oMathPara xmlns:m="http://schemas.openxmlformats.org/officeDocument/2006/math">
                    <m:oMathParaPr>
                      <m:jc m:val="centerGroup"/>
                    </m:oMathParaPr>
                    <m:oMath xmlns:m="http://schemas.openxmlformats.org/officeDocument/2006/math">
                      <m:acc>
                        <m:accPr>
                          <m:chr m:val="⃗"/>
                          <m:ctrlPr>
                            <a:rPr lang="en-US" sz="3200" b="0" i="1" smtClean="0">
                              <a:latin typeface="Cambria Math" panose="02040503050406030204" pitchFamily="18" charset="0"/>
                            </a:rPr>
                          </m:ctrlPr>
                        </m:accPr>
                        <m:e>
                          <m:r>
                            <a:rPr lang="en-US" sz="3200" b="0" i="1" smtClean="0">
                              <a:latin typeface="Cambria Math" panose="02040503050406030204" pitchFamily="18" charset="0"/>
                            </a:rPr>
                            <m:t>𝐸</m:t>
                          </m:r>
                        </m:e>
                      </m:acc>
                      <m:r>
                        <a:rPr lang="en-US" sz="3200" b="0" i="1" dirty="0" smtClean="0">
                          <a:latin typeface="Cambria Math" panose="02040503050406030204" pitchFamily="18" charset="0"/>
                        </a:rPr>
                        <m:t>=</m:t>
                      </m:r>
                      <m:sSub>
                        <m:sSubPr>
                          <m:ctrlPr>
                            <a:rPr lang="en-US" sz="3200" b="0" i="1" dirty="0" smtClean="0">
                              <a:latin typeface="Cambria Math" panose="02040503050406030204" pitchFamily="18" charset="0"/>
                            </a:rPr>
                          </m:ctrlPr>
                        </m:sSubPr>
                        <m:e>
                          <m:r>
                            <a:rPr lang="en-US" sz="3200" b="0" i="1" dirty="0" smtClean="0">
                              <a:latin typeface="Cambria Math" panose="02040503050406030204" pitchFamily="18" charset="0"/>
                            </a:rPr>
                            <m:t>𝐸</m:t>
                          </m:r>
                        </m:e>
                        <m:sub>
                          <m:r>
                            <a:rPr lang="en-US" sz="3200" b="0" i="1" dirty="0" smtClean="0">
                              <a:latin typeface="Cambria Math" panose="02040503050406030204" pitchFamily="18" charset="0"/>
                            </a:rPr>
                            <m:t>0</m:t>
                          </m:r>
                        </m:sub>
                      </m:sSub>
                      <m:func>
                        <m:funcPr>
                          <m:ctrlPr>
                            <a:rPr lang="en-US" sz="3200" b="0" i="1" dirty="0" smtClean="0">
                              <a:latin typeface="Cambria Math" panose="02040503050406030204" pitchFamily="18" charset="0"/>
                            </a:rPr>
                          </m:ctrlPr>
                        </m:funcPr>
                        <m:fName>
                          <m:r>
                            <m:rPr>
                              <m:sty m:val="p"/>
                            </m:rPr>
                            <a:rPr lang="en-US" sz="3200" b="0" i="0" dirty="0" smtClean="0">
                              <a:latin typeface="Cambria Math" panose="02040503050406030204" pitchFamily="18" charset="0"/>
                            </a:rPr>
                            <m:t>cos</m:t>
                          </m:r>
                        </m:fName>
                        <m:e>
                          <m:d>
                            <m:dPr>
                              <m:ctrlPr>
                                <a:rPr lang="en-US" sz="3200" b="0" i="1" dirty="0" smtClean="0">
                                  <a:latin typeface="Cambria Math" panose="02040503050406030204" pitchFamily="18" charset="0"/>
                                </a:rPr>
                              </m:ctrlPr>
                            </m:dPr>
                            <m:e>
                              <m:r>
                                <a:rPr lang="en-US" sz="3200" b="0" i="1" dirty="0" smtClean="0">
                                  <a:latin typeface="Cambria Math" panose="02040503050406030204" pitchFamily="18" charset="0"/>
                                </a:rPr>
                                <m:t>𝑘𝑧</m:t>
                              </m:r>
                              <m:r>
                                <a:rPr lang="en-US" sz="3200" b="0" i="1" dirty="0" smtClean="0">
                                  <a:latin typeface="Cambria Math" panose="02040503050406030204" pitchFamily="18" charset="0"/>
                                </a:rPr>
                                <m:t>−</m:t>
                              </m:r>
                              <m:r>
                                <a:rPr lang="en-US" sz="3200" b="0" i="1" dirty="0" smtClean="0">
                                  <a:latin typeface="Cambria Math" panose="02040503050406030204" pitchFamily="18" charset="0"/>
                                </a:rPr>
                                <m:t>𝜔</m:t>
                              </m:r>
                              <m:r>
                                <a:rPr lang="en-US" sz="3200" b="0" i="1" dirty="0" smtClean="0">
                                  <a:latin typeface="Cambria Math" panose="02040503050406030204" pitchFamily="18" charset="0"/>
                                </a:rPr>
                                <m:t>𝑡</m:t>
                              </m:r>
                            </m:e>
                          </m:d>
                        </m:e>
                      </m:func>
                      <m:acc>
                        <m:accPr>
                          <m:chr m:val="̂"/>
                          <m:ctrlPr>
                            <a:rPr lang="en-US" sz="3200" b="0" i="1" dirty="0" smtClean="0">
                              <a:latin typeface="Cambria Math" panose="02040503050406030204" pitchFamily="18" charset="0"/>
                            </a:rPr>
                          </m:ctrlPr>
                        </m:accPr>
                        <m:e>
                          <m:r>
                            <a:rPr lang="en-US" sz="3200" b="0" i="1" dirty="0" smtClean="0">
                              <a:latin typeface="Cambria Math" panose="02040503050406030204" pitchFamily="18" charset="0"/>
                            </a:rPr>
                            <m:t>𝑖</m:t>
                          </m:r>
                        </m:e>
                      </m:acc>
                    </m:oMath>
                  </m:oMathPara>
                </a14:m>
                <a:br>
                  <a:rPr lang="en-US" sz="3200" dirty="0"/>
                </a:br>
                <a:endParaRPr lang="en-US" sz="3200" dirty="0"/>
              </a:p>
              <a:p>
                <a:pPr marL="0" indent="0">
                  <a:buNone/>
                </a:pPr>
                <a:r>
                  <a:rPr lang="en-US" sz="3200" dirty="0"/>
                  <a:t>Its magnetic field vector is</a:t>
                </a:r>
              </a:p>
              <a:p>
                <a:pPr marL="0" indent="0">
                  <a:buNone/>
                </a:pPr>
                <a:endParaRPr lang="en-US" sz="3200" dirty="0"/>
              </a:p>
              <a:p>
                <a:pPr marL="514350" indent="-514350">
                  <a:buFont typeface="+mj-lt"/>
                  <a:buAutoNum type="alphaLcParenR"/>
                </a:pPr>
                <a:r>
                  <a:rPr lang="en-US" sz="3200" dirty="0"/>
                  <a:t> </a:t>
                </a:r>
                <a14:m>
                  <m:oMath xmlns:m="http://schemas.openxmlformats.org/officeDocument/2006/math">
                    <m:acc>
                      <m:accPr>
                        <m:chr m:val="⃗"/>
                        <m:ctrlPr>
                          <a:rPr lang="en-US" sz="3200" i="1">
                            <a:latin typeface="Cambria Math" panose="02040503050406030204" pitchFamily="18" charset="0"/>
                          </a:rPr>
                        </m:ctrlPr>
                      </m:accPr>
                      <m:e>
                        <m:r>
                          <a:rPr lang="en-US" sz="3200" b="0" i="1" smtClean="0">
                            <a:latin typeface="Cambria Math" panose="02040503050406030204" pitchFamily="18" charset="0"/>
                          </a:rPr>
                          <m:t>𝐵</m:t>
                        </m:r>
                      </m:e>
                    </m:acc>
                    <m:r>
                      <a:rPr lang="en-US" sz="3200" i="1" dirty="0">
                        <a:latin typeface="Cambria Math" panose="02040503050406030204" pitchFamily="18" charset="0"/>
                      </a:rPr>
                      <m:t>=</m:t>
                    </m:r>
                    <m:sSub>
                      <m:sSubPr>
                        <m:ctrlPr>
                          <a:rPr lang="en-US" sz="3200" i="1" dirty="0">
                            <a:latin typeface="Cambria Math" panose="02040503050406030204" pitchFamily="18" charset="0"/>
                          </a:rPr>
                        </m:ctrlPr>
                      </m:sSubPr>
                      <m:e>
                        <m:r>
                          <a:rPr lang="en-US" sz="3200" i="1" dirty="0">
                            <a:latin typeface="Cambria Math" panose="02040503050406030204" pitchFamily="18" charset="0"/>
                          </a:rPr>
                          <m:t>𝐸</m:t>
                        </m:r>
                      </m:e>
                      <m:sub>
                        <m:r>
                          <a:rPr lang="en-US" sz="3200" i="1" dirty="0">
                            <a:latin typeface="Cambria Math" panose="02040503050406030204" pitchFamily="18" charset="0"/>
                          </a:rPr>
                          <m:t>0</m:t>
                        </m:r>
                      </m:sub>
                    </m:sSub>
                    <m:func>
                      <m:funcPr>
                        <m:ctrlPr>
                          <a:rPr lang="en-US" sz="3200" i="1" dirty="0">
                            <a:latin typeface="Cambria Math" panose="02040503050406030204" pitchFamily="18" charset="0"/>
                          </a:rPr>
                        </m:ctrlPr>
                      </m:funcPr>
                      <m:fName>
                        <m:r>
                          <m:rPr>
                            <m:sty m:val="p"/>
                          </m:rPr>
                          <a:rPr lang="en-US" sz="3200" dirty="0">
                            <a:latin typeface="Cambria Math" panose="02040503050406030204" pitchFamily="18" charset="0"/>
                          </a:rPr>
                          <m:t>cos</m:t>
                        </m:r>
                      </m:fName>
                      <m:e>
                        <m:d>
                          <m:dPr>
                            <m:ctrlPr>
                              <a:rPr lang="en-US" sz="3200" i="1" dirty="0">
                                <a:latin typeface="Cambria Math" panose="02040503050406030204" pitchFamily="18" charset="0"/>
                              </a:rPr>
                            </m:ctrlPr>
                          </m:dPr>
                          <m:e>
                            <m:r>
                              <a:rPr lang="en-US" sz="3200" i="1" dirty="0">
                                <a:latin typeface="Cambria Math" panose="02040503050406030204" pitchFamily="18" charset="0"/>
                              </a:rPr>
                              <m:t>𝑘𝑧</m:t>
                            </m:r>
                            <m:r>
                              <a:rPr lang="en-US" sz="3200" i="1" dirty="0">
                                <a:latin typeface="Cambria Math" panose="02040503050406030204" pitchFamily="18" charset="0"/>
                              </a:rPr>
                              <m:t>−</m:t>
                            </m:r>
                            <m:r>
                              <a:rPr lang="en-US" sz="3200" i="1" dirty="0">
                                <a:latin typeface="Cambria Math" panose="02040503050406030204" pitchFamily="18" charset="0"/>
                              </a:rPr>
                              <m:t>𝜔</m:t>
                            </m:r>
                            <m:r>
                              <a:rPr lang="en-US" sz="3200" i="1" dirty="0">
                                <a:latin typeface="Cambria Math" panose="02040503050406030204" pitchFamily="18" charset="0"/>
                              </a:rPr>
                              <m:t>𝑡</m:t>
                            </m:r>
                          </m:e>
                        </m:d>
                      </m:e>
                    </m:func>
                    <m:acc>
                      <m:accPr>
                        <m:chr m:val="̂"/>
                        <m:ctrlPr>
                          <a:rPr lang="en-US" sz="3200" i="1" dirty="0">
                            <a:latin typeface="Cambria Math" panose="02040503050406030204" pitchFamily="18" charset="0"/>
                          </a:rPr>
                        </m:ctrlPr>
                      </m:accPr>
                      <m:e>
                        <m:r>
                          <a:rPr lang="en-US" sz="3200" b="0" i="1" dirty="0" smtClean="0">
                            <a:latin typeface="Cambria Math" panose="02040503050406030204" pitchFamily="18" charset="0"/>
                          </a:rPr>
                          <m:t>𝑗</m:t>
                        </m:r>
                      </m:e>
                    </m:acc>
                  </m:oMath>
                </a14:m>
                <a:endParaRPr lang="en-US" sz="3200" dirty="0"/>
              </a:p>
              <a:p>
                <a:pPr marL="514350" indent="-514350">
                  <a:buFont typeface="+mj-lt"/>
                  <a:buAutoNum type="alphaLcParenR"/>
                </a:pPr>
                <a:r>
                  <a:rPr lang="en-US" sz="3200" dirty="0"/>
                  <a:t> </a:t>
                </a:r>
                <a14:m>
                  <m:oMath xmlns:m="http://schemas.openxmlformats.org/officeDocument/2006/math">
                    <m:acc>
                      <m:accPr>
                        <m:chr m:val="⃗"/>
                        <m:ctrlPr>
                          <a:rPr lang="en-US" sz="3200" i="1">
                            <a:latin typeface="Cambria Math" panose="02040503050406030204" pitchFamily="18" charset="0"/>
                          </a:rPr>
                        </m:ctrlPr>
                      </m:accPr>
                      <m:e>
                        <m:r>
                          <a:rPr lang="en-US" sz="3200" i="1">
                            <a:latin typeface="Cambria Math" panose="02040503050406030204" pitchFamily="18" charset="0"/>
                          </a:rPr>
                          <m:t>𝐵</m:t>
                        </m:r>
                      </m:e>
                    </m:acc>
                    <m:r>
                      <a:rPr lang="en-US" sz="3200" i="1" dirty="0">
                        <a:latin typeface="Cambria Math" panose="02040503050406030204" pitchFamily="18" charset="0"/>
                      </a:rPr>
                      <m:t>=</m:t>
                    </m:r>
                    <m:sSub>
                      <m:sSubPr>
                        <m:ctrlPr>
                          <a:rPr lang="en-US" sz="3200" i="1" dirty="0">
                            <a:latin typeface="Cambria Math" panose="02040503050406030204" pitchFamily="18" charset="0"/>
                          </a:rPr>
                        </m:ctrlPr>
                      </m:sSubPr>
                      <m:e>
                        <m:r>
                          <a:rPr lang="en-US" sz="3200" i="1" dirty="0">
                            <a:latin typeface="Cambria Math" panose="02040503050406030204" pitchFamily="18" charset="0"/>
                          </a:rPr>
                          <m:t>𝐸</m:t>
                        </m:r>
                      </m:e>
                      <m:sub>
                        <m:r>
                          <a:rPr lang="en-US" sz="3200" i="1" dirty="0">
                            <a:latin typeface="Cambria Math" panose="02040503050406030204" pitchFamily="18" charset="0"/>
                          </a:rPr>
                          <m:t>0</m:t>
                        </m:r>
                      </m:sub>
                    </m:sSub>
                    <m:func>
                      <m:funcPr>
                        <m:ctrlPr>
                          <a:rPr lang="en-US" sz="3200" i="1" dirty="0">
                            <a:latin typeface="Cambria Math" panose="02040503050406030204" pitchFamily="18" charset="0"/>
                          </a:rPr>
                        </m:ctrlPr>
                      </m:funcPr>
                      <m:fName>
                        <m:r>
                          <m:rPr>
                            <m:sty m:val="p"/>
                          </m:rPr>
                          <a:rPr lang="en-US" sz="3200" dirty="0">
                            <a:latin typeface="Cambria Math" panose="02040503050406030204" pitchFamily="18" charset="0"/>
                          </a:rPr>
                          <m:t>cos</m:t>
                        </m:r>
                      </m:fName>
                      <m:e>
                        <m:d>
                          <m:dPr>
                            <m:ctrlPr>
                              <a:rPr lang="en-US" sz="3200" i="1" dirty="0">
                                <a:latin typeface="Cambria Math" panose="02040503050406030204" pitchFamily="18" charset="0"/>
                              </a:rPr>
                            </m:ctrlPr>
                          </m:dPr>
                          <m:e>
                            <m:r>
                              <a:rPr lang="en-US" sz="3200" i="1" dirty="0">
                                <a:latin typeface="Cambria Math" panose="02040503050406030204" pitchFamily="18" charset="0"/>
                              </a:rPr>
                              <m:t>𝑘</m:t>
                            </m:r>
                            <m:r>
                              <a:rPr lang="en-US" sz="3200" b="0" i="1" dirty="0" smtClean="0">
                                <a:latin typeface="Cambria Math" panose="02040503050406030204" pitchFamily="18" charset="0"/>
                              </a:rPr>
                              <m:t>𝑦</m:t>
                            </m:r>
                            <m:r>
                              <a:rPr lang="en-US" sz="3200" i="1" dirty="0">
                                <a:latin typeface="Cambria Math" panose="02040503050406030204" pitchFamily="18" charset="0"/>
                              </a:rPr>
                              <m:t>−</m:t>
                            </m:r>
                            <m:r>
                              <a:rPr lang="en-US" sz="3200" i="1" dirty="0">
                                <a:latin typeface="Cambria Math" panose="02040503050406030204" pitchFamily="18" charset="0"/>
                              </a:rPr>
                              <m:t>𝜔</m:t>
                            </m:r>
                            <m:r>
                              <a:rPr lang="en-US" sz="3200" i="1" dirty="0">
                                <a:latin typeface="Cambria Math" panose="02040503050406030204" pitchFamily="18" charset="0"/>
                              </a:rPr>
                              <m:t>𝑡</m:t>
                            </m:r>
                          </m:e>
                        </m:d>
                      </m:e>
                    </m:func>
                    <m:acc>
                      <m:accPr>
                        <m:chr m:val="̂"/>
                        <m:ctrlPr>
                          <a:rPr lang="en-US" sz="3200" i="1" dirty="0">
                            <a:latin typeface="Cambria Math" panose="02040503050406030204" pitchFamily="18" charset="0"/>
                          </a:rPr>
                        </m:ctrlPr>
                      </m:accPr>
                      <m:e>
                        <m:r>
                          <a:rPr lang="en-US" sz="3200" b="0" i="1" dirty="0" smtClean="0">
                            <a:latin typeface="Cambria Math" panose="02040503050406030204" pitchFamily="18" charset="0"/>
                          </a:rPr>
                          <m:t>𝑘</m:t>
                        </m:r>
                      </m:e>
                    </m:acc>
                  </m:oMath>
                </a14:m>
                <a:endParaRPr lang="en-US" sz="3200" dirty="0"/>
              </a:p>
              <a:p>
                <a:pPr marL="514350" indent="-514350">
                  <a:buFont typeface="+mj-lt"/>
                  <a:buAutoNum type="alphaLcParenR"/>
                </a:pPr>
                <a:r>
                  <a:rPr lang="en-US" sz="3200" dirty="0"/>
                  <a:t> </a:t>
                </a:r>
                <a14:m>
                  <m:oMath xmlns:m="http://schemas.openxmlformats.org/officeDocument/2006/math">
                    <m:acc>
                      <m:accPr>
                        <m:chr m:val="⃗"/>
                        <m:ctrlPr>
                          <a:rPr lang="en-US" sz="3200" i="1">
                            <a:latin typeface="Cambria Math" panose="02040503050406030204" pitchFamily="18" charset="0"/>
                          </a:rPr>
                        </m:ctrlPr>
                      </m:accPr>
                      <m:e>
                        <m:r>
                          <a:rPr lang="en-US" sz="3200" i="1">
                            <a:latin typeface="Cambria Math" panose="02040503050406030204" pitchFamily="18" charset="0"/>
                          </a:rPr>
                          <m:t>𝐵</m:t>
                        </m:r>
                      </m:e>
                    </m:acc>
                    <m:r>
                      <a:rPr lang="en-US" sz="3200" i="1" dirty="0">
                        <a:latin typeface="Cambria Math" panose="02040503050406030204" pitchFamily="18" charset="0"/>
                      </a:rPr>
                      <m:t>=</m:t>
                    </m:r>
                    <m:sSub>
                      <m:sSubPr>
                        <m:ctrlPr>
                          <a:rPr lang="en-US" sz="3200" i="1" dirty="0">
                            <a:latin typeface="Cambria Math" panose="02040503050406030204" pitchFamily="18" charset="0"/>
                          </a:rPr>
                        </m:ctrlPr>
                      </m:sSubPr>
                      <m:e>
                        <m:r>
                          <a:rPr lang="en-US" sz="3200" i="1" dirty="0">
                            <a:latin typeface="Cambria Math" panose="02040503050406030204" pitchFamily="18" charset="0"/>
                          </a:rPr>
                          <m:t>𝐸</m:t>
                        </m:r>
                      </m:e>
                      <m:sub>
                        <m:r>
                          <a:rPr lang="en-US" sz="3200" i="1" dirty="0">
                            <a:latin typeface="Cambria Math" panose="02040503050406030204" pitchFamily="18" charset="0"/>
                          </a:rPr>
                          <m:t>0</m:t>
                        </m:r>
                      </m:sub>
                    </m:sSub>
                    <m:func>
                      <m:funcPr>
                        <m:ctrlPr>
                          <a:rPr lang="en-US" sz="3200" i="1" dirty="0">
                            <a:latin typeface="Cambria Math" panose="02040503050406030204" pitchFamily="18" charset="0"/>
                          </a:rPr>
                        </m:ctrlPr>
                      </m:funcPr>
                      <m:fName>
                        <m:r>
                          <m:rPr>
                            <m:sty m:val="p"/>
                          </m:rPr>
                          <a:rPr lang="en-US" sz="3200" dirty="0">
                            <a:latin typeface="Cambria Math" panose="02040503050406030204" pitchFamily="18" charset="0"/>
                          </a:rPr>
                          <m:t>cos</m:t>
                        </m:r>
                      </m:fName>
                      <m:e>
                        <m:d>
                          <m:dPr>
                            <m:ctrlPr>
                              <a:rPr lang="en-US" sz="3200" i="1" dirty="0">
                                <a:latin typeface="Cambria Math" panose="02040503050406030204" pitchFamily="18" charset="0"/>
                              </a:rPr>
                            </m:ctrlPr>
                          </m:dPr>
                          <m:e>
                            <m:r>
                              <a:rPr lang="en-US" sz="3200" i="1" dirty="0">
                                <a:latin typeface="Cambria Math" panose="02040503050406030204" pitchFamily="18" charset="0"/>
                              </a:rPr>
                              <m:t>𝑘</m:t>
                            </m:r>
                            <m:r>
                              <a:rPr lang="en-US" sz="3200" b="0" i="1" dirty="0" smtClean="0">
                                <a:latin typeface="Cambria Math" panose="02040503050406030204" pitchFamily="18" charset="0"/>
                              </a:rPr>
                              <m:t>𝑦</m:t>
                            </m:r>
                            <m:r>
                              <a:rPr lang="en-US" sz="3200" i="1" dirty="0">
                                <a:latin typeface="Cambria Math" panose="02040503050406030204" pitchFamily="18" charset="0"/>
                              </a:rPr>
                              <m:t>−</m:t>
                            </m:r>
                            <m:r>
                              <a:rPr lang="en-US" sz="3200" i="1" dirty="0">
                                <a:latin typeface="Cambria Math" panose="02040503050406030204" pitchFamily="18" charset="0"/>
                              </a:rPr>
                              <m:t>𝜔</m:t>
                            </m:r>
                            <m:r>
                              <a:rPr lang="en-US" sz="3200" i="1" dirty="0">
                                <a:latin typeface="Cambria Math" panose="02040503050406030204" pitchFamily="18" charset="0"/>
                              </a:rPr>
                              <m:t>𝑡</m:t>
                            </m:r>
                          </m:e>
                        </m:d>
                      </m:e>
                    </m:func>
                    <m:acc>
                      <m:accPr>
                        <m:chr m:val="̂"/>
                        <m:ctrlPr>
                          <a:rPr lang="en-US" sz="3200" i="1" dirty="0">
                            <a:latin typeface="Cambria Math" panose="02040503050406030204" pitchFamily="18" charset="0"/>
                          </a:rPr>
                        </m:ctrlPr>
                      </m:accPr>
                      <m:e>
                        <m:r>
                          <a:rPr lang="en-US" sz="3200" b="0" i="1" dirty="0" smtClean="0">
                            <a:latin typeface="Cambria Math" panose="02040503050406030204" pitchFamily="18" charset="0"/>
                          </a:rPr>
                          <m:t>𝑖</m:t>
                        </m:r>
                      </m:e>
                    </m:acc>
                  </m:oMath>
                </a14:m>
                <a:endParaRPr lang="en-US" sz="3200" dirty="0"/>
              </a:p>
              <a:p>
                <a:pPr marL="514350" indent="-514350">
                  <a:buFont typeface="+mj-lt"/>
                  <a:buAutoNum type="alphaLcParenR"/>
                </a:pPr>
                <a:r>
                  <a:rPr lang="en-US" sz="3200" dirty="0"/>
                  <a:t> </a:t>
                </a:r>
                <a14:m>
                  <m:oMath xmlns:m="http://schemas.openxmlformats.org/officeDocument/2006/math">
                    <m:acc>
                      <m:accPr>
                        <m:chr m:val="⃗"/>
                        <m:ctrlPr>
                          <a:rPr lang="en-US" sz="3200" i="1">
                            <a:latin typeface="Cambria Math" panose="02040503050406030204" pitchFamily="18" charset="0"/>
                          </a:rPr>
                        </m:ctrlPr>
                      </m:accPr>
                      <m:e>
                        <m:r>
                          <a:rPr lang="en-US" sz="3200" i="1">
                            <a:latin typeface="Cambria Math" panose="02040503050406030204" pitchFamily="18" charset="0"/>
                          </a:rPr>
                          <m:t>𝐵</m:t>
                        </m:r>
                      </m:e>
                    </m:acc>
                    <m:r>
                      <a:rPr lang="en-US" sz="3200" i="1" dirty="0">
                        <a:latin typeface="Cambria Math" panose="02040503050406030204" pitchFamily="18" charset="0"/>
                      </a:rPr>
                      <m:t>=</m:t>
                    </m:r>
                    <m:sSub>
                      <m:sSubPr>
                        <m:ctrlPr>
                          <a:rPr lang="en-US" sz="3200" i="1" dirty="0">
                            <a:latin typeface="Cambria Math" panose="02040503050406030204" pitchFamily="18" charset="0"/>
                          </a:rPr>
                        </m:ctrlPr>
                      </m:sSubPr>
                      <m:e>
                        <m:r>
                          <a:rPr lang="en-US" sz="3200" i="1" dirty="0">
                            <a:latin typeface="Cambria Math" panose="02040503050406030204" pitchFamily="18" charset="0"/>
                          </a:rPr>
                          <m:t>𝐸</m:t>
                        </m:r>
                      </m:e>
                      <m:sub>
                        <m:r>
                          <a:rPr lang="en-US" sz="3200" i="1" dirty="0">
                            <a:latin typeface="Cambria Math" panose="02040503050406030204" pitchFamily="18" charset="0"/>
                          </a:rPr>
                          <m:t>0</m:t>
                        </m:r>
                      </m:sub>
                    </m:sSub>
                    <m:func>
                      <m:funcPr>
                        <m:ctrlPr>
                          <a:rPr lang="en-US" sz="3200" i="1" dirty="0">
                            <a:latin typeface="Cambria Math" panose="02040503050406030204" pitchFamily="18" charset="0"/>
                          </a:rPr>
                        </m:ctrlPr>
                      </m:funcPr>
                      <m:fName>
                        <m:r>
                          <m:rPr>
                            <m:sty m:val="p"/>
                          </m:rPr>
                          <a:rPr lang="en-US" sz="3200" dirty="0">
                            <a:latin typeface="Cambria Math" panose="02040503050406030204" pitchFamily="18" charset="0"/>
                          </a:rPr>
                          <m:t>cos</m:t>
                        </m:r>
                      </m:fName>
                      <m:e>
                        <m:d>
                          <m:dPr>
                            <m:ctrlPr>
                              <a:rPr lang="en-US" sz="3200" i="1" dirty="0">
                                <a:latin typeface="Cambria Math" panose="02040503050406030204" pitchFamily="18" charset="0"/>
                              </a:rPr>
                            </m:ctrlPr>
                          </m:dPr>
                          <m:e>
                            <m:r>
                              <a:rPr lang="en-US" sz="3200" i="1" dirty="0">
                                <a:latin typeface="Cambria Math" panose="02040503050406030204" pitchFamily="18" charset="0"/>
                              </a:rPr>
                              <m:t>𝑘</m:t>
                            </m:r>
                            <m:r>
                              <a:rPr lang="en-US" sz="3200" b="0" i="1" dirty="0" smtClean="0">
                                <a:latin typeface="Cambria Math" panose="02040503050406030204" pitchFamily="18" charset="0"/>
                              </a:rPr>
                              <m:t>𝑧</m:t>
                            </m:r>
                            <m:r>
                              <a:rPr lang="en-US" sz="3200" i="1" dirty="0">
                                <a:latin typeface="Cambria Math" panose="02040503050406030204" pitchFamily="18" charset="0"/>
                              </a:rPr>
                              <m:t>−</m:t>
                            </m:r>
                            <m:r>
                              <a:rPr lang="en-US" sz="3200" i="1" dirty="0">
                                <a:latin typeface="Cambria Math" panose="02040503050406030204" pitchFamily="18" charset="0"/>
                              </a:rPr>
                              <m:t>𝜔</m:t>
                            </m:r>
                            <m:r>
                              <a:rPr lang="en-US" sz="3200" i="1" dirty="0">
                                <a:latin typeface="Cambria Math" panose="02040503050406030204" pitchFamily="18" charset="0"/>
                              </a:rPr>
                              <m:t>𝑡</m:t>
                            </m:r>
                          </m:e>
                        </m:d>
                      </m:e>
                    </m:func>
                    <m:acc>
                      <m:accPr>
                        <m:chr m:val="̂"/>
                        <m:ctrlPr>
                          <a:rPr lang="en-US" sz="3200" i="1" dirty="0">
                            <a:latin typeface="Cambria Math" panose="02040503050406030204" pitchFamily="18" charset="0"/>
                          </a:rPr>
                        </m:ctrlPr>
                      </m:accPr>
                      <m:e>
                        <m:r>
                          <a:rPr lang="en-US" sz="3200" b="0" i="1" dirty="0" smtClean="0">
                            <a:latin typeface="Cambria Math" panose="02040503050406030204" pitchFamily="18" charset="0"/>
                          </a:rPr>
                          <m:t>𝑘</m:t>
                        </m:r>
                      </m:e>
                    </m:acc>
                  </m:oMath>
                </a14:m>
                <a:endParaRPr lang="en-US" sz="3200" dirty="0"/>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xfrm>
                <a:off x="838200" y="1213175"/>
                <a:ext cx="10515600" cy="4823756"/>
              </a:xfrm>
              <a:blipFill>
                <a:blip r:embed="rId2"/>
                <a:stretch>
                  <a:fillRect l="-1448" t="-1847" b="-343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265BE04-EF29-024D-9C53-050235BE107E}"/>
              </a:ext>
            </a:extLst>
          </p:cNvPr>
          <p:cNvSpPr>
            <a:spLocks noGrp="1"/>
          </p:cNvSpPr>
          <p:nvPr>
            <p:ph type="sldNum" sz="quarter" idx="12"/>
          </p:nvPr>
        </p:nvSpPr>
        <p:spPr/>
        <p:txBody>
          <a:bodyPr/>
          <a:lstStyle/>
          <a:p>
            <a:fld id="{B79B69FD-2E52-A742-8FC1-C69E57207C6B}" type="slidenum">
              <a:rPr lang="en-US" smtClean="0"/>
              <a:pPr/>
              <a:t>21</a:t>
            </a:fld>
            <a:endParaRPr lang="en-US"/>
          </a:p>
        </p:txBody>
      </p:sp>
      <p:sp>
        <p:nvSpPr>
          <p:cNvPr id="11" name="Rectangle 10">
            <a:extLst>
              <a:ext uri="{FF2B5EF4-FFF2-40B4-BE49-F238E27FC236}">
                <a16:creationId xmlns:a16="http://schemas.microsoft.com/office/drawing/2014/main" id="{A0A0C6D4-A56E-6B44-90A1-313ED15F03FA}"/>
              </a:ext>
            </a:extLst>
          </p:cNvPr>
          <p:cNvSpPr/>
          <p:nvPr/>
        </p:nvSpPr>
        <p:spPr bwMode="auto">
          <a:xfrm>
            <a:off x="704959" y="3717560"/>
            <a:ext cx="4856392" cy="644577"/>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noFill/>
              <a:latin typeface="Arial" charset="0"/>
              <a:ea typeface="ＭＳ Ｐゴシック" charset="0"/>
            </a:endParaRPr>
          </a:p>
        </p:txBody>
      </p:sp>
    </p:spTree>
    <p:extLst>
      <p:ext uri="{BB962C8B-B14F-4D97-AF65-F5344CB8AC3E}">
        <p14:creationId xmlns:p14="http://schemas.microsoft.com/office/powerpoint/2010/main" val="301622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7" name="Text Box 5"/>
          <p:cNvSpPr txBox="1">
            <a:spLocks noChangeArrowheads="1"/>
          </p:cNvSpPr>
          <p:nvPr/>
        </p:nvSpPr>
        <p:spPr bwMode="auto">
          <a:xfrm>
            <a:off x="2336800" y="6015335"/>
            <a:ext cx="7543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altLang="en-US" sz="3200" dirty="0">
                <a:solidFill>
                  <a:schemeClr val="bg1"/>
                </a:solidFill>
                <a:latin typeface="Calibri" charset="0"/>
                <a:ea typeface="Calibri" charset="0"/>
                <a:cs typeface="Calibri" charset="0"/>
              </a:rPr>
              <a:t>Crab Nebula (visible wavelength)</a:t>
            </a:r>
          </a:p>
        </p:txBody>
      </p:sp>
      <p:sp>
        <p:nvSpPr>
          <p:cNvPr id="4" name="Title 3">
            <a:extLst>
              <a:ext uri="{FF2B5EF4-FFF2-40B4-BE49-F238E27FC236}">
                <a16:creationId xmlns:a16="http://schemas.microsoft.com/office/drawing/2014/main" id="{7A5C32FD-D8EC-BF4F-BD27-BD0F8CA35066}"/>
              </a:ext>
            </a:extLst>
          </p:cNvPr>
          <p:cNvSpPr>
            <a:spLocks noGrp="1"/>
          </p:cNvSpPr>
          <p:nvPr>
            <p:ph type="title"/>
          </p:nvPr>
        </p:nvSpPr>
        <p:spPr/>
        <p:txBody>
          <a:bodyPr>
            <a:normAutofit/>
          </a:bodyPr>
          <a:lstStyle/>
          <a:p>
            <a:r>
              <a:rPr lang="en-US" altLang="en-US" dirty="0">
                <a:ea typeface="Palatino" charset="0"/>
              </a:rPr>
              <a:t>Electromagnetic Waves</a:t>
            </a:r>
            <a:endParaRPr lang="en-US" dirty="0"/>
          </a:p>
        </p:txBody>
      </p:sp>
      <p:sp>
        <p:nvSpPr>
          <p:cNvPr id="2" name="Slide Number Placeholder 1"/>
          <p:cNvSpPr>
            <a:spLocks noGrp="1"/>
          </p:cNvSpPr>
          <p:nvPr>
            <p:ph type="sldNum" sz="quarter" idx="12"/>
          </p:nvPr>
        </p:nvSpPr>
        <p:spPr/>
        <p:txBody>
          <a:bodyPr/>
          <a:lstStyle/>
          <a:p>
            <a:fld id="{4C70CB1E-35CB-DC47-BA16-4697C43FF9E0}" type="slidenum">
              <a:rPr lang="en-US" smtClean="0"/>
              <a:pPr/>
              <a:t>22</a:t>
            </a:fld>
            <a:endParaRPr lang="en-US"/>
          </a:p>
        </p:txBody>
      </p:sp>
      <p:pic>
        <p:nvPicPr>
          <p:cNvPr id="3" name="Picture 2"/>
          <p:cNvPicPr>
            <a:picLocks noChangeAspect="1"/>
          </p:cNvPicPr>
          <p:nvPr/>
        </p:nvPicPr>
        <p:blipFill>
          <a:blip r:embed="rId2"/>
          <a:stretch>
            <a:fillRect/>
          </a:stretch>
        </p:blipFill>
        <p:spPr>
          <a:xfrm>
            <a:off x="2260600" y="996383"/>
            <a:ext cx="7696200" cy="4669605"/>
          </a:xfrm>
          <a:prstGeom prst="rect">
            <a:avLst/>
          </a:prstGeom>
        </p:spPr>
      </p:pic>
    </p:spTree>
    <p:extLst>
      <p:ext uri="{BB962C8B-B14F-4D97-AF65-F5344CB8AC3E}">
        <p14:creationId xmlns:p14="http://schemas.microsoft.com/office/powerpoint/2010/main" val="4140039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7" name="Text Box 5"/>
          <p:cNvSpPr txBox="1">
            <a:spLocks noChangeArrowheads="1"/>
          </p:cNvSpPr>
          <p:nvPr/>
        </p:nvSpPr>
        <p:spPr bwMode="auto">
          <a:xfrm>
            <a:off x="2336800" y="6015335"/>
            <a:ext cx="7543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altLang="en-US" sz="3200" dirty="0">
                <a:solidFill>
                  <a:schemeClr val="bg1"/>
                </a:solidFill>
                <a:latin typeface="Calibri" charset="0"/>
                <a:ea typeface="Calibri" charset="0"/>
                <a:cs typeface="Calibri" charset="0"/>
              </a:rPr>
              <a:t>Crab Nebula (x-ray)</a:t>
            </a:r>
          </a:p>
        </p:txBody>
      </p:sp>
      <p:sp>
        <p:nvSpPr>
          <p:cNvPr id="3" name="Title 2">
            <a:extLst>
              <a:ext uri="{FF2B5EF4-FFF2-40B4-BE49-F238E27FC236}">
                <a16:creationId xmlns:a16="http://schemas.microsoft.com/office/drawing/2014/main" id="{2F7ECDB5-6159-5C41-9EE1-E4B463D97D2F}"/>
              </a:ext>
            </a:extLst>
          </p:cNvPr>
          <p:cNvSpPr>
            <a:spLocks noGrp="1"/>
          </p:cNvSpPr>
          <p:nvPr>
            <p:ph type="title"/>
          </p:nvPr>
        </p:nvSpPr>
        <p:spPr/>
        <p:txBody>
          <a:bodyPr>
            <a:normAutofit/>
          </a:bodyPr>
          <a:lstStyle/>
          <a:p>
            <a:r>
              <a:rPr lang="en-US" altLang="en-US" dirty="0">
                <a:ea typeface="Palatino" charset="0"/>
              </a:rPr>
              <a:t>Electromagnetic Waves</a:t>
            </a:r>
            <a:endParaRPr lang="en-US" dirty="0"/>
          </a:p>
        </p:txBody>
      </p:sp>
      <p:sp>
        <p:nvSpPr>
          <p:cNvPr id="2" name="Slide Number Placeholder 1"/>
          <p:cNvSpPr>
            <a:spLocks noGrp="1"/>
          </p:cNvSpPr>
          <p:nvPr>
            <p:ph type="sldNum" sz="quarter" idx="12"/>
          </p:nvPr>
        </p:nvSpPr>
        <p:spPr/>
        <p:txBody>
          <a:bodyPr/>
          <a:lstStyle/>
          <a:p>
            <a:fld id="{4C70CB1E-35CB-DC47-BA16-4697C43FF9E0}" type="slidenum">
              <a:rPr lang="en-US" smtClean="0"/>
              <a:pPr/>
              <a:t>23</a:t>
            </a:fld>
            <a:endParaRPr lang="en-US"/>
          </a:p>
        </p:txBody>
      </p:sp>
      <p:pic>
        <p:nvPicPr>
          <p:cNvPr id="4" name="Picture 3"/>
          <p:cNvPicPr>
            <a:picLocks noChangeAspect="1"/>
          </p:cNvPicPr>
          <p:nvPr/>
        </p:nvPicPr>
        <p:blipFill rotWithShape="1">
          <a:blip r:embed="rId2"/>
          <a:srcRect b="6666"/>
          <a:stretch/>
        </p:blipFill>
        <p:spPr>
          <a:xfrm>
            <a:off x="3733800" y="1600200"/>
            <a:ext cx="4245428" cy="3962400"/>
          </a:xfrm>
          <a:prstGeom prst="rect">
            <a:avLst/>
          </a:prstGeom>
        </p:spPr>
      </p:pic>
    </p:spTree>
    <p:extLst>
      <p:ext uri="{BB962C8B-B14F-4D97-AF65-F5344CB8AC3E}">
        <p14:creationId xmlns:p14="http://schemas.microsoft.com/office/powerpoint/2010/main" val="641133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2E3D8-AD62-5D4E-8E1B-C81EE1017BF3}"/>
              </a:ext>
            </a:extLst>
          </p:cNvPr>
          <p:cNvSpPr>
            <a:spLocks noGrp="1"/>
          </p:cNvSpPr>
          <p:nvPr>
            <p:ph type="title"/>
          </p:nvPr>
        </p:nvSpPr>
        <p:spPr/>
        <p:txBody>
          <a:bodyPr/>
          <a:lstStyle/>
          <a:p>
            <a:r>
              <a:rPr lang="en-US" altLang="en-US" dirty="0">
                <a:ea typeface="Arial" charset="0"/>
              </a:rPr>
              <a:t>Concept Question: Superman</a:t>
            </a:r>
            <a:endParaRPr lang="en-US" dirty="0"/>
          </a:p>
        </p:txBody>
      </p:sp>
      <p:sp>
        <p:nvSpPr>
          <p:cNvPr id="4" name="Slide Number Placeholder 3"/>
          <p:cNvSpPr>
            <a:spLocks noGrp="1"/>
          </p:cNvSpPr>
          <p:nvPr>
            <p:ph type="sldNum" sz="quarter" idx="12"/>
          </p:nvPr>
        </p:nvSpPr>
        <p:spPr/>
        <p:txBody>
          <a:bodyPr/>
          <a:lstStyle/>
          <a:p>
            <a:fld id="{4C70CB1E-35CB-DC47-BA16-4697C43FF9E0}" type="slidenum">
              <a:rPr lang="en-US" smtClean="0"/>
              <a:pPr/>
              <a:t>24</a:t>
            </a:fld>
            <a:endParaRPr lang="en-US"/>
          </a:p>
        </p:txBody>
      </p:sp>
      <p:sp>
        <p:nvSpPr>
          <p:cNvPr id="1918984" name="Rectangle 8"/>
          <p:cNvSpPr>
            <a:spLocks noGrp="1" noChangeArrowheads="1"/>
          </p:cNvSpPr>
          <p:nvPr>
            <p:ph idx="1"/>
          </p:nvPr>
        </p:nvSpPr>
        <p:spPr>
          <a:xfrm>
            <a:off x="161544" y="1003743"/>
            <a:ext cx="11908536" cy="5016758"/>
          </a:xfrm>
          <a:noFill/>
          <a:ln/>
        </p:spPr>
        <p:txBody>
          <a:bodyPr/>
          <a:lstStyle/>
          <a:p>
            <a:pPr marL="17463" indent="-17463">
              <a:buNone/>
            </a:pPr>
            <a:r>
              <a:rPr lang="en-US" altLang="en-US" sz="3200" dirty="0">
                <a:latin typeface="Calibri" panose="020F0502020204030204" pitchFamily="34" charset="0"/>
                <a:ea typeface="Arial" charset="0"/>
                <a:cs typeface="Calibri" panose="020F0502020204030204" pitchFamily="34" charset="0"/>
              </a:rPr>
              <a:t>Since Superman is from the planet Krypton, his eyes are sensitive to the entire electromagnetic spectrum. Does that mean he can use X-ray vision to see that Lois Lane is being kidnapped in the other room?</a:t>
            </a:r>
          </a:p>
          <a:p>
            <a:pPr marL="514350" indent="-514350">
              <a:buFont typeface="+mj-lt"/>
              <a:buAutoNum type="alphaLcParenR"/>
            </a:pPr>
            <a:r>
              <a:rPr lang="en-US" altLang="en-US" sz="3200" dirty="0">
                <a:latin typeface="Calibri" panose="020F0502020204030204" pitchFamily="34" charset="0"/>
                <a:cs typeface="Calibri" panose="020F0502020204030204" pitchFamily="34" charset="0"/>
              </a:rPr>
              <a:t>yes, no problem</a:t>
            </a:r>
          </a:p>
          <a:p>
            <a:pPr marL="514350" indent="-514350">
              <a:buFont typeface="+mj-lt"/>
              <a:buAutoNum type="alphaLcParenR"/>
            </a:pPr>
            <a:r>
              <a:rPr lang="en-US" altLang="en-US" sz="3200" dirty="0">
                <a:latin typeface="Calibri" panose="020F0502020204030204" pitchFamily="34" charset="0"/>
                <a:cs typeface="Calibri" panose="020F0502020204030204" pitchFamily="34" charset="0"/>
              </a:rPr>
              <a:t>nope, he can’t </a:t>
            </a:r>
            <a:endParaRPr lang="en-US" altLang="en-US" sz="3200" dirty="0">
              <a:latin typeface="Calibri" panose="020F0502020204030204" pitchFamily="34" charset="0"/>
              <a:cs typeface="Calibri" panose="020F0502020204030204" pitchFamily="34" charset="0"/>
              <a:sym typeface="Symbol" charset="2"/>
            </a:endParaRPr>
          </a:p>
          <a:p>
            <a:pPr marL="514350" indent="-514350">
              <a:buFont typeface="+mj-lt"/>
              <a:buAutoNum type="alphaLcParenR"/>
            </a:pPr>
            <a:r>
              <a:rPr lang="en-US" altLang="en-US" sz="3200" dirty="0">
                <a:latin typeface="Calibri" panose="020F0502020204030204" pitchFamily="34" charset="0"/>
                <a:cs typeface="Calibri" panose="020F0502020204030204" pitchFamily="34" charset="0"/>
                <a:sym typeface="Symbol" charset="2"/>
              </a:rPr>
              <a:t>need more information</a:t>
            </a:r>
          </a:p>
          <a:p>
            <a:pPr marL="17463" indent="-17463">
              <a:buNone/>
            </a:pPr>
            <a:endParaRPr lang="en-US" altLang="en-US" sz="3200" dirty="0">
              <a:latin typeface="Calibri" panose="020F0502020204030204" pitchFamily="34" charset="0"/>
              <a:cs typeface="Calibri" panose="020F0502020204030204" pitchFamily="34" charset="0"/>
            </a:endParaRPr>
          </a:p>
          <a:p>
            <a:r>
              <a:rPr lang="en-US" altLang="en-US" sz="3200" dirty="0">
                <a:solidFill>
                  <a:srgbClr val="C00000"/>
                </a:solidFill>
                <a:latin typeface="Calibri" panose="020F0502020204030204" pitchFamily="34" charset="0"/>
                <a:cs typeface="Calibri" panose="020F0502020204030204" pitchFamily="34" charset="0"/>
              </a:rPr>
              <a:t>X-ray vision means that Superman’s eyes can </a:t>
            </a:r>
            <a:r>
              <a:rPr lang="en-US" altLang="en-US" sz="3200" i="1" dirty="0">
                <a:solidFill>
                  <a:srgbClr val="C00000"/>
                </a:solidFill>
                <a:latin typeface="Calibri" panose="020F0502020204030204" pitchFamily="34" charset="0"/>
                <a:cs typeface="Calibri" panose="020F0502020204030204" pitchFamily="34" charset="0"/>
              </a:rPr>
              <a:t>receive</a:t>
            </a:r>
            <a:r>
              <a:rPr lang="en-US" altLang="en-US" sz="3200" dirty="0">
                <a:solidFill>
                  <a:srgbClr val="C00000"/>
                </a:solidFill>
                <a:latin typeface="Calibri" panose="020F0502020204030204" pitchFamily="34" charset="0"/>
                <a:cs typeface="Calibri" panose="020F0502020204030204" pitchFamily="34" charset="0"/>
              </a:rPr>
              <a:t> X-rays…</a:t>
            </a:r>
          </a:p>
          <a:p>
            <a:r>
              <a:rPr lang="en-US" altLang="en-US" sz="3200" dirty="0">
                <a:solidFill>
                  <a:schemeClr val="accent2">
                    <a:lumMod val="50000"/>
                  </a:schemeClr>
                </a:solidFill>
                <a:latin typeface="Calibri" panose="020F0502020204030204" pitchFamily="34" charset="0"/>
                <a:cs typeface="Calibri" panose="020F0502020204030204" pitchFamily="34" charset="0"/>
              </a:rPr>
              <a:t>…but not </a:t>
            </a:r>
            <a:r>
              <a:rPr lang="en-US" altLang="en-US" sz="3200" i="1" dirty="0">
                <a:solidFill>
                  <a:schemeClr val="accent2">
                    <a:lumMod val="50000"/>
                  </a:schemeClr>
                </a:solidFill>
                <a:latin typeface="Calibri" panose="020F0502020204030204" pitchFamily="34" charset="0"/>
                <a:cs typeface="Calibri" panose="020F0502020204030204" pitchFamily="34" charset="0"/>
              </a:rPr>
              <a:t>send</a:t>
            </a:r>
            <a:r>
              <a:rPr lang="en-US" altLang="en-US" sz="3200" dirty="0">
                <a:solidFill>
                  <a:schemeClr val="accent2">
                    <a:lumMod val="50000"/>
                  </a:schemeClr>
                </a:solidFill>
                <a:latin typeface="Calibri" panose="020F0502020204030204" pitchFamily="34" charset="0"/>
                <a:cs typeface="Calibri" panose="020F0502020204030204" pitchFamily="34" charset="0"/>
              </a:rPr>
              <a:t> them!</a:t>
            </a:r>
          </a:p>
          <a:p>
            <a:r>
              <a:rPr lang="en-US" altLang="en-US" sz="3200" dirty="0">
                <a:solidFill>
                  <a:srgbClr val="008F00"/>
                </a:solidFill>
                <a:latin typeface="Calibri" panose="020F0502020204030204" pitchFamily="34" charset="0"/>
                <a:cs typeface="Calibri" panose="020F0502020204030204" pitchFamily="34" charset="0"/>
              </a:rPr>
              <a:t>What would have to happen for him to see Lois being kidnapped?</a:t>
            </a:r>
            <a:endParaRPr lang="en-US" altLang="en-US" sz="3200" dirty="0">
              <a:solidFill>
                <a:srgbClr val="008F00"/>
              </a:solidFill>
              <a:latin typeface="Calibri" panose="020F0502020204030204" pitchFamily="34" charset="0"/>
              <a:ea typeface="Arial" charset="0"/>
              <a:cs typeface="Calibri" panose="020F0502020204030204" pitchFamily="34" charset="0"/>
            </a:endParaRPr>
          </a:p>
        </p:txBody>
      </p:sp>
      <p:sp>
        <p:nvSpPr>
          <p:cNvPr id="12" name="Rectangle 11">
            <a:extLst>
              <a:ext uri="{FF2B5EF4-FFF2-40B4-BE49-F238E27FC236}">
                <a16:creationId xmlns:a16="http://schemas.microsoft.com/office/drawing/2014/main" id="{9763CCF7-0444-5249-83FE-A6A15CE7EBBF}"/>
              </a:ext>
            </a:extLst>
          </p:cNvPr>
          <p:cNvSpPr/>
          <p:nvPr/>
        </p:nvSpPr>
        <p:spPr bwMode="auto">
          <a:xfrm>
            <a:off x="85208" y="2971588"/>
            <a:ext cx="3352936" cy="524657"/>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noFill/>
              <a:latin typeface="Arial" charset="0"/>
              <a:ea typeface="ＭＳ Ｐゴシック" charset="0"/>
            </a:endParaRPr>
          </a:p>
        </p:txBody>
      </p:sp>
    </p:spTree>
    <p:extLst>
      <p:ext uri="{BB962C8B-B14F-4D97-AF65-F5344CB8AC3E}">
        <p14:creationId xmlns:p14="http://schemas.microsoft.com/office/powerpoint/2010/main" val="233970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898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1898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1898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146304" y="990023"/>
            <a:ext cx="11923776" cy="1077218"/>
          </a:xfrm>
        </p:spPr>
        <p:txBody>
          <a:bodyPr wrap="square">
            <a:spAutoFit/>
          </a:bodyPr>
          <a:lstStyle/>
          <a:p>
            <a:pPr marL="15875" indent="0">
              <a:lnSpc>
                <a:spcPct val="100000"/>
              </a:lnSpc>
              <a:spcBef>
                <a:spcPts val="0"/>
              </a:spcBef>
              <a:buClr>
                <a:schemeClr val="tx1"/>
              </a:buClr>
              <a:buNone/>
            </a:pPr>
            <a:r>
              <a:rPr lang="en-US" sz="3200" dirty="0"/>
              <a:t>The antenna of a </a:t>
            </a:r>
            <a:r>
              <a:rPr lang="en-US" sz="3200" dirty="0" err="1"/>
              <a:t>WiFi</a:t>
            </a:r>
            <a:r>
              <a:rPr lang="en-US" sz="3200" dirty="0"/>
              <a:t> access point has a length of about 80 mm. What does this say about the likely frequency of the wireless network?</a:t>
            </a:r>
          </a:p>
        </p:txBody>
      </p:sp>
      <p:sp>
        <p:nvSpPr>
          <p:cNvPr id="2" name="Title 1">
            <a:extLst>
              <a:ext uri="{FF2B5EF4-FFF2-40B4-BE49-F238E27FC236}">
                <a16:creationId xmlns:a16="http://schemas.microsoft.com/office/drawing/2014/main" id="{EF718F39-9022-A64F-A66D-E0F3B7F44E53}"/>
              </a:ext>
            </a:extLst>
          </p:cNvPr>
          <p:cNvSpPr>
            <a:spLocks noGrp="1"/>
          </p:cNvSpPr>
          <p:nvPr>
            <p:ph type="title"/>
          </p:nvPr>
        </p:nvSpPr>
        <p:spPr/>
        <p:txBody>
          <a:bodyPr/>
          <a:lstStyle/>
          <a:p>
            <a:r>
              <a:rPr lang="en-US" dirty="0"/>
              <a:t>Example Problem: QP 30.41</a:t>
            </a:r>
          </a:p>
        </p:txBody>
      </p:sp>
      <p:sp>
        <p:nvSpPr>
          <p:cNvPr id="3" name="Footer Placeholder 2"/>
          <p:cNvSpPr>
            <a:spLocks noGrp="1"/>
          </p:cNvSpPr>
          <p:nvPr>
            <p:ph type="ftr" sz="quarter" idx="11"/>
          </p:nvPr>
        </p:nvSpPr>
        <p:spPr/>
        <p:txBody>
          <a:bodyPr/>
          <a:lstStyle/>
          <a:p>
            <a:r>
              <a:rPr lang="en-GB"/>
              <a:t>© 2015 Pearson Education, Inc.</a:t>
            </a:r>
          </a:p>
        </p:txBody>
      </p:sp>
      <p:sp>
        <p:nvSpPr>
          <p:cNvPr id="5" name="Slide Number Placeholder 4">
            <a:extLst>
              <a:ext uri="{FF2B5EF4-FFF2-40B4-BE49-F238E27FC236}">
                <a16:creationId xmlns:a16="http://schemas.microsoft.com/office/drawing/2014/main" id="{730FAE29-F3BE-594A-ACE1-D7F3ABBA2B26}"/>
              </a:ext>
            </a:extLst>
          </p:cNvPr>
          <p:cNvSpPr>
            <a:spLocks noGrp="1"/>
          </p:cNvSpPr>
          <p:nvPr>
            <p:ph type="sldNum" sz="quarter" idx="12"/>
          </p:nvPr>
        </p:nvSpPr>
        <p:spPr/>
        <p:txBody>
          <a:bodyPr/>
          <a:lstStyle/>
          <a:p>
            <a:fld id="{B79B69FD-2E52-A742-8FC1-C69E57207C6B}" type="slidenum">
              <a:rPr lang="en-US" smtClean="0"/>
              <a:pPr/>
              <a:t>25</a:t>
            </a:fld>
            <a:endParaRPr lang="en-US"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EA9A3E2F-526A-7E45-B97F-04A96C2BB030}"/>
                  </a:ext>
                </a:extLst>
              </p:cNvPr>
              <p:cNvSpPr/>
              <p:nvPr/>
            </p:nvSpPr>
            <p:spPr>
              <a:xfrm>
                <a:off x="146304" y="2052380"/>
                <a:ext cx="3877056" cy="4401205"/>
              </a:xfrm>
              <a:prstGeom prst="rect">
                <a:avLst/>
              </a:prstGeom>
            </p:spPr>
            <p:txBody>
              <a:bodyPr wrap="square">
                <a:spAutoFit/>
              </a:bodyPr>
              <a:lstStyle/>
              <a:p>
                <a:pPr marL="298450" indent="-298450">
                  <a:lnSpc>
                    <a:spcPct val="100000"/>
                  </a:lnSpc>
                  <a:spcBef>
                    <a:spcPts val="0"/>
                  </a:spcBef>
                  <a:buClr>
                    <a:schemeClr val="tx1"/>
                  </a:buClr>
                  <a:buFont typeface="+mj-lt"/>
                  <a:buAutoNum type="arabicPeriod"/>
                </a:pPr>
                <a:r>
                  <a:rPr lang="en-US" sz="2800" b="1" dirty="0">
                    <a:latin typeface="Calibri" panose="020F0502020204030204" pitchFamily="34" charset="0"/>
                    <a:cs typeface="Calibri" panose="020F0502020204030204" pitchFamily="34" charset="0"/>
                  </a:rPr>
                  <a:t>Get Started!</a:t>
                </a:r>
              </a:p>
              <a:p>
                <a:pPr lvl="1" indent="-158750">
                  <a:lnSpc>
                    <a:spcPct val="100000"/>
                  </a:lnSpc>
                  <a:spcBef>
                    <a:spcPts val="0"/>
                  </a:spcBef>
                  <a:buClr>
                    <a:schemeClr val="tx1"/>
                  </a:buClr>
                  <a:buFont typeface="Arial" panose="020B0604020202020204" pitchFamily="34" charset="0"/>
                  <a:buChar char="•"/>
                </a:pPr>
                <a:r>
                  <a:rPr lang="en-US" sz="2800" dirty="0">
                    <a:solidFill>
                      <a:srgbClr val="C00000"/>
                    </a:solidFill>
                    <a:latin typeface="Calibri" panose="020F0502020204030204" pitchFamily="34" charset="0"/>
                    <a:cs typeface="Calibri" panose="020F0502020204030204" pitchFamily="34" charset="0"/>
                  </a:rPr>
                  <a:t>Draw a picture</a:t>
                </a:r>
              </a:p>
              <a:p>
                <a:pPr lvl="1" indent="-158750">
                  <a:lnSpc>
                    <a:spcPct val="100000"/>
                  </a:lnSpc>
                  <a:spcBef>
                    <a:spcPts val="0"/>
                  </a:spcBef>
                  <a:buClr>
                    <a:schemeClr val="tx1"/>
                  </a:buClr>
                  <a:buFont typeface="Arial" panose="020B0604020202020204" pitchFamily="34" charset="0"/>
                  <a:buChar char="•"/>
                </a:pPr>
                <a:r>
                  <a:rPr lang="en-US" sz="2800" dirty="0">
                    <a:solidFill>
                      <a:schemeClr val="accent2">
                        <a:lumMod val="50000"/>
                      </a:schemeClr>
                    </a:solidFill>
                    <a:latin typeface="Calibri" panose="020F0502020204030204" pitchFamily="34" charset="0"/>
                    <a:cs typeface="Calibri" panose="020F0502020204030204" pitchFamily="34" charset="0"/>
                  </a:rPr>
                  <a:t>Known:</a:t>
                </a:r>
              </a:p>
              <a:p>
                <a:pPr marL="635000" lvl="2" indent="-177800">
                  <a:buClr>
                    <a:schemeClr val="tx1"/>
                  </a:buClr>
                  <a:buFont typeface="System Font Regular"/>
                  <a:buChar char="-"/>
                </a:pPr>
                <a:r>
                  <a:rPr lang="en-US" sz="2800" dirty="0">
                    <a:solidFill>
                      <a:srgbClr val="008F00"/>
                    </a:solidFill>
                  </a:rPr>
                  <a:t>Antenna length</a:t>
                </a:r>
                <a:endParaRPr lang="en-US" sz="2800" dirty="0">
                  <a:solidFill>
                    <a:srgbClr val="008F00"/>
                  </a:solidFill>
                  <a:latin typeface="Calibri" panose="020F0502020204030204" pitchFamily="34" charset="0"/>
                  <a:cs typeface="Calibri" panose="020F0502020204030204" pitchFamily="34" charset="0"/>
                </a:endParaRPr>
              </a:p>
              <a:p>
                <a:pPr lvl="1" indent="-158750">
                  <a:lnSpc>
                    <a:spcPct val="100000"/>
                  </a:lnSpc>
                  <a:spcBef>
                    <a:spcPts val="0"/>
                  </a:spcBef>
                  <a:buClr>
                    <a:schemeClr val="tx1"/>
                  </a:buClr>
                  <a:buFont typeface="Arial" panose="020B0604020202020204" pitchFamily="34" charset="0"/>
                  <a:buChar char="•"/>
                </a:pPr>
                <a:r>
                  <a:rPr lang="en-US" sz="2800" dirty="0">
                    <a:solidFill>
                      <a:srgbClr val="0432FF"/>
                    </a:solidFill>
                    <a:latin typeface="Calibri" panose="020F0502020204030204" pitchFamily="34" charset="0"/>
                    <a:cs typeface="Calibri" panose="020F0502020204030204" pitchFamily="34" charset="0"/>
                  </a:rPr>
                  <a:t>What do we need?</a:t>
                </a:r>
              </a:p>
              <a:p>
                <a:pPr marL="635000" lvl="2" indent="-177800">
                  <a:buClr>
                    <a:schemeClr val="tx1"/>
                  </a:buClr>
                  <a:buFont typeface="System Font Regular"/>
                  <a:buChar char="-"/>
                </a:pPr>
                <a:r>
                  <a:rPr lang="en-US" sz="2800" dirty="0">
                    <a:solidFill>
                      <a:srgbClr val="4F2170"/>
                    </a:solidFill>
                    <a:latin typeface="Calibri" panose="020F0502020204030204" pitchFamily="34" charset="0"/>
                    <a:cs typeface="Calibri" panose="020F0502020204030204" pitchFamily="34" charset="0"/>
                  </a:rPr>
                  <a:t>Wave frequency</a:t>
                </a:r>
                <a:endParaRPr lang="en-US" sz="2800" b="1" dirty="0">
                  <a:latin typeface="Calibri" panose="020F0502020204030204" pitchFamily="34" charset="0"/>
                  <a:cs typeface="Calibri" panose="020F0502020204030204" pitchFamily="34" charset="0"/>
                </a:endParaRPr>
              </a:p>
              <a:p>
                <a:pPr marL="298450" indent="-298450">
                  <a:lnSpc>
                    <a:spcPct val="100000"/>
                  </a:lnSpc>
                  <a:spcBef>
                    <a:spcPts val="0"/>
                  </a:spcBef>
                  <a:buClr>
                    <a:schemeClr val="tx1"/>
                  </a:buClr>
                  <a:buFont typeface="+mj-lt"/>
                  <a:buAutoNum type="arabicPeriod" startAt="2"/>
                </a:pPr>
                <a:r>
                  <a:rPr lang="en-US" sz="2800" b="1" dirty="0">
                    <a:latin typeface="Calibri" panose="020F0502020204030204" pitchFamily="34" charset="0"/>
                    <a:cs typeface="Calibri" panose="020F0502020204030204" pitchFamily="34" charset="0"/>
                  </a:rPr>
                  <a:t>Make a plan</a:t>
                </a:r>
                <a:endParaRPr lang="en-US" sz="2800" dirty="0">
                  <a:solidFill>
                    <a:srgbClr val="C00000"/>
                  </a:solidFill>
                  <a:latin typeface="Calibri" panose="020F0502020204030204" pitchFamily="34" charset="0"/>
                  <a:cs typeface="Calibri" panose="020F0502020204030204" pitchFamily="34" charset="0"/>
                </a:endParaRPr>
              </a:p>
              <a:p>
                <a:pPr lvl="1" indent="-158750">
                  <a:buClr>
                    <a:schemeClr val="tx1"/>
                  </a:buClr>
                  <a:buFont typeface="Arial" panose="020B0604020202020204" pitchFamily="34" charset="0"/>
                  <a:buChar char="•"/>
                </a:pPr>
                <a:r>
                  <a:rPr lang="en-US" sz="2800" dirty="0">
                    <a:solidFill>
                      <a:srgbClr val="C00000"/>
                    </a:solidFill>
                  </a:rPr>
                  <a:t>Total length </a:t>
                </a:r>
                <a14:m>
                  <m:oMath xmlns:m="http://schemas.openxmlformats.org/officeDocument/2006/math">
                    <m:r>
                      <a:rPr lang="en-US" sz="2800" b="0" i="1" smtClean="0">
                        <a:solidFill>
                          <a:schemeClr val="tx1"/>
                        </a:solidFill>
                        <a:latin typeface="Cambria Math" panose="02040503050406030204" pitchFamily="18" charset="0"/>
                      </a:rPr>
                      <m:t>=</m:t>
                    </m:r>
                    <m:r>
                      <a:rPr lang="en-US" sz="2800" b="0" i="1" smtClean="0">
                        <a:solidFill>
                          <a:schemeClr val="tx1"/>
                        </a:solidFill>
                        <a:latin typeface="Cambria Math" panose="02040503050406030204" pitchFamily="18" charset="0"/>
                      </a:rPr>
                      <m:t>𝜆</m:t>
                    </m:r>
                    <m:r>
                      <a:rPr lang="en-US" sz="2800" b="0" i="1" smtClean="0">
                        <a:solidFill>
                          <a:schemeClr val="tx1"/>
                        </a:solidFill>
                        <a:latin typeface="Cambria Math" panose="02040503050406030204" pitchFamily="18" charset="0"/>
                      </a:rPr>
                      <m:t>/2</m:t>
                    </m:r>
                  </m:oMath>
                </a14:m>
                <a:endParaRPr lang="en-US" sz="2800" dirty="0">
                  <a:solidFill>
                    <a:schemeClr val="tx1"/>
                  </a:solidFill>
                  <a:latin typeface="Calibri" panose="020F0502020204030204" pitchFamily="34" charset="0"/>
                  <a:cs typeface="Calibri" panose="020F0502020204030204" pitchFamily="34" charset="0"/>
                </a:endParaRPr>
              </a:p>
              <a:p>
                <a:pPr lvl="1" indent="-158750">
                  <a:buClr>
                    <a:schemeClr val="tx1"/>
                  </a:buClr>
                  <a:buFont typeface="Arial" panose="020B0604020202020204" pitchFamily="34" charset="0"/>
                  <a:buChar char="•"/>
                </a:pPr>
                <a:r>
                  <a:rPr lang="en-US" sz="2800" dirty="0">
                    <a:solidFill>
                      <a:schemeClr val="accent2">
                        <a:lumMod val="50000"/>
                      </a:schemeClr>
                    </a:solidFill>
                    <a:latin typeface="Calibri" panose="020F0502020204030204" pitchFamily="34" charset="0"/>
                    <a:cs typeface="Calibri" panose="020F0502020204030204" pitchFamily="34" charset="0"/>
                  </a:rPr>
                  <a:t>Wave speed</a:t>
                </a:r>
                <a:r>
                  <a:rPr lang="en-US" sz="2800" dirty="0">
                    <a:latin typeface="Calibri" panose="020F0502020204030204" pitchFamily="34" charset="0"/>
                    <a:cs typeface="Calibri" panose="020F0502020204030204" pitchFamily="34" charset="0"/>
                  </a:rPr>
                  <a:t> </a:t>
                </a:r>
                <a14:m>
                  <m:oMath xmlns:m="http://schemas.openxmlformats.org/officeDocument/2006/math">
                    <m:r>
                      <a:rPr lang="en-US" sz="2800" b="0" i="0"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𝑐</m:t>
                        </m:r>
                      </m:e>
                      <m:sub>
                        <m:r>
                          <a:rPr lang="en-US" sz="2800" b="0" i="1" smtClean="0">
                            <a:latin typeface="Cambria Math" panose="02040503050406030204" pitchFamily="18" charset="0"/>
                          </a:rPr>
                          <m:t>0</m:t>
                        </m:r>
                      </m:sub>
                    </m:sSub>
                  </m:oMath>
                </a14:m>
                <a:endParaRPr lang="en-US" sz="2800" dirty="0">
                  <a:solidFill>
                    <a:schemeClr val="tx1"/>
                  </a:solidFill>
                  <a:latin typeface="Calibri" panose="020F0502020204030204" pitchFamily="34" charset="0"/>
                  <a:cs typeface="Calibri" panose="020F0502020204030204" pitchFamily="34" charset="0"/>
                </a:endParaRPr>
              </a:p>
              <a:p>
                <a:pPr lvl="1" indent="-158750">
                  <a:buClr>
                    <a:schemeClr val="tx1"/>
                  </a:buClr>
                  <a:buFont typeface="Arial" panose="020B0604020202020204" pitchFamily="34" charset="0"/>
                  <a:buChar char="•"/>
                </a:pPr>
                <a14:m>
                  <m:oMath xmlns:m="http://schemas.openxmlformats.org/officeDocument/2006/math">
                    <m:r>
                      <a:rPr lang="en-US" sz="2800" b="0" i="1" smtClean="0">
                        <a:latin typeface="Cambria Math" panose="02040503050406030204" pitchFamily="18" charset="0"/>
                      </a:rPr>
                      <m:t>𝑓</m:t>
                    </m:r>
                    <m:r>
                      <a:rPr lang="en-US" sz="2800" i="1">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𝑐</m:t>
                        </m:r>
                      </m:e>
                      <m:sub>
                        <m:r>
                          <a:rPr lang="en-US" sz="2800" b="0" i="1" smtClean="0">
                            <a:latin typeface="Cambria Math" panose="02040503050406030204" pitchFamily="18" charset="0"/>
                          </a:rPr>
                          <m:t>0</m:t>
                        </m:r>
                      </m:sub>
                    </m:sSub>
                    <m:r>
                      <a:rPr lang="en-US" sz="2800" b="0" i="1" smtClean="0">
                        <a:latin typeface="Cambria Math" panose="02040503050406030204" pitchFamily="18" charset="0"/>
                      </a:rPr>
                      <m:t>/</m:t>
                    </m:r>
                    <m:r>
                      <a:rPr lang="en-US" sz="2800" i="1">
                        <a:latin typeface="Cambria Math" panose="02040503050406030204" pitchFamily="18" charset="0"/>
                      </a:rPr>
                      <m:t>𝜆</m:t>
                    </m:r>
                  </m:oMath>
                </a14:m>
                <a:endParaRPr lang="en-US" sz="2800" dirty="0">
                  <a:solidFill>
                    <a:schemeClr val="tx1"/>
                  </a:solidFill>
                  <a:latin typeface="Calibri" panose="020F0502020204030204" pitchFamily="34" charset="0"/>
                  <a:cs typeface="Calibri" panose="020F0502020204030204" pitchFamily="34" charset="0"/>
                </a:endParaRPr>
              </a:p>
            </p:txBody>
          </p:sp>
        </mc:Choice>
        <mc:Fallback xmlns="">
          <p:sp>
            <p:nvSpPr>
              <p:cNvPr id="7" name="Rectangle 6">
                <a:extLst>
                  <a:ext uri="{FF2B5EF4-FFF2-40B4-BE49-F238E27FC236}">
                    <a16:creationId xmlns:a16="http://schemas.microsoft.com/office/drawing/2014/main" id="{EA9A3E2F-526A-7E45-B97F-04A96C2BB030}"/>
                  </a:ext>
                </a:extLst>
              </p:cNvPr>
              <p:cNvSpPr>
                <a:spLocks noRot="1" noChangeAspect="1" noMove="1" noResize="1" noEditPoints="1" noAdjustHandles="1" noChangeArrowheads="1" noChangeShapeType="1" noTextEdit="1"/>
              </p:cNvSpPr>
              <p:nvPr/>
            </p:nvSpPr>
            <p:spPr>
              <a:xfrm>
                <a:off x="146304" y="2052380"/>
                <a:ext cx="3877056" cy="4401205"/>
              </a:xfrm>
              <a:prstGeom prst="rect">
                <a:avLst/>
              </a:prstGeom>
              <a:blipFill>
                <a:blip r:embed="rId3"/>
                <a:stretch>
                  <a:fillRect l="-3607" t="-1729" b="-23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5E702725-DCC4-6E4A-8295-CE420850D026}"/>
                  </a:ext>
                </a:extLst>
              </p:cNvPr>
              <p:cNvSpPr/>
              <p:nvPr/>
            </p:nvSpPr>
            <p:spPr>
              <a:xfrm>
                <a:off x="4287520" y="2046921"/>
                <a:ext cx="7723846" cy="4280018"/>
              </a:xfrm>
              <a:prstGeom prst="rect">
                <a:avLst/>
              </a:prstGeom>
            </p:spPr>
            <p:txBody>
              <a:bodyPr wrap="square">
                <a:spAutoFit/>
              </a:bodyPr>
              <a:lstStyle/>
              <a:p>
                <a:pPr marL="298450" indent="-298450">
                  <a:buClr>
                    <a:schemeClr val="tx1"/>
                  </a:buClr>
                  <a:buFont typeface="+mj-lt"/>
                  <a:buAutoNum type="arabicPeriod" startAt="3"/>
                </a:pPr>
                <a:r>
                  <a:rPr lang="en-US" sz="2800" b="1" dirty="0">
                    <a:latin typeface="Calibri" panose="020F0502020204030204" pitchFamily="34" charset="0"/>
                    <a:cs typeface="Calibri" panose="020F0502020204030204" pitchFamily="34" charset="0"/>
                  </a:rPr>
                  <a:t>Execute!</a:t>
                </a:r>
                <a:endParaRPr lang="en-US" sz="2800" dirty="0"/>
              </a:p>
              <a:p>
                <a:pPr marL="288925">
                  <a:buClr>
                    <a:schemeClr val="tx1"/>
                  </a:buClr>
                </a:pPr>
                <a14:m>
                  <m:oMathPara xmlns:m="http://schemas.openxmlformats.org/officeDocument/2006/math">
                    <m:oMathParaPr>
                      <m:jc m:val="left"/>
                    </m:oMathParaPr>
                    <m:oMath xmlns:m="http://schemas.openxmlformats.org/officeDocument/2006/math">
                      <m:r>
                        <a:rPr lang="en-US" sz="2800" i="1">
                          <a:latin typeface="Cambria Math" panose="02040503050406030204" pitchFamily="18" charset="0"/>
                        </a:rPr>
                        <m:t>𝑓</m:t>
                      </m:r>
                      <m:r>
                        <a:rPr lang="en-US" sz="2800" i="1">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𝑐</m:t>
                              </m:r>
                            </m:e>
                            <m:sub>
                              <m:r>
                                <a:rPr lang="en-US" sz="2800" i="1">
                                  <a:latin typeface="Cambria Math" panose="02040503050406030204" pitchFamily="18" charset="0"/>
                                </a:rPr>
                                <m:t>0</m:t>
                              </m:r>
                            </m:sub>
                          </m:sSub>
                        </m:num>
                        <m:den>
                          <m:r>
                            <a:rPr lang="en-US" sz="2800" i="1">
                              <a:latin typeface="Cambria Math" panose="02040503050406030204" pitchFamily="18" charset="0"/>
                            </a:rPr>
                            <m:t>𝜆</m:t>
                          </m:r>
                        </m:den>
                      </m:f>
                    </m:oMath>
                  </m:oMathPara>
                </a14:m>
                <a:endParaRPr lang="en-US" sz="2800" i="1" dirty="0">
                  <a:latin typeface="Cambria Math" panose="02040503050406030204" pitchFamily="18" charset="0"/>
                </a:endParaRPr>
              </a:p>
              <a:p>
                <a:pPr marL="584200">
                  <a:buClr>
                    <a:schemeClr val="tx1"/>
                  </a:buClr>
                </a:pPr>
                <a14:m>
                  <m:oMathPara xmlns:m="http://schemas.openxmlformats.org/officeDocument/2006/math">
                    <m:oMathParaPr>
                      <m:jc m:val="left"/>
                    </m:oMathParaPr>
                    <m:oMath xmlns:m="http://schemas.openxmlformats.org/officeDocument/2006/math">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b="0" i="1" smtClean="0">
                              <a:latin typeface="Cambria Math" panose="02040503050406030204" pitchFamily="18" charset="0"/>
                            </a:rPr>
                            <m:t>3.00×</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10</m:t>
                              </m:r>
                            </m:e>
                            <m:sup>
                              <m:r>
                                <a:rPr lang="en-US" sz="2800" b="0" i="1" smtClean="0">
                                  <a:latin typeface="Cambria Math" panose="02040503050406030204" pitchFamily="18" charset="0"/>
                                </a:rPr>
                                <m:t>8</m:t>
                              </m:r>
                            </m:sup>
                          </m:sSup>
                          <m:r>
                            <a:rPr lang="en-US" sz="2800" b="0" i="1" smtClean="0">
                              <a:latin typeface="Cambria Math" panose="02040503050406030204" pitchFamily="18" charset="0"/>
                            </a:rPr>
                            <m:t> </m:t>
                          </m:r>
                          <m:r>
                            <m:rPr>
                              <m:sty m:val="p"/>
                            </m:rPr>
                            <a:rPr lang="en-US" sz="2800" b="0" i="0" smtClean="0">
                              <a:latin typeface="Cambria Math" panose="02040503050406030204" pitchFamily="18" charset="0"/>
                            </a:rPr>
                            <m:t>m</m:t>
                          </m:r>
                          <m:r>
                            <a:rPr lang="en-US" sz="2800" b="0" i="0" smtClean="0">
                              <a:latin typeface="Cambria Math" panose="02040503050406030204" pitchFamily="18" charset="0"/>
                            </a:rPr>
                            <m:t>/</m:t>
                          </m:r>
                          <m:r>
                            <m:rPr>
                              <m:sty m:val="p"/>
                            </m:rPr>
                            <a:rPr lang="en-US" sz="2800" b="0" i="0" smtClean="0">
                              <a:latin typeface="Cambria Math" panose="02040503050406030204" pitchFamily="18" charset="0"/>
                            </a:rPr>
                            <m:t>s</m:t>
                          </m:r>
                        </m:num>
                        <m:den>
                          <m:r>
                            <a:rPr lang="en-US" sz="2800" b="0" i="1" smtClean="0">
                              <a:latin typeface="Cambria Math" panose="02040503050406030204" pitchFamily="18" charset="0"/>
                            </a:rPr>
                            <m:t>2⋅0.080 </m:t>
                          </m:r>
                          <m:r>
                            <m:rPr>
                              <m:sty m:val="p"/>
                            </m:rPr>
                            <a:rPr lang="en-US" sz="2800" b="0" i="0" smtClean="0">
                              <a:latin typeface="Cambria Math" panose="02040503050406030204" pitchFamily="18" charset="0"/>
                            </a:rPr>
                            <m:t>m</m:t>
                          </m:r>
                        </m:den>
                      </m:f>
                    </m:oMath>
                  </m:oMathPara>
                </a14:m>
                <a:endParaRPr lang="en-US" sz="2800" i="1" dirty="0">
                  <a:latin typeface="Cambria Math" panose="02040503050406030204" pitchFamily="18" charset="0"/>
                </a:endParaRPr>
              </a:p>
              <a:p>
                <a:pPr marL="584200">
                  <a:buClr>
                    <a:schemeClr val="tx1"/>
                  </a:buClr>
                </a:pPr>
                <a14:m>
                  <m:oMath xmlns:m="http://schemas.openxmlformats.org/officeDocument/2006/math">
                    <m:r>
                      <a:rPr lang="en-US" sz="2800" i="1">
                        <a:latin typeface="Cambria Math" panose="02040503050406030204" pitchFamily="18" charset="0"/>
                      </a:rPr>
                      <m:t>=</m:t>
                    </m:r>
                    <m:r>
                      <a:rPr lang="en-US" sz="2800" b="0" i="1" smtClean="0">
                        <a:latin typeface="Cambria Math" panose="02040503050406030204" pitchFamily="18" charset="0"/>
                      </a:rPr>
                      <m:t>1.9</m:t>
                    </m:r>
                  </m:oMath>
                </a14:m>
                <a:r>
                  <a:rPr lang="en-US" sz="2800" b="0" i="1" dirty="0">
                    <a:latin typeface="Cambria Math" panose="02040503050406030204" pitchFamily="18" charset="0"/>
                  </a:rPr>
                  <a:t> </a:t>
                </a:r>
                <a:r>
                  <a:rPr lang="en-US" sz="2800" b="0" dirty="0">
                    <a:solidFill>
                      <a:srgbClr val="008F00"/>
                    </a:solidFill>
                    <a:latin typeface="Calibri" panose="020F0502020204030204" pitchFamily="34" charset="0"/>
                    <a:cs typeface="Calibri" panose="020F0502020204030204" pitchFamily="34" charset="0"/>
                  </a:rPr>
                  <a:t>GHz</a:t>
                </a:r>
              </a:p>
              <a:p>
                <a:pPr marL="288925">
                  <a:buClr>
                    <a:schemeClr val="tx1"/>
                  </a:buClr>
                </a:pPr>
                <a:endParaRPr lang="en-US" sz="2800" b="0" i="1" dirty="0">
                  <a:latin typeface="Cambria Math" panose="02040503050406030204" pitchFamily="18" charset="0"/>
                </a:endParaRPr>
              </a:p>
              <a:p>
                <a:pPr marL="301625" indent="-301625">
                  <a:buClr>
                    <a:schemeClr val="tx1"/>
                  </a:buClr>
                  <a:buFont typeface="+mj-lt"/>
                  <a:buAutoNum type="arabicPeriod" startAt="4"/>
                </a:pPr>
                <a:r>
                  <a:rPr lang="en-US" sz="2800" b="1" dirty="0"/>
                  <a:t>Evaluate:</a:t>
                </a:r>
              </a:p>
              <a:p>
                <a:pPr marL="515938" indent="-220663">
                  <a:buClr>
                    <a:schemeClr val="tx1"/>
                  </a:buClr>
                  <a:buFont typeface="Arial" panose="020B0604020202020204" pitchFamily="34" charset="0"/>
                  <a:buChar char="•"/>
                </a:pPr>
                <a:r>
                  <a:rPr lang="en-US" sz="2800" dirty="0">
                    <a:solidFill>
                      <a:srgbClr val="0432FF"/>
                    </a:solidFill>
                    <a:cs typeface="Calibri" panose="020F0502020204030204" pitchFamily="34" charset="0"/>
                  </a:rPr>
                  <a:t>GHz range is typical for wireless networks</a:t>
                </a:r>
              </a:p>
              <a:p>
                <a:pPr marL="515938" indent="-220663">
                  <a:buClr>
                    <a:schemeClr val="tx1"/>
                  </a:buClr>
                  <a:buFont typeface="Arial" panose="020B0604020202020204" pitchFamily="34" charset="0"/>
                  <a:buChar char="•"/>
                </a:pPr>
                <a:r>
                  <a:rPr lang="en-US" sz="2800" dirty="0">
                    <a:solidFill>
                      <a:srgbClr val="4F2170"/>
                    </a:solidFill>
                  </a:rPr>
                  <a:t>Units check out, as does the order of magnitude</a:t>
                </a:r>
              </a:p>
            </p:txBody>
          </p:sp>
        </mc:Choice>
        <mc:Fallback xmlns="">
          <p:sp>
            <p:nvSpPr>
              <p:cNvPr id="8" name="Rectangle 7">
                <a:extLst>
                  <a:ext uri="{FF2B5EF4-FFF2-40B4-BE49-F238E27FC236}">
                    <a16:creationId xmlns:a16="http://schemas.microsoft.com/office/drawing/2014/main" id="{5E702725-DCC4-6E4A-8295-CE420850D026}"/>
                  </a:ext>
                </a:extLst>
              </p:cNvPr>
              <p:cNvSpPr>
                <a:spLocks noRot="1" noChangeAspect="1" noMove="1" noResize="1" noEditPoints="1" noAdjustHandles="1" noChangeArrowheads="1" noChangeShapeType="1" noTextEdit="1"/>
              </p:cNvSpPr>
              <p:nvPr/>
            </p:nvSpPr>
            <p:spPr>
              <a:xfrm>
                <a:off x="4287520" y="2046921"/>
                <a:ext cx="7723846" cy="4280018"/>
              </a:xfrm>
              <a:prstGeom prst="rect">
                <a:avLst/>
              </a:prstGeom>
              <a:blipFill>
                <a:blip r:embed="rId4"/>
                <a:stretch>
                  <a:fillRect l="-1642" t="-1479" r="-493" b="-2663"/>
                </a:stretch>
              </a:blipFill>
            </p:spPr>
            <p:txBody>
              <a:bodyPr/>
              <a:lstStyle/>
              <a:p>
                <a:r>
                  <a:rPr lang="en-US">
                    <a:noFill/>
                  </a:rPr>
                  <a:t> </a:t>
                </a:r>
              </a:p>
            </p:txBody>
          </p:sp>
        </mc:Fallback>
      </mc:AlternateContent>
      <p:pic>
        <p:nvPicPr>
          <p:cNvPr id="9" name="Picture 8" descr="30_18_Figure.jpg">
            <a:extLst>
              <a:ext uri="{FF2B5EF4-FFF2-40B4-BE49-F238E27FC236}">
                <a16:creationId xmlns:a16="http://schemas.microsoft.com/office/drawing/2014/main" id="{BD742936-3C53-2849-9631-FE62FA28F966}"/>
              </a:ext>
            </a:extLst>
          </p:cNvPr>
          <p:cNvPicPr>
            <a:picLocks noChangeAspect="1"/>
          </p:cNvPicPr>
          <p:nvPr/>
        </p:nvPicPr>
        <p:blipFill rotWithShape="1">
          <a:blip r:embed="rId5">
            <a:extLst>
              <a:ext uri="{28A0092B-C50C-407E-A947-70E740481C1C}">
                <a14:useLocalDpi xmlns:a14="http://schemas.microsoft.com/office/drawing/2010/main" val="0"/>
              </a:ext>
            </a:extLst>
          </a:blip>
          <a:srcRect l="-1" t="14726" r="75741" b="26946"/>
          <a:stretch/>
        </p:blipFill>
        <p:spPr>
          <a:xfrm>
            <a:off x="9169322" y="2133338"/>
            <a:ext cx="1842964" cy="2347336"/>
          </a:xfrm>
          <a:prstGeom prst="rect">
            <a:avLst/>
          </a:prstGeom>
        </p:spPr>
      </p:pic>
    </p:spTree>
    <p:extLst>
      <p:ext uri="{BB962C8B-B14F-4D97-AF65-F5344CB8AC3E}">
        <p14:creationId xmlns:p14="http://schemas.microsoft.com/office/powerpoint/2010/main" val="398737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256032" y="1026599"/>
            <a:ext cx="11704320" cy="4031873"/>
          </a:xfrm>
        </p:spPr>
        <p:txBody>
          <a:bodyPr wrap="square">
            <a:spAutoFit/>
          </a:bodyPr>
          <a:lstStyle/>
          <a:p>
            <a:pPr marL="15875" indent="0">
              <a:lnSpc>
                <a:spcPct val="100000"/>
              </a:lnSpc>
              <a:spcBef>
                <a:spcPts val="0"/>
              </a:spcBef>
              <a:buClr>
                <a:schemeClr val="tx1"/>
              </a:buClr>
              <a:buNone/>
            </a:pPr>
            <a:r>
              <a:rPr lang="en-US" sz="3200" dirty="0"/>
              <a:t>Using electromagnetic waves, you generally cannot resolve any structures that are smaller than the wavelength you are using. CD, DVD, and Blu-ray players use small “pits” that encode the 0s and 1s of the digital information stored on them—the smaller the pits, the more information you can store. A DVD can store 4.7 GB, and a Blu-ray can store 25 GB. If a DVD player typically uses lasers that emit red light in the wavelength range from 640 nm to 660 nm, what do you expect the wavelength and color of a Blu-ray laser to be?</a:t>
            </a:r>
          </a:p>
        </p:txBody>
      </p:sp>
      <p:sp>
        <p:nvSpPr>
          <p:cNvPr id="2" name="Title 1">
            <a:extLst>
              <a:ext uri="{FF2B5EF4-FFF2-40B4-BE49-F238E27FC236}">
                <a16:creationId xmlns:a16="http://schemas.microsoft.com/office/drawing/2014/main" id="{EF718F39-9022-A64F-A66D-E0F3B7F44E53}"/>
              </a:ext>
            </a:extLst>
          </p:cNvPr>
          <p:cNvSpPr>
            <a:spLocks noGrp="1"/>
          </p:cNvSpPr>
          <p:nvPr>
            <p:ph type="title"/>
          </p:nvPr>
        </p:nvSpPr>
        <p:spPr/>
        <p:txBody>
          <a:bodyPr/>
          <a:lstStyle/>
          <a:p>
            <a:r>
              <a:rPr lang="en-US" dirty="0"/>
              <a:t>Example Problem: QP 30.43</a:t>
            </a:r>
          </a:p>
        </p:txBody>
      </p:sp>
      <p:sp>
        <p:nvSpPr>
          <p:cNvPr id="3" name="Footer Placeholder 2"/>
          <p:cNvSpPr>
            <a:spLocks noGrp="1"/>
          </p:cNvSpPr>
          <p:nvPr>
            <p:ph type="ftr" sz="quarter" idx="11"/>
          </p:nvPr>
        </p:nvSpPr>
        <p:spPr/>
        <p:txBody>
          <a:bodyPr/>
          <a:lstStyle/>
          <a:p>
            <a:r>
              <a:rPr lang="en-GB"/>
              <a:t>© 2015 Pearson Education, Inc.</a:t>
            </a:r>
          </a:p>
        </p:txBody>
      </p:sp>
      <p:sp>
        <p:nvSpPr>
          <p:cNvPr id="5" name="Slide Number Placeholder 4">
            <a:extLst>
              <a:ext uri="{FF2B5EF4-FFF2-40B4-BE49-F238E27FC236}">
                <a16:creationId xmlns:a16="http://schemas.microsoft.com/office/drawing/2014/main" id="{730FAE29-F3BE-594A-ACE1-D7F3ABBA2B26}"/>
              </a:ext>
            </a:extLst>
          </p:cNvPr>
          <p:cNvSpPr>
            <a:spLocks noGrp="1"/>
          </p:cNvSpPr>
          <p:nvPr>
            <p:ph type="sldNum" sz="quarter" idx="12"/>
          </p:nvPr>
        </p:nvSpPr>
        <p:spPr/>
        <p:txBody>
          <a:bodyPr/>
          <a:lstStyle/>
          <a:p>
            <a:fld id="{B79B69FD-2E52-A742-8FC1-C69E57207C6B}" type="slidenum">
              <a:rPr lang="en-US" smtClean="0"/>
              <a:pPr/>
              <a:t>26</a:t>
            </a:fld>
            <a:endParaRPr lang="en-US" dirty="0"/>
          </a:p>
        </p:txBody>
      </p:sp>
    </p:spTree>
    <p:extLst>
      <p:ext uri="{BB962C8B-B14F-4D97-AF65-F5344CB8AC3E}">
        <p14:creationId xmlns:p14="http://schemas.microsoft.com/office/powerpoint/2010/main" val="671982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142240" y="945319"/>
            <a:ext cx="11960352" cy="1631216"/>
          </a:xfrm>
        </p:spPr>
        <p:txBody>
          <a:bodyPr wrap="square">
            <a:spAutoFit/>
          </a:bodyPr>
          <a:lstStyle/>
          <a:p>
            <a:pPr marL="15875" indent="0">
              <a:lnSpc>
                <a:spcPct val="100000"/>
              </a:lnSpc>
              <a:spcBef>
                <a:spcPts val="0"/>
              </a:spcBef>
              <a:buClr>
                <a:schemeClr val="tx1"/>
              </a:buClr>
              <a:buNone/>
            </a:pPr>
            <a:r>
              <a:rPr lang="en-US" sz="2000" dirty="0"/>
              <a:t>Using electromagnetic waves, you generally cannot resolve any structures that are smaller than the wavelength you are using. CD, DVD, and Blu-ray players use small “pits” that encode the 0s and 1s of the digital information stored on them—the smaller the pits, the more information you can store. A DVD can store 4.7 GB, and a Blu-ray can store 25 GB. If a DVD player typically uses lasers that emit red light in the wavelength range from 640 nm to 660 nm, what do you expect the wavelength and color of a Blu-ray laser to be?</a:t>
            </a:r>
          </a:p>
        </p:txBody>
      </p:sp>
      <p:sp>
        <p:nvSpPr>
          <p:cNvPr id="2" name="Title 1">
            <a:extLst>
              <a:ext uri="{FF2B5EF4-FFF2-40B4-BE49-F238E27FC236}">
                <a16:creationId xmlns:a16="http://schemas.microsoft.com/office/drawing/2014/main" id="{EF718F39-9022-A64F-A66D-E0F3B7F44E53}"/>
              </a:ext>
            </a:extLst>
          </p:cNvPr>
          <p:cNvSpPr>
            <a:spLocks noGrp="1"/>
          </p:cNvSpPr>
          <p:nvPr>
            <p:ph type="title"/>
          </p:nvPr>
        </p:nvSpPr>
        <p:spPr/>
        <p:txBody>
          <a:bodyPr/>
          <a:lstStyle/>
          <a:p>
            <a:r>
              <a:rPr lang="en-US" dirty="0"/>
              <a:t>Example Problem: QP 30.43</a:t>
            </a:r>
          </a:p>
        </p:txBody>
      </p:sp>
      <p:sp>
        <p:nvSpPr>
          <p:cNvPr id="3" name="Footer Placeholder 2"/>
          <p:cNvSpPr>
            <a:spLocks noGrp="1"/>
          </p:cNvSpPr>
          <p:nvPr>
            <p:ph type="ftr" sz="quarter" idx="11"/>
          </p:nvPr>
        </p:nvSpPr>
        <p:spPr/>
        <p:txBody>
          <a:bodyPr/>
          <a:lstStyle/>
          <a:p>
            <a:r>
              <a:rPr lang="en-GB"/>
              <a:t>© 2015 Pearson Education, Inc.</a:t>
            </a:r>
          </a:p>
        </p:txBody>
      </p:sp>
      <p:sp>
        <p:nvSpPr>
          <p:cNvPr id="5" name="Slide Number Placeholder 4">
            <a:extLst>
              <a:ext uri="{FF2B5EF4-FFF2-40B4-BE49-F238E27FC236}">
                <a16:creationId xmlns:a16="http://schemas.microsoft.com/office/drawing/2014/main" id="{730FAE29-F3BE-594A-ACE1-D7F3ABBA2B26}"/>
              </a:ext>
            </a:extLst>
          </p:cNvPr>
          <p:cNvSpPr>
            <a:spLocks noGrp="1"/>
          </p:cNvSpPr>
          <p:nvPr>
            <p:ph type="sldNum" sz="quarter" idx="12"/>
          </p:nvPr>
        </p:nvSpPr>
        <p:spPr/>
        <p:txBody>
          <a:bodyPr/>
          <a:lstStyle/>
          <a:p>
            <a:fld id="{B79B69FD-2E52-A742-8FC1-C69E57207C6B}" type="slidenum">
              <a:rPr lang="en-US" smtClean="0"/>
              <a:pPr/>
              <a:t>27</a:t>
            </a:fld>
            <a:endParaRPr lang="en-US"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CB5BC6BF-D5DC-7540-8A4F-48BB468AE5CF}"/>
                  </a:ext>
                </a:extLst>
              </p:cNvPr>
              <p:cNvSpPr/>
              <p:nvPr/>
            </p:nvSpPr>
            <p:spPr>
              <a:xfrm>
                <a:off x="195072" y="2542427"/>
                <a:ext cx="4141216" cy="4093428"/>
              </a:xfrm>
              <a:prstGeom prst="rect">
                <a:avLst/>
              </a:prstGeom>
            </p:spPr>
            <p:txBody>
              <a:bodyPr wrap="square">
                <a:spAutoFit/>
              </a:bodyPr>
              <a:lstStyle/>
              <a:p>
                <a:pPr marL="298450" indent="-298450">
                  <a:lnSpc>
                    <a:spcPct val="100000"/>
                  </a:lnSpc>
                  <a:spcBef>
                    <a:spcPts val="0"/>
                  </a:spcBef>
                  <a:buClr>
                    <a:schemeClr val="tx1"/>
                  </a:buClr>
                  <a:buFont typeface="+mj-lt"/>
                  <a:buAutoNum type="arabicPeriod"/>
                </a:pPr>
                <a:r>
                  <a:rPr lang="en-US" sz="2000" b="1" dirty="0">
                    <a:latin typeface="Calibri" panose="020F0502020204030204" pitchFamily="34" charset="0"/>
                    <a:cs typeface="Calibri" panose="020F0502020204030204" pitchFamily="34" charset="0"/>
                  </a:rPr>
                  <a:t>Get Started!</a:t>
                </a:r>
              </a:p>
              <a:p>
                <a:pPr lvl="1" indent="-158750">
                  <a:lnSpc>
                    <a:spcPct val="100000"/>
                  </a:lnSpc>
                  <a:spcBef>
                    <a:spcPts val="0"/>
                  </a:spcBef>
                  <a:buClr>
                    <a:schemeClr val="tx1"/>
                  </a:buClr>
                  <a:buFont typeface="Arial" panose="020B0604020202020204" pitchFamily="34" charset="0"/>
                  <a:buChar char="•"/>
                </a:pPr>
                <a:r>
                  <a:rPr lang="en-US" sz="2000" dirty="0">
                    <a:solidFill>
                      <a:srgbClr val="C00000"/>
                    </a:solidFill>
                    <a:latin typeface="Calibri" panose="020F0502020204030204" pitchFamily="34" charset="0"/>
                    <a:cs typeface="Calibri" panose="020F0502020204030204" pitchFamily="34" charset="0"/>
                  </a:rPr>
                  <a:t>Draw a picture</a:t>
                </a:r>
              </a:p>
              <a:p>
                <a:pPr lvl="1" indent="-158750">
                  <a:lnSpc>
                    <a:spcPct val="100000"/>
                  </a:lnSpc>
                  <a:spcBef>
                    <a:spcPts val="0"/>
                  </a:spcBef>
                  <a:buClr>
                    <a:schemeClr val="tx1"/>
                  </a:buClr>
                  <a:buFont typeface="Arial" panose="020B0604020202020204" pitchFamily="34" charset="0"/>
                  <a:buChar char="•"/>
                </a:pPr>
                <a:r>
                  <a:rPr lang="en-US" sz="2000" dirty="0">
                    <a:solidFill>
                      <a:schemeClr val="accent2">
                        <a:lumMod val="50000"/>
                      </a:schemeClr>
                    </a:solidFill>
                    <a:latin typeface="Calibri" panose="020F0502020204030204" pitchFamily="34" charset="0"/>
                    <a:cs typeface="Calibri" panose="020F0502020204030204" pitchFamily="34" charset="0"/>
                  </a:rPr>
                  <a:t>Known:</a:t>
                </a:r>
              </a:p>
              <a:p>
                <a:pPr marL="635000" lvl="2" indent="-177800">
                  <a:buClr>
                    <a:schemeClr val="tx1"/>
                  </a:buClr>
                  <a:buFont typeface="System Font Regular"/>
                  <a:buChar char="-"/>
                </a:pPr>
                <a:r>
                  <a:rPr lang="en-US" sz="2000" dirty="0">
                    <a:solidFill>
                      <a:srgbClr val="008F00"/>
                    </a:solidFill>
                  </a:rPr>
                  <a:t>DVD &amp; Blue-ray storage</a:t>
                </a:r>
              </a:p>
              <a:p>
                <a:pPr marL="635000" lvl="2" indent="-177800">
                  <a:buClr>
                    <a:schemeClr val="tx1"/>
                  </a:buClr>
                  <a:buFont typeface="System Font Regular"/>
                  <a:buChar char="-"/>
                </a:pPr>
                <a:r>
                  <a:rPr lang="en-US" sz="2000" dirty="0">
                    <a:solidFill>
                      <a:srgbClr val="0432FF"/>
                    </a:solidFill>
                    <a:latin typeface="Calibri" panose="020F0502020204030204" pitchFamily="34" charset="0"/>
                    <a:cs typeface="Calibri" panose="020F0502020204030204" pitchFamily="34" charset="0"/>
                  </a:rPr>
                  <a:t>DVD </a:t>
                </a:r>
                <a14:m>
                  <m:oMath xmlns:m="http://schemas.openxmlformats.org/officeDocument/2006/math">
                    <m:r>
                      <a:rPr lang="en-US" sz="2000" i="1">
                        <a:latin typeface="Cambria Math" panose="02040503050406030204" pitchFamily="18" charset="0"/>
                      </a:rPr>
                      <m:t>𝜆</m:t>
                    </m:r>
                  </m:oMath>
                </a14:m>
                <a:endParaRPr lang="en-US" sz="2000" dirty="0">
                  <a:solidFill>
                    <a:srgbClr val="0432FF"/>
                  </a:solidFill>
                  <a:latin typeface="Calibri" panose="020F0502020204030204" pitchFamily="34" charset="0"/>
                  <a:cs typeface="Calibri" panose="020F0502020204030204" pitchFamily="34" charset="0"/>
                </a:endParaRPr>
              </a:p>
              <a:p>
                <a:pPr lvl="1" indent="-158750">
                  <a:lnSpc>
                    <a:spcPct val="100000"/>
                  </a:lnSpc>
                  <a:spcBef>
                    <a:spcPts val="0"/>
                  </a:spcBef>
                  <a:buClr>
                    <a:schemeClr val="tx1"/>
                  </a:buClr>
                  <a:buFont typeface="Arial" panose="020B0604020202020204" pitchFamily="34" charset="0"/>
                  <a:buChar char="•"/>
                </a:pPr>
                <a:r>
                  <a:rPr lang="en-US" sz="2000" dirty="0">
                    <a:solidFill>
                      <a:srgbClr val="4F2170"/>
                    </a:solidFill>
                    <a:latin typeface="Calibri" panose="020F0502020204030204" pitchFamily="34" charset="0"/>
                    <a:cs typeface="Calibri" panose="020F0502020204030204" pitchFamily="34" charset="0"/>
                  </a:rPr>
                  <a:t>What do we need?</a:t>
                </a:r>
              </a:p>
              <a:p>
                <a:pPr marL="635000" lvl="2" indent="-177800">
                  <a:buClr>
                    <a:schemeClr val="tx1"/>
                  </a:buClr>
                  <a:buFont typeface="System Font Regular"/>
                  <a:buChar char="-"/>
                </a:pPr>
                <a:r>
                  <a:rPr lang="en-US" sz="2000" dirty="0">
                    <a:solidFill>
                      <a:srgbClr val="C00000"/>
                    </a:solidFill>
                    <a:latin typeface="Calibri" panose="020F0502020204030204" pitchFamily="34" charset="0"/>
                    <a:cs typeface="Calibri" panose="020F0502020204030204" pitchFamily="34" charset="0"/>
                  </a:rPr>
                  <a:t>Blue-ray </a:t>
                </a:r>
                <a14:m>
                  <m:oMath xmlns:m="http://schemas.openxmlformats.org/officeDocument/2006/math">
                    <m:r>
                      <a:rPr lang="en-US" sz="2000" i="1">
                        <a:latin typeface="Cambria Math" panose="02040503050406030204" pitchFamily="18" charset="0"/>
                      </a:rPr>
                      <m:t>𝜆</m:t>
                    </m:r>
                  </m:oMath>
                </a14:m>
                <a:r>
                  <a:rPr lang="en-US" sz="2000" dirty="0">
                    <a:solidFill>
                      <a:srgbClr val="C00000"/>
                    </a:solidFill>
                    <a:latin typeface="Calibri" panose="020F0502020204030204" pitchFamily="34" charset="0"/>
                    <a:cs typeface="Calibri" panose="020F0502020204030204" pitchFamily="34" charset="0"/>
                  </a:rPr>
                  <a:t>/color</a:t>
                </a:r>
                <a:endParaRPr lang="en-US" sz="2000" b="1" dirty="0">
                  <a:solidFill>
                    <a:srgbClr val="C00000"/>
                  </a:solidFill>
                  <a:latin typeface="Calibri" panose="020F0502020204030204" pitchFamily="34" charset="0"/>
                  <a:cs typeface="Calibri" panose="020F0502020204030204" pitchFamily="34" charset="0"/>
                </a:endParaRPr>
              </a:p>
              <a:p>
                <a:pPr marL="298450" indent="-298450">
                  <a:lnSpc>
                    <a:spcPct val="100000"/>
                  </a:lnSpc>
                  <a:spcBef>
                    <a:spcPts val="0"/>
                  </a:spcBef>
                  <a:buClr>
                    <a:schemeClr val="tx1"/>
                  </a:buClr>
                  <a:buFont typeface="+mj-lt"/>
                  <a:buAutoNum type="arabicPeriod" startAt="2"/>
                </a:pPr>
                <a:endParaRPr lang="en-US" sz="2000" b="1" dirty="0">
                  <a:latin typeface="Calibri" panose="020F0502020204030204" pitchFamily="34" charset="0"/>
                  <a:cs typeface="Calibri" panose="020F0502020204030204" pitchFamily="34" charset="0"/>
                </a:endParaRPr>
              </a:p>
              <a:p>
                <a:pPr marL="298450" indent="-298450">
                  <a:lnSpc>
                    <a:spcPct val="100000"/>
                  </a:lnSpc>
                  <a:spcBef>
                    <a:spcPts val="0"/>
                  </a:spcBef>
                  <a:buClr>
                    <a:schemeClr val="tx1"/>
                  </a:buClr>
                  <a:buFont typeface="+mj-lt"/>
                  <a:buAutoNum type="arabicPeriod" startAt="2"/>
                </a:pPr>
                <a:r>
                  <a:rPr lang="en-US" sz="2000" b="1" dirty="0">
                    <a:latin typeface="Calibri" panose="020F0502020204030204" pitchFamily="34" charset="0"/>
                    <a:cs typeface="Calibri" panose="020F0502020204030204" pitchFamily="34" charset="0"/>
                  </a:rPr>
                  <a:t>Make a plan</a:t>
                </a:r>
                <a:endParaRPr lang="en-US" sz="2000" dirty="0">
                  <a:solidFill>
                    <a:srgbClr val="C00000"/>
                  </a:solidFill>
                  <a:latin typeface="Calibri" panose="020F0502020204030204" pitchFamily="34" charset="0"/>
                  <a:cs typeface="Calibri" panose="020F0502020204030204" pitchFamily="34" charset="0"/>
                </a:endParaRPr>
              </a:p>
              <a:p>
                <a:pPr lvl="1" indent="-158750">
                  <a:buClr>
                    <a:schemeClr val="tx1"/>
                  </a:buClr>
                  <a:buFont typeface="Arial" panose="020B0604020202020204" pitchFamily="34" charset="0"/>
                  <a:buChar char="•"/>
                </a:pPr>
                <a:r>
                  <a:rPr lang="en-US" sz="2000" b="1" dirty="0">
                    <a:latin typeface="Calibri" panose="020F0502020204030204" pitchFamily="34" charset="0"/>
                    <a:cs typeface="Calibri" panose="020F0502020204030204" pitchFamily="34" charset="0"/>
                  </a:rPr>
                  <a:t>Assume: </a:t>
                </a:r>
                <a:r>
                  <a:rPr lang="en-US" sz="2000" dirty="0">
                    <a:solidFill>
                      <a:schemeClr val="accent2">
                        <a:lumMod val="50000"/>
                      </a:schemeClr>
                    </a:solidFill>
                    <a:latin typeface="Calibri" panose="020F0502020204030204" pitchFamily="34" charset="0"/>
                    <a:cs typeface="Calibri" panose="020F0502020204030204" pitchFamily="34" charset="0"/>
                  </a:rPr>
                  <a:t>Storage </a:t>
                </a:r>
                <a14:m>
                  <m:oMath xmlns:m="http://schemas.openxmlformats.org/officeDocument/2006/math">
                    <m:r>
                      <a:rPr lang="en-US" sz="2000" i="1">
                        <a:latin typeface="Cambria Math" panose="02040503050406030204" pitchFamily="18" charset="0"/>
                      </a:rPr>
                      <m:t>∝</m:t>
                    </m:r>
                  </m:oMath>
                </a14:m>
                <a:r>
                  <a:rPr lang="en-US" sz="2000" b="1" dirty="0">
                    <a:latin typeface="Calibri" panose="020F0502020204030204" pitchFamily="34" charset="0"/>
                    <a:cs typeface="Calibri" panose="020F0502020204030204" pitchFamily="34" charset="0"/>
                  </a:rPr>
                  <a:t> </a:t>
                </a:r>
                <a:r>
                  <a:rPr lang="en-US" sz="2000" dirty="0">
                    <a:solidFill>
                      <a:schemeClr val="accent2">
                        <a:lumMod val="50000"/>
                      </a:schemeClr>
                    </a:solidFill>
                    <a:latin typeface="Calibri" panose="020F0502020204030204" pitchFamily="34" charset="0"/>
                    <a:cs typeface="Calibri" panose="020F0502020204030204" pitchFamily="34" charset="0"/>
                  </a:rPr>
                  <a:t># pits</a:t>
                </a:r>
              </a:p>
              <a:p>
                <a:pPr lvl="1" indent="-158750">
                  <a:buClr>
                    <a:schemeClr val="tx1"/>
                  </a:buClr>
                  <a:buFont typeface="Arial" panose="020B0604020202020204" pitchFamily="34" charset="0"/>
                  <a:buChar char="•"/>
                </a:pPr>
                <a:r>
                  <a:rPr lang="en-US" sz="2000" b="1" dirty="0">
                    <a:latin typeface="Calibri" panose="020F0502020204030204" pitchFamily="34" charset="0"/>
                    <a:cs typeface="Calibri" panose="020F0502020204030204" pitchFamily="34" charset="0"/>
                  </a:rPr>
                  <a:t>Assume: </a:t>
                </a:r>
                <a:r>
                  <a:rPr lang="en-US" sz="2000" dirty="0">
                    <a:solidFill>
                      <a:srgbClr val="008F00"/>
                    </a:solidFill>
                    <a:latin typeface="Calibri" panose="020F0502020204030204" pitchFamily="34" charset="0"/>
                    <a:cs typeface="Calibri" panose="020F0502020204030204" pitchFamily="34" charset="0"/>
                  </a:rPr>
                  <a:t>same usable area</a:t>
                </a:r>
              </a:p>
              <a:p>
                <a:pPr lvl="1" indent="-158750">
                  <a:buClr>
                    <a:schemeClr val="tx1"/>
                  </a:buClr>
                  <a:buFont typeface="Arial" panose="020B0604020202020204" pitchFamily="34" charset="0"/>
                  <a:buChar char="•"/>
                </a:pPr>
                <a:r>
                  <a:rPr lang="en-US" sz="2000" b="1" dirty="0">
                    <a:latin typeface="Calibri" panose="020F0502020204030204" pitchFamily="34" charset="0"/>
                    <a:cs typeface="Calibri" panose="020F0502020204030204" pitchFamily="34" charset="0"/>
                  </a:rPr>
                  <a:t>Assume: </a:t>
                </a:r>
                <a:r>
                  <a:rPr lang="en-US" sz="2000" dirty="0">
                    <a:solidFill>
                      <a:srgbClr val="0432FF"/>
                    </a:solidFill>
                    <a:latin typeface="Calibri" panose="020F0502020204030204" pitchFamily="34" charset="0"/>
                    <a:cs typeface="Calibri" panose="020F0502020204030204" pitchFamily="34" charset="0"/>
                  </a:rPr>
                  <a:t>pit area</a:t>
                </a:r>
                <a:r>
                  <a:rPr lang="en-US" sz="2000" dirty="0">
                    <a:solidFill>
                      <a:srgbClr val="0432FF"/>
                    </a:solidFill>
                  </a:rPr>
                  <a:t> </a:t>
                </a:r>
                <a14:m>
                  <m:oMath xmlns:m="http://schemas.openxmlformats.org/officeDocument/2006/math">
                    <m:r>
                      <a:rPr lang="en-US" sz="2000" i="1">
                        <a:latin typeface="Cambria Math" panose="02040503050406030204" pitchFamily="18" charset="0"/>
                      </a:rPr>
                      <m:t>∝</m:t>
                    </m:r>
                  </m:oMath>
                </a14:m>
                <a:r>
                  <a:rPr lang="en-US" sz="2000" dirty="0">
                    <a:solidFill>
                      <a:srgbClr val="008F00"/>
                    </a:solidFill>
                    <a:latin typeface="Calibri" panose="020F0502020204030204" pitchFamily="34" charset="0"/>
                    <a:cs typeface="Calibri" panose="020F0502020204030204" pitchFamily="34" charset="0"/>
                  </a:rPr>
                  <a:t> </a:t>
                </a:r>
                <a:r>
                  <a:rPr lang="en-US" sz="2000" dirty="0">
                    <a:solidFill>
                      <a:srgbClr val="0432FF"/>
                    </a:solidFill>
                    <a:latin typeface="Calibri" panose="020F0502020204030204" pitchFamily="34" charset="0"/>
                    <a:cs typeface="Calibri" panose="020F0502020204030204" pitchFamily="34" charset="0"/>
                  </a:rPr>
                  <a:t>pit diameter</a:t>
                </a:r>
                <a:endParaRPr lang="en-US" sz="2000" dirty="0">
                  <a:solidFill>
                    <a:srgbClr val="008F00"/>
                  </a:solidFill>
                  <a:latin typeface="Calibri" panose="020F0502020204030204" pitchFamily="34" charset="0"/>
                  <a:cs typeface="Calibri" panose="020F0502020204030204" pitchFamily="34" charset="0"/>
                </a:endParaRPr>
              </a:p>
              <a:p>
                <a:pPr lvl="1" indent="-158750">
                  <a:buClr>
                    <a:schemeClr val="tx1"/>
                  </a:buClr>
                  <a:buFont typeface="Arial" panose="020B0604020202020204" pitchFamily="34" charset="0"/>
                  <a:buChar char="•"/>
                </a:pPr>
                <a:r>
                  <a:rPr lang="en-US" sz="2000" b="1" dirty="0">
                    <a:latin typeface="Calibri" panose="020F0502020204030204" pitchFamily="34" charset="0"/>
                    <a:cs typeface="Calibri" panose="020F0502020204030204" pitchFamily="34" charset="0"/>
                  </a:rPr>
                  <a:t>Assume:</a:t>
                </a:r>
                <a:r>
                  <a:rPr lang="en-US" sz="2000" dirty="0">
                    <a:solidFill>
                      <a:schemeClr val="accent2">
                        <a:lumMod val="50000"/>
                      </a:schemeClr>
                    </a:solidFill>
                    <a:latin typeface="Calibri" panose="020F0502020204030204" pitchFamily="34" charset="0"/>
                    <a:cs typeface="Calibri" panose="020F0502020204030204" pitchFamily="34" charset="0"/>
                  </a:rPr>
                  <a:t> </a:t>
                </a:r>
                <a14:m>
                  <m:oMath xmlns:m="http://schemas.openxmlformats.org/officeDocument/2006/math">
                    <m:r>
                      <a:rPr lang="en-US" sz="2000" i="1">
                        <a:latin typeface="Cambria Math" panose="02040503050406030204" pitchFamily="18" charset="0"/>
                      </a:rPr>
                      <m:t>𝜆</m:t>
                    </m:r>
                    <m:r>
                      <a:rPr lang="en-US" sz="2000" b="0" i="1" smtClean="0">
                        <a:latin typeface="Cambria Math" panose="02040503050406030204" pitchFamily="18" charset="0"/>
                      </a:rPr>
                      <m:t>∝</m:t>
                    </m:r>
                  </m:oMath>
                </a14:m>
                <a:r>
                  <a:rPr lang="en-US" sz="2000" dirty="0">
                    <a:latin typeface="Cambria Math" panose="02040503050406030204" pitchFamily="18" charset="0"/>
                  </a:rPr>
                  <a:t> </a:t>
                </a:r>
                <a:r>
                  <a:rPr lang="en-US" sz="2000" dirty="0">
                    <a:solidFill>
                      <a:srgbClr val="4F2170"/>
                    </a:solidFill>
                    <a:latin typeface="Calibri" panose="020F0502020204030204" pitchFamily="34" charset="0"/>
                    <a:cs typeface="Calibri" panose="020F0502020204030204" pitchFamily="34" charset="0"/>
                  </a:rPr>
                  <a:t>pit diameter</a:t>
                </a:r>
              </a:p>
            </p:txBody>
          </p:sp>
        </mc:Choice>
        <mc:Fallback xmlns="">
          <p:sp>
            <p:nvSpPr>
              <p:cNvPr id="7" name="Rectangle 6">
                <a:extLst>
                  <a:ext uri="{FF2B5EF4-FFF2-40B4-BE49-F238E27FC236}">
                    <a16:creationId xmlns:a16="http://schemas.microsoft.com/office/drawing/2014/main" id="{CB5BC6BF-D5DC-7540-8A4F-48BB468AE5CF}"/>
                  </a:ext>
                </a:extLst>
              </p:cNvPr>
              <p:cNvSpPr>
                <a:spLocks noRot="1" noChangeAspect="1" noMove="1" noResize="1" noEditPoints="1" noAdjustHandles="1" noChangeArrowheads="1" noChangeShapeType="1" noTextEdit="1"/>
              </p:cNvSpPr>
              <p:nvPr/>
            </p:nvSpPr>
            <p:spPr>
              <a:xfrm>
                <a:off x="195072" y="2542427"/>
                <a:ext cx="4141216" cy="4093428"/>
              </a:xfrm>
              <a:prstGeom prst="rect">
                <a:avLst/>
              </a:prstGeom>
              <a:blipFill>
                <a:blip r:embed="rId3"/>
                <a:stretch>
                  <a:fillRect l="-1223" t="-617" b="-15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A41B0F98-197A-CD45-8347-8BEF6044197F}"/>
                  </a:ext>
                </a:extLst>
              </p:cNvPr>
              <p:cNvSpPr/>
              <p:nvPr/>
            </p:nvSpPr>
            <p:spPr>
              <a:xfrm>
                <a:off x="4465674" y="2536968"/>
                <a:ext cx="7594460" cy="3905685"/>
              </a:xfrm>
              <a:prstGeom prst="rect">
                <a:avLst/>
              </a:prstGeom>
            </p:spPr>
            <p:txBody>
              <a:bodyPr wrap="square">
                <a:spAutoFit/>
              </a:bodyPr>
              <a:lstStyle/>
              <a:p>
                <a:pPr marL="298450" indent="-298450">
                  <a:buClr>
                    <a:schemeClr val="tx1"/>
                  </a:buClr>
                  <a:buFont typeface="+mj-lt"/>
                  <a:buAutoNum type="arabicPeriod" startAt="3"/>
                </a:pPr>
                <a:r>
                  <a:rPr lang="en-US" sz="2000" b="1" dirty="0">
                    <a:latin typeface="Calibri" panose="020F0502020204030204" pitchFamily="34" charset="0"/>
                    <a:cs typeface="Calibri" panose="020F0502020204030204" pitchFamily="34" charset="0"/>
                  </a:rPr>
                  <a:t>Execute!</a:t>
                </a:r>
                <a:endParaRPr lang="en-US" sz="2000" dirty="0"/>
              </a:p>
              <a:p>
                <a:pPr marL="288925">
                  <a:buClr>
                    <a:schemeClr val="tx1"/>
                  </a:buClr>
                </a:pPr>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rPr>
                        <m:t>𝐴</m:t>
                      </m:r>
                      <m:r>
                        <a:rPr lang="en-US" sz="2000" i="1">
                          <a:latin typeface="Cambria Math" panose="02040503050406030204" pitchFamily="18" charset="0"/>
                        </a:rPr>
                        <m:t>=</m:t>
                      </m:r>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𝑁</m:t>
                          </m:r>
                        </m:e>
                        <m:sub>
                          <m:r>
                            <m:rPr>
                              <m:sty m:val="p"/>
                            </m:rPr>
                            <a:rPr lang="en-US" sz="2000" b="0" i="0" smtClean="0">
                              <a:latin typeface="Cambria Math" panose="02040503050406030204" pitchFamily="18" charset="0"/>
                            </a:rPr>
                            <m:t>pit</m:t>
                          </m:r>
                        </m:sub>
                        <m:sup>
                          <m:r>
                            <m:rPr>
                              <m:sty m:val="p"/>
                            </m:rPr>
                            <a:rPr lang="en-US" sz="2000" b="0" i="0" smtClean="0">
                              <a:latin typeface="Cambria Math" panose="02040503050406030204" pitchFamily="18" charset="0"/>
                            </a:rPr>
                            <m:t>DVD</m:t>
                          </m:r>
                        </m:sup>
                      </m:sSubSup>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𝐴</m:t>
                          </m:r>
                        </m:e>
                        <m:sub>
                          <m:r>
                            <m:rPr>
                              <m:sty m:val="p"/>
                            </m:rPr>
                            <a:rPr lang="en-US" sz="2000" b="0" i="0" smtClean="0">
                              <a:latin typeface="Cambria Math" panose="02040503050406030204" pitchFamily="18" charset="0"/>
                            </a:rPr>
                            <m:t>pit</m:t>
                          </m:r>
                        </m:sub>
                        <m:sup>
                          <m:r>
                            <m:rPr>
                              <m:sty m:val="p"/>
                            </m:rPr>
                            <a:rPr lang="en-US" sz="2000" b="0" i="0" smtClean="0">
                              <a:latin typeface="Cambria Math" panose="02040503050406030204" pitchFamily="18" charset="0"/>
                            </a:rPr>
                            <m:t>DVD</m:t>
                          </m:r>
                        </m:sup>
                      </m:sSubSup>
                    </m:oMath>
                  </m:oMathPara>
                </a14:m>
                <a:endParaRPr lang="en-US" sz="2000" i="1" dirty="0">
                  <a:latin typeface="Cambria Math" panose="02040503050406030204" pitchFamily="18" charset="0"/>
                </a:endParaRPr>
              </a:p>
              <a:p>
                <a:pPr marL="584200">
                  <a:buClr>
                    <a:schemeClr val="tx1"/>
                  </a:buClr>
                </a:pPr>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rPr>
                        <m:t>=</m:t>
                      </m:r>
                      <m:sSubSup>
                        <m:sSubSupPr>
                          <m:ctrlPr>
                            <a:rPr lang="en-US" sz="2000" i="1">
                              <a:latin typeface="Cambria Math" panose="02040503050406030204" pitchFamily="18" charset="0"/>
                            </a:rPr>
                          </m:ctrlPr>
                        </m:sSubSupPr>
                        <m:e>
                          <m:r>
                            <a:rPr lang="en-US" sz="2000" i="1">
                              <a:latin typeface="Cambria Math" panose="02040503050406030204" pitchFamily="18" charset="0"/>
                            </a:rPr>
                            <m:t>𝑁</m:t>
                          </m:r>
                        </m:e>
                        <m:sub>
                          <m:r>
                            <m:rPr>
                              <m:sty m:val="p"/>
                            </m:rPr>
                            <a:rPr lang="en-US" sz="2000">
                              <a:latin typeface="Cambria Math" panose="02040503050406030204" pitchFamily="18" charset="0"/>
                            </a:rPr>
                            <m:t>pit</m:t>
                          </m:r>
                        </m:sub>
                        <m:sup>
                          <m:r>
                            <m:rPr>
                              <m:sty m:val="p"/>
                            </m:rPr>
                            <a:rPr lang="en-US" sz="2000">
                              <a:latin typeface="Cambria Math" panose="02040503050406030204" pitchFamily="18" charset="0"/>
                            </a:rPr>
                            <m:t>DVD</m:t>
                          </m:r>
                        </m:sup>
                      </m:sSubSup>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b="0" i="1" smtClean="0">
                                      <a:latin typeface="Cambria Math" panose="02040503050406030204" pitchFamily="18" charset="0"/>
                                    </a:rPr>
                                    <m:t>𝑑</m:t>
                                  </m:r>
                                </m:e>
                                <m:sub>
                                  <m:r>
                                    <m:rPr>
                                      <m:sty m:val="p"/>
                                    </m:rPr>
                                    <a:rPr lang="en-US" sz="2000">
                                      <a:latin typeface="Cambria Math" panose="02040503050406030204" pitchFamily="18" charset="0"/>
                                    </a:rPr>
                                    <m:t>pit</m:t>
                                  </m:r>
                                </m:sub>
                                <m:sup>
                                  <m:r>
                                    <m:rPr>
                                      <m:sty m:val="p"/>
                                    </m:rPr>
                                    <a:rPr lang="en-US" sz="2000">
                                      <a:latin typeface="Cambria Math" panose="02040503050406030204" pitchFamily="18" charset="0"/>
                                    </a:rPr>
                                    <m:t>DVD</m:t>
                                  </m:r>
                                </m:sup>
                              </m:sSubSup>
                            </m:e>
                          </m:d>
                        </m:e>
                        <m:sup>
                          <m:r>
                            <a:rPr lang="en-US" sz="2000" b="0" i="1" smtClean="0">
                              <a:latin typeface="Cambria Math" panose="02040503050406030204" pitchFamily="18" charset="0"/>
                            </a:rPr>
                            <m:t>2</m:t>
                          </m:r>
                        </m:sup>
                      </m:sSup>
                      <m:r>
                        <a:rPr lang="en-US" sz="2000" i="1">
                          <a:latin typeface="Cambria Math" panose="02040503050406030204" pitchFamily="18" charset="0"/>
                        </a:rPr>
                        <m:t>=</m:t>
                      </m:r>
                      <m:sSubSup>
                        <m:sSubSupPr>
                          <m:ctrlPr>
                            <a:rPr lang="en-US" sz="2000" i="1">
                              <a:latin typeface="Cambria Math" panose="02040503050406030204" pitchFamily="18" charset="0"/>
                            </a:rPr>
                          </m:ctrlPr>
                        </m:sSubSupPr>
                        <m:e>
                          <m:r>
                            <a:rPr lang="en-US" sz="2000" i="1">
                              <a:latin typeface="Cambria Math" panose="02040503050406030204" pitchFamily="18" charset="0"/>
                            </a:rPr>
                            <m:t>𝑁</m:t>
                          </m:r>
                        </m:e>
                        <m:sub>
                          <m:r>
                            <m:rPr>
                              <m:sty m:val="p"/>
                            </m:rPr>
                            <a:rPr lang="en-US" sz="2000">
                              <a:latin typeface="Cambria Math" panose="02040503050406030204" pitchFamily="18" charset="0"/>
                            </a:rPr>
                            <m:t>pit</m:t>
                          </m:r>
                        </m:sub>
                        <m:sup>
                          <m:r>
                            <m:rPr>
                              <m:sty m:val="p"/>
                            </m:rPr>
                            <a:rPr lang="en-US" sz="2000">
                              <a:latin typeface="Cambria Math" panose="02040503050406030204" pitchFamily="18" charset="0"/>
                            </a:rPr>
                            <m:t>BR</m:t>
                          </m:r>
                        </m:sup>
                      </m:sSubSup>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i="1">
                                      <a:latin typeface="Cambria Math" panose="02040503050406030204" pitchFamily="18" charset="0"/>
                                    </a:rPr>
                                    <m:t>𝑑</m:t>
                                  </m:r>
                                </m:e>
                                <m:sub>
                                  <m:r>
                                    <m:rPr>
                                      <m:sty m:val="p"/>
                                    </m:rPr>
                                    <a:rPr lang="en-US" sz="2000">
                                      <a:latin typeface="Cambria Math" panose="02040503050406030204" pitchFamily="18" charset="0"/>
                                    </a:rPr>
                                    <m:t>pit</m:t>
                                  </m:r>
                                </m:sub>
                                <m:sup>
                                  <m:r>
                                    <m:rPr>
                                      <m:sty m:val="p"/>
                                    </m:rPr>
                                    <a:rPr lang="en-US" sz="2000" b="0" i="0" smtClean="0">
                                      <a:latin typeface="Cambria Math" panose="02040503050406030204" pitchFamily="18" charset="0"/>
                                    </a:rPr>
                                    <m:t>BR</m:t>
                                  </m:r>
                                </m:sup>
                              </m:sSubSup>
                            </m:e>
                          </m:d>
                        </m:e>
                        <m:sup>
                          <m:r>
                            <a:rPr lang="en-US" sz="2000" i="1">
                              <a:latin typeface="Cambria Math" panose="02040503050406030204" pitchFamily="18" charset="0"/>
                            </a:rPr>
                            <m:t>2</m:t>
                          </m:r>
                        </m:sup>
                      </m:sSup>
                    </m:oMath>
                  </m:oMathPara>
                </a14:m>
                <a:endParaRPr lang="en-US" sz="2000" i="1" dirty="0">
                  <a:latin typeface="Cambria Math" panose="02040503050406030204" pitchFamily="18" charset="0"/>
                </a:endParaRPr>
              </a:p>
              <a:p>
                <a:pPr marL="295275">
                  <a:buClr>
                    <a:schemeClr val="tx1"/>
                  </a:buClr>
                </a:pPr>
                <a14:m>
                  <m:oMathPara xmlns:m="http://schemas.openxmlformats.org/officeDocument/2006/math">
                    <m:oMathParaPr>
                      <m:jc m:val="left"/>
                    </m:oMathParaPr>
                    <m:oMath xmlns:m="http://schemas.openxmlformats.org/officeDocument/2006/math">
                      <m:f>
                        <m:fPr>
                          <m:ctrlPr>
                            <a:rPr lang="en-US" sz="2000" i="1">
                              <a:latin typeface="Cambria Math" panose="02040503050406030204" pitchFamily="18" charset="0"/>
                            </a:rPr>
                          </m:ctrlPr>
                        </m:fPr>
                        <m:num>
                          <m:r>
                            <m:rPr>
                              <m:sty m:val="p"/>
                            </m:rPr>
                            <a:rPr lang="en-US" sz="2000">
                              <a:latin typeface="Cambria Math" panose="02040503050406030204" pitchFamily="18" charset="0"/>
                            </a:rPr>
                            <m:t>DVD</m:t>
                          </m:r>
                          <m:r>
                            <a:rPr lang="en-US" sz="2000" b="0" i="0" smtClean="0">
                              <a:latin typeface="Cambria Math" panose="02040503050406030204" pitchFamily="18" charset="0"/>
                            </a:rPr>
                            <m:t> </m:t>
                          </m:r>
                          <m:r>
                            <m:rPr>
                              <m:sty m:val="p"/>
                            </m:rPr>
                            <a:rPr lang="en-US" sz="2000" b="0" i="0" smtClean="0">
                              <a:latin typeface="Cambria Math" panose="02040503050406030204" pitchFamily="18" charset="0"/>
                            </a:rPr>
                            <m:t>storage</m:t>
                          </m:r>
                        </m:num>
                        <m:den>
                          <m:r>
                            <m:rPr>
                              <m:sty m:val="p"/>
                            </m:rPr>
                            <a:rPr lang="en-US" sz="2000">
                              <a:latin typeface="Cambria Math" panose="02040503050406030204" pitchFamily="18" charset="0"/>
                            </a:rPr>
                            <m:t>BR</m:t>
                          </m:r>
                          <m:r>
                            <a:rPr lang="en-US" sz="2000" b="0" i="0" smtClean="0">
                              <a:latin typeface="Cambria Math" panose="02040503050406030204" pitchFamily="18" charset="0"/>
                            </a:rPr>
                            <m:t> </m:t>
                          </m:r>
                          <m:r>
                            <m:rPr>
                              <m:sty m:val="p"/>
                            </m:rPr>
                            <a:rPr lang="en-US" sz="2000">
                              <a:latin typeface="Cambria Math" panose="02040503050406030204" pitchFamily="18" charset="0"/>
                            </a:rPr>
                            <m:t>storage</m:t>
                          </m:r>
                        </m:den>
                      </m:f>
                      <m:r>
                        <a:rPr lang="en-US" sz="2000" i="1">
                          <a:latin typeface="Cambria Math" panose="02040503050406030204" pitchFamily="18" charset="0"/>
                        </a:rPr>
                        <m:t>=</m:t>
                      </m:r>
                      <m:f>
                        <m:fPr>
                          <m:ctrlPr>
                            <a:rPr lang="en-US" sz="2000" b="0" i="1" smtClean="0">
                              <a:latin typeface="Cambria Math" panose="02040503050406030204" pitchFamily="18" charset="0"/>
                            </a:rPr>
                          </m:ctrlPr>
                        </m:fPr>
                        <m:num>
                          <m:sSubSup>
                            <m:sSubSupPr>
                              <m:ctrlPr>
                                <a:rPr lang="en-US" sz="2000" i="1">
                                  <a:latin typeface="Cambria Math" panose="02040503050406030204" pitchFamily="18" charset="0"/>
                                </a:rPr>
                              </m:ctrlPr>
                            </m:sSubSupPr>
                            <m:e>
                              <m:r>
                                <a:rPr lang="en-US" sz="2000" i="1">
                                  <a:latin typeface="Cambria Math" panose="02040503050406030204" pitchFamily="18" charset="0"/>
                                </a:rPr>
                                <m:t>𝑁</m:t>
                              </m:r>
                            </m:e>
                            <m:sub>
                              <m:r>
                                <m:rPr>
                                  <m:sty m:val="p"/>
                                </m:rPr>
                                <a:rPr lang="en-US" sz="2000">
                                  <a:latin typeface="Cambria Math" panose="02040503050406030204" pitchFamily="18" charset="0"/>
                                </a:rPr>
                                <m:t>pit</m:t>
                              </m:r>
                            </m:sub>
                            <m:sup>
                              <m:r>
                                <m:rPr>
                                  <m:sty m:val="p"/>
                                </m:rPr>
                                <a:rPr lang="en-US" sz="2000" b="0" i="0" smtClean="0">
                                  <a:latin typeface="Cambria Math" panose="02040503050406030204" pitchFamily="18" charset="0"/>
                                </a:rPr>
                                <m:t>DVD</m:t>
                              </m:r>
                            </m:sup>
                          </m:sSubSup>
                        </m:num>
                        <m:den>
                          <m:sSubSup>
                            <m:sSubSupPr>
                              <m:ctrlPr>
                                <a:rPr lang="en-US" sz="2000" i="1">
                                  <a:latin typeface="Cambria Math" panose="02040503050406030204" pitchFamily="18" charset="0"/>
                                </a:rPr>
                              </m:ctrlPr>
                            </m:sSubSupPr>
                            <m:e>
                              <m:r>
                                <a:rPr lang="en-US" sz="2000" i="1">
                                  <a:latin typeface="Cambria Math" panose="02040503050406030204" pitchFamily="18" charset="0"/>
                                </a:rPr>
                                <m:t>𝑁</m:t>
                              </m:r>
                            </m:e>
                            <m:sub>
                              <m:r>
                                <m:rPr>
                                  <m:sty m:val="p"/>
                                </m:rPr>
                                <a:rPr lang="en-US" sz="2000">
                                  <a:latin typeface="Cambria Math" panose="02040503050406030204" pitchFamily="18" charset="0"/>
                                </a:rPr>
                                <m:t>pit</m:t>
                              </m:r>
                            </m:sub>
                            <m:sup>
                              <m:r>
                                <m:rPr>
                                  <m:sty m:val="p"/>
                                </m:rPr>
                                <a:rPr lang="en-US" sz="2000" b="0" i="0" smtClean="0">
                                  <a:latin typeface="Cambria Math" panose="02040503050406030204" pitchFamily="18" charset="0"/>
                                </a:rPr>
                                <m:t>BR</m:t>
                              </m:r>
                            </m:sup>
                          </m:sSubSup>
                        </m:den>
                      </m:f>
                    </m:oMath>
                  </m:oMathPara>
                </a14:m>
                <a:endParaRPr lang="en-US" sz="2000" b="0" dirty="0">
                  <a:solidFill>
                    <a:srgbClr val="008F00"/>
                  </a:solidFill>
                  <a:latin typeface="Calibri" panose="020F0502020204030204" pitchFamily="34" charset="0"/>
                  <a:cs typeface="Calibri" panose="020F0502020204030204" pitchFamily="34" charset="0"/>
                </a:endParaRPr>
              </a:p>
              <a:p>
                <a:pPr marL="295275">
                  <a:buClr>
                    <a:schemeClr val="tx1"/>
                  </a:buClr>
                </a:pPr>
                <a14:m>
                  <m:oMathPara xmlns:m="http://schemas.openxmlformats.org/officeDocument/2006/math">
                    <m:oMathParaPr>
                      <m:jc m:val="left"/>
                    </m:oMathParaPr>
                    <m:oMath xmlns:m="http://schemas.openxmlformats.org/officeDocument/2006/math">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𝜆</m:t>
                          </m:r>
                        </m:e>
                        <m:sub>
                          <m:r>
                            <m:rPr>
                              <m:sty m:val="p"/>
                            </m:rPr>
                            <a:rPr lang="en-US" sz="2000">
                              <a:latin typeface="Cambria Math" panose="02040503050406030204" pitchFamily="18" charset="0"/>
                            </a:rPr>
                            <m:t>BR</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𝜆</m:t>
                          </m:r>
                        </m:e>
                        <m:sub>
                          <m:r>
                            <m:rPr>
                              <m:sty m:val="p"/>
                            </m:rPr>
                            <a:rPr lang="en-US" sz="2000" b="0" i="0" smtClean="0">
                              <a:latin typeface="Cambria Math" panose="02040503050406030204" pitchFamily="18" charset="0"/>
                            </a:rPr>
                            <m:t>DVD</m:t>
                          </m:r>
                        </m:sub>
                      </m:sSub>
                      <m:rad>
                        <m:radPr>
                          <m:degHide m:val="on"/>
                          <m:ctrlPr>
                            <a:rPr lang="en-US" sz="2000" b="0" i="1" smtClean="0">
                              <a:latin typeface="Cambria Math" panose="02040503050406030204" pitchFamily="18" charset="0"/>
                            </a:rPr>
                          </m:ctrlPr>
                        </m:radPr>
                        <m:deg/>
                        <m:e>
                          <m:f>
                            <m:fPr>
                              <m:ctrlPr>
                                <a:rPr lang="en-US" sz="2000" i="1">
                                  <a:latin typeface="Cambria Math" panose="02040503050406030204" pitchFamily="18" charset="0"/>
                                </a:rPr>
                              </m:ctrlPr>
                            </m:fPr>
                            <m:num>
                              <m:r>
                                <m:rPr>
                                  <m:sty m:val="p"/>
                                </m:rPr>
                                <a:rPr lang="en-US" sz="2000">
                                  <a:latin typeface="Cambria Math" panose="02040503050406030204" pitchFamily="18" charset="0"/>
                                </a:rPr>
                                <m:t>DVD</m:t>
                              </m:r>
                              <m:r>
                                <a:rPr lang="en-US" sz="2000">
                                  <a:latin typeface="Cambria Math" panose="02040503050406030204" pitchFamily="18" charset="0"/>
                                </a:rPr>
                                <m:t> </m:t>
                              </m:r>
                              <m:r>
                                <m:rPr>
                                  <m:sty m:val="p"/>
                                </m:rPr>
                                <a:rPr lang="en-US" sz="2000">
                                  <a:latin typeface="Cambria Math" panose="02040503050406030204" pitchFamily="18" charset="0"/>
                                </a:rPr>
                                <m:t>storage</m:t>
                              </m:r>
                            </m:num>
                            <m:den>
                              <m:r>
                                <m:rPr>
                                  <m:sty m:val="p"/>
                                </m:rPr>
                                <a:rPr lang="en-US" sz="2000">
                                  <a:latin typeface="Cambria Math" panose="02040503050406030204" pitchFamily="18" charset="0"/>
                                </a:rPr>
                                <m:t>BR</m:t>
                              </m:r>
                              <m:r>
                                <a:rPr lang="en-US" sz="2000">
                                  <a:latin typeface="Cambria Math" panose="02040503050406030204" pitchFamily="18" charset="0"/>
                                </a:rPr>
                                <m:t> </m:t>
                              </m:r>
                              <m:r>
                                <m:rPr>
                                  <m:sty m:val="p"/>
                                </m:rPr>
                                <a:rPr lang="en-US" sz="2000">
                                  <a:latin typeface="Cambria Math" panose="02040503050406030204" pitchFamily="18" charset="0"/>
                                </a:rPr>
                                <m:t>storage</m:t>
                              </m:r>
                            </m:den>
                          </m:f>
                        </m:e>
                      </m:rad>
                    </m:oMath>
                  </m:oMathPara>
                </a14:m>
                <a:endParaRPr lang="en-US" sz="2000" b="0" i="1" dirty="0">
                  <a:latin typeface="Cambria Math" panose="02040503050406030204" pitchFamily="18" charset="0"/>
                </a:endParaRPr>
              </a:p>
              <a:p>
                <a:pPr marL="301625" indent="-301625">
                  <a:buClr>
                    <a:schemeClr val="tx1"/>
                  </a:buClr>
                  <a:buFont typeface="+mj-lt"/>
                  <a:buAutoNum type="arabicPeriod" startAt="4"/>
                </a:pPr>
                <a:r>
                  <a:rPr lang="en-US" sz="2000" b="1" dirty="0"/>
                  <a:t>Evaluate:</a:t>
                </a:r>
              </a:p>
              <a:p>
                <a:pPr marL="515938" indent="-220663">
                  <a:buClr>
                    <a:schemeClr val="tx1"/>
                  </a:buClr>
                  <a:buFont typeface="Arial" panose="020B0604020202020204" pitchFamily="34" charset="0"/>
                  <a:buChar char="•"/>
                </a:pPr>
                <a:r>
                  <a:rPr lang="en-US" sz="2000" dirty="0">
                    <a:solidFill>
                      <a:srgbClr val="C00000"/>
                    </a:solidFill>
                    <a:cs typeface="Calibri" panose="020F0502020204030204" pitchFamily="34" charset="0"/>
                  </a:rPr>
                  <a:t>This is UV…in reality, should be in the blue range (405 nm)</a:t>
                </a:r>
              </a:p>
              <a:p>
                <a:pPr marL="515938" indent="-220663">
                  <a:buClr>
                    <a:schemeClr val="tx1"/>
                  </a:buClr>
                  <a:buFont typeface="Arial" panose="020B0604020202020204" pitchFamily="34" charset="0"/>
                  <a:buChar char="•"/>
                </a:pPr>
                <a:r>
                  <a:rPr lang="en-US" sz="2000" dirty="0">
                    <a:solidFill>
                      <a:schemeClr val="accent2">
                        <a:lumMod val="50000"/>
                      </a:schemeClr>
                    </a:solidFill>
                  </a:rPr>
                  <a:t>Some of our assumptions are probably a bit off…</a:t>
                </a:r>
              </a:p>
            </p:txBody>
          </p:sp>
        </mc:Choice>
        <mc:Fallback xmlns="">
          <p:sp>
            <p:nvSpPr>
              <p:cNvPr id="8" name="Rectangle 7">
                <a:extLst>
                  <a:ext uri="{FF2B5EF4-FFF2-40B4-BE49-F238E27FC236}">
                    <a16:creationId xmlns:a16="http://schemas.microsoft.com/office/drawing/2014/main" id="{A41B0F98-197A-CD45-8347-8BEF6044197F}"/>
                  </a:ext>
                </a:extLst>
              </p:cNvPr>
              <p:cNvSpPr>
                <a:spLocks noRot="1" noChangeAspect="1" noMove="1" noResize="1" noEditPoints="1" noAdjustHandles="1" noChangeArrowheads="1" noChangeShapeType="1" noTextEdit="1"/>
              </p:cNvSpPr>
              <p:nvPr/>
            </p:nvSpPr>
            <p:spPr>
              <a:xfrm>
                <a:off x="4465674" y="2536968"/>
                <a:ext cx="7594460" cy="3905685"/>
              </a:xfrm>
              <a:prstGeom prst="rect">
                <a:avLst/>
              </a:prstGeom>
              <a:blipFill>
                <a:blip r:embed="rId4"/>
                <a:stretch>
                  <a:fillRect l="-835" t="-649"/>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B0E14861-E0CB-C447-BF23-3860A6CFF1D2}"/>
              </a:ext>
            </a:extLst>
          </p:cNvPr>
          <p:cNvGrpSpPr/>
          <p:nvPr/>
        </p:nvGrpSpPr>
        <p:grpSpPr>
          <a:xfrm>
            <a:off x="8851392" y="2304287"/>
            <a:ext cx="3041904" cy="1133857"/>
            <a:chOff x="8851392" y="2304287"/>
            <a:chExt cx="3041904" cy="1133857"/>
          </a:xfrm>
        </p:grpSpPr>
        <p:grpSp>
          <p:nvGrpSpPr>
            <p:cNvPr id="10" name="Group 9">
              <a:extLst>
                <a:ext uri="{FF2B5EF4-FFF2-40B4-BE49-F238E27FC236}">
                  <a16:creationId xmlns:a16="http://schemas.microsoft.com/office/drawing/2014/main" id="{3E3C6CEA-2B45-3248-91DB-DA033645436F}"/>
                </a:ext>
              </a:extLst>
            </p:cNvPr>
            <p:cNvGrpSpPr/>
            <p:nvPr/>
          </p:nvGrpSpPr>
          <p:grpSpPr>
            <a:xfrm>
              <a:off x="8851392" y="2304287"/>
              <a:ext cx="3041904" cy="1133857"/>
              <a:chOff x="8851392" y="2304287"/>
              <a:chExt cx="3041904" cy="1133857"/>
            </a:xfrm>
          </p:grpSpPr>
          <p:pic>
            <p:nvPicPr>
              <p:cNvPr id="4" name="Picture 3">
                <a:extLst>
                  <a:ext uri="{FF2B5EF4-FFF2-40B4-BE49-F238E27FC236}">
                    <a16:creationId xmlns:a16="http://schemas.microsoft.com/office/drawing/2014/main" id="{D431DD3B-B475-8245-9FBF-C0FE6F046E1C}"/>
                  </a:ext>
                </a:extLst>
              </p:cNvPr>
              <p:cNvPicPr>
                <a:picLocks noChangeAspect="1"/>
              </p:cNvPicPr>
              <p:nvPr/>
            </p:nvPicPr>
            <p:blipFill rotWithShape="1">
              <a:blip r:embed="rId5"/>
              <a:srcRect l="859" t="22533" r="9264" b="7533"/>
              <a:stretch/>
            </p:blipFill>
            <p:spPr>
              <a:xfrm>
                <a:off x="8851392" y="2304287"/>
                <a:ext cx="3035808" cy="1133857"/>
              </a:xfrm>
              <a:prstGeom prst="rect">
                <a:avLst/>
              </a:prstGeom>
            </p:spPr>
          </p:pic>
          <p:sp>
            <p:nvSpPr>
              <p:cNvPr id="9" name="Rectangle 8">
                <a:extLst>
                  <a:ext uri="{FF2B5EF4-FFF2-40B4-BE49-F238E27FC236}">
                    <a16:creationId xmlns:a16="http://schemas.microsoft.com/office/drawing/2014/main" id="{0A4285BF-320F-AC44-AE0C-41E39B720801}"/>
                  </a:ext>
                </a:extLst>
              </p:cNvPr>
              <p:cNvSpPr/>
              <p:nvPr/>
            </p:nvSpPr>
            <p:spPr>
              <a:xfrm>
                <a:off x="11673840" y="3139440"/>
                <a:ext cx="219456" cy="21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39844279-AF45-E943-9720-FE532BB52A0C}"/>
                </a:ext>
              </a:extLst>
            </p:cNvPr>
            <p:cNvSpPr/>
            <p:nvPr/>
          </p:nvSpPr>
          <p:spPr>
            <a:xfrm>
              <a:off x="9899904" y="3297936"/>
              <a:ext cx="512064" cy="140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735B3BEB-B7D7-9040-9C47-A9AA282BBA99}"/>
                  </a:ext>
                </a:extLst>
              </p:cNvPr>
              <p:cNvSpPr/>
              <p:nvPr/>
            </p:nvSpPr>
            <p:spPr>
              <a:xfrm>
                <a:off x="6497911" y="2855608"/>
                <a:ext cx="1401217" cy="4606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m:t>
                      </m:r>
                      <m:sSubSup>
                        <m:sSubSupPr>
                          <m:ctrlPr>
                            <a:rPr lang="en-US" sz="2000" i="1">
                              <a:latin typeface="Cambria Math" panose="02040503050406030204" pitchFamily="18" charset="0"/>
                            </a:rPr>
                          </m:ctrlPr>
                        </m:sSubSupPr>
                        <m:e>
                          <m:r>
                            <a:rPr lang="en-US" sz="2000" i="1">
                              <a:latin typeface="Cambria Math" panose="02040503050406030204" pitchFamily="18" charset="0"/>
                            </a:rPr>
                            <m:t>𝑁</m:t>
                          </m:r>
                        </m:e>
                        <m:sub>
                          <m:r>
                            <m:rPr>
                              <m:sty m:val="p"/>
                            </m:rPr>
                            <a:rPr lang="en-US" sz="2000">
                              <a:latin typeface="Cambria Math" panose="02040503050406030204" pitchFamily="18" charset="0"/>
                            </a:rPr>
                            <m:t>pit</m:t>
                          </m:r>
                        </m:sub>
                        <m:sup>
                          <m:r>
                            <m:rPr>
                              <m:sty m:val="p"/>
                            </m:rPr>
                            <a:rPr lang="en-US" sz="2000">
                              <a:latin typeface="Cambria Math" panose="02040503050406030204" pitchFamily="18" charset="0"/>
                            </a:rPr>
                            <m:t>BR</m:t>
                          </m:r>
                        </m:sup>
                      </m:sSubSup>
                      <m:sSubSup>
                        <m:sSubSupPr>
                          <m:ctrlPr>
                            <a:rPr lang="en-US" sz="2000" i="1">
                              <a:latin typeface="Cambria Math" panose="02040503050406030204" pitchFamily="18" charset="0"/>
                            </a:rPr>
                          </m:ctrlPr>
                        </m:sSubSupPr>
                        <m:e>
                          <m:r>
                            <a:rPr lang="en-US" sz="2000" i="1">
                              <a:latin typeface="Cambria Math" panose="02040503050406030204" pitchFamily="18" charset="0"/>
                            </a:rPr>
                            <m:t>𝐴</m:t>
                          </m:r>
                        </m:e>
                        <m:sub>
                          <m:r>
                            <m:rPr>
                              <m:sty m:val="p"/>
                            </m:rPr>
                            <a:rPr lang="en-US" sz="2000">
                              <a:latin typeface="Cambria Math" panose="02040503050406030204" pitchFamily="18" charset="0"/>
                            </a:rPr>
                            <m:t>pit</m:t>
                          </m:r>
                        </m:sub>
                        <m:sup>
                          <m:r>
                            <m:rPr>
                              <m:sty m:val="p"/>
                            </m:rPr>
                            <a:rPr lang="en-US" sz="2000">
                              <a:latin typeface="Cambria Math" panose="02040503050406030204" pitchFamily="18" charset="0"/>
                            </a:rPr>
                            <m:t>BR</m:t>
                          </m:r>
                        </m:sup>
                      </m:sSubSup>
                    </m:oMath>
                  </m:oMathPara>
                </a14:m>
                <a:endParaRPr lang="en-US" sz="2000" dirty="0"/>
              </a:p>
            </p:txBody>
          </p:sp>
        </mc:Choice>
        <mc:Fallback xmlns="">
          <p:sp>
            <p:nvSpPr>
              <p:cNvPr id="13" name="Rectangle 12">
                <a:extLst>
                  <a:ext uri="{FF2B5EF4-FFF2-40B4-BE49-F238E27FC236}">
                    <a16:creationId xmlns:a16="http://schemas.microsoft.com/office/drawing/2014/main" id="{735B3BEB-B7D7-9040-9C47-A9AA282BBA99}"/>
                  </a:ext>
                </a:extLst>
              </p:cNvPr>
              <p:cNvSpPr>
                <a:spLocks noRot="1" noChangeAspect="1" noMove="1" noResize="1" noEditPoints="1" noAdjustHandles="1" noChangeArrowheads="1" noChangeShapeType="1" noTextEdit="1"/>
              </p:cNvSpPr>
              <p:nvPr/>
            </p:nvSpPr>
            <p:spPr>
              <a:xfrm>
                <a:off x="6497911" y="2855608"/>
                <a:ext cx="1401217" cy="460639"/>
              </a:xfrm>
              <a:prstGeom prst="rect">
                <a:avLst/>
              </a:prstGeom>
              <a:blipFill>
                <a:blip r:embed="rId6"/>
                <a:stretch>
                  <a:fillRect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522BB357-8666-5F44-9942-BA060DAB03CD}"/>
                  </a:ext>
                </a:extLst>
              </p:cNvPr>
              <p:cNvSpPr/>
              <p:nvPr/>
            </p:nvSpPr>
            <p:spPr>
              <a:xfrm>
                <a:off x="7150208" y="3577144"/>
                <a:ext cx="1490152" cy="9365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m:t>
                      </m:r>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sSubSup>
                                    <m:sSubSupPr>
                                      <m:ctrlPr>
                                        <a:rPr lang="en-US" sz="2000" i="1">
                                          <a:latin typeface="Cambria Math" panose="02040503050406030204" pitchFamily="18" charset="0"/>
                                        </a:rPr>
                                      </m:ctrlPr>
                                    </m:sSubSupPr>
                                    <m:e>
                                      <m:r>
                                        <a:rPr lang="en-US" sz="2000" i="1">
                                          <a:latin typeface="Cambria Math" panose="02040503050406030204" pitchFamily="18" charset="0"/>
                                        </a:rPr>
                                        <m:t>𝑑</m:t>
                                      </m:r>
                                    </m:e>
                                    <m:sub>
                                      <m:r>
                                        <m:rPr>
                                          <m:sty m:val="p"/>
                                        </m:rPr>
                                        <a:rPr lang="en-US" sz="2000">
                                          <a:latin typeface="Cambria Math" panose="02040503050406030204" pitchFamily="18" charset="0"/>
                                        </a:rPr>
                                        <m:t>pit</m:t>
                                      </m:r>
                                    </m:sub>
                                    <m:sup>
                                      <m:r>
                                        <m:rPr>
                                          <m:sty m:val="p"/>
                                        </m:rPr>
                                        <a:rPr lang="en-US" sz="2000">
                                          <a:latin typeface="Cambria Math" panose="02040503050406030204" pitchFamily="18" charset="0"/>
                                        </a:rPr>
                                        <m:t>BR</m:t>
                                      </m:r>
                                    </m:sup>
                                  </m:sSubSup>
                                </m:num>
                                <m:den>
                                  <m:sSubSup>
                                    <m:sSubSupPr>
                                      <m:ctrlPr>
                                        <a:rPr lang="en-US" sz="2000" i="1">
                                          <a:latin typeface="Cambria Math" panose="02040503050406030204" pitchFamily="18" charset="0"/>
                                        </a:rPr>
                                      </m:ctrlPr>
                                    </m:sSubSupPr>
                                    <m:e>
                                      <m:r>
                                        <a:rPr lang="en-US" sz="2000" i="1">
                                          <a:latin typeface="Cambria Math" panose="02040503050406030204" pitchFamily="18" charset="0"/>
                                        </a:rPr>
                                        <m:t>𝑑</m:t>
                                      </m:r>
                                    </m:e>
                                    <m:sub>
                                      <m:r>
                                        <m:rPr>
                                          <m:sty m:val="p"/>
                                        </m:rPr>
                                        <a:rPr lang="en-US" sz="2000">
                                          <a:latin typeface="Cambria Math" panose="02040503050406030204" pitchFamily="18" charset="0"/>
                                        </a:rPr>
                                        <m:t>pit</m:t>
                                      </m:r>
                                    </m:sub>
                                    <m:sup>
                                      <m:r>
                                        <m:rPr>
                                          <m:sty m:val="p"/>
                                        </m:rPr>
                                        <a:rPr lang="en-US" sz="2000">
                                          <a:latin typeface="Cambria Math" panose="02040503050406030204" pitchFamily="18" charset="0"/>
                                        </a:rPr>
                                        <m:t>DVD</m:t>
                                      </m:r>
                                    </m:sup>
                                  </m:sSubSup>
                                </m:den>
                              </m:f>
                            </m:e>
                          </m:d>
                        </m:e>
                        <m:sup>
                          <m:r>
                            <a:rPr lang="en-US" sz="2000" i="1">
                              <a:latin typeface="Cambria Math" panose="02040503050406030204" pitchFamily="18" charset="0"/>
                            </a:rPr>
                            <m:t>2</m:t>
                          </m:r>
                        </m:sup>
                      </m:sSup>
                    </m:oMath>
                  </m:oMathPara>
                </a14:m>
                <a:endParaRPr lang="en-US" sz="2000" dirty="0"/>
              </a:p>
            </p:txBody>
          </p:sp>
        </mc:Choice>
        <mc:Fallback xmlns="">
          <p:sp>
            <p:nvSpPr>
              <p:cNvPr id="14" name="Rectangle 13">
                <a:extLst>
                  <a:ext uri="{FF2B5EF4-FFF2-40B4-BE49-F238E27FC236}">
                    <a16:creationId xmlns:a16="http://schemas.microsoft.com/office/drawing/2014/main" id="{522BB357-8666-5F44-9942-BA060DAB03CD}"/>
                  </a:ext>
                </a:extLst>
              </p:cNvPr>
              <p:cNvSpPr>
                <a:spLocks noRot="1" noChangeAspect="1" noMove="1" noResize="1" noEditPoints="1" noAdjustHandles="1" noChangeArrowheads="1" noChangeShapeType="1" noTextEdit="1"/>
              </p:cNvSpPr>
              <p:nvPr/>
            </p:nvSpPr>
            <p:spPr>
              <a:xfrm>
                <a:off x="7150208" y="3577144"/>
                <a:ext cx="1490152" cy="936538"/>
              </a:xfrm>
              <a:prstGeom prst="rect">
                <a:avLst/>
              </a:prstGeom>
              <a:blipFill>
                <a:blip r:embed="rId7"/>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42210DD0-7320-6545-9B59-F1A1E660AE1B}"/>
                  </a:ext>
                </a:extLst>
              </p:cNvPr>
              <p:cNvSpPr/>
              <p:nvPr/>
            </p:nvSpPr>
            <p:spPr>
              <a:xfrm>
                <a:off x="8374466" y="3648124"/>
                <a:ext cx="1425197" cy="7895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m:t>
                      </m:r>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𝜆</m:t>
                                      </m:r>
                                    </m:e>
                                    <m:sub>
                                      <m:r>
                                        <m:rPr>
                                          <m:sty m:val="p"/>
                                        </m:rPr>
                                        <a:rPr lang="en-US" sz="2000">
                                          <a:latin typeface="Cambria Math" panose="02040503050406030204" pitchFamily="18" charset="0"/>
                                        </a:rPr>
                                        <m:t>BR</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𝜆</m:t>
                                      </m:r>
                                    </m:e>
                                    <m:sub>
                                      <m:r>
                                        <m:rPr>
                                          <m:sty m:val="p"/>
                                        </m:rPr>
                                        <a:rPr lang="en-US" sz="2000">
                                          <a:latin typeface="Cambria Math" panose="02040503050406030204" pitchFamily="18" charset="0"/>
                                        </a:rPr>
                                        <m:t>DVD</m:t>
                                      </m:r>
                                    </m:sub>
                                  </m:sSub>
                                </m:den>
                              </m:f>
                            </m:e>
                          </m:d>
                        </m:e>
                        <m:sup>
                          <m:r>
                            <a:rPr lang="en-US" sz="2000" i="1">
                              <a:latin typeface="Cambria Math" panose="02040503050406030204" pitchFamily="18" charset="0"/>
                            </a:rPr>
                            <m:t>2</m:t>
                          </m:r>
                        </m:sup>
                      </m:sSup>
                    </m:oMath>
                  </m:oMathPara>
                </a14:m>
                <a:endParaRPr lang="en-US" sz="2000" dirty="0"/>
              </a:p>
            </p:txBody>
          </p:sp>
        </mc:Choice>
        <mc:Fallback xmlns="">
          <p:sp>
            <p:nvSpPr>
              <p:cNvPr id="15" name="Rectangle 14">
                <a:extLst>
                  <a:ext uri="{FF2B5EF4-FFF2-40B4-BE49-F238E27FC236}">
                    <a16:creationId xmlns:a16="http://schemas.microsoft.com/office/drawing/2014/main" id="{42210DD0-7320-6545-9B59-F1A1E660AE1B}"/>
                  </a:ext>
                </a:extLst>
              </p:cNvPr>
              <p:cNvSpPr>
                <a:spLocks noRot="1" noChangeAspect="1" noMove="1" noResize="1" noEditPoints="1" noAdjustHandles="1" noChangeArrowheads="1" noChangeShapeType="1" noTextEdit="1"/>
              </p:cNvSpPr>
              <p:nvPr/>
            </p:nvSpPr>
            <p:spPr>
              <a:xfrm>
                <a:off x="8374466" y="3648124"/>
                <a:ext cx="1425197" cy="789575"/>
              </a:xfrm>
              <a:prstGeom prst="rect">
                <a:avLst/>
              </a:prstGeom>
              <a:blipFill>
                <a:blip r:embed="rId8"/>
                <a:stretch>
                  <a:fillRect b="-1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EF606802-91D2-A94E-A356-A39CA7F8E278}"/>
                  </a:ext>
                </a:extLst>
              </p:cNvPr>
              <p:cNvSpPr/>
              <p:nvPr/>
            </p:nvSpPr>
            <p:spPr>
              <a:xfrm>
                <a:off x="7935720" y="4377148"/>
                <a:ext cx="2463495" cy="10016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m:t>
                      </m:r>
                      <m:d>
                        <m:dPr>
                          <m:ctrlPr>
                            <a:rPr lang="en-US" sz="2000" i="1">
                              <a:latin typeface="Cambria Math" panose="02040503050406030204" pitchFamily="18" charset="0"/>
                            </a:rPr>
                          </m:ctrlPr>
                        </m:dPr>
                        <m:e>
                          <m:r>
                            <a:rPr lang="en-US" sz="2000" i="1">
                              <a:latin typeface="Cambria Math" panose="02040503050406030204" pitchFamily="18" charset="0"/>
                            </a:rPr>
                            <m:t>640 </m:t>
                          </m:r>
                          <m:r>
                            <m:rPr>
                              <m:sty m:val="p"/>
                            </m:rPr>
                            <a:rPr lang="en-US" sz="2000">
                              <a:latin typeface="Cambria Math" panose="02040503050406030204" pitchFamily="18" charset="0"/>
                            </a:rPr>
                            <m:t>nm</m:t>
                          </m:r>
                        </m:e>
                      </m:d>
                      <m:rad>
                        <m:radPr>
                          <m:degHide m:val="on"/>
                          <m:ctrlPr>
                            <a:rPr lang="en-US" sz="2000" i="1">
                              <a:latin typeface="Cambria Math" panose="02040503050406030204" pitchFamily="18" charset="0"/>
                            </a:rPr>
                          </m:ctrlPr>
                        </m:radPr>
                        <m:deg/>
                        <m:e>
                          <m:f>
                            <m:fPr>
                              <m:ctrlPr>
                                <a:rPr lang="en-US" sz="2000" i="1">
                                  <a:latin typeface="Cambria Math" panose="02040503050406030204" pitchFamily="18" charset="0"/>
                                </a:rPr>
                              </m:ctrlPr>
                            </m:fPr>
                            <m:num>
                              <m:r>
                                <a:rPr lang="en-US" sz="2000">
                                  <a:latin typeface="Cambria Math" panose="02040503050406030204" pitchFamily="18" charset="0"/>
                                </a:rPr>
                                <m:t>4.7 </m:t>
                              </m:r>
                              <m:r>
                                <m:rPr>
                                  <m:sty m:val="p"/>
                                </m:rPr>
                                <a:rPr lang="en-US" sz="2000">
                                  <a:latin typeface="Cambria Math" panose="02040503050406030204" pitchFamily="18" charset="0"/>
                                </a:rPr>
                                <m:t>GB</m:t>
                              </m:r>
                            </m:num>
                            <m:den>
                              <m:r>
                                <a:rPr lang="en-US" sz="2000">
                                  <a:latin typeface="Cambria Math" panose="02040503050406030204" pitchFamily="18" charset="0"/>
                                </a:rPr>
                                <m:t>25 </m:t>
                              </m:r>
                              <m:r>
                                <m:rPr>
                                  <m:sty m:val="p"/>
                                </m:rPr>
                                <a:rPr lang="en-US" sz="2000">
                                  <a:latin typeface="Cambria Math" panose="02040503050406030204" pitchFamily="18" charset="0"/>
                                </a:rPr>
                                <m:t>GB</m:t>
                              </m:r>
                            </m:den>
                          </m:f>
                        </m:e>
                      </m:rad>
                    </m:oMath>
                  </m:oMathPara>
                </a14:m>
                <a:endParaRPr lang="en-US" sz="2000" dirty="0"/>
              </a:p>
            </p:txBody>
          </p:sp>
        </mc:Choice>
        <mc:Fallback xmlns="">
          <p:sp>
            <p:nvSpPr>
              <p:cNvPr id="16" name="Rectangle 15">
                <a:extLst>
                  <a:ext uri="{FF2B5EF4-FFF2-40B4-BE49-F238E27FC236}">
                    <a16:creationId xmlns:a16="http://schemas.microsoft.com/office/drawing/2014/main" id="{EF606802-91D2-A94E-A356-A39CA7F8E278}"/>
                  </a:ext>
                </a:extLst>
              </p:cNvPr>
              <p:cNvSpPr>
                <a:spLocks noRot="1" noChangeAspect="1" noMove="1" noResize="1" noEditPoints="1" noAdjustHandles="1" noChangeArrowheads="1" noChangeShapeType="1" noTextEdit="1"/>
              </p:cNvSpPr>
              <p:nvPr/>
            </p:nvSpPr>
            <p:spPr>
              <a:xfrm>
                <a:off x="7935720" y="4377148"/>
                <a:ext cx="2463495" cy="100168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9577CC8B-BDEF-6F42-88B6-A7E5D8041371}"/>
                  </a:ext>
                </a:extLst>
              </p:cNvPr>
              <p:cNvSpPr/>
              <p:nvPr/>
            </p:nvSpPr>
            <p:spPr>
              <a:xfrm>
                <a:off x="10290303" y="4746893"/>
                <a:ext cx="134594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=277 </m:t>
                      </m:r>
                      <m:r>
                        <m:rPr>
                          <m:sty m:val="p"/>
                        </m:rPr>
                        <a:rPr lang="en-US" sz="2000">
                          <a:latin typeface="Cambria Math" panose="02040503050406030204" pitchFamily="18" charset="0"/>
                        </a:rPr>
                        <m:t>nm</m:t>
                      </m:r>
                    </m:oMath>
                  </m:oMathPara>
                </a14:m>
                <a:endParaRPr lang="en-US" sz="2000" dirty="0"/>
              </a:p>
            </p:txBody>
          </p:sp>
        </mc:Choice>
        <mc:Fallback xmlns="">
          <p:sp>
            <p:nvSpPr>
              <p:cNvPr id="17" name="Rectangle 16">
                <a:extLst>
                  <a:ext uri="{FF2B5EF4-FFF2-40B4-BE49-F238E27FC236}">
                    <a16:creationId xmlns:a16="http://schemas.microsoft.com/office/drawing/2014/main" id="{9577CC8B-BDEF-6F42-88B6-A7E5D8041371}"/>
                  </a:ext>
                </a:extLst>
              </p:cNvPr>
              <p:cNvSpPr>
                <a:spLocks noRot="1" noChangeAspect="1" noMove="1" noResize="1" noEditPoints="1" noAdjustHandles="1" noChangeArrowheads="1" noChangeShapeType="1" noTextEdit="1"/>
              </p:cNvSpPr>
              <p:nvPr/>
            </p:nvSpPr>
            <p:spPr>
              <a:xfrm>
                <a:off x="10290303" y="4746893"/>
                <a:ext cx="1345946" cy="400110"/>
              </a:xfrm>
              <a:prstGeom prst="rect">
                <a:avLst/>
              </a:prstGeom>
              <a:blipFill>
                <a:blip r:embed="rId10"/>
                <a:stretch>
                  <a:fillRect b="-15625"/>
                </a:stretch>
              </a:blipFill>
            </p:spPr>
            <p:txBody>
              <a:bodyPr/>
              <a:lstStyle/>
              <a:p>
                <a:r>
                  <a:rPr lang="en-US">
                    <a:noFill/>
                  </a:rPr>
                  <a:t> </a:t>
                </a:r>
              </a:p>
            </p:txBody>
          </p:sp>
        </mc:Fallback>
      </mc:AlternateContent>
    </p:spTree>
    <p:extLst>
      <p:ext uri="{BB962C8B-B14F-4D97-AF65-F5344CB8AC3E}">
        <p14:creationId xmlns:p14="http://schemas.microsoft.com/office/powerpoint/2010/main" val="29035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 presetClass="entr" presetSubtype="8" fill="hold" nodeType="clickEffect">
                                  <p:stCondLst>
                                    <p:cond delay="0"/>
                                  </p:stCondLst>
                                  <p:childTnLst>
                                    <p:set>
                                      <p:cBhvr>
                                        <p:cTn id="86" dur="1" fill="hold">
                                          <p:stCondLst>
                                            <p:cond delay="0"/>
                                          </p:stCondLst>
                                        </p:cTn>
                                        <p:tgtEl>
                                          <p:spTgt spid="8">
                                            <p:txEl>
                                              <p:pRg st="4" end="4"/>
                                            </p:txEl>
                                          </p:spTgt>
                                        </p:tgtEl>
                                        <p:attrNameLst>
                                          <p:attrName>style.visibility</p:attrName>
                                        </p:attrNameLst>
                                      </p:cBhvr>
                                      <p:to>
                                        <p:strVal val="visible"/>
                                      </p:to>
                                    </p:set>
                                    <p:anim calcmode="lin" valueType="num">
                                      <p:cBhvr additive="base">
                                        <p:cTn id="87"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88"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idx="4294967295"/>
              </p:nvPr>
            </p:nvSpPr>
            <p:spPr>
              <a:xfrm>
                <a:off x="256032" y="856479"/>
                <a:ext cx="11704320" cy="1575303"/>
              </a:xfrm>
            </p:spPr>
            <p:txBody>
              <a:bodyPr wrap="square">
                <a:spAutoFit/>
              </a:bodyPr>
              <a:lstStyle/>
              <a:p>
                <a:pPr marL="15875" indent="0">
                  <a:lnSpc>
                    <a:spcPct val="100000"/>
                  </a:lnSpc>
                  <a:spcBef>
                    <a:spcPts val="0"/>
                  </a:spcBef>
                  <a:buClr>
                    <a:schemeClr val="tx1"/>
                  </a:buClr>
                  <a:buNone/>
                </a:pPr>
                <a:r>
                  <a:rPr lang="en-US" sz="3200" dirty="0"/>
                  <a:t>If the electric field in an electromagnetic wave 100 mm from a radio-emitting antenna has a maximum magnitude of </a:t>
                </a:r>
                <a14:m>
                  <m:oMath xmlns:m="http://schemas.openxmlformats.org/officeDocument/2006/math">
                    <m:r>
                      <a:rPr lang="en-US" sz="3200" i="1" dirty="0" smtClean="0">
                        <a:latin typeface="Cambria Math" panose="02040503050406030204" pitchFamily="18" charset="0"/>
                      </a:rPr>
                      <m:t>6.0×</m:t>
                    </m:r>
                    <m:sSup>
                      <m:sSupPr>
                        <m:ctrlPr>
                          <a:rPr lang="en-US" sz="3200" i="1" dirty="0" smtClean="0">
                            <a:latin typeface="Cambria Math" panose="02040503050406030204" pitchFamily="18" charset="0"/>
                          </a:rPr>
                        </m:ctrlPr>
                      </m:sSupPr>
                      <m:e>
                        <m:r>
                          <a:rPr lang="en-US" sz="3200" i="1" dirty="0" smtClean="0">
                            <a:latin typeface="Cambria Math" panose="02040503050406030204" pitchFamily="18" charset="0"/>
                          </a:rPr>
                          <m:t>10</m:t>
                        </m:r>
                      </m:e>
                      <m:sup>
                        <m:r>
                          <a:rPr lang="en-US" sz="3200" i="1" dirty="0" smtClean="0">
                            <a:latin typeface="Cambria Math" panose="02040503050406030204" pitchFamily="18" charset="0"/>
                          </a:rPr>
                          <m:t>5</m:t>
                        </m:r>
                      </m:sup>
                    </m:sSup>
                  </m:oMath>
                </a14:m>
                <a:r>
                  <a:rPr lang="en-US" sz="3200" dirty="0"/>
                  <a:t> V/m, what is the maximum magnetic field magnitude 500 m from the antenna?</a:t>
                </a:r>
              </a:p>
            </p:txBody>
          </p:sp>
        </mc:Choice>
        <mc:Fallback xmlns="">
          <p:sp>
            <p:nvSpPr>
              <p:cNvPr id="6" name="Content Placeholder 5"/>
              <p:cNvSpPr>
                <a:spLocks noGrp="1" noRot="1" noChangeAspect="1" noMove="1" noResize="1" noEditPoints="1" noAdjustHandles="1" noChangeArrowheads="1" noChangeShapeType="1" noTextEdit="1"/>
              </p:cNvSpPr>
              <p:nvPr>
                <p:ph idx="4294967295"/>
              </p:nvPr>
            </p:nvSpPr>
            <p:spPr>
              <a:xfrm>
                <a:off x="256032" y="856479"/>
                <a:ext cx="11704320" cy="1575303"/>
              </a:xfrm>
              <a:blipFill>
                <a:blip r:embed="rId3"/>
                <a:stretch>
                  <a:fillRect l="-1083" t="-4000" b="-11200"/>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EF718F39-9022-A64F-A66D-E0F3B7F44E53}"/>
              </a:ext>
            </a:extLst>
          </p:cNvPr>
          <p:cNvSpPr>
            <a:spLocks noGrp="1"/>
          </p:cNvSpPr>
          <p:nvPr>
            <p:ph type="title"/>
          </p:nvPr>
        </p:nvSpPr>
        <p:spPr/>
        <p:txBody>
          <a:bodyPr/>
          <a:lstStyle/>
          <a:p>
            <a:r>
              <a:rPr lang="en-US" dirty="0"/>
              <a:t>Example Problem: QP 30.46</a:t>
            </a:r>
          </a:p>
        </p:txBody>
      </p:sp>
      <p:sp>
        <p:nvSpPr>
          <p:cNvPr id="3" name="Footer Placeholder 2"/>
          <p:cNvSpPr>
            <a:spLocks noGrp="1"/>
          </p:cNvSpPr>
          <p:nvPr>
            <p:ph type="ftr" sz="quarter" idx="11"/>
          </p:nvPr>
        </p:nvSpPr>
        <p:spPr/>
        <p:txBody>
          <a:bodyPr/>
          <a:lstStyle/>
          <a:p>
            <a:r>
              <a:rPr lang="en-GB"/>
              <a:t>© 2015 Pearson Education, Inc.</a:t>
            </a:r>
          </a:p>
        </p:txBody>
      </p:sp>
      <p:sp>
        <p:nvSpPr>
          <p:cNvPr id="5" name="Slide Number Placeholder 4">
            <a:extLst>
              <a:ext uri="{FF2B5EF4-FFF2-40B4-BE49-F238E27FC236}">
                <a16:creationId xmlns:a16="http://schemas.microsoft.com/office/drawing/2014/main" id="{730FAE29-F3BE-594A-ACE1-D7F3ABBA2B26}"/>
              </a:ext>
            </a:extLst>
          </p:cNvPr>
          <p:cNvSpPr>
            <a:spLocks noGrp="1"/>
          </p:cNvSpPr>
          <p:nvPr>
            <p:ph type="sldNum" sz="quarter" idx="12"/>
          </p:nvPr>
        </p:nvSpPr>
        <p:spPr/>
        <p:txBody>
          <a:bodyPr/>
          <a:lstStyle/>
          <a:p>
            <a:fld id="{B79B69FD-2E52-A742-8FC1-C69E57207C6B}" type="slidenum">
              <a:rPr lang="en-US" smtClean="0"/>
              <a:pPr/>
              <a:t>28</a:t>
            </a:fld>
            <a:endParaRPr lang="en-US"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BC24FB87-133C-7E4D-AAC0-78D26FA73534}"/>
                  </a:ext>
                </a:extLst>
              </p:cNvPr>
              <p:cNvSpPr/>
              <p:nvPr/>
            </p:nvSpPr>
            <p:spPr>
              <a:xfrm>
                <a:off x="195072" y="2329777"/>
                <a:ext cx="4141216" cy="4093428"/>
              </a:xfrm>
              <a:prstGeom prst="rect">
                <a:avLst/>
              </a:prstGeom>
            </p:spPr>
            <p:txBody>
              <a:bodyPr wrap="square">
                <a:spAutoFit/>
              </a:bodyPr>
              <a:lstStyle/>
              <a:p>
                <a:pPr marL="298450" indent="-298450">
                  <a:lnSpc>
                    <a:spcPct val="100000"/>
                  </a:lnSpc>
                  <a:spcBef>
                    <a:spcPts val="0"/>
                  </a:spcBef>
                  <a:buClr>
                    <a:schemeClr val="tx1"/>
                  </a:buClr>
                  <a:buFont typeface="+mj-lt"/>
                  <a:buAutoNum type="arabicPeriod"/>
                </a:pPr>
                <a:r>
                  <a:rPr lang="en-US" sz="2000" b="1" dirty="0">
                    <a:latin typeface="Calibri" panose="020F0502020204030204" pitchFamily="34" charset="0"/>
                    <a:cs typeface="Calibri" panose="020F0502020204030204" pitchFamily="34" charset="0"/>
                  </a:rPr>
                  <a:t>Get Started!</a:t>
                </a:r>
              </a:p>
              <a:p>
                <a:pPr lvl="1" indent="-158750">
                  <a:lnSpc>
                    <a:spcPct val="100000"/>
                  </a:lnSpc>
                  <a:spcBef>
                    <a:spcPts val="0"/>
                  </a:spcBef>
                  <a:buClr>
                    <a:schemeClr val="tx1"/>
                  </a:buClr>
                  <a:buFont typeface="Arial" panose="020B0604020202020204" pitchFamily="34" charset="0"/>
                  <a:buChar char="•"/>
                </a:pPr>
                <a:r>
                  <a:rPr lang="en-US" sz="2000" dirty="0">
                    <a:solidFill>
                      <a:srgbClr val="C00000"/>
                    </a:solidFill>
                    <a:latin typeface="Calibri" panose="020F0502020204030204" pitchFamily="34" charset="0"/>
                    <a:cs typeface="Calibri" panose="020F0502020204030204" pitchFamily="34" charset="0"/>
                  </a:rPr>
                  <a:t>Draw a picture</a:t>
                </a:r>
              </a:p>
              <a:p>
                <a:pPr lvl="1" indent="-158750">
                  <a:lnSpc>
                    <a:spcPct val="100000"/>
                  </a:lnSpc>
                  <a:spcBef>
                    <a:spcPts val="0"/>
                  </a:spcBef>
                  <a:buClr>
                    <a:schemeClr val="tx1"/>
                  </a:buClr>
                  <a:buFont typeface="Arial" panose="020B0604020202020204" pitchFamily="34" charset="0"/>
                  <a:buChar char="•"/>
                </a:pPr>
                <a:r>
                  <a:rPr lang="en-US" sz="2000" dirty="0">
                    <a:solidFill>
                      <a:schemeClr val="accent2">
                        <a:lumMod val="50000"/>
                      </a:schemeClr>
                    </a:solidFill>
                    <a:latin typeface="Calibri" panose="020F0502020204030204" pitchFamily="34" charset="0"/>
                    <a:cs typeface="Calibri" panose="020F0502020204030204" pitchFamily="34" charset="0"/>
                  </a:rPr>
                  <a:t>Known:</a:t>
                </a:r>
              </a:p>
              <a:p>
                <a:pPr marL="635000" lvl="2" indent="-177800">
                  <a:buClr>
                    <a:schemeClr val="tx1"/>
                  </a:buClr>
                  <a:buFont typeface="System Font Regular"/>
                  <a:buChar char="-"/>
                </a:pP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𝐸</m:t>
                        </m:r>
                      </m:e>
                      <m:sub>
                        <m:r>
                          <m:rPr>
                            <m:sty m:val="p"/>
                          </m:rPr>
                          <a:rPr lang="en-US" sz="2000" b="0" i="0" smtClean="0">
                            <a:latin typeface="Cambria Math" panose="02040503050406030204" pitchFamily="18" charset="0"/>
                          </a:rPr>
                          <m:t>max</m:t>
                        </m:r>
                      </m:sub>
                    </m:sSub>
                  </m:oMath>
                </a14:m>
                <a:r>
                  <a:rPr lang="en-US" sz="2000" dirty="0">
                    <a:solidFill>
                      <a:srgbClr val="008F00"/>
                    </a:solidFill>
                  </a:rPr>
                  <a:t> at </a:t>
                </a:r>
                <a14:m>
                  <m:oMath xmlns:m="http://schemas.openxmlformats.org/officeDocument/2006/math">
                    <m:r>
                      <a:rPr lang="en-US" sz="2000" b="0" i="1" smtClean="0">
                        <a:latin typeface="Cambria Math" panose="02040503050406030204" pitchFamily="18" charset="0"/>
                      </a:rPr>
                      <m:t>𝑟</m:t>
                    </m:r>
                    <m:r>
                      <a:rPr lang="en-US" sz="2000" b="0" i="1" smtClean="0">
                        <a:latin typeface="Cambria Math" panose="02040503050406030204" pitchFamily="18" charset="0"/>
                      </a:rPr>
                      <m:t>=100</m:t>
                    </m:r>
                  </m:oMath>
                </a14:m>
                <a:r>
                  <a:rPr lang="en-US" sz="2000" i="1" dirty="0">
                    <a:solidFill>
                      <a:srgbClr val="008F00"/>
                    </a:solidFill>
                  </a:rPr>
                  <a:t> </a:t>
                </a:r>
                <a:r>
                  <a:rPr lang="en-US" sz="2000" dirty="0">
                    <a:solidFill>
                      <a:srgbClr val="008F00"/>
                    </a:solidFill>
                  </a:rPr>
                  <a:t>mm</a:t>
                </a:r>
              </a:p>
              <a:p>
                <a:pPr lvl="1" indent="-158750">
                  <a:lnSpc>
                    <a:spcPct val="100000"/>
                  </a:lnSpc>
                  <a:spcBef>
                    <a:spcPts val="0"/>
                  </a:spcBef>
                  <a:buClr>
                    <a:schemeClr val="tx1"/>
                  </a:buClr>
                  <a:buFont typeface="Arial" panose="020B0604020202020204" pitchFamily="34" charset="0"/>
                  <a:buChar char="•"/>
                </a:pPr>
                <a:r>
                  <a:rPr lang="en-US" sz="2000" dirty="0">
                    <a:solidFill>
                      <a:srgbClr val="0432FF"/>
                    </a:solidFill>
                    <a:latin typeface="Calibri" panose="020F0502020204030204" pitchFamily="34" charset="0"/>
                    <a:cs typeface="Calibri" panose="020F0502020204030204" pitchFamily="34" charset="0"/>
                  </a:rPr>
                  <a:t>What do we need?</a:t>
                </a:r>
              </a:p>
              <a:p>
                <a:pPr marL="635000" lvl="2" indent="-177800">
                  <a:buClr>
                    <a:schemeClr val="tx1"/>
                  </a:buClr>
                  <a:buFont typeface="System Font Regular"/>
                  <a:buChar char="-"/>
                </a:pPr>
                <a14:m>
                  <m:oMath xmlns:m="http://schemas.openxmlformats.org/officeDocument/2006/math">
                    <m:sSub>
                      <m:sSubPr>
                        <m:ctrlPr>
                          <a:rPr lang="en-US" sz="2000" i="1">
                            <a:latin typeface="Cambria Math" panose="02040503050406030204" pitchFamily="18" charset="0"/>
                          </a:rPr>
                        </m:ctrlPr>
                      </m:sSubPr>
                      <m:e>
                        <m:r>
                          <a:rPr lang="en-US" sz="2000" b="0" i="1" smtClean="0">
                            <a:latin typeface="Cambria Math" panose="02040503050406030204" pitchFamily="18" charset="0"/>
                          </a:rPr>
                          <m:t>𝐵</m:t>
                        </m:r>
                      </m:e>
                      <m:sub>
                        <m:r>
                          <m:rPr>
                            <m:sty m:val="p"/>
                          </m:rPr>
                          <a:rPr lang="en-US" sz="2000">
                            <a:latin typeface="Cambria Math" panose="02040503050406030204" pitchFamily="18" charset="0"/>
                          </a:rPr>
                          <m:t>max</m:t>
                        </m:r>
                      </m:sub>
                    </m:sSub>
                  </m:oMath>
                </a14:m>
                <a:r>
                  <a:rPr lang="en-US" sz="2000" dirty="0">
                    <a:solidFill>
                      <a:srgbClr val="008F00"/>
                    </a:solidFill>
                  </a:rPr>
                  <a:t> </a:t>
                </a:r>
                <a:r>
                  <a:rPr lang="en-US" sz="2000" dirty="0">
                    <a:solidFill>
                      <a:srgbClr val="4F2170"/>
                    </a:solidFill>
                  </a:rPr>
                  <a:t>at </a:t>
                </a:r>
                <a14:m>
                  <m:oMath xmlns:m="http://schemas.openxmlformats.org/officeDocument/2006/math">
                    <m:r>
                      <a:rPr lang="en-US" sz="2000" i="1">
                        <a:latin typeface="Cambria Math" panose="02040503050406030204" pitchFamily="18" charset="0"/>
                      </a:rPr>
                      <m:t>𝑟</m:t>
                    </m:r>
                    <m:r>
                      <a:rPr lang="en-US" sz="2000" i="1">
                        <a:latin typeface="Cambria Math" panose="02040503050406030204" pitchFamily="18" charset="0"/>
                      </a:rPr>
                      <m:t>=500</m:t>
                    </m:r>
                  </m:oMath>
                </a14:m>
                <a:r>
                  <a:rPr lang="en-US" sz="2000" i="1" dirty="0">
                    <a:solidFill>
                      <a:srgbClr val="008F00"/>
                    </a:solidFill>
                  </a:rPr>
                  <a:t> </a:t>
                </a:r>
                <a:r>
                  <a:rPr lang="en-US" sz="2000" dirty="0">
                    <a:solidFill>
                      <a:srgbClr val="4F2170"/>
                    </a:solidFill>
                  </a:rPr>
                  <a:t>m</a:t>
                </a:r>
                <a:endParaRPr lang="en-US" sz="2000" b="1" dirty="0">
                  <a:solidFill>
                    <a:srgbClr val="4F2170"/>
                  </a:solidFill>
                  <a:latin typeface="Calibri" panose="020F0502020204030204" pitchFamily="34" charset="0"/>
                  <a:cs typeface="Calibri" panose="020F0502020204030204" pitchFamily="34" charset="0"/>
                </a:endParaRPr>
              </a:p>
              <a:p>
                <a:pPr marL="298450" indent="-298450">
                  <a:lnSpc>
                    <a:spcPct val="100000"/>
                  </a:lnSpc>
                  <a:spcBef>
                    <a:spcPts val="0"/>
                  </a:spcBef>
                  <a:buClr>
                    <a:schemeClr val="tx1"/>
                  </a:buClr>
                  <a:buFont typeface="+mj-lt"/>
                  <a:buAutoNum type="arabicPeriod" startAt="2"/>
                </a:pPr>
                <a:endParaRPr lang="en-US" sz="2000" b="1" dirty="0">
                  <a:latin typeface="Calibri" panose="020F0502020204030204" pitchFamily="34" charset="0"/>
                  <a:cs typeface="Calibri" panose="020F0502020204030204" pitchFamily="34" charset="0"/>
                </a:endParaRPr>
              </a:p>
              <a:p>
                <a:pPr marL="298450" indent="-298450">
                  <a:lnSpc>
                    <a:spcPct val="100000"/>
                  </a:lnSpc>
                  <a:spcBef>
                    <a:spcPts val="0"/>
                  </a:spcBef>
                  <a:buClr>
                    <a:schemeClr val="tx1"/>
                  </a:buClr>
                  <a:buFont typeface="+mj-lt"/>
                  <a:buAutoNum type="arabicPeriod" startAt="2"/>
                </a:pPr>
                <a:r>
                  <a:rPr lang="en-US" sz="2000" b="1" dirty="0">
                    <a:latin typeface="Calibri" panose="020F0502020204030204" pitchFamily="34" charset="0"/>
                    <a:cs typeface="Calibri" panose="020F0502020204030204" pitchFamily="34" charset="0"/>
                  </a:rPr>
                  <a:t>Make a plan</a:t>
                </a:r>
                <a:endParaRPr lang="en-US" sz="2000" dirty="0">
                  <a:solidFill>
                    <a:srgbClr val="C00000"/>
                  </a:solidFill>
                  <a:latin typeface="Calibri" panose="020F0502020204030204" pitchFamily="34" charset="0"/>
                  <a:cs typeface="Calibri" panose="020F0502020204030204" pitchFamily="34" charset="0"/>
                </a:endParaRPr>
              </a:p>
              <a:p>
                <a:pPr lvl="1" indent="-158750">
                  <a:buClr>
                    <a:schemeClr val="tx1"/>
                  </a:buClr>
                  <a:buFont typeface="Arial" panose="020B0604020202020204" pitchFamily="34" charset="0"/>
                  <a:buChar char="•"/>
                </a:pPr>
                <a14:m>
                  <m:oMath xmlns:m="http://schemas.openxmlformats.org/officeDocument/2006/math">
                    <m:r>
                      <a:rPr lang="en-US" sz="2000" i="1" dirty="0">
                        <a:latin typeface="Cambria Math" panose="02040503050406030204" pitchFamily="18" charset="0"/>
                      </a:rPr>
                      <m:t>𝐸</m:t>
                    </m:r>
                    <m:r>
                      <a:rPr lang="en-US" sz="2000" i="1" dirty="0">
                        <a:latin typeface="Cambria Math" panose="02040503050406030204" pitchFamily="18" charset="0"/>
                      </a:rPr>
                      <m:t>=</m:t>
                    </m:r>
                    <m:sSub>
                      <m:sSubPr>
                        <m:ctrlPr>
                          <a:rPr lang="en-US" sz="2000" i="1" dirty="0">
                            <a:latin typeface="Cambria Math" panose="02040503050406030204" pitchFamily="18" charset="0"/>
                          </a:rPr>
                        </m:ctrlPr>
                      </m:sSubPr>
                      <m:e>
                        <m:r>
                          <a:rPr lang="en-US" sz="2000" i="1" dirty="0">
                            <a:latin typeface="Cambria Math" panose="02040503050406030204" pitchFamily="18" charset="0"/>
                          </a:rPr>
                          <m:t>𝑐</m:t>
                        </m:r>
                      </m:e>
                      <m:sub>
                        <m:r>
                          <a:rPr lang="en-US" sz="2000" i="1" dirty="0">
                            <a:latin typeface="Cambria Math" panose="02040503050406030204" pitchFamily="18" charset="0"/>
                          </a:rPr>
                          <m:t>0</m:t>
                        </m:r>
                      </m:sub>
                    </m:sSub>
                    <m:r>
                      <a:rPr lang="en-US" sz="2000" i="1" dirty="0">
                        <a:latin typeface="Cambria Math" panose="02040503050406030204" pitchFamily="18" charset="0"/>
                      </a:rPr>
                      <m:t>𝐵</m:t>
                    </m:r>
                  </m:oMath>
                </a14:m>
                <a:endParaRPr lang="en-US" sz="2000" dirty="0">
                  <a:solidFill>
                    <a:schemeClr val="accent2">
                      <a:lumMod val="50000"/>
                    </a:schemeClr>
                  </a:solidFill>
                  <a:latin typeface="Calibri" panose="020F0502020204030204" pitchFamily="34" charset="0"/>
                  <a:cs typeface="Calibri" panose="020F0502020204030204" pitchFamily="34" charset="0"/>
                </a:endParaRPr>
              </a:p>
              <a:p>
                <a:pPr lvl="1" indent="-158750">
                  <a:buClr>
                    <a:schemeClr val="tx1"/>
                  </a:buClr>
                  <a:buFont typeface="Arial" panose="020B0604020202020204" pitchFamily="34" charset="0"/>
                  <a:buChar char="•"/>
                </a:pPr>
                <a:r>
                  <a:rPr lang="en-US" sz="2000" dirty="0">
                    <a:solidFill>
                      <a:srgbClr val="C00000"/>
                    </a:solidFill>
                    <a:latin typeface="Calibri" panose="020F0502020204030204" pitchFamily="34" charset="0"/>
                    <a:cs typeface="Calibri" panose="020F0502020204030204" pitchFamily="34" charset="0"/>
                  </a:rPr>
                  <a:t>Treat like a point source:</a:t>
                </a:r>
              </a:p>
              <a:p>
                <a:pPr marL="803275" lvl="2" indent="-317500">
                  <a:buClr>
                    <a:schemeClr val="tx1"/>
                  </a:buClr>
                  <a:buFont typeface="System Font Regular"/>
                  <a:buChar char="-"/>
                </a:pPr>
                <a:r>
                  <a:rPr lang="en-US" sz="2000" dirty="0">
                    <a:solidFill>
                      <a:schemeClr val="accent2">
                        <a:lumMod val="50000"/>
                      </a:schemeClr>
                    </a:solidFill>
                    <a:latin typeface="Calibri" panose="020F0502020204030204" pitchFamily="34" charset="0"/>
                    <a:cs typeface="Calibri" panose="020F0502020204030204" pitchFamily="34" charset="0"/>
                  </a:rPr>
                  <a:t>Energy spread over </a:t>
                </a:r>
                <a:r>
                  <a:rPr lang="en-US" sz="2000" dirty="0" err="1">
                    <a:solidFill>
                      <a:schemeClr val="accent2">
                        <a:lumMod val="50000"/>
                      </a:schemeClr>
                    </a:solidFill>
                    <a:latin typeface="Calibri" panose="020F0502020204030204" pitchFamily="34" charset="0"/>
                    <a:cs typeface="Calibri" panose="020F0502020204030204" pitchFamily="34" charset="0"/>
                  </a:rPr>
                  <a:t>wavefront</a:t>
                </a:r>
                <a:endParaRPr lang="en-US" sz="2000" dirty="0">
                  <a:solidFill>
                    <a:schemeClr val="accent2">
                      <a:lumMod val="50000"/>
                    </a:schemeClr>
                  </a:solidFill>
                  <a:latin typeface="Calibri" panose="020F0502020204030204" pitchFamily="34" charset="0"/>
                  <a:cs typeface="Calibri" panose="020F0502020204030204" pitchFamily="34" charset="0"/>
                </a:endParaRPr>
              </a:p>
              <a:p>
                <a:pPr marL="803275" lvl="2" indent="-317500">
                  <a:buClr>
                    <a:schemeClr val="tx1"/>
                  </a:buClr>
                  <a:buFont typeface="System Font Regular"/>
                  <a:buChar char="-"/>
                </a:pPr>
                <a:r>
                  <a:rPr lang="en-US" sz="2000" dirty="0">
                    <a:solidFill>
                      <a:srgbClr val="008F00"/>
                    </a:solidFill>
                    <a:latin typeface="Calibri" panose="020F0502020204030204" pitchFamily="34" charset="0"/>
                    <a:cs typeface="Calibri" panose="020F0502020204030204" pitchFamily="34" charset="0"/>
                  </a:rPr>
                  <a:t>Energy </a:t>
                </a:r>
                <a14:m>
                  <m:oMath xmlns:m="http://schemas.openxmlformats.org/officeDocument/2006/math">
                    <m:r>
                      <a:rPr lang="en-US" sz="2000" i="1">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𝐸</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𝑟</m:t>
                        </m:r>
                      </m:e>
                      <m:sup>
                        <m:r>
                          <a:rPr lang="en-US" sz="2000" b="0" i="1" smtClean="0">
                            <a:latin typeface="Cambria Math" panose="02040503050406030204" pitchFamily="18" charset="0"/>
                          </a:rPr>
                          <m:t>2</m:t>
                        </m:r>
                      </m:sup>
                    </m:sSup>
                  </m:oMath>
                </a14:m>
                <a:endParaRPr lang="en-US" sz="2000" dirty="0">
                  <a:solidFill>
                    <a:srgbClr val="0432FF"/>
                  </a:solidFill>
                  <a:latin typeface="Calibri" panose="020F0502020204030204" pitchFamily="34" charset="0"/>
                  <a:cs typeface="Calibri" panose="020F0502020204030204" pitchFamily="34" charset="0"/>
                </a:endParaRPr>
              </a:p>
              <a:p>
                <a:pPr marL="803275" lvl="2" indent="-317500">
                  <a:buClr>
                    <a:schemeClr val="tx1"/>
                  </a:buClr>
                  <a:buFont typeface="System Font Regular"/>
                  <a:buChar char="-"/>
                </a:pPr>
                <a14:m>
                  <m:oMath xmlns:m="http://schemas.openxmlformats.org/officeDocument/2006/math">
                    <m:r>
                      <a:rPr lang="en-US" sz="2000" i="1">
                        <a:latin typeface="Cambria Math" panose="02040503050406030204" pitchFamily="18" charset="0"/>
                      </a:rPr>
                      <m:t>𝐸</m:t>
                    </m:r>
                    <m:r>
                      <a:rPr lang="en-US" sz="2000" i="1">
                        <a:latin typeface="Cambria Math" panose="02040503050406030204" pitchFamily="18" charset="0"/>
                      </a:rPr>
                      <m:t>∝1/</m:t>
                    </m:r>
                    <m:r>
                      <a:rPr lang="en-US" sz="2000" b="0" i="1" smtClean="0">
                        <a:latin typeface="Cambria Math" panose="02040503050406030204" pitchFamily="18" charset="0"/>
                      </a:rPr>
                      <m:t>𝑟</m:t>
                    </m:r>
                  </m:oMath>
                </a14:m>
                <a:endParaRPr lang="en-US" sz="2000" dirty="0">
                  <a:solidFill>
                    <a:srgbClr val="4F2170"/>
                  </a:solidFill>
                  <a:latin typeface="Calibri" panose="020F0502020204030204" pitchFamily="34" charset="0"/>
                  <a:cs typeface="Calibri" panose="020F0502020204030204" pitchFamily="34" charset="0"/>
                </a:endParaRPr>
              </a:p>
            </p:txBody>
          </p:sp>
        </mc:Choice>
        <mc:Fallback xmlns="">
          <p:sp>
            <p:nvSpPr>
              <p:cNvPr id="7" name="Rectangle 6">
                <a:extLst>
                  <a:ext uri="{FF2B5EF4-FFF2-40B4-BE49-F238E27FC236}">
                    <a16:creationId xmlns:a16="http://schemas.microsoft.com/office/drawing/2014/main" id="{BC24FB87-133C-7E4D-AAC0-78D26FA73534}"/>
                  </a:ext>
                </a:extLst>
              </p:cNvPr>
              <p:cNvSpPr>
                <a:spLocks noRot="1" noChangeAspect="1" noMove="1" noResize="1" noEditPoints="1" noAdjustHandles="1" noChangeArrowheads="1" noChangeShapeType="1" noTextEdit="1"/>
              </p:cNvSpPr>
              <p:nvPr/>
            </p:nvSpPr>
            <p:spPr>
              <a:xfrm>
                <a:off x="195072" y="2329777"/>
                <a:ext cx="4141216" cy="4093428"/>
              </a:xfrm>
              <a:prstGeom prst="rect">
                <a:avLst/>
              </a:prstGeom>
              <a:blipFill>
                <a:blip r:embed="rId4"/>
                <a:stretch>
                  <a:fillRect l="-1223" t="-617" b="-15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6A25120C-1539-E142-8520-12ED9626DFA5}"/>
                  </a:ext>
                </a:extLst>
              </p:cNvPr>
              <p:cNvSpPr/>
              <p:nvPr/>
            </p:nvSpPr>
            <p:spPr>
              <a:xfrm>
                <a:off x="4465674" y="2324318"/>
                <a:ext cx="7594460" cy="4325736"/>
              </a:xfrm>
              <a:prstGeom prst="rect">
                <a:avLst/>
              </a:prstGeom>
            </p:spPr>
            <p:txBody>
              <a:bodyPr wrap="square">
                <a:spAutoFit/>
              </a:bodyPr>
              <a:lstStyle/>
              <a:p>
                <a:pPr marL="298450" indent="-298450">
                  <a:buClr>
                    <a:schemeClr val="tx1"/>
                  </a:buClr>
                  <a:buFont typeface="+mj-lt"/>
                  <a:buAutoNum type="arabicPeriod" startAt="3"/>
                </a:pPr>
                <a:r>
                  <a:rPr lang="en-US" sz="2000" b="1" dirty="0">
                    <a:latin typeface="Calibri" panose="020F0502020204030204" pitchFamily="34" charset="0"/>
                    <a:cs typeface="Calibri" panose="020F0502020204030204" pitchFamily="34" charset="0"/>
                  </a:rPr>
                  <a:t>Execute!</a:t>
                </a:r>
                <a:endParaRPr lang="en-US" sz="2000" dirty="0"/>
              </a:p>
              <a:p>
                <a:pPr marL="631825" indent="-342900">
                  <a:buClr>
                    <a:schemeClr val="tx1"/>
                  </a:buClr>
                  <a:buFont typeface="Arial" panose="020B0604020202020204" pitchFamily="34" charset="0"/>
                  <a:buChar char="•"/>
                </a:pPr>
                <a:r>
                  <a:rPr lang="en-US" sz="2000" b="0" dirty="0">
                    <a:solidFill>
                      <a:srgbClr val="0432FF"/>
                    </a:solidFill>
                  </a:rPr>
                  <a:t>Field at 500 m</a:t>
                </a:r>
              </a:p>
              <a:p>
                <a:pPr marL="288925">
                  <a:buClr>
                    <a:schemeClr val="tx1"/>
                  </a:buClr>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rPr>
                        <m:t>𝐸</m:t>
                      </m:r>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𝑟</m:t>
                              </m:r>
                            </m:e>
                            <m:sub>
                              <m:r>
                                <a:rPr lang="en-US" sz="2000" b="0" i="1" smtClean="0">
                                  <a:latin typeface="Cambria Math" panose="02040503050406030204" pitchFamily="18" charset="0"/>
                                </a:rPr>
                                <m:t>2</m:t>
                              </m:r>
                            </m:sub>
                          </m:sSub>
                        </m:e>
                      </m:d>
                      <m:r>
                        <a:rPr lang="en-US" sz="2000" b="0" i="1" smtClean="0">
                          <a:latin typeface="Cambria Math" panose="02040503050406030204" pitchFamily="18" charset="0"/>
                        </a:rPr>
                        <m:t>=</m:t>
                      </m:r>
                      <m:r>
                        <a:rPr lang="en-US" sz="2000" i="1">
                          <a:latin typeface="Cambria Math" panose="02040503050406030204" pitchFamily="18" charset="0"/>
                        </a:rPr>
                        <m:t>𝐸</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𝑟</m:t>
                              </m:r>
                            </m:e>
                            <m:sub>
                              <m:r>
                                <a:rPr lang="en-US" sz="2000" i="1">
                                  <a:latin typeface="Cambria Math" panose="02040503050406030204" pitchFamily="18" charset="0"/>
                                </a:rPr>
                                <m:t>1</m:t>
                              </m:r>
                            </m:sub>
                          </m:sSub>
                        </m:e>
                      </m:d>
                      <m:f>
                        <m:fPr>
                          <m:ctrlPr>
                            <a:rPr lang="en-US" sz="2000" i="1">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𝑟</m:t>
                              </m:r>
                            </m:e>
                            <m:sub>
                              <m:r>
                                <a:rPr lang="en-US" sz="2000" b="0" i="1" smtClean="0">
                                  <a:latin typeface="Cambria Math" panose="02040503050406030204" pitchFamily="18" charset="0"/>
                                </a:rPr>
                                <m:t>1</m:t>
                              </m:r>
                            </m:sub>
                          </m:sSub>
                        </m:num>
                        <m:den>
                          <m:sSub>
                            <m:sSubPr>
                              <m:ctrlPr>
                                <a:rPr lang="en-US" sz="2000" b="0" i="1" smtClean="0">
                                  <a:latin typeface="Cambria Math" panose="02040503050406030204" pitchFamily="18" charset="0"/>
                                </a:rPr>
                              </m:ctrlPr>
                            </m:sSubPr>
                            <m:e>
                              <m:r>
                                <a:rPr lang="en-US" sz="2000" i="1">
                                  <a:latin typeface="Cambria Math" panose="02040503050406030204" pitchFamily="18" charset="0"/>
                                </a:rPr>
                                <m:t>𝑟</m:t>
                              </m:r>
                            </m:e>
                            <m:sub>
                              <m:r>
                                <a:rPr lang="en-US" sz="2000" b="0" i="1" smtClean="0">
                                  <a:latin typeface="Cambria Math" panose="02040503050406030204" pitchFamily="18" charset="0"/>
                                </a:rPr>
                                <m:t>2</m:t>
                              </m:r>
                            </m:sub>
                          </m:sSub>
                        </m:den>
                      </m:f>
                    </m:oMath>
                  </m:oMathPara>
                </a14:m>
                <a:endParaRPr lang="en-US" sz="2000" b="0" i="1" dirty="0">
                  <a:latin typeface="Cambria Math" panose="02040503050406030204" pitchFamily="18" charset="0"/>
                </a:endParaRPr>
              </a:p>
              <a:p>
                <a:pPr marL="930275">
                  <a:buClr>
                    <a:schemeClr val="tx1"/>
                  </a:buClr>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rPr>
                        <m:t>=</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6.0×</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10</m:t>
                              </m:r>
                            </m:e>
                            <m:sup>
                              <m:r>
                                <a:rPr lang="en-US" sz="2000" b="0" i="1" smtClean="0">
                                  <a:latin typeface="Cambria Math" panose="02040503050406030204" pitchFamily="18" charset="0"/>
                                </a:rPr>
                                <m:t>5</m:t>
                              </m:r>
                            </m:sup>
                          </m:sSup>
                          <m:r>
                            <a:rPr lang="en-US" sz="2000" b="0" i="0" smtClean="0">
                              <a:latin typeface="Cambria Math" panose="02040503050406030204" pitchFamily="18" charset="0"/>
                            </a:rPr>
                            <m:t> </m:t>
                          </m:r>
                          <m:r>
                            <m:rPr>
                              <m:sty m:val="p"/>
                            </m:rPr>
                            <a:rPr lang="en-US" sz="2000" b="0" i="0" smtClean="0">
                              <a:latin typeface="Cambria Math" panose="02040503050406030204" pitchFamily="18" charset="0"/>
                            </a:rPr>
                            <m:t>V</m:t>
                          </m:r>
                          <m:r>
                            <a:rPr lang="en-US" sz="2000" b="0" i="0" smtClean="0">
                              <a:latin typeface="Cambria Math" panose="02040503050406030204" pitchFamily="18" charset="0"/>
                            </a:rPr>
                            <m:t>/</m:t>
                          </m:r>
                          <m:r>
                            <m:rPr>
                              <m:sty m:val="p"/>
                            </m:rPr>
                            <a:rPr lang="en-US" sz="2000" b="0" i="0" smtClean="0">
                              <a:latin typeface="Cambria Math" panose="02040503050406030204" pitchFamily="18" charset="0"/>
                            </a:rPr>
                            <m:t>m</m:t>
                          </m:r>
                        </m:e>
                      </m:d>
                      <m:f>
                        <m:fPr>
                          <m:ctrlPr>
                            <a:rPr lang="en-US" sz="2000" i="1">
                              <a:latin typeface="Cambria Math" panose="02040503050406030204" pitchFamily="18" charset="0"/>
                            </a:rPr>
                          </m:ctrlPr>
                        </m:fPr>
                        <m:num>
                          <m:r>
                            <a:rPr lang="en-US" sz="2000" b="0" i="1" smtClean="0">
                              <a:latin typeface="Cambria Math" panose="02040503050406030204" pitchFamily="18" charset="0"/>
                            </a:rPr>
                            <m:t>0.100 </m:t>
                          </m:r>
                          <m:r>
                            <m:rPr>
                              <m:sty m:val="p"/>
                            </m:rPr>
                            <a:rPr lang="en-US" sz="2000" b="0" i="0" smtClean="0">
                              <a:latin typeface="Cambria Math" panose="02040503050406030204" pitchFamily="18" charset="0"/>
                            </a:rPr>
                            <m:t>m</m:t>
                          </m:r>
                        </m:num>
                        <m:den>
                          <m:r>
                            <a:rPr lang="en-US" sz="2000" b="0" i="1" smtClean="0">
                              <a:latin typeface="Cambria Math" panose="02040503050406030204" pitchFamily="18" charset="0"/>
                            </a:rPr>
                            <m:t>500 </m:t>
                          </m:r>
                          <m:r>
                            <m:rPr>
                              <m:sty m:val="p"/>
                            </m:rPr>
                            <a:rPr lang="en-US" sz="2000" b="0" i="0" smtClean="0">
                              <a:latin typeface="Cambria Math" panose="02040503050406030204" pitchFamily="18" charset="0"/>
                            </a:rPr>
                            <m:t>m</m:t>
                          </m:r>
                        </m:den>
                      </m:f>
                    </m:oMath>
                  </m:oMathPara>
                </a14:m>
                <a:endParaRPr lang="en-US" sz="2000" b="0" i="1" dirty="0">
                  <a:latin typeface="Cambria Math" panose="02040503050406030204" pitchFamily="18" charset="0"/>
                </a:endParaRPr>
              </a:p>
              <a:p>
                <a:pPr marL="973138">
                  <a:buClr>
                    <a:schemeClr val="tx1"/>
                  </a:buClr>
                </a:pPr>
                <a14:m>
                  <m:oMath xmlns:m="http://schemas.openxmlformats.org/officeDocument/2006/math">
                    <m:r>
                      <a:rPr lang="en-US" sz="2000" i="1">
                        <a:latin typeface="Cambria Math" panose="02040503050406030204" pitchFamily="18" charset="0"/>
                      </a:rPr>
                      <m:t>=</m:t>
                    </m:r>
                    <m:r>
                      <a:rPr lang="en-US" sz="2000" b="0" i="1" smtClean="0">
                        <a:latin typeface="Cambria Math" panose="02040503050406030204" pitchFamily="18" charset="0"/>
                      </a:rPr>
                      <m:t>120</m:t>
                    </m:r>
                  </m:oMath>
                </a14:m>
                <a:r>
                  <a:rPr lang="en-US" sz="2000" b="0" i="1" dirty="0">
                    <a:latin typeface="Cambria Math" panose="02040503050406030204" pitchFamily="18" charset="0"/>
                  </a:rPr>
                  <a:t> </a:t>
                </a:r>
                <a:r>
                  <a:rPr lang="en-US" sz="2000" b="0" dirty="0">
                    <a:solidFill>
                      <a:srgbClr val="4F2170"/>
                    </a:solidFill>
                    <a:latin typeface="Calibri" panose="020F0502020204030204" pitchFamily="34" charset="0"/>
                    <a:cs typeface="Calibri" panose="020F0502020204030204" pitchFamily="34" charset="0"/>
                  </a:rPr>
                  <a:t>V/m</a:t>
                </a:r>
              </a:p>
              <a:p>
                <a:pPr marL="295275">
                  <a:buClr>
                    <a:schemeClr val="tx1"/>
                  </a:buClr>
                </a:pPr>
                <a14:m>
                  <m:oMathPara xmlns:m="http://schemas.openxmlformats.org/officeDocument/2006/math">
                    <m:oMathParaPr>
                      <m:jc m:val="left"/>
                    </m:oMathParaPr>
                    <m:oMath xmlns:m="http://schemas.openxmlformats.org/officeDocument/2006/math">
                      <m:r>
                        <a:rPr lang="en-US" sz="2000" b="0" i="1" dirty="0" smtClean="0">
                          <a:latin typeface="Cambria Math" panose="02040503050406030204" pitchFamily="18" charset="0"/>
                        </a:rPr>
                        <m:t>𝐵</m:t>
                      </m:r>
                      <m:r>
                        <a:rPr lang="en-US" sz="2000" b="0" i="1" dirty="0" smtClean="0">
                          <a:latin typeface="Cambria Math" panose="02040503050406030204" pitchFamily="18" charset="0"/>
                        </a:rPr>
                        <m:t>=</m:t>
                      </m:r>
                      <m:r>
                        <a:rPr lang="en-US" sz="2000" i="1" dirty="0">
                          <a:latin typeface="Cambria Math" panose="02040503050406030204" pitchFamily="18" charset="0"/>
                        </a:rPr>
                        <m:t>𝐸</m:t>
                      </m:r>
                      <m:r>
                        <a:rPr lang="en-US" sz="2000" b="0" i="1" dirty="0" smtClean="0">
                          <a:latin typeface="Cambria Math" panose="02040503050406030204" pitchFamily="18" charset="0"/>
                        </a:rPr>
                        <m:t>/</m:t>
                      </m:r>
                      <m:sSub>
                        <m:sSubPr>
                          <m:ctrlPr>
                            <a:rPr lang="en-US" sz="2000" i="1" dirty="0">
                              <a:latin typeface="Cambria Math" panose="02040503050406030204" pitchFamily="18" charset="0"/>
                            </a:rPr>
                          </m:ctrlPr>
                        </m:sSubPr>
                        <m:e>
                          <m:r>
                            <a:rPr lang="en-US" sz="2000" i="1" dirty="0">
                              <a:latin typeface="Cambria Math" panose="02040503050406030204" pitchFamily="18" charset="0"/>
                            </a:rPr>
                            <m:t>𝑐</m:t>
                          </m:r>
                        </m:e>
                        <m:sub>
                          <m:r>
                            <a:rPr lang="en-US" sz="2000" i="1" dirty="0">
                              <a:latin typeface="Cambria Math" panose="02040503050406030204" pitchFamily="18" charset="0"/>
                            </a:rPr>
                            <m:t>0</m:t>
                          </m:r>
                        </m:sub>
                      </m:sSub>
                    </m:oMath>
                  </m:oMathPara>
                </a14:m>
                <a:endParaRPr lang="en-US" sz="2000" b="0" dirty="0">
                  <a:solidFill>
                    <a:srgbClr val="4F2170"/>
                  </a:solidFill>
                  <a:latin typeface="Calibri" panose="020F0502020204030204" pitchFamily="34" charset="0"/>
                  <a:cs typeface="Calibri" panose="020F0502020204030204" pitchFamily="34" charset="0"/>
                </a:endParaRPr>
              </a:p>
              <a:p>
                <a:pPr marL="528638">
                  <a:buClr>
                    <a:schemeClr val="tx1"/>
                  </a:buClr>
                </a:pPr>
                <a14:m>
                  <m:oMathPara xmlns:m="http://schemas.openxmlformats.org/officeDocument/2006/math">
                    <m:oMathParaPr>
                      <m:jc m:val="left"/>
                    </m:oMathParaPr>
                    <m:oMath xmlns:m="http://schemas.openxmlformats.org/officeDocument/2006/math">
                      <m:r>
                        <a:rPr lang="en-US" sz="2000" i="1" dirty="0">
                          <a:latin typeface="Cambria Math" panose="02040503050406030204" pitchFamily="18" charset="0"/>
                        </a:rPr>
                        <m:t>=</m:t>
                      </m:r>
                      <m:d>
                        <m:dPr>
                          <m:ctrlPr>
                            <a:rPr lang="en-US" sz="2000" i="1" dirty="0">
                              <a:latin typeface="Cambria Math" panose="02040503050406030204" pitchFamily="18" charset="0"/>
                            </a:rPr>
                          </m:ctrlPr>
                        </m:dPr>
                        <m:e>
                          <m:r>
                            <a:rPr lang="en-US" sz="2000" i="1" dirty="0">
                              <a:latin typeface="Cambria Math" panose="02040503050406030204" pitchFamily="18" charset="0"/>
                            </a:rPr>
                            <m:t>120</m:t>
                          </m:r>
                          <m:r>
                            <a:rPr lang="en-US" sz="2000" b="0" i="1" dirty="0" smtClean="0">
                              <a:latin typeface="Cambria Math" panose="02040503050406030204" pitchFamily="18" charset="0"/>
                            </a:rPr>
                            <m:t> </m:t>
                          </m:r>
                          <m:r>
                            <m:rPr>
                              <m:sty m:val="p"/>
                            </m:rPr>
                            <a:rPr lang="en-US" sz="2000" b="0" i="0" dirty="0" smtClean="0">
                              <a:latin typeface="Cambria Math" panose="02040503050406030204" pitchFamily="18" charset="0"/>
                            </a:rPr>
                            <m:t>V</m:t>
                          </m:r>
                          <m:r>
                            <a:rPr lang="en-US" sz="2000" b="0" i="0" dirty="0" smtClean="0">
                              <a:latin typeface="Cambria Math" panose="02040503050406030204" pitchFamily="18" charset="0"/>
                            </a:rPr>
                            <m:t>/</m:t>
                          </m:r>
                          <m:r>
                            <m:rPr>
                              <m:sty m:val="p"/>
                            </m:rPr>
                            <a:rPr lang="en-US" sz="2000" b="0" i="0" dirty="0" smtClean="0">
                              <a:latin typeface="Cambria Math" panose="02040503050406030204" pitchFamily="18" charset="0"/>
                            </a:rPr>
                            <m:t>m</m:t>
                          </m:r>
                        </m:e>
                      </m:d>
                      <m:r>
                        <a:rPr lang="en-US" sz="2000" b="0" i="1" dirty="0" smtClean="0">
                          <a:latin typeface="Cambria Math" panose="02040503050406030204" pitchFamily="18" charset="0"/>
                        </a:rPr>
                        <m:t>/</m:t>
                      </m:r>
                      <m:d>
                        <m:dPr>
                          <m:ctrlPr>
                            <a:rPr lang="en-US" sz="2000" b="0" i="1" dirty="0" smtClean="0">
                              <a:latin typeface="Cambria Math" panose="02040503050406030204" pitchFamily="18" charset="0"/>
                            </a:rPr>
                          </m:ctrlPr>
                        </m:dPr>
                        <m:e>
                          <m:r>
                            <a:rPr lang="en-US" sz="2000" i="1" dirty="0">
                              <a:latin typeface="Cambria Math" panose="02040503050406030204" pitchFamily="18" charset="0"/>
                            </a:rPr>
                            <m:t>3.00×</m:t>
                          </m:r>
                          <m:sSup>
                            <m:sSupPr>
                              <m:ctrlPr>
                                <a:rPr lang="en-US" sz="2000" i="1" dirty="0">
                                  <a:latin typeface="Cambria Math" panose="02040503050406030204" pitchFamily="18" charset="0"/>
                                </a:rPr>
                              </m:ctrlPr>
                            </m:sSupPr>
                            <m:e>
                              <m:r>
                                <a:rPr lang="en-US" sz="2000" i="1" dirty="0">
                                  <a:latin typeface="Cambria Math" panose="02040503050406030204" pitchFamily="18" charset="0"/>
                                </a:rPr>
                                <m:t>10</m:t>
                              </m:r>
                            </m:e>
                            <m:sup>
                              <m:r>
                                <a:rPr lang="en-US" sz="2000" i="1" dirty="0">
                                  <a:latin typeface="Cambria Math" panose="02040503050406030204" pitchFamily="18" charset="0"/>
                                </a:rPr>
                                <m:t>8</m:t>
                              </m:r>
                            </m:sup>
                          </m:sSup>
                          <m:r>
                            <a:rPr lang="en-US" sz="2000" b="0" i="0" dirty="0" smtClean="0">
                              <a:latin typeface="Cambria Math" panose="02040503050406030204" pitchFamily="18" charset="0"/>
                            </a:rPr>
                            <m:t> </m:t>
                          </m:r>
                          <m:r>
                            <m:rPr>
                              <m:sty m:val="p"/>
                            </m:rPr>
                            <a:rPr lang="en-US" sz="2000" b="0" i="0" dirty="0" smtClean="0">
                              <a:latin typeface="Cambria Math" panose="02040503050406030204" pitchFamily="18" charset="0"/>
                            </a:rPr>
                            <m:t>m</m:t>
                          </m:r>
                          <m:r>
                            <a:rPr lang="en-US" sz="2000" b="0" i="0" dirty="0" smtClean="0">
                              <a:latin typeface="Cambria Math" panose="02040503050406030204" pitchFamily="18" charset="0"/>
                            </a:rPr>
                            <m:t>/</m:t>
                          </m:r>
                          <m:r>
                            <m:rPr>
                              <m:sty m:val="p"/>
                            </m:rPr>
                            <a:rPr lang="en-US" sz="2000" b="0" i="0" dirty="0" smtClean="0">
                              <a:latin typeface="Cambria Math" panose="02040503050406030204" pitchFamily="18" charset="0"/>
                            </a:rPr>
                            <m:t>s</m:t>
                          </m:r>
                        </m:e>
                      </m:d>
                    </m:oMath>
                  </m:oMathPara>
                </a14:m>
                <a:endParaRPr lang="en-US" sz="2000" b="0" dirty="0">
                  <a:solidFill>
                    <a:srgbClr val="4F2170"/>
                  </a:solidFill>
                  <a:latin typeface="Calibri" panose="020F0502020204030204" pitchFamily="34" charset="0"/>
                  <a:cs typeface="Calibri" panose="020F0502020204030204" pitchFamily="34" charset="0"/>
                </a:endParaRPr>
              </a:p>
              <a:p>
                <a:pPr marL="528638">
                  <a:buClr>
                    <a:schemeClr val="tx1"/>
                  </a:buClr>
                </a:pPr>
                <a14:m>
                  <m:oMath xmlns:m="http://schemas.openxmlformats.org/officeDocument/2006/math">
                    <m:r>
                      <a:rPr lang="en-US" sz="2000" i="1" dirty="0">
                        <a:latin typeface="Cambria Math" panose="02040503050406030204" pitchFamily="18" charset="0"/>
                      </a:rPr>
                      <m:t>=</m:t>
                    </m:r>
                    <m:r>
                      <a:rPr lang="en-US" sz="2000" b="0" i="1" dirty="0" smtClean="0">
                        <a:latin typeface="Cambria Math" panose="02040503050406030204" pitchFamily="18" charset="0"/>
                      </a:rPr>
                      <m:t>4.0×</m:t>
                    </m:r>
                    <m:sSup>
                      <m:sSupPr>
                        <m:ctrlPr>
                          <a:rPr lang="en-US" sz="2000" b="0" i="1" dirty="0" smtClean="0">
                            <a:latin typeface="Cambria Math" panose="02040503050406030204" pitchFamily="18" charset="0"/>
                          </a:rPr>
                        </m:ctrlPr>
                      </m:sSupPr>
                      <m:e>
                        <m:r>
                          <a:rPr lang="en-US" sz="2000" b="0" i="1" dirty="0" smtClean="0">
                            <a:latin typeface="Cambria Math" panose="02040503050406030204" pitchFamily="18" charset="0"/>
                          </a:rPr>
                          <m:t>10</m:t>
                        </m:r>
                      </m:e>
                      <m:sup>
                        <m:r>
                          <a:rPr lang="en-US" sz="2000" b="0" i="1" dirty="0" smtClean="0">
                            <a:latin typeface="Cambria Math" panose="02040503050406030204" pitchFamily="18" charset="0"/>
                          </a:rPr>
                          <m:t>−7</m:t>
                        </m:r>
                      </m:sup>
                    </m:sSup>
                  </m:oMath>
                </a14:m>
                <a:r>
                  <a:rPr lang="en-US" sz="2000" b="0" dirty="0">
                    <a:solidFill>
                      <a:srgbClr val="4F2170"/>
                    </a:solidFill>
                    <a:latin typeface="Calibri" panose="020F0502020204030204" pitchFamily="34" charset="0"/>
                    <a:cs typeface="Calibri" panose="020F0502020204030204" pitchFamily="34" charset="0"/>
                  </a:rPr>
                  <a:t> T</a:t>
                </a:r>
              </a:p>
              <a:p>
                <a:pPr marL="288925">
                  <a:buClr>
                    <a:schemeClr val="tx1"/>
                  </a:buClr>
                </a:pPr>
                <a:endParaRPr lang="en-US" sz="2000" b="0" i="1" dirty="0">
                  <a:latin typeface="Cambria Math" panose="02040503050406030204" pitchFamily="18" charset="0"/>
                </a:endParaRPr>
              </a:p>
              <a:p>
                <a:pPr marL="301625" indent="-301625">
                  <a:buClr>
                    <a:schemeClr val="tx1"/>
                  </a:buClr>
                  <a:buFont typeface="+mj-lt"/>
                  <a:buAutoNum type="arabicPeriod" startAt="4"/>
                </a:pPr>
                <a:r>
                  <a:rPr lang="en-US" sz="2000" b="1" dirty="0"/>
                  <a:t>Evaluate:</a:t>
                </a:r>
              </a:p>
              <a:p>
                <a:pPr marL="515938" indent="-220663">
                  <a:buClr>
                    <a:schemeClr val="tx1"/>
                  </a:buClr>
                  <a:buFont typeface="Arial" panose="020B0604020202020204" pitchFamily="34" charset="0"/>
                  <a:buChar char="•"/>
                </a:pPr>
                <a14:m>
                  <m:oMath xmlns:m="http://schemas.openxmlformats.org/officeDocument/2006/math">
                    <m:r>
                      <a:rPr lang="en-US" sz="2000" i="1" dirty="0">
                        <a:latin typeface="Cambria Math" panose="02040503050406030204" pitchFamily="18" charset="0"/>
                      </a:rPr>
                      <m:t>𝐵</m:t>
                    </m:r>
                    <m:d>
                      <m:dPr>
                        <m:ctrlPr>
                          <a:rPr lang="en-US" sz="2000" b="0" i="1" dirty="0" smtClean="0">
                            <a:latin typeface="Cambria Math" panose="02040503050406030204" pitchFamily="18" charset="0"/>
                          </a:rPr>
                        </m:ctrlPr>
                      </m:dPr>
                      <m:e>
                        <m:r>
                          <a:rPr lang="en-US" sz="2000" b="0" i="1" dirty="0" smtClean="0">
                            <a:latin typeface="Cambria Math" panose="02040503050406030204" pitchFamily="18" charset="0"/>
                          </a:rPr>
                          <m:t>100 </m:t>
                        </m:r>
                        <m:r>
                          <m:rPr>
                            <m:sty m:val="p"/>
                          </m:rPr>
                          <a:rPr lang="en-US" sz="2000" b="0" i="0" dirty="0" smtClean="0">
                            <a:latin typeface="Cambria Math" panose="02040503050406030204" pitchFamily="18" charset="0"/>
                          </a:rPr>
                          <m:t>mm</m:t>
                        </m:r>
                      </m:e>
                    </m:d>
                    <m:r>
                      <a:rPr lang="en-US" sz="2000" b="0" i="1" dirty="0" smtClean="0">
                        <a:latin typeface="Cambria Math" panose="02040503050406030204" pitchFamily="18" charset="0"/>
                      </a:rPr>
                      <m:t>=</m:t>
                    </m:r>
                    <m:d>
                      <m:dPr>
                        <m:ctrlPr>
                          <a:rPr lang="en-US" sz="2000" b="0" i="1" dirty="0" smtClean="0">
                            <a:latin typeface="Cambria Math" panose="02040503050406030204" pitchFamily="18" charset="0"/>
                          </a:rPr>
                        </m:ctrlPr>
                      </m:dPr>
                      <m:e>
                        <m:r>
                          <a:rPr lang="en-US" sz="2000" b="0" i="1" dirty="0" smtClean="0">
                            <a:latin typeface="Cambria Math" panose="02040503050406030204" pitchFamily="18" charset="0"/>
                          </a:rPr>
                          <m:t>4.0×</m:t>
                        </m:r>
                        <m:sSup>
                          <m:sSupPr>
                            <m:ctrlPr>
                              <a:rPr lang="en-US" sz="2000" b="0" i="1" dirty="0" smtClean="0">
                                <a:latin typeface="Cambria Math" panose="02040503050406030204" pitchFamily="18" charset="0"/>
                              </a:rPr>
                            </m:ctrlPr>
                          </m:sSupPr>
                          <m:e>
                            <m:r>
                              <a:rPr lang="en-US" sz="2000" b="0" i="1" dirty="0" smtClean="0">
                                <a:latin typeface="Cambria Math" panose="02040503050406030204" pitchFamily="18" charset="0"/>
                              </a:rPr>
                              <m:t>10</m:t>
                            </m:r>
                          </m:e>
                          <m:sup>
                            <m:r>
                              <a:rPr lang="en-US" sz="2000" b="0" i="1" dirty="0" smtClean="0">
                                <a:latin typeface="Cambria Math" panose="02040503050406030204" pitchFamily="18" charset="0"/>
                              </a:rPr>
                              <m:t>−7</m:t>
                            </m:r>
                          </m:sup>
                        </m:sSup>
                        <m:r>
                          <a:rPr lang="en-US" sz="2000" b="0" i="1" dirty="0" smtClean="0">
                            <a:latin typeface="Cambria Math" panose="02040503050406030204" pitchFamily="18" charset="0"/>
                          </a:rPr>
                          <m:t> </m:t>
                        </m:r>
                        <m:r>
                          <m:rPr>
                            <m:sty m:val="p"/>
                          </m:rPr>
                          <a:rPr lang="en-US" sz="2000" b="0" i="0" dirty="0" smtClean="0">
                            <a:latin typeface="Cambria Math" panose="02040503050406030204" pitchFamily="18" charset="0"/>
                          </a:rPr>
                          <m:t>T</m:t>
                        </m:r>
                      </m:e>
                    </m:d>
                    <m:d>
                      <m:dPr>
                        <m:ctrlPr>
                          <a:rPr lang="en-US" sz="2000" b="0" i="1" dirty="0" smtClean="0">
                            <a:latin typeface="Cambria Math" panose="02040503050406030204" pitchFamily="18" charset="0"/>
                          </a:rPr>
                        </m:ctrlPr>
                      </m:dPr>
                      <m:e>
                        <m:r>
                          <a:rPr lang="en-US" sz="2000" b="0" i="1" dirty="0" smtClean="0">
                            <a:latin typeface="Cambria Math" panose="02040503050406030204" pitchFamily="18" charset="0"/>
                          </a:rPr>
                          <m:t>500 </m:t>
                        </m:r>
                        <m:r>
                          <m:rPr>
                            <m:sty m:val="p"/>
                          </m:rPr>
                          <a:rPr lang="en-US" sz="2000" b="0" i="0" dirty="0" smtClean="0">
                            <a:latin typeface="Cambria Math" panose="02040503050406030204" pitchFamily="18" charset="0"/>
                          </a:rPr>
                          <m:t>m</m:t>
                        </m:r>
                        <m:r>
                          <a:rPr lang="en-US" sz="2000" b="0" i="1" dirty="0" smtClean="0">
                            <a:latin typeface="Cambria Math" panose="02040503050406030204" pitchFamily="18" charset="0"/>
                          </a:rPr>
                          <m:t>/0.100</m:t>
                        </m:r>
                        <m:r>
                          <a:rPr lang="en-US" sz="2000" b="0" i="0" dirty="0" smtClean="0">
                            <a:latin typeface="Cambria Math" panose="02040503050406030204" pitchFamily="18" charset="0"/>
                          </a:rPr>
                          <m:t> </m:t>
                        </m:r>
                        <m:r>
                          <m:rPr>
                            <m:sty m:val="p"/>
                          </m:rPr>
                          <a:rPr lang="en-US" sz="2000" b="0" i="0" dirty="0" smtClean="0">
                            <a:latin typeface="Cambria Math" panose="02040503050406030204" pitchFamily="18" charset="0"/>
                          </a:rPr>
                          <m:t>m</m:t>
                        </m:r>
                      </m:e>
                    </m:d>
                    <m:r>
                      <a:rPr lang="en-US" sz="2000" b="0" i="1" dirty="0" smtClean="0">
                        <a:latin typeface="Cambria Math" panose="02040503050406030204" pitchFamily="18" charset="0"/>
                      </a:rPr>
                      <m:t>=0.0020</m:t>
                    </m:r>
                  </m:oMath>
                </a14:m>
                <a:r>
                  <a:rPr lang="en-US" sz="2000" dirty="0">
                    <a:solidFill>
                      <a:srgbClr val="C00000"/>
                    </a:solidFill>
                    <a:cs typeface="Calibri" panose="020F0502020204030204" pitchFamily="34" charset="0"/>
                  </a:rPr>
                  <a:t> T</a:t>
                </a:r>
              </a:p>
              <a:p>
                <a:pPr marL="515938" indent="-220663">
                  <a:buClr>
                    <a:schemeClr val="tx1"/>
                  </a:buClr>
                  <a:buFont typeface="Arial" panose="020B0604020202020204" pitchFamily="34" charset="0"/>
                  <a:buChar char="•"/>
                </a:pPr>
                <a14:m>
                  <m:oMath xmlns:m="http://schemas.openxmlformats.org/officeDocument/2006/math">
                    <m:r>
                      <a:rPr lang="en-US" sz="2000" b="0" i="1" dirty="0" smtClean="0">
                        <a:latin typeface="Cambria Math" panose="02040503050406030204" pitchFamily="18" charset="0"/>
                      </a:rPr>
                      <m:t>𝐸</m:t>
                    </m:r>
                    <m:d>
                      <m:dPr>
                        <m:ctrlPr>
                          <a:rPr lang="en-US" sz="2000" i="1" dirty="0">
                            <a:latin typeface="Cambria Math" panose="02040503050406030204" pitchFamily="18" charset="0"/>
                          </a:rPr>
                        </m:ctrlPr>
                      </m:dPr>
                      <m:e>
                        <m:r>
                          <a:rPr lang="en-US" sz="2000" i="1" dirty="0">
                            <a:latin typeface="Cambria Math" panose="02040503050406030204" pitchFamily="18" charset="0"/>
                          </a:rPr>
                          <m:t>100 </m:t>
                        </m:r>
                        <m:r>
                          <m:rPr>
                            <m:sty m:val="p"/>
                          </m:rPr>
                          <a:rPr lang="en-US" sz="2000" dirty="0">
                            <a:latin typeface="Cambria Math" panose="02040503050406030204" pitchFamily="18" charset="0"/>
                          </a:rPr>
                          <m:t>mm</m:t>
                        </m:r>
                      </m:e>
                    </m:d>
                    <m:r>
                      <a:rPr lang="en-US" sz="2000" b="0" i="1" dirty="0" smtClean="0">
                        <a:latin typeface="Cambria Math" panose="02040503050406030204" pitchFamily="18" charset="0"/>
                      </a:rPr>
                      <m:t>=</m:t>
                    </m:r>
                    <m:d>
                      <m:dPr>
                        <m:ctrlPr>
                          <a:rPr lang="en-US" sz="2000" b="0" i="1" dirty="0" smtClean="0">
                            <a:latin typeface="Cambria Math" panose="02040503050406030204" pitchFamily="18" charset="0"/>
                          </a:rPr>
                        </m:ctrlPr>
                      </m:dPr>
                      <m:e>
                        <m:r>
                          <a:rPr lang="en-US" sz="2000" b="0" i="1" dirty="0" smtClean="0">
                            <a:latin typeface="Cambria Math" panose="02040503050406030204" pitchFamily="18" charset="0"/>
                          </a:rPr>
                          <m:t>3.00×</m:t>
                        </m:r>
                        <m:sSup>
                          <m:sSupPr>
                            <m:ctrlPr>
                              <a:rPr lang="en-US" sz="2000" b="0" i="1" dirty="0" smtClean="0">
                                <a:latin typeface="Cambria Math" panose="02040503050406030204" pitchFamily="18" charset="0"/>
                              </a:rPr>
                            </m:ctrlPr>
                          </m:sSupPr>
                          <m:e>
                            <m:r>
                              <a:rPr lang="en-US" sz="2000" b="0" i="1" dirty="0" smtClean="0">
                                <a:latin typeface="Cambria Math" panose="02040503050406030204" pitchFamily="18" charset="0"/>
                              </a:rPr>
                              <m:t>10</m:t>
                            </m:r>
                          </m:e>
                          <m:sup>
                            <m:r>
                              <a:rPr lang="en-US" sz="2000" b="0" i="1" dirty="0" smtClean="0">
                                <a:latin typeface="Cambria Math" panose="02040503050406030204" pitchFamily="18" charset="0"/>
                              </a:rPr>
                              <m:t>8</m:t>
                            </m:r>
                          </m:sup>
                        </m:sSup>
                        <m:r>
                          <a:rPr lang="en-US" sz="2000" b="0" i="0" dirty="0" smtClean="0">
                            <a:latin typeface="Cambria Math" panose="02040503050406030204" pitchFamily="18" charset="0"/>
                          </a:rPr>
                          <m:t> </m:t>
                        </m:r>
                        <m:r>
                          <m:rPr>
                            <m:sty m:val="p"/>
                          </m:rPr>
                          <a:rPr lang="en-US" sz="2000" b="0" i="0" dirty="0" smtClean="0">
                            <a:latin typeface="Cambria Math" panose="02040503050406030204" pitchFamily="18" charset="0"/>
                          </a:rPr>
                          <m:t>m</m:t>
                        </m:r>
                        <m:r>
                          <a:rPr lang="en-US" sz="2000" b="0" i="0" dirty="0" smtClean="0">
                            <a:latin typeface="Cambria Math" panose="02040503050406030204" pitchFamily="18" charset="0"/>
                          </a:rPr>
                          <m:t>/</m:t>
                        </m:r>
                        <m:r>
                          <m:rPr>
                            <m:sty m:val="p"/>
                          </m:rPr>
                          <a:rPr lang="en-US" sz="2000" b="0" i="0" dirty="0" smtClean="0">
                            <a:latin typeface="Cambria Math" panose="02040503050406030204" pitchFamily="18" charset="0"/>
                          </a:rPr>
                          <m:t>s</m:t>
                        </m:r>
                      </m:e>
                    </m:d>
                    <m:d>
                      <m:dPr>
                        <m:ctrlPr>
                          <a:rPr lang="en-US" sz="2000" b="0" i="1" dirty="0" smtClean="0">
                            <a:latin typeface="Cambria Math" panose="02040503050406030204" pitchFamily="18" charset="0"/>
                          </a:rPr>
                        </m:ctrlPr>
                      </m:dPr>
                      <m:e>
                        <m:r>
                          <a:rPr lang="en-US" sz="2000" b="0" i="1" dirty="0" smtClean="0">
                            <a:latin typeface="Cambria Math" panose="02040503050406030204" pitchFamily="18" charset="0"/>
                          </a:rPr>
                          <m:t>0.0020 </m:t>
                        </m:r>
                        <m:r>
                          <m:rPr>
                            <m:sty m:val="p"/>
                          </m:rPr>
                          <a:rPr lang="en-US" sz="2000" b="0" i="0" dirty="0" smtClean="0">
                            <a:latin typeface="Cambria Math" panose="02040503050406030204" pitchFamily="18" charset="0"/>
                          </a:rPr>
                          <m:t>T</m:t>
                        </m:r>
                      </m:e>
                    </m:d>
                    <m:r>
                      <a:rPr lang="en-US" sz="2000" b="0" i="1" dirty="0" smtClean="0">
                        <a:latin typeface="Cambria Math" panose="02040503050406030204" pitchFamily="18" charset="0"/>
                      </a:rPr>
                      <m:t>=6.0×</m:t>
                    </m:r>
                    <m:sSup>
                      <m:sSupPr>
                        <m:ctrlPr>
                          <a:rPr lang="en-US" sz="2000" b="0" i="1" dirty="0" smtClean="0">
                            <a:latin typeface="Cambria Math" panose="02040503050406030204" pitchFamily="18" charset="0"/>
                          </a:rPr>
                        </m:ctrlPr>
                      </m:sSupPr>
                      <m:e>
                        <m:r>
                          <a:rPr lang="en-US" sz="2000" b="0" i="1" dirty="0" smtClean="0">
                            <a:latin typeface="Cambria Math" panose="02040503050406030204" pitchFamily="18" charset="0"/>
                          </a:rPr>
                          <m:t>10</m:t>
                        </m:r>
                      </m:e>
                      <m:sup>
                        <m:r>
                          <a:rPr lang="en-US" sz="2000" b="0" i="1" dirty="0" smtClean="0">
                            <a:latin typeface="Cambria Math" panose="02040503050406030204" pitchFamily="18" charset="0"/>
                          </a:rPr>
                          <m:t>5</m:t>
                        </m:r>
                      </m:sup>
                    </m:sSup>
                  </m:oMath>
                </a14:m>
                <a:r>
                  <a:rPr lang="en-US" sz="2000" dirty="0">
                    <a:solidFill>
                      <a:schemeClr val="accent2">
                        <a:lumMod val="50000"/>
                      </a:schemeClr>
                    </a:solidFill>
                  </a:rPr>
                  <a:t> V/m</a:t>
                </a:r>
              </a:p>
            </p:txBody>
          </p:sp>
        </mc:Choice>
        <mc:Fallback xmlns="">
          <p:sp>
            <p:nvSpPr>
              <p:cNvPr id="8" name="Rectangle 7">
                <a:extLst>
                  <a:ext uri="{FF2B5EF4-FFF2-40B4-BE49-F238E27FC236}">
                    <a16:creationId xmlns:a16="http://schemas.microsoft.com/office/drawing/2014/main" id="{6A25120C-1539-E142-8520-12ED9626DFA5}"/>
                  </a:ext>
                </a:extLst>
              </p:cNvPr>
              <p:cNvSpPr>
                <a:spLocks noRot="1" noChangeAspect="1" noMove="1" noResize="1" noEditPoints="1" noAdjustHandles="1" noChangeArrowheads="1" noChangeShapeType="1" noTextEdit="1"/>
              </p:cNvSpPr>
              <p:nvPr/>
            </p:nvSpPr>
            <p:spPr>
              <a:xfrm>
                <a:off x="4465674" y="2324318"/>
                <a:ext cx="7594460" cy="4325736"/>
              </a:xfrm>
              <a:prstGeom prst="rect">
                <a:avLst/>
              </a:prstGeom>
              <a:blipFill>
                <a:blip r:embed="rId5"/>
                <a:stretch>
                  <a:fillRect l="-835" t="-585" b="-1170"/>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119E4830-36AC-D94C-B8FE-6CB51C3B7AA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6000" b="59857"/>
          <a:stretch/>
        </p:blipFill>
        <p:spPr bwMode="auto">
          <a:xfrm>
            <a:off x="9870117" y="2474313"/>
            <a:ext cx="1728730" cy="15022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766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E7936B-7362-CB4B-A0BF-6F628881D62B}"/>
              </a:ext>
            </a:extLst>
          </p:cNvPr>
          <p:cNvSpPr>
            <a:spLocks noGrp="1"/>
          </p:cNvSpPr>
          <p:nvPr>
            <p:ph type="title"/>
          </p:nvPr>
        </p:nvSpPr>
        <p:spPr/>
        <p:txBody>
          <a:bodyPr>
            <a:normAutofit/>
          </a:bodyPr>
          <a:lstStyle/>
          <a:p>
            <a:r>
              <a:rPr lang="en-US" dirty="0"/>
              <a:t>Section 30.7: Clicker Question 6</a:t>
            </a:r>
          </a:p>
        </p:txBody>
      </p:sp>
      <p:sp>
        <p:nvSpPr>
          <p:cNvPr id="4" name="Footer Placeholder 3"/>
          <p:cNvSpPr>
            <a:spLocks noGrp="1"/>
          </p:cNvSpPr>
          <p:nvPr>
            <p:ph type="ftr" sz="quarter" idx="11"/>
          </p:nvPr>
        </p:nvSpPr>
        <p:spPr/>
        <p:txBody>
          <a:bodyPr/>
          <a:lstStyle/>
          <a:p>
            <a:r>
              <a:rPr lang="en-GB" dirty="0"/>
              <a:t>© 2015 Pearson Education, Inc.</a:t>
            </a:r>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508416" y="1121088"/>
                <a:ext cx="11393773" cy="4031873"/>
              </a:xfrm>
            </p:spPr>
            <p:txBody>
              <a:bodyPr/>
              <a:lstStyle/>
              <a:p>
                <a:pPr marL="0" indent="0">
                  <a:buNone/>
                </a:pPr>
                <a:r>
                  <a:rPr lang="en-US" sz="3200" dirty="0">
                    <a:solidFill>
                      <a:schemeClr val="tx1"/>
                    </a:solidFill>
                  </a:rPr>
                  <a:t>At a fixed point, </a:t>
                </a:r>
                <a:r>
                  <a:rPr lang="en-US" sz="3200" i="1" dirty="0">
                    <a:solidFill>
                      <a:schemeClr val="tx1"/>
                    </a:solidFill>
                  </a:rPr>
                  <a:t>P</a:t>
                </a:r>
                <a:r>
                  <a:rPr lang="en-US" sz="3200" dirty="0">
                    <a:solidFill>
                      <a:schemeClr val="tx1"/>
                    </a:solidFill>
                  </a:rPr>
                  <a:t>, the electric and magnetic field vectors in an electromagnetic wave oscillate at angular frequency </a:t>
                </a:r>
                <a14:m>
                  <m:oMath xmlns:m="http://schemas.openxmlformats.org/officeDocument/2006/math">
                    <m:r>
                      <a:rPr lang="en-US" sz="3200" b="0" i="1" smtClean="0">
                        <a:solidFill>
                          <a:schemeClr val="tx1"/>
                        </a:solidFill>
                        <a:latin typeface="Cambria Math" panose="02040503050406030204" pitchFamily="18" charset="0"/>
                      </a:rPr>
                      <m:t>𝜔</m:t>
                    </m:r>
                  </m:oMath>
                </a14:m>
                <a:r>
                  <a:rPr lang="en-US" sz="3200" dirty="0">
                    <a:solidFill>
                      <a:schemeClr val="tx1"/>
                    </a:solidFill>
                  </a:rPr>
                  <a:t>. At what angular frequency does the Poynting vector oscillate at that point?</a:t>
                </a:r>
              </a:p>
              <a:p>
                <a:pPr marL="0" indent="0">
                  <a:buNone/>
                </a:pPr>
                <a:endParaRPr lang="en-US" sz="3200" dirty="0">
                  <a:solidFill>
                    <a:schemeClr val="tx1"/>
                  </a:solidFill>
                </a:endParaRPr>
              </a:p>
              <a:p>
                <a:pPr marL="471488" indent="-457200">
                  <a:buFont typeface="+mj-lt"/>
                  <a:buAutoNum type="alphaLcParenR"/>
                </a:pPr>
                <a:r>
                  <a:rPr lang="pl-PL" sz="3200" dirty="0">
                    <a:solidFill>
                      <a:srgbClr val="FF0000"/>
                    </a:solidFill>
                  </a:rPr>
                  <a:t> </a:t>
                </a:r>
                <a14:m>
                  <m:oMath xmlns:m="http://schemas.openxmlformats.org/officeDocument/2006/math">
                    <m:r>
                      <a:rPr lang="en-US" sz="3200" b="0" i="0" smtClean="0">
                        <a:latin typeface="Cambria Math" panose="02040503050406030204" pitchFamily="18" charset="0"/>
                      </a:rPr>
                      <m:t>2</m:t>
                    </m:r>
                    <m:r>
                      <a:rPr lang="en-US" sz="3200" i="1">
                        <a:latin typeface="Cambria Math" panose="02040503050406030204" pitchFamily="18" charset="0"/>
                      </a:rPr>
                      <m:t>𝜔</m:t>
                    </m:r>
                  </m:oMath>
                </a14:m>
                <a:endParaRPr lang="pl-PL" sz="3200" dirty="0">
                  <a:solidFill>
                    <a:srgbClr val="FF0000"/>
                  </a:solidFill>
                </a:endParaRPr>
              </a:p>
              <a:p>
                <a:pPr marL="471488" indent="-457200">
                  <a:buFont typeface="+mj-lt"/>
                  <a:buAutoNum type="alphaLcParenR"/>
                </a:pPr>
                <a:r>
                  <a:rPr lang="en-US" sz="3200" dirty="0">
                    <a:solidFill>
                      <a:schemeClr val="tx1"/>
                    </a:solidFill>
                  </a:rPr>
                  <a:t> </a:t>
                </a:r>
                <a14:m>
                  <m:oMath xmlns:m="http://schemas.openxmlformats.org/officeDocument/2006/math">
                    <m:r>
                      <a:rPr lang="en-US" sz="3200" i="1">
                        <a:latin typeface="Cambria Math" panose="02040503050406030204" pitchFamily="18" charset="0"/>
                      </a:rPr>
                      <m:t>𝜔</m:t>
                    </m:r>
                  </m:oMath>
                </a14:m>
                <a:endParaRPr lang="pl-PL" sz="3200" dirty="0">
                  <a:solidFill>
                    <a:schemeClr val="tx1"/>
                  </a:solidFill>
                </a:endParaRPr>
              </a:p>
              <a:p>
                <a:pPr marL="471488" indent="-457200">
                  <a:buFont typeface="+mj-lt"/>
                  <a:buAutoNum type="alphaLcParenR"/>
                </a:pPr>
                <a:r>
                  <a:rPr lang="en-US" sz="3200" dirty="0">
                    <a:solidFill>
                      <a:schemeClr val="tx1"/>
                    </a:solidFill>
                  </a:rPr>
                  <a:t> </a:t>
                </a:r>
                <a14:m>
                  <m:oMath xmlns:m="http://schemas.openxmlformats.org/officeDocument/2006/math">
                    <m:r>
                      <a:rPr lang="en-US" sz="3200" i="1">
                        <a:latin typeface="Cambria Math" panose="02040503050406030204" pitchFamily="18" charset="0"/>
                      </a:rPr>
                      <m:t>𝜔</m:t>
                    </m:r>
                    <m:r>
                      <a:rPr lang="en-US" sz="3200" b="0" i="1" smtClean="0">
                        <a:latin typeface="Cambria Math" panose="02040503050406030204" pitchFamily="18" charset="0"/>
                      </a:rPr>
                      <m:t>/2</m:t>
                    </m:r>
                  </m:oMath>
                </a14:m>
                <a:endParaRPr lang="pl-PL" sz="3200" dirty="0">
                  <a:solidFill>
                    <a:schemeClr val="tx1"/>
                  </a:solidFill>
                </a:endParaRPr>
              </a:p>
              <a:p>
                <a:pPr marL="471488" indent="-457200">
                  <a:buFont typeface="+mj-lt"/>
                  <a:buAutoNum type="alphaLcParenR"/>
                </a:pPr>
                <a:r>
                  <a:rPr lang="pl-PL" sz="3200" dirty="0">
                    <a:solidFill>
                      <a:schemeClr val="tx1"/>
                    </a:solidFill>
                  </a:rPr>
                  <a:t> </a:t>
                </a:r>
                <a14:m>
                  <m:oMath xmlns:m="http://schemas.openxmlformats.org/officeDocument/2006/math">
                    <m:r>
                      <a:rPr lang="en-US" sz="3200" b="0" i="0" smtClean="0">
                        <a:latin typeface="Cambria Math" panose="02040503050406030204" pitchFamily="18" charset="0"/>
                      </a:rPr>
                      <m:t>4</m:t>
                    </m:r>
                    <m:r>
                      <a:rPr lang="en-US" sz="3200" i="1">
                        <a:latin typeface="Cambria Math" panose="02040503050406030204" pitchFamily="18" charset="0"/>
                      </a:rPr>
                      <m:t>𝜔</m:t>
                    </m:r>
                  </m:oMath>
                </a14:m>
                <a:endParaRPr lang="pl-PL" sz="3200" dirty="0">
                  <a:solidFill>
                    <a:schemeClr val="tx1"/>
                  </a:solidFill>
                </a:endParaRP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508416" y="1121088"/>
                <a:ext cx="11393773" cy="4031873"/>
              </a:xfrm>
              <a:blipFill>
                <a:blip r:embed="rId3"/>
                <a:stretch>
                  <a:fillRect l="-1336" t="-1567" b="-4075"/>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CB3FFA5F-6B29-7B47-937C-58EA5C6B5C42}"/>
              </a:ext>
            </a:extLst>
          </p:cNvPr>
          <p:cNvSpPr>
            <a:spLocks noGrp="1"/>
          </p:cNvSpPr>
          <p:nvPr>
            <p:ph type="sldNum" sz="quarter" idx="12"/>
          </p:nvPr>
        </p:nvSpPr>
        <p:spPr/>
        <p:txBody>
          <a:bodyPr/>
          <a:lstStyle/>
          <a:p>
            <a:fld id="{B79B69FD-2E52-A742-8FC1-C69E57207C6B}" type="slidenum">
              <a:rPr lang="en-US" smtClean="0"/>
              <a:pPr/>
              <a:t>29</a:t>
            </a:fld>
            <a:endParaRPr lang="en-US"/>
          </a:p>
        </p:txBody>
      </p:sp>
      <p:sp>
        <p:nvSpPr>
          <p:cNvPr id="8" name="Rectangle 7">
            <a:extLst>
              <a:ext uri="{FF2B5EF4-FFF2-40B4-BE49-F238E27FC236}">
                <a16:creationId xmlns:a16="http://schemas.microsoft.com/office/drawing/2014/main" id="{27801425-6471-0A44-A309-6ABC6225EF6A}"/>
              </a:ext>
            </a:extLst>
          </p:cNvPr>
          <p:cNvSpPr/>
          <p:nvPr/>
        </p:nvSpPr>
        <p:spPr bwMode="auto">
          <a:xfrm>
            <a:off x="435136" y="3087973"/>
            <a:ext cx="2068221" cy="524657"/>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noFill/>
              <a:latin typeface="Arial" charset="0"/>
              <a:ea typeface="ＭＳ Ｐゴシック" charset="0"/>
            </a:endParaRPr>
          </a:p>
        </p:txBody>
      </p:sp>
    </p:spTree>
    <p:extLst>
      <p:ext uri="{BB962C8B-B14F-4D97-AF65-F5344CB8AC3E}">
        <p14:creationId xmlns:p14="http://schemas.microsoft.com/office/powerpoint/2010/main" val="157542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AB43B-7768-6B4A-BDDB-0131F3AEE52C}"/>
              </a:ext>
            </a:extLst>
          </p:cNvPr>
          <p:cNvSpPr>
            <a:spLocks noGrp="1"/>
          </p:cNvSpPr>
          <p:nvPr>
            <p:ph type="title"/>
          </p:nvPr>
        </p:nvSpPr>
        <p:spPr/>
        <p:txBody>
          <a:bodyPr/>
          <a:lstStyle/>
          <a:p>
            <a:r>
              <a:rPr lang="en-US" dirty="0"/>
              <a:t>Highlights: Section 30.1-30.3</a:t>
            </a:r>
          </a:p>
        </p:txBody>
      </p:sp>
      <p:sp>
        <p:nvSpPr>
          <p:cNvPr id="5" name="Slide Number Placeholder 4">
            <a:extLst>
              <a:ext uri="{FF2B5EF4-FFF2-40B4-BE49-F238E27FC236}">
                <a16:creationId xmlns:a16="http://schemas.microsoft.com/office/drawing/2014/main" id="{08472F8D-8953-524F-9B96-1622D59B1DB7}"/>
              </a:ext>
            </a:extLst>
          </p:cNvPr>
          <p:cNvSpPr>
            <a:spLocks noGrp="1"/>
          </p:cNvSpPr>
          <p:nvPr>
            <p:ph type="sldNum" sz="quarter" idx="12"/>
          </p:nvPr>
        </p:nvSpPr>
        <p:spPr/>
        <p:txBody>
          <a:bodyPr/>
          <a:lstStyle/>
          <a:p>
            <a:fld id="{B79B69FD-2E52-A742-8FC1-C69E57207C6B}" type="slidenum">
              <a:rPr lang="en-US" smtClean="0"/>
              <a:pPr/>
              <a:t>3</a:t>
            </a:fld>
            <a:endParaRPr lang="en-US"/>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C7E9D3FD-3477-BD4E-8FF7-67E84B41D015}"/>
                  </a:ext>
                </a:extLst>
              </p:cNvPr>
              <p:cNvSpPr>
                <a:spLocks noGrp="1"/>
              </p:cNvSpPr>
              <p:nvPr>
                <p:ph idx="1"/>
              </p:nvPr>
            </p:nvSpPr>
            <p:spPr>
              <a:xfrm>
                <a:off x="218811" y="984709"/>
                <a:ext cx="11791666" cy="5784917"/>
              </a:xfrm>
            </p:spPr>
            <p:txBody>
              <a:bodyPr/>
              <a:lstStyle/>
              <a:p>
                <a:pPr marL="0" indent="0">
                  <a:buNone/>
                </a:pPr>
                <a:r>
                  <a:rPr lang="en-US" sz="2400" b="1" dirty="0">
                    <a:latin typeface="Calibri" panose="020F0502020204030204" pitchFamily="34" charset="0"/>
                    <a:cs typeface="Calibri" panose="020F0502020204030204" pitchFamily="34" charset="0"/>
                  </a:rPr>
                  <a:t>Magnetic fields accompany changing electric fields</a:t>
                </a:r>
              </a:p>
              <a:p>
                <a:r>
                  <a:rPr lang="en-US" sz="2400" dirty="0">
                    <a:solidFill>
                      <a:srgbClr val="C00000"/>
                    </a:solidFill>
                    <a:latin typeface="Calibri" panose="020F0502020204030204" pitchFamily="34" charset="0"/>
                    <a:cs typeface="Calibri" panose="020F0502020204030204" pitchFamily="34" charset="0"/>
                  </a:rPr>
                  <a:t>What is the form of induced </a:t>
                </a:r>
                <a14:m>
                  <m:oMath xmlns:m="http://schemas.openxmlformats.org/officeDocument/2006/math">
                    <m:acc>
                      <m:accPr>
                        <m:chr m:val="⃗"/>
                        <m:ctrlPr>
                          <a:rPr lang="en-US" sz="2400" b="0" i="1" dirty="0" smtClean="0">
                            <a:latin typeface="Cambria Math" panose="02040503050406030204" pitchFamily="18" charset="0"/>
                            <a:cs typeface="Calibri" panose="020F0502020204030204" pitchFamily="34" charset="0"/>
                          </a:rPr>
                        </m:ctrlPr>
                      </m:accPr>
                      <m:e>
                        <m:r>
                          <a:rPr lang="en-US" sz="2400" i="1" dirty="0" smtClean="0">
                            <a:latin typeface="Cambria Math" panose="02040503050406030204" pitchFamily="18" charset="0"/>
                            <a:cs typeface="Calibri" panose="020F0502020204030204" pitchFamily="34" charset="0"/>
                          </a:rPr>
                          <m:t>𝐸</m:t>
                        </m:r>
                      </m:e>
                    </m:acc>
                  </m:oMath>
                </a14:m>
                <a:r>
                  <a:rPr lang="en-US" sz="2400" dirty="0">
                    <a:solidFill>
                      <a:srgbClr val="C00000"/>
                    </a:solidFill>
                    <a:latin typeface="Calibri" panose="020F0502020204030204" pitchFamily="34" charset="0"/>
                    <a:cs typeface="Calibri" panose="020F0502020204030204" pitchFamily="34" charset="0"/>
                  </a:rPr>
                  <a:t>-field lines from a changing uniform </a:t>
                </a:r>
                <a14:m>
                  <m:oMath xmlns:m="http://schemas.openxmlformats.org/officeDocument/2006/math">
                    <m:acc>
                      <m:accPr>
                        <m:chr m:val="⃗"/>
                        <m:ctrlPr>
                          <a:rPr lang="en-US" sz="2400" i="1" dirty="0">
                            <a:latin typeface="Cambria Math" panose="02040503050406030204" pitchFamily="18" charset="0"/>
                            <a:cs typeface="Calibri" panose="020F0502020204030204" pitchFamily="34" charset="0"/>
                          </a:rPr>
                        </m:ctrlPr>
                      </m:accPr>
                      <m:e>
                        <m:r>
                          <a:rPr lang="en-US" sz="2400" b="0" i="1" dirty="0" smtClean="0">
                            <a:latin typeface="Cambria Math" panose="02040503050406030204" pitchFamily="18" charset="0"/>
                            <a:cs typeface="Calibri" panose="020F0502020204030204" pitchFamily="34" charset="0"/>
                          </a:rPr>
                          <m:t>𝐵</m:t>
                        </m:r>
                      </m:e>
                    </m:acc>
                  </m:oMath>
                </a14:m>
                <a:r>
                  <a:rPr lang="en-US" sz="2400" dirty="0">
                    <a:solidFill>
                      <a:srgbClr val="C00000"/>
                    </a:solidFill>
                    <a:latin typeface="Calibri" panose="020F0502020204030204" pitchFamily="34" charset="0"/>
                    <a:cs typeface="Calibri" panose="020F0502020204030204" pitchFamily="34" charset="0"/>
                  </a:rPr>
                  <a:t>-field? Loops!</a:t>
                </a:r>
              </a:p>
              <a:p>
                <a:r>
                  <a:rPr lang="en-US" sz="2400" dirty="0">
                    <a:solidFill>
                      <a:schemeClr val="accent2">
                        <a:lumMod val="50000"/>
                      </a:schemeClr>
                    </a:solidFill>
                    <a:latin typeface="Calibri" panose="020F0502020204030204" pitchFamily="34" charset="0"/>
                    <a:cs typeface="Calibri" panose="020F0502020204030204" pitchFamily="34" charset="0"/>
                  </a:rPr>
                  <a:t>As </a:t>
                </a:r>
                <a14:m>
                  <m:oMath xmlns:m="http://schemas.openxmlformats.org/officeDocument/2006/math">
                    <m:acc>
                      <m:accPr>
                        <m:chr m:val="⃗"/>
                        <m:ctrlPr>
                          <a:rPr lang="en-US" sz="2400" i="1" dirty="0">
                            <a:latin typeface="Cambria Math" panose="02040503050406030204" pitchFamily="18" charset="0"/>
                            <a:cs typeface="Calibri" panose="020F0502020204030204" pitchFamily="34" charset="0"/>
                          </a:rPr>
                        </m:ctrlPr>
                      </m:accPr>
                      <m:e>
                        <m:r>
                          <a:rPr lang="en-US" sz="2400" i="1" dirty="0">
                            <a:latin typeface="Cambria Math" panose="02040503050406030204" pitchFamily="18" charset="0"/>
                            <a:cs typeface="Calibri" panose="020F0502020204030204" pitchFamily="34" charset="0"/>
                          </a:rPr>
                          <m:t>𝐵</m:t>
                        </m:r>
                      </m:e>
                    </m:acc>
                  </m:oMath>
                </a14:m>
                <a:r>
                  <a:rPr lang="en-US" sz="2400" dirty="0">
                    <a:solidFill>
                      <a:schemeClr val="accent2">
                        <a:lumMod val="50000"/>
                      </a:schemeClr>
                    </a:solidFill>
                    <a:latin typeface="Calibri" panose="020F0502020204030204" pitchFamily="34" charset="0"/>
                    <a:cs typeface="Calibri" panose="020F0502020204030204" pitchFamily="34" charset="0"/>
                  </a:rPr>
                  <a:t> changes, </a:t>
                </a:r>
                <a14:m>
                  <m:oMath xmlns:m="http://schemas.openxmlformats.org/officeDocument/2006/math">
                    <m:acc>
                      <m:accPr>
                        <m:chr m:val="⃗"/>
                        <m:ctrlPr>
                          <a:rPr lang="en-US" sz="2400" i="1" dirty="0">
                            <a:latin typeface="Cambria Math" panose="02040503050406030204" pitchFamily="18" charset="0"/>
                            <a:cs typeface="Calibri" panose="020F0502020204030204" pitchFamily="34" charset="0"/>
                          </a:rPr>
                        </m:ctrlPr>
                      </m:accPr>
                      <m:e>
                        <m:r>
                          <a:rPr lang="en-US" sz="2400" b="0" i="1" dirty="0" smtClean="0">
                            <a:latin typeface="Cambria Math" panose="02040503050406030204" pitchFamily="18" charset="0"/>
                            <a:cs typeface="Calibri" panose="020F0502020204030204" pitchFamily="34" charset="0"/>
                          </a:rPr>
                          <m:t>𝐸</m:t>
                        </m:r>
                      </m:e>
                    </m:acc>
                  </m:oMath>
                </a14:m>
                <a:r>
                  <a:rPr lang="en-US" sz="2400" dirty="0">
                    <a:solidFill>
                      <a:schemeClr val="accent2">
                        <a:lumMod val="50000"/>
                      </a:schemeClr>
                    </a:solidFill>
                    <a:latin typeface="Calibri" panose="020F0502020204030204" pitchFamily="34" charset="0"/>
                    <a:cs typeface="Calibri" panose="020F0502020204030204" pitchFamily="34" charset="0"/>
                  </a:rPr>
                  <a:t> induced that looks the same as an induced current in a metal</a:t>
                </a:r>
              </a:p>
              <a:p>
                <a:r>
                  <a:rPr lang="en-US" sz="2400" dirty="0">
                    <a:solidFill>
                      <a:srgbClr val="008F00"/>
                    </a:solidFill>
                    <a:latin typeface="Calibri" panose="020F0502020204030204" pitchFamily="34" charset="0"/>
                    <a:cs typeface="Calibri" panose="020F0502020204030204" pitchFamily="34" charset="0"/>
                  </a:rPr>
                  <a:t>As </a:t>
                </a:r>
                <a14:m>
                  <m:oMath xmlns:m="http://schemas.openxmlformats.org/officeDocument/2006/math">
                    <m:acc>
                      <m:accPr>
                        <m:chr m:val="⃗"/>
                        <m:ctrlPr>
                          <a:rPr lang="en-US" sz="2400" i="1" dirty="0">
                            <a:latin typeface="Cambria Math" panose="02040503050406030204" pitchFamily="18" charset="0"/>
                            <a:cs typeface="Calibri" panose="020F0502020204030204" pitchFamily="34" charset="0"/>
                          </a:rPr>
                        </m:ctrlPr>
                      </m:accPr>
                      <m:e>
                        <m:r>
                          <a:rPr lang="en-US" sz="2400" i="1" dirty="0">
                            <a:latin typeface="Cambria Math" panose="02040503050406030204" pitchFamily="18" charset="0"/>
                            <a:cs typeface="Calibri" panose="020F0502020204030204" pitchFamily="34" charset="0"/>
                          </a:rPr>
                          <m:t>𝐸</m:t>
                        </m:r>
                      </m:e>
                    </m:acc>
                  </m:oMath>
                </a14:m>
                <a:r>
                  <a:rPr lang="en-US" sz="2400" dirty="0">
                    <a:solidFill>
                      <a:srgbClr val="008F00"/>
                    </a:solidFill>
                    <a:latin typeface="Calibri" panose="020F0502020204030204" pitchFamily="34" charset="0"/>
                    <a:cs typeface="Calibri" panose="020F0502020204030204" pitchFamily="34" charset="0"/>
                  </a:rPr>
                  <a:t> changes, </a:t>
                </a:r>
                <a14:m>
                  <m:oMath xmlns:m="http://schemas.openxmlformats.org/officeDocument/2006/math">
                    <m:acc>
                      <m:accPr>
                        <m:chr m:val="⃗"/>
                        <m:ctrlPr>
                          <a:rPr lang="en-US" sz="2400" i="1" dirty="0">
                            <a:latin typeface="Cambria Math" panose="02040503050406030204" pitchFamily="18" charset="0"/>
                            <a:cs typeface="Calibri" panose="020F0502020204030204" pitchFamily="34" charset="0"/>
                          </a:rPr>
                        </m:ctrlPr>
                      </m:accPr>
                      <m:e>
                        <m:r>
                          <a:rPr lang="en-US" sz="2400" b="0" i="1" dirty="0" smtClean="0">
                            <a:latin typeface="Cambria Math" panose="02040503050406030204" pitchFamily="18" charset="0"/>
                            <a:cs typeface="Calibri" panose="020F0502020204030204" pitchFamily="34" charset="0"/>
                          </a:rPr>
                          <m:t>𝐵</m:t>
                        </m:r>
                      </m:e>
                    </m:acc>
                  </m:oMath>
                </a14:m>
                <a:r>
                  <a:rPr lang="en-US" sz="2400" dirty="0">
                    <a:solidFill>
                      <a:srgbClr val="008F00"/>
                    </a:solidFill>
                    <a:latin typeface="Calibri" panose="020F0502020204030204" pitchFamily="34" charset="0"/>
                    <a:cs typeface="Calibri" panose="020F0502020204030204" pitchFamily="34" charset="0"/>
                  </a:rPr>
                  <a:t> induced that looks like </a:t>
                </a:r>
                <a14:m>
                  <m:oMath xmlns:m="http://schemas.openxmlformats.org/officeDocument/2006/math">
                    <m:acc>
                      <m:accPr>
                        <m:chr m:val="⃗"/>
                        <m:ctrlPr>
                          <a:rPr lang="en-US" sz="2400" i="1" dirty="0">
                            <a:latin typeface="Cambria Math" panose="02040503050406030204" pitchFamily="18" charset="0"/>
                            <a:cs typeface="Calibri" panose="020F0502020204030204" pitchFamily="34" charset="0"/>
                          </a:rPr>
                        </m:ctrlPr>
                      </m:accPr>
                      <m:e>
                        <m:r>
                          <a:rPr lang="en-US" sz="2400" b="0" i="1" dirty="0" smtClean="0">
                            <a:latin typeface="Cambria Math" panose="02040503050406030204" pitchFamily="18" charset="0"/>
                            <a:cs typeface="Calibri" panose="020F0502020204030204" pitchFamily="34" charset="0"/>
                          </a:rPr>
                          <m:t>𝐵</m:t>
                        </m:r>
                      </m:e>
                    </m:acc>
                  </m:oMath>
                </a14:m>
                <a:r>
                  <a:rPr lang="en-US" sz="2400" dirty="0">
                    <a:solidFill>
                      <a:srgbClr val="008F00"/>
                    </a:solidFill>
                    <a:latin typeface="Calibri" panose="020F0502020204030204" pitchFamily="34" charset="0"/>
                    <a:cs typeface="Calibri" panose="020F0502020204030204" pitchFamily="34" charset="0"/>
                  </a:rPr>
                  <a:t> generated from </a:t>
                </a:r>
                <a14:m>
                  <m:oMath xmlns:m="http://schemas.openxmlformats.org/officeDocument/2006/math">
                    <m:r>
                      <a:rPr lang="en-US" sz="2400" i="1" dirty="0" smtClean="0">
                        <a:latin typeface="Cambria Math" panose="02040503050406030204" pitchFamily="18" charset="0"/>
                        <a:cs typeface="Calibri" panose="020F0502020204030204" pitchFamily="34" charset="0"/>
                      </a:rPr>
                      <m:t>𝐼</m:t>
                    </m:r>
                  </m:oMath>
                </a14:m>
                <a:r>
                  <a:rPr lang="en-US" sz="2400" dirty="0">
                    <a:solidFill>
                      <a:srgbClr val="008F00"/>
                    </a:solidFill>
                    <a:latin typeface="Calibri" panose="020F0502020204030204" pitchFamily="34" charset="0"/>
                    <a:cs typeface="Calibri" panose="020F0502020204030204" pitchFamily="34" charset="0"/>
                  </a:rPr>
                  <a:t> in the direction of changing </a:t>
                </a:r>
                <a14:m>
                  <m:oMath xmlns:m="http://schemas.openxmlformats.org/officeDocument/2006/math">
                    <m:acc>
                      <m:accPr>
                        <m:chr m:val="⃗"/>
                        <m:ctrlPr>
                          <a:rPr lang="en-US" sz="2400" i="1" dirty="0">
                            <a:latin typeface="Cambria Math" panose="02040503050406030204" pitchFamily="18" charset="0"/>
                            <a:cs typeface="Calibri" panose="020F0502020204030204" pitchFamily="34" charset="0"/>
                          </a:rPr>
                        </m:ctrlPr>
                      </m:accPr>
                      <m:e>
                        <m:r>
                          <a:rPr lang="en-US" sz="2400" i="1" dirty="0">
                            <a:latin typeface="Cambria Math" panose="02040503050406030204" pitchFamily="18" charset="0"/>
                            <a:cs typeface="Calibri" panose="020F0502020204030204" pitchFamily="34" charset="0"/>
                          </a:rPr>
                          <m:t>𝐸</m:t>
                        </m:r>
                      </m:e>
                    </m:acc>
                  </m:oMath>
                </a14:m>
                <a:endParaRPr lang="en-US" sz="2400" dirty="0">
                  <a:solidFill>
                    <a:srgbClr val="008F00"/>
                  </a:solidFill>
                  <a:latin typeface="Calibri" panose="020F0502020204030204" pitchFamily="34" charset="0"/>
                  <a:cs typeface="Calibri" panose="020F0502020204030204" pitchFamily="34" charset="0"/>
                </a:endParaRPr>
              </a:p>
              <a:p>
                <a:r>
                  <a:rPr lang="en-US" sz="2400" dirty="0">
                    <a:solidFill>
                      <a:srgbClr val="0432FF"/>
                    </a:solidFill>
                    <a:latin typeface="Calibri" panose="020F0502020204030204" pitchFamily="34" charset="0"/>
                    <a:cs typeface="Calibri" panose="020F0502020204030204" pitchFamily="34" charset="0"/>
                  </a:rPr>
                  <a:t>How do we conclude that a changing </a:t>
                </a:r>
                <a14:m>
                  <m:oMath xmlns:m="http://schemas.openxmlformats.org/officeDocument/2006/math">
                    <m:acc>
                      <m:accPr>
                        <m:chr m:val="⃗"/>
                        <m:ctrlPr>
                          <a:rPr lang="en-US" sz="2400" i="1" dirty="0">
                            <a:latin typeface="Cambria Math" panose="02040503050406030204" pitchFamily="18" charset="0"/>
                            <a:cs typeface="Calibri" panose="020F0502020204030204" pitchFamily="34" charset="0"/>
                          </a:rPr>
                        </m:ctrlPr>
                      </m:accPr>
                      <m:e>
                        <m:r>
                          <a:rPr lang="en-US" sz="2400" i="1" dirty="0">
                            <a:latin typeface="Cambria Math" panose="02040503050406030204" pitchFamily="18" charset="0"/>
                            <a:cs typeface="Calibri" panose="020F0502020204030204" pitchFamily="34" charset="0"/>
                          </a:rPr>
                          <m:t>𝐸</m:t>
                        </m:r>
                      </m:e>
                    </m:acc>
                  </m:oMath>
                </a14:m>
                <a:r>
                  <a:rPr lang="en-US" sz="2400" dirty="0">
                    <a:solidFill>
                      <a:srgbClr val="0432FF"/>
                    </a:solidFill>
                    <a:latin typeface="Calibri" panose="020F0502020204030204" pitchFamily="34" charset="0"/>
                    <a:cs typeface="Calibri" panose="020F0502020204030204" pitchFamily="34" charset="0"/>
                  </a:rPr>
                  <a:t> creates a </a:t>
                </a:r>
                <a14:m>
                  <m:oMath xmlns:m="http://schemas.openxmlformats.org/officeDocument/2006/math">
                    <m:acc>
                      <m:accPr>
                        <m:chr m:val="⃗"/>
                        <m:ctrlPr>
                          <a:rPr lang="en-US" sz="2400" i="1" dirty="0">
                            <a:latin typeface="Cambria Math" panose="02040503050406030204" pitchFamily="18" charset="0"/>
                            <a:cs typeface="Calibri" panose="020F0502020204030204" pitchFamily="34" charset="0"/>
                          </a:rPr>
                        </m:ctrlPr>
                      </m:accPr>
                      <m:e>
                        <m:r>
                          <a:rPr lang="en-US" sz="2400" b="0" i="1" dirty="0" smtClean="0">
                            <a:latin typeface="Cambria Math" panose="02040503050406030204" pitchFamily="18" charset="0"/>
                            <a:cs typeface="Calibri" panose="020F0502020204030204" pitchFamily="34" charset="0"/>
                          </a:rPr>
                          <m:t>𝐵</m:t>
                        </m:r>
                      </m:e>
                    </m:acc>
                  </m:oMath>
                </a14:m>
                <a:r>
                  <a:rPr lang="en-US" sz="2400" dirty="0">
                    <a:solidFill>
                      <a:srgbClr val="0432FF"/>
                    </a:solidFill>
                    <a:latin typeface="Calibri" panose="020F0502020204030204" pitchFamily="34" charset="0"/>
                    <a:cs typeface="Calibri" panose="020F0502020204030204" pitchFamily="34" charset="0"/>
                  </a:rPr>
                  <a:t>? Consider a charging capacitor…</a:t>
                </a:r>
              </a:p>
              <a:p>
                <a:pPr lvl="1"/>
                <a:r>
                  <a:rPr lang="en-US" sz="2400" dirty="0">
                    <a:solidFill>
                      <a:srgbClr val="4F2170"/>
                    </a:solidFill>
                    <a:latin typeface="Calibri" panose="020F0502020204030204" pitchFamily="34" charset="0"/>
                    <a:cs typeface="Calibri" panose="020F0502020204030204" pitchFamily="34" charset="0"/>
                  </a:rPr>
                  <a:t>Find </a:t>
                </a:r>
                <a14:m>
                  <m:oMath xmlns:m="http://schemas.openxmlformats.org/officeDocument/2006/math">
                    <m:acc>
                      <m:accPr>
                        <m:chr m:val="⃗"/>
                        <m:ctrlPr>
                          <a:rPr lang="en-US" sz="2400" i="1" dirty="0">
                            <a:latin typeface="Cambria Math" panose="02040503050406030204" pitchFamily="18" charset="0"/>
                            <a:cs typeface="Calibri" panose="020F0502020204030204" pitchFamily="34" charset="0"/>
                          </a:rPr>
                        </m:ctrlPr>
                      </m:accPr>
                      <m:e>
                        <m:r>
                          <a:rPr lang="en-US" sz="2400" i="1" dirty="0">
                            <a:latin typeface="Cambria Math" panose="02040503050406030204" pitchFamily="18" charset="0"/>
                            <a:cs typeface="Calibri" panose="020F0502020204030204" pitchFamily="34" charset="0"/>
                          </a:rPr>
                          <m:t>𝐵</m:t>
                        </m:r>
                      </m:e>
                    </m:acc>
                  </m:oMath>
                </a14:m>
                <a:r>
                  <a:rPr lang="en-US" sz="2400" dirty="0">
                    <a:solidFill>
                      <a:srgbClr val="4F2170"/>
                    </a:solidFill>
                    <a:latin typeface="Calibri" panose="020F0502020204030204" pitchFamily="34" charset="0"/>
                    <a:cs typeface="Calibri" panose="020F0502020204030204" pitchFamily="34" charset="0"/>
                  </a:rPr>
                  <a:t> due to the wire using Ampere’s law: </a:t>
                </a:r>
                <a14:m>
                  <m:oMath xmlns:m="http://schemas.openxmlformats.org/officeDocument/2006/math">
                    <m:nary>
                      <m:naryPr>
                        <m:chr m:val="∮"/>
                        <m:limLoc m:val="undOvr"/>
                        <m:subHide m:val="on"/>
                        <m:supHide m:val="on"/>
                        <m:ctrlPr>
                          <a:rPr lang="en-US" sz="2400" i="1">
                            <a:latin typeface="Cambria Math" panose="02040503050406030204" pitchFamily="18" charset="0"/>
                          </a:rPr>
                        </m:ctrlPr>
                      </m:naryPr>
                      <m:sub/>
                      <m:sup/>
                      <m:e>
                        <m:acc>
                          <m:accPr>
                            <m:chr m:val="⃗"/>
                            <m:ctrlPr>
                              <a:rPr lang="en-US" sz="2400" i="1">
                                <a:latin typeface="Cambria Math" panose="02040503050406030204" pitchFamily="18" charset="0"/>
                              </a:rPr>
                            </m:ctrlPr>
                          </m:accPr>
                          <m:e>
                            <m:r>
                              <a:rPr lang="en-US" sz="2400" i="1">
                                <a:latin typeface="Cambria Math" panose="02040503050406030204" pitchFamily="18" charset="0"/>
                              </a:rPr>
                              <m:t>𝐵</m:t>
                            </m:r>
                          </m:e>
                        </m:acc>
                        <m:r>
                          <a:rPr lang="en-US" sz="2400" i="1">
                            <a:latin typeface="Cambria Math" panose="02040503050406030204" pitchFamily="18" charset="0"/>
                          </a:rPr>
                          <m:t>⋅</m:t>
                        </m:r>
                        <m:r>
                          <a:rPr lang="en-US" sz="2400" i="1">
                            <a:latin typeface="Cambria Math" panose="02040503050406030204" pitchFamily="18" charset="0"/>
                          </a:rPr>
                          <m:t>𝑑</m:t>
                        </m:r>
                        <m:acc>
                          <m:accPr>
                            <m:chr m:val="⃗"/>
                            <m:ctrlPr>
                              <a:rPr lang="en-US" sz="2400" i="1">
                                <a:latin typeface="Cambria Math" panose="02040503050406030204" pitchFamily="18" charset="0"/>
                              </a:rPr>
                            </m:ctrlPr>
                          </m:accPr>
                          <m:e>
                            <m:r>
                              <a:rPr lang="en-US" sz="2400" i="1">
                                <a:latin typeface="Cambria Math" panose="02040503050406030204" pitchFamily="18" charset="0"/>
                              </a:rPr>
                              <m:t>𝑙</m:t>
                            </m:r>
                          </m:e>
                        </m:acc>
                      </m:e>
                    </m:nary>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𝜇</m:t>
                        </m:r>
                      </m:e>
                      <m:sub>
                        <m:r>
                          <a:rPr lang="en-US" sz="2400" i="1">
                            <a:latin typeface="Cambria Math" panose="02040503050406030204" pitchFamily="18" charset="0"/>
                          </a:rPr>
                          <m:t>0</m:t>
                        </m:r>
                      </m:sub>
                    </m:sSub>
                    <m:sSub>
                      <m:sSubPr>
                        <m:ctrlPr>
                          <a:rPr lang="en-US" sz="2400" i="1">
                            <a:latin typeface="Cambria Math" panose="02040503050406030204" pitchFamily="18" charset="0"/>
                          </a:rPr>
                        </m:ctrlPr>
                      </m:sSubPr>
                      <m:e>
                        <m:r>
                          <a:rPr lang="en-US" sz="2400" i="1">
                            <a:latin typeface="Cambria Math" panose="02040503050406030204" pitchFamily="18" charset="0"/>
                          </a:rPr>
                          <m:t>𝐼</m:t>
                        </m:r>
                      </m:e>
                      <m:sub>
                        <m:r>
                          <m:rPr>
                            <m:sty m:val="p"/>
                          </m:rPr>
                          <a:rPr lang="en-US" sz="2400">
                            <a:latin typeface="Cambria Math" panose="02040503050406030204" pitchFamily="18" charset="0"/>
                          </a:rPr>
                          <m:t>enc</m:t>
                        </m:r>
                      </m:sub>
                    </m:sSub>
                  </m:oMath>
                </a14:m>
                <a:endParaRPr lang="en-US" sz="2400" dirty="0">
                  <a:solidFill>
                    <a:srgbClr val="4F2170"/>
                  </a:solidFill>
                  <a:latin typeface="Calibri" panose="020F0502020204030204" pitchFamily="34" charset="0"/>
                  <a:cs typeface="Calibri" panose="020F0502020204030204" pitchFamily="34" charset="0"/>
                </a:endParaRPr>
              </a:p>
              <a:p>
                <a:pPr lvl="1"/>
                <a:r>
                  <a:rPr lang="en-US" sz="2400" dirty="0">
                    <a:solidFill>
                      <a:srgbClr val="C00000"/>
                    </a:solidFill>
                    <a:latin typeface="Calibri" panose="020F0502020204030204" pitchFamily="34" charset="0"/>
                    <a:cs typeface="Calibri" panose="020F0502020204030204" pitchFamily="34" charset="0"/>
                  </a:rPr>
                  <a:t>But if we put the loop </a:t>
                </a:r>
                <a:r>
                  <a:rPr lang="en-US" sz="2400" i="1" dirty="0">
                    <a:solidFill>
                      <a:srgbClr val="C00000"/>
                    </a:solidFill>
                    <a:latin typeface="Calibri" panose="020F0502020204030204" pitchFamily="34" charset="0"/>
                    <a:cs typeface="Calibri" panose="020F0502020204030204" pitchFamily="34" charset="0"/>
                  </a:rPr>
                  <a:t>between </a:t>
                </a:r>
                <a:r>
                  <a:rPr lang="en-US" sz="2400" dirty="0">
                    <a:solidFill>
                      <a:srgbClr val="C00000"/>
                    </a:solidFill>
                    <a:latin typeface="Calibri" panose="020F0502020204030204" pitchFamily="34" charset="0"/>
                    <a:cs typeface="Calibri" panose="020F0502020204030204" pitchFamily="34" charset="0"/>
                  </a:rPr>
                  <a:t>the plates, I get zero…maybe okay…</a:t>
                </a:r>
              </a:p>
              <a:p>
                <a:pPr lvl="1"/>
                <a:r>
                  <a:rPr lang="en-US" sz="2400" dirty="0">
                    <a:solidFill>
                      <a:srgbClr val="008F00"/>
                    </a:solidFill>
                    <a:latin typeface="Calibri" panose="020F0502020204030204" pitchFamily="34" charset="0"/>
                    <a:cs typeface="Calibri" panose="020F0502020204030204" pitchFamily="34" charset="0"/>
                  </a:rPr>
                  <a:t>But if I enclose one of the plates with a surface...total </a:t>
                </a:r>
                <a14:m>
                  <m:oMath xmlns:m="http://schemas.openxmlformats.org/officeDocument/2006/math">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Φ</m:t>
                        </m:r>
                      </m:e>
                      <m:sub>
                        <m:r>
                          <a:rPr lang="en-US" sz="2400" i="1">
                            <a:latin typeface="Cambria Math" panose="02040503050406030204" pitchFamily="18" charset="0"/>
                          </a:rPr>
                          <m:t>𝐵</m:t>
                        </m:r>
                      </m:sub>
                    </m:sSub>
                    <m:r>
                      <a:rPr lang="en-US" sz="2400" b="0" i="1" smtClean="0">
                        <a:latin typeface="Cambria Math" panose="02040503050406030204" pitchFamily="18" charset="0"/>
                      </a:rPr>
                      <m:t>=0</m:t>
                    </m:r>
                  </m:oMath>
                </a14:m>
                <a:r>
                  <a:rPr lang="en-US" sz="2400" dirty="0">
                    <a:solidFill>
                      <a:srgbClr val="008F00"/>
                    </a:solidFill>
                    <a:latin typeface="Calibri" panose="020F0502020204030204" pitchFamily="34" charset="0"/>
                    <a:cs typeface="Calibri" panose="020F0502020204030204" pitchFamily="34" charset="0"/>
                  </a:rPr>
                  <a:t>, right?</a:t>
                </a:r>
              </a:p>
              <a:p>
                <a:pPr lvl="2">
                  <a:buFont typeface="Wingdings" pitchFamily="2" charset="2"/>
                  <a:buChar char="§"/>
                </a:pPr>
                <a:r>
                  <a:rPr lang="en-US" sz="2400" dirty="0">
                    <a:solidFill>
                      <a:srgbClr val="0432FF"/>
                    </a:solidFill>
                    <a:latin typeface="Calibri" panose="020F0502020204030204" pitchFamily="34" charset="0"/>
                    <a:cs typeface="Calibri" panose="020F0502020204030204" pitchFamily="34" charset="0"/>
                  </a:rPr>
                  <a:t>But how?! Looks like there is flux through the right side…</a:t>
                </a:r>
              </a:p>
              <a:p>
                <a:pPr lvl="2">
                  <a:buFont typeface="Wingdings" pitchFamily="2" charset="2"/>
                  <a:buChar char="§"/>
                </a:pPr>
                <a:r>
                  <a:rPr lang="en-US" sz="2400" dirty="0">
                    <a:solidFill>
                      <a:srgbClr val="4F2170"/>
                    </a:solidFill>
                    <a:latin typeface="Calibri" panose="020F0502020204030204" pitchFamily="34" charset="0"/>
                    <a:cs typeface="Calibri" panose="020F0502020204030204" pitchFamily="34" charset="0"/>
                  </a:rPr>
                  <a:t>Can only be cancelled if there is a magnetic field between the plates</a:t>
                </a:r>
              </a:p>
              <a:p>
                <a:pPr lvl="2">
                  <a:buFont typeface="Wingdings" pitchFamily="2" charset="2"/>
                  <a:buChar char="§"/>
                </a:pPr>
                <a:r>
                  <a:rPr lang="en-US" sz="2400" dirty="0">
                    <a:solidFill>
                      <a:srgbClr val="C00000"/>
                    </a:solidFill>
                    <a:latin typeface="Calibri" panose="020F0502020204030204" pitchFamily="34" charset="0"/>
                    <a:cs typeface="Calibri" panose="020F0502020204030204" pitchFamily="34" charset="0"/>
                  </a:rPr>
                  <a:t>That magnetic field must be due to the changing electric field as charge builds up</a:t>
                </a:r>
              </a:p>
              <a:p>
                <a:r>
                  <a:rPr lang="en-US" sz="2400" dirty="0">
                    <a:solidFill>
                      <a:schemeClr val="accent2">
                        <a:lumMod val="50000"/>
                      </a:schemeClr>
                    </a:solidFill>
                    <a:latin typeface="Calibri" panose="020F0502020204030204" pitchFamily="34" charset="0"/>
                    <a:cs typeface="Calibri" panose="020F0502020204030204" pitchFamily="34" charset="0"/>
                  </a:rPr>
                  <a:t>Fix mathematically by adding a new term to Ampère’s law:</a:t>
                </a:r>
              </a:p>
              <a:p>
                <a:pPr marL="0" indent="0">
                  <a:buNone/>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sz="2400" i="1">
                              <a:latin typeface="Cambria Math" panose="02040503050406030204" pitchFamily="18" charset="0"/>
                            </a:rPr>
                          </m:ctrlPr>
                        </m:naryPr>
                        <m:sub/>
                        <m:sup/>
                        <m:e>
                          <m:acc>
                            <m:accPr>
                              <m:chr m:val="⃗"/>
                              <m:ctrlPr>
                                <a:rPr lang="en-US" sz="2400" i="1">
                                  <a:latin typeface="Cambria Math" panose="02040503050406030204" pitchFamily="18" charset="0"/>
                                </a:rPr>
                              </m:ctrlPr>
                            </m:accPr>
                            <m:e>
                              <m:r>
                                <a:rPr lang="en-US" sz="2400" i="1">
                                  <a:latin typeface="Cambria Math" panose="02040503050406030204" pitchFamily="18" charset="0"/>
                                </a:rPr>
                                <m:t>𝐵</m:t>
                              </m:r>
                            </m:e>
                          </m:acc>
                          <m:r>
                            <a:rPr lang="en-US" sz="2400" i="1">
                              <a:latin typeface="Cambria Math" panose="02040503050406030204" pitchFamily="18" charset="0"/>
                            </a:rPr>
                            <m:t>⋅</m:t>
                          </m:r>
                          <m:r>
                            <a:rPr lang="en-US" sz="2400" i="1">
                              <a:latin typeface="Cambria Math" panose="02040503050406030204" pitchFamily="18" charset="0"/>
                            </a:rPr>
                            <m:t>𝑑</m:t>
                          </m:r>
                          <m:acc>
                            <m:accPr>
                              <m:chr m:val="⃗"/>
                              <m:ctrlPr>
                                <a:rPr lang="en-US" sz="2400" i="1">
                                  <a:latin typeface="Cambria Math" panose="02040503050406030204" pitchFamily="18" charset="0"/>
                                </a:rPr>
                              </m:ctrlPr>
                            </m:accPr>
                            <m:e>
                              <m:r>
                                <a:rPr lang="en-US" sz="2400" i="1">
                                  <a:latin typeface="Cambria Math" panose="02040503050406030204" pitchFamily="18" charset="0"/>
                                </a:rPr>
                                <m:t>𝑙</m:t>
                              </m:r>
                            </m:e>
                          </m:acc>
                        </m:e>
                      </m:nary>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𝜇</m:t>
                          </m:r>
                        </m:e>
                        <m:sub>
                          <m:r>
                            <a:rPr lang="en-US" sz="2400" i="1">
                              <a:latin typeface="Cambria Math" panose="02040503050406030204" pitchFamily="18" charset="0"/>
                            </a:rPr>
                            <m:t>0</m:t>
                          </m:r>
                        </m:sub>
                      </m:sSub>
                      <m:sSub>
                        <m:sSubPr>
                          <m:ctrlPr>
                            <a:rPr lang="en-US" sz="2400" i="1">
                              <a:latin typeface="Cambria Math" panose="02040503050406030204" pitchFamily="18" charset="0"/>
                            </a:rPr>
                          </m:ctrlPr>
                        </m:sSubPr>
                        <m:e>
                          <m:r>
                            <a:rPr lang="en-US" sz="2400" i="1">
                              <a:latin typeface="Cambria Math" panose="02040503050406030204" pitchFamily="18" charset="0"/>
                            </a:rPr>
                            <m:t>𝐼</m:t>
                          </m:r>
                        </m:e>
                        <m:sub>
                          <m:r>
                            <m:rPr>
                              <m:sty m:val="p"/>
                            </m:rPr>
                            <a:rPr lang="en-US" sz="2400">
                              <a:latin typeface="Cambria Math" panose="02040503050406030204" pitchFamily="18" charset="0"/>
                            </a:rPr>
                            <m:t>enc</m:t>
                          </m:r>
                        </m:sub>
                      </m:sSub>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𝜇</m:t>
                          </m:r>
                        </m:e>
                        <m:sub>
                          <m:r>
                            <a:rPr lang="en-US" sz="2400" i="1">
                              <a:latin typeface="Cambria Math" panose="02040503050406030204" pitchFamily="18" charset="0"/>
                            </a:rPr>
                            <m:t>0</m:t>
                          </m:r>
                        </m:sub>
                      </m:sSub>
                      <m:sSub>
                        <m:sSubPr>
                          <m:ctrlPr>
                            <a:rPr lang="en-US" sz="2400" i="1">
                              <a:latin typeface="Cambria Math" panose="02040503050406030204" pitchFamily="18" charset="0"/>
                            </a:rPr>
                          </m:ctrlPr>
                        </m:sSubPr>
                        <m:e>
                          <m:r>
                            <a:rPr lang="en-US" sz="2400" i="1">
                              <a:latin typeface="Cambria Math" panose="02040503050406030204" pitchFamily="18" charset="0"/>
                            </a:rPr>
                            <m:t>𝜖</m:t>
                          </m:r>
                        </m:e>
                        <m:sub>
                          <m:r>
                            <a:rPr lang="en-US" sz="2400" i="1">
                              <a:latin typeface="Cambria Math" panose="02040503050406030204" pitchFamily="18" charset="0"/>
                            </a:rPr>
                            <m:t>0</m:t>
                          </m:r>
                        </m:sub>
                      </m:sSub>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𝑑</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Φ</m:t>
                              </m:r>
                            </m:e>
                            <m:sub>
                              <m:r>
                                <a:rPr lang="en-US" sz="2400" b="0" i="1" smtClean="0">
                                  <a:latin typeface="Cambria Math" panose="02040503050406030204" pitchFamily="18" charset="0"/>
                                </a:rPr>
                                <m:t>𝐸</m:t>
                              </m:r>
                            </m:sub>
                          </m:sSub>
                        </m:num>
                        <m:den>
                          <m:r>
                            <a:rPr lang="en-US" sz="2400" b="0" i="1" smtClean="0">
                              <a:latin typeface="Cambria Math" panose="02040503050406030204" pitchFamily="18" charset="0"/>
                            </a:rPr>
                            <m:t>𝑑𝑡</m:t>
                          </m:r>
                        </m:den>
                      </m:f>
                    </m:oMath>
                  </m:oMathPara>
                </a14:m>
                <a:endParaRPr lang="en-US" sz="2400" dirty="0">
                  <a:solidFill>
                    <a:schemeClr val="accent2">
                      <a:lumMod val="50000"/>
                    </a:schemeClr>
                  </a:solidFill>
                  <a:latin typeface="Calibri" panose="020F0502020204030204" pitchFamily="34" charset="0"/>
                  <a:cs typeface="Calibri" panose="020F0502020204030204" pitchFamily="34" charset="0"/>
                </a:endParaRPr>
              </a:p>
            </p:txBody>
          </p:sp>
        </mc:Choice>
        <mc:Fallback xmlns="">
          <p:sp>
            <p:nvSpPr>
              <p:cNvPr id="4" name="Content Placeholder 3">
                <a:extLst>
                  <a:ext uri="{FF2B5EF4-FFF2-40B4-BE49-F238E27FC236}">
                    <a16:creationId xmlns:a16="http://schemas.microsoft.com/office/drawing/2014/main" id="{C7E9D3FD-3477-BD4E-8FF7-67E84B41D015}"/>
                  </a:ext>
                </a:extLst>
              </p:cNvPr>
              <p:cNvSpPr>
                <a:spLocks noGrp="1" noRot="1" noChangeAspect="1" noMove="1" noResize="1" noEditPoints="1" noAdjustHandles="1" noChangeArrowheads="1" noChangeShapeType="1" noTextEdit="1"/>
              </p:cNvSpPr>
              <p:nvPr>
                <p:ph idx="1"/>
              </p:nvPr>
            </p:nvSpPr>
            <p:spPr>
              <a:xfrm>
                <a:off x="218811" y="984709"/>
                <a:ext cx="11791666" cy="5784917"/>
              </a:xfrm>
              <a:blipFill>
                <a:blip r:embed="rId3"/>
                <a:stretch>
                  <a:fillRect l="-753" t="-877" b="-34868"/>
                </a:stretch>
              </a:blipFill>
            </p:spPr>
            <p:txBody>
              <a:bodyPr/>
              <a:lstStyle/>
              <a:p>
                <a:r>
                  <a:rPr lang="en-US">
                    <a:noFill/>
                  </a:rPr>
                  <a:t> </a:t>
                </a:r>
              </a:p>
            </p:txBody>
          </p:sp>
        </mc:Fallback>
      </mc:AlternateContent>
      <p:pic>
        <p:nvPicPr>
          <p:cNvPr id="10" name="Picture 9" descr="30_03_FigureA.jpg">
            <a:extLst>
              <a:ext uri="{FF2B5EF4-FFF2-40B4-BE49-F238E27FC236}">
                <a16:creationId xmlns:a16="http://schemas.microsoft.com/office/drawing/2014/main" id="{11168622-0E80-A448-A8C7-724173E1BC35}"/>
              </a:ext>
            </a:extLst>
          </p:cNvPr>
          <p:cNvPicPr>
            <a:picLocks noChangeAspect="1"/>
          </p:cNvPicPr>
          <p:nvPr/>
        </p:nvPicPr>
        <p:blipFill rotWithShape="1">
          <a:blip r:embed="rId4">
            <a:extLst>
              <a:ext uri="{28A0092B-C50C-407E-A947-70E740481C1C}">
                <a14:useLocalDpi xmlns:a14="http://schemas.microsoft.com/office/drawing/2010/main" val="0"/>
              </a:ext>
            </a:extLst>
          </a:blip>
          <a:srcRect t="13174" b="2803"/>
          <a:stretch/>
        </p:blipFill>
        <p:spPr>
          <a:xfrm>
            <a:off x="9969302" y="3048000"/>
            <a:ext cx="2041175" cy="1900200"/>
          </a:xfrm>
          <a:prstGeom prst="rect">
            <a:avLst/>
          </a:prstGeom>
        </p:spPr>
      </p:pic>
      <p:pic>
        <p:nvPicPr>
          <p:cNvPr id="11" name="Picture 10" descr="30_03_FigureB.jpg">
            <a:extLst>
              <a:ext uri="{FF2B5EF4-FFF2-40B4-BE49-F238E27FC236}">
                <a16:creationId xmlns:a16="http://schemas.microsoft.com/office/drawing/2014/main" id="{E9C581DE-A240-6244-81AC-07BE3CD4285D}"/>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t="13723" b="2803"/>
          <a:stretch/>
        </p:blipFill>
        <p:spPr>
          <a:xfrm>
            <a:off x="9969301" y="3048000"/>
            <a:ext cx="2041175" cy="1905228"/>
          </a:xfrm>
          <a:prstGeom prst="rect">
            <a:avLst/>
          </a:prstGeom>
        </p:spPr>
      </p:pic>
    </p:spTree>
    <p:extLst>
      <p:ext uri="{BB962C8B-B14F-4D97-AF65-F5344CB8AC3E}">
        <p14:creationId xmlns:p14="http://schemas.microsoft.com/office/powerpoint/2010/main" val="10330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idx="4294967295"/>
              </p:nvPr>
            </p:nvSpPr>
            <p:spPr>
              <a:xfrm>
                <a:off x="256032" y="856479"/>
                <a:ext cx="11704320" cy="1569660"/>
              </a:xfrm>
            </p:spPr>
            <p:txBody>
              <a:bodyPr wrap="square">
                <a:spAutoFit/>
              </a:bodyPr>
              <a:lstStyle/>
              <a:p>
                <a:pPr marL="15875" indent="0">
                  <a:lnSpc>
                    <a:spcPct val="100000"/>
                  </a:lnSpc>
                  <a:spcBef>
                    <a:spcPts val="0"/>
                  </a:spcBef>
                  <a:buClr>
                    <a:schemeClr val="tx1"/>
                  </a:buClr>
                  <a:buNone/>
                </a:pPr>
                <a:r>
                  <a:rPr lang="en-US" sz="3200" dirty="0"/>
                  <a:t>A laser beam has a radius of 1.5 mm. How powerful does the laser have to be for the maximum magnitude of the magnetic field in the beam to be 5.0 </a:t>
                </a:r>
                <a14:m>
                  <m:oMath xmlns:m="http://schemas.openxmlformats.org/officeDocument/2006/math">
                    <m:r>
                      <a:rPr lang="en-US" sz="3200" i="1" dirty="0" smtClean="0">
                        <a:latin typeface="Cambria Math" panose="02040503050406030204" pitchFamily="18" charset="0"/>
                      </a:rPr>
                      <m:t>𝜇</m:t>
                    </m:r>
                  </m:oMath>
                </a14:m>
                <a:r>
                  <a:rPr lang="en-US" sz="3200" dirty="0" err="1"/>
                  <a:t>T</a:t>
                </a:r>
                <a:r>
                  <a:rPr lang="en-US" sz="3200" dirty="0"/>
                  <a:t>?</a:t>
                </a:r>
              </a:p>
            </p:txBody>
          </p:sp>
        </mc:Choice>
        <mc:Fallback xmlns="">
          <p:sp>
            <p:nvSpPr>
              <p:cNvPr id="6" name="Content Placeholder 5"/>
              <p:cNvSpPr>
                <a:spLocks noGrp="1" noRot="1" noChangeAspect="1" noMove="1" noResize="1" noEditPoints="1" noAdjustHandles="1" noChangeArrowheads="1" noChangeShapeType="1" noTextEdit="1"/>
              </p:cNvSpPr>
              <p:nvPr>
                <p:ph idx="4294967295"/>
              </p:nvPr>
            </p:nvSpPr>
            <p:spPr>
              <a:xfrm>
                <a:off x="256032" y="856479"/>
                <a:ext cx="11704320" cy="1569660"/>
              </a:xfrm>
              <a:blipFill>
                <a:blip r:embed="rId3"/>
                <a:stretch>
                  <a:fillRect l="-1083" t="-4000" b="-11200"/>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EF718F39-9022-A64F-A66D-E0F3B7F44E53}"/>
              </a:ext>
            </a:extLst>
          </p:cNvPr>
          <p:cNvSpPr>
            <a:spLocks noGrp="1"/>
          </p:cNvSpPr>
          <p:nvPr>
            <p:ph type="title"/>
          </p:nvPr>
        </p:nvSpPr>
        <p:spPr/>
        <p:txBody>
          <a:bodyPr/>
          <a:lstStyle/>
          <a:p>
            <a:r>
              <a:rPr lang="en-US" dirty="0"/>
              <a:t>Example Problem: QP 30.56</a:t>
            </a:r>
          </a:p>
        </p:txBody>
      </p:sp>
      <p:sp>
        <p:nvSpPr>
          <p:cNvPr id="3" name="Footer Placeholder 2"/>
          <p:cNvSpPr>
            <a:spLocks noGrp="1"/>
          </p:cNvSpPr>
          <p:nvPr>
            <p:ph type="ftr" sz="quarter" idx="11"/>
          </p:nvPr>
        </p:nvSpPr>
        <p:spPr/>
        <p:txBody>
          <a:bodyPr/>
          <a:lstStyle/>
          <a:p>
            <a:r>
              <a:rPr lang="en-GB"/>
              <a:t>© 2015 Pearson Education, Inc.</a:t>
            </a:r>
          </a:p>
        </p:txBody>
      </p:sp>
      <p:sp>
        <p:nvSpPr>
          <p:cNvPr id="5" name="Slide Number Placeholder 4">
            <a:extLst>
              <a:ext uri="{FF2B5EF4-FFF2-40B4-BE49-F238E27FC236}">
                <a16:creationId xmlns:a16="http://schemas.microsoft.com/office/drawing/2014/main" id="{730FAE29-F3BE-594A-ACE1-D7F3ABBA2B26}"/>
              </a:ext>
            </a:extLst>
          </p:cNvPr>
          <p:cNvSpPr>
            <a:spLocks noGrp="1"/>
          </p:cNvSpPr>
          <p:nvPr>
            <p:ph type="sldNum" sz="quarter" idx="12"/>
          </p:nvPr>
        </p:nvSpPr>
        <p:spPr/>
        <p:txBody>
          <a:bodyPr/>
          <a:lstStyle/>
          <a:p>
            <a:fld id="{B79B69FD-2E52-A742-8FC1-C69E57207C6B}" type="slidenum">
              <a:rPr lang="en-US" smtClean="0"/>
              <a:pPr/>
              <a:t>30</a:t>
            </a:fld>
            <a:endParaRPr lang="en-US"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9A4ECD51-36D5-C244-A97D-D38AD676C04E}"/>
                  </a:ext>
                </a:extLst>
              </p:cNvPr>
              <p:cNvSpPr/>
              <p:nvPr/>
            </p:nvSpPr>
            <p:spPr>
              <a:xfrm>
                <a:off x="195072" y="2329777"/>
                <a:ext cx="4141216" cy="4202176"/>
              </a:xfrm>
              <a:prstGeom prst="rect">
                <a:avLst/>
              </a:prstGeom>
            </p:spPr>
            <p:txBody>
              <a:bodyPr wrap="square">
                <a:spAutoFit/>
              </a:bodyPr>
              <a:lstStyle/>
              <a:p>
                <a:pPr marL="298450" indent="-298450">
                  <a:lnSpc>
                    <a:spcPct val="100000"/>
                  </a:lnSpc>
                  <a:spcBef>
                    <a:spcPts val="0"/>
                  </a:spcBef>
                  <a:buClr>
                    <a:schemeClr val="tx1"/>
                  </a:buClr>
                  <a:buFont typeface="+mj-lt"/>
                  <a:buAutoNum type="arabicPeriod"/>
                </a:pPr>
                <a:r>
                  <a:rPr lang="en-US" sz="2400" b="1" dirty="0">
                    <a:latin typeface="Calibri" panose="020F0502020204030204" pitchFamily="34" charset="0"/>
                    <a:cs typeface="Calibri" panose="020F0502020204030204" pitchFamily="34" charset="0"/>
                  </a:rPr>
                  <a:t>Get Started!</a:t>
                </a:r>
              </a:p>
              <a:p>
                <a:pPr lvl="1" indent="-158750">
                  <a:lnSpc>
                    <a:spcPct val="100000"/>
                  </a:lnSpc>
                  <a:spcBef>
                    <a:spcPts val="0"/>
                  </a:spcBef>
                  <a:buClr>
                    <a:schemeClr val="tx1"/>
                  </a:buClr>
                  <a:buFont typeface="Arial" panose="020B0604020202020204" pitchFamily="34" charset="0"/>
                  <a:buChar char="•"/>
                </a:pPr>
                <a:r>
                  <a:rPr lang="en-US" sz="2400" dirty="0">
                    <a:solidFill>
                      <a:srgbClr val="C00000"/>
                    </a:solidFill>
                    <a:latin typeface="Calibri" panose="020F0502020204030204" pitchFamily="34" charset="0"/>
                    <a:cs typeface="Calibri" panose="020F0502020204030204" pitchFamily="34" charset="0"/>
                  </a:rPr>
                  <a:t>Draw a picture</a:t>
                </a:r>
              </a:p>
              <a:p>
                <a:pPr lvl="1" indent="-158750">
                  <a:lnSpc>
                    <a:spcPct val="100000"/>
                  </a:lnSpc>
                  <a:spcBef>
                    <a:spcPts val="0"/>
                  </a:spcBef>
                  <a:buClr>
                    <a:schemeClr val="tx1"/>
                  </a:buClr>
                  <a:buFont typeface="Arial" panose="020B0604020202020204" pitchFamily="34" charset="0"/>
                  <a:buChar char="•"/>
                </a:pPr>
                <a:r>
                  <a:rPr lang="en-US" sz="2400" dirty="0">
                    <a:solidFill>
                      <a:schemeClr val="accent2">
                        <a:lumMod val="50000"/>
                      </a:schemeClr>
                    </a:solidFill>
                    <a:latin typeface="Calibri" panose="020F0502020204030204" pitchFamily="34" charset="0"/>
                    <a:cs typeface="Calibri" panose="020F0502020204030204" pitchFamily="34" charset="0"/>
                  </a:rPr>
                  <a:t>Known:</a:t>
                </a:r>
              </a:p>
              <a:p>
                <a:pPr marL="635000" lvl="2" indent="-177800">
                  <a:buClr>
                    <a:schemeClr val="tx1"/>
                  </a:buClr>
                  <a:buFont typeface="System Font Regular"/>
                  <a:buChar char="-"/>
                </a:pPr>
                <a:r>
                  <a:rPr lang="en-US" sz="2400" dirty="0">
                    <a:solidFill>
                      <a:srgbClr val="008F00"/>
                    </a:solidFill>
                  </a:rPr>
                  <a:t>Beam radius &amp;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𝐵</m:t>
                        </m:r>
                      </m:e>
                      <m:sub>
                        <m:r>
                          <m:rPr>
                            <m:sty m:val="p"/>
                          </m:rPr>
                          <a:rPr lang="en-US" sz="2400">
                            <a:latin typeface="Cambria Math" panose="02040503050406030204" pitchFamily="18" charset="0"/>
                          </a:rPr>
                          <m:t>max</m:t>
                        </m:r>
                      </m:sub>
                    </m:sSub>
                  </m:oMath>
                </a14:m>
                <a:endParaRPr lang="en-US" sz="2400" dirty="0">
                  <a:solidFill>
                    <a:srgbClr val="008F00"/>
                  </a:solidFill>
                </a:endParaRPr>
              </a:p>
              <a:p>
                <a:pPr lvl="1" indent="-158750">
                  <a:lnSpc>
                    <a:spcPct val="100000"/>
                  </a:lnSpc>
                  <a:spcBef>
                    <a:spcPts val="0"/>
                  </a:spcBef>
                  <a:buClr>
                    <a:schemeClr val="tx1"/>
                  </a:buClr>
                  <a:buFont typeface="Arial" panose="020B0604020202020204" pitchFamily="34" charset="0"/>
                  <a:buChar char="•"/>
                </a:pPr>
                <a:r>
                  <a:rPr lang="en-US" sz="2400" dirty="0">
                    <a:solidFill>
                      <a:srgbClr val="0432FF"/>
                    </a:solidFill>
                    <a:latin typeface="Calibri" panose="020F0502020204030204" pitchFamily="34" charset="0"/>
                    <a:cs typeface="Calibri" panose="020F0502020204030204" pitchFamily="34" charset="0"/>
                  </a:rPr>
                  <a:t>What do we need?</a:t>
                </a:r>
              </a:p>
              <a:p>
                <a:pPr marL="635000" lvl="2" indent="-177800">
                  <a:buClr>
                    <a:schemeClr val="tx1"/>
                  </a:buClr>
                  <a:buFont typeface="System Font Regular"/>
                  <a:buChar char="-"/>
                </a:pPr>
                <a:r>
                  <a:rPr lang="en-US" sz="2400" dirty="0">
                    <a:solidFill>
                      <a:srgbClr val="4F2170"/>
                    </a:solidFill>
                  </a:rPr>
                  <a:t>Power</a:t>
                </a:r>
                <a:endParaRPr lang="en-US" sz="2400" b="1" dirty="0">
                  <a:latin typeface="Calibri" panose="020F0502020204030204" pitchFamily="34" charset="0"/>
                  <a:cs typeface="Calibri" panose="020F0502020204030204" pitchFamily="34" charset="0"/>
                </a:endParaRPr>
              </a:p>
              <a:p>
                <a:pPr marL="298450" indent="-298450">
                  <a:lnSpc>
                    <a:spcPct val="100000"/>
                  </a:lnSpc>
                  <a:spcBef>
                    <a:spcPts val="0"/>
                  </a:spcBef>
                  <a:buClr>
                    <a:schemeClr val="tx1"/>
                  </a:buClr>
                  <a:buFont typeface="+mj-lt"/>
                  <a:buAutoNum type="arabicPeriod" startAt="2"/>
                </a:pPr>
                <a:r>
                  <a:rPr lang="en-US" sz="2400" b="1" dirty="0">
                    <a:latin typeface="Calibri" panose="020F0502020204030204" pitchFamily="34" charset="0"/>
                    <a:cs typeface="Calibri" panose="020F0502020204030204" pitchFamily="34" charset="0"/>
                  </a:rPr>
                  <a:t>Make a plan</a:t>
                </a:r>
                <a:endParaRPr lang="en-US" sz="2400" dirty="0">
                  <a:solidFill>
                    <a:srgbClr val="C00000"/>
                  </a:solidFill>
                  <a:latin typeface="Calibri" panose="020F0502020204030204" pitchFamily="34" charset="0"/>
                  <a:cs typeface="Calibri" panose="020F0502020204030204" pitchFamily="34" charset="0"/>
                </a:endParaRPr>
              </a:p>
              <a:p>
                <a:pPr lvl="1" indent="-158750">
                  <a:buClr>
                    <a:schemeClr val="tx1"/>
                  </a:buClr>
                  <a:buFont typeface="Arial" panose="020B0604020202020204" pitchFamily="34" charset="0"/>
                  <a:buChar char="•"/>
                </a:pPr>
                <a14:m>
                  <m:oMath xmlns:m="http://schemas.openxmlformats.org/officeDocument/2006/math">
                    <m:sSub>
                      <m:sSubPr>
                        <m:ctrlPr>
                          <a:rPr lang="en-US" sz="2400" b="0" i="1" smtClean="0">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𝑆</m:t>
                            </m:r>
                          </m:e>
                        </m:acc>
                      </m:e>
                      <m:sub>
                        <m:r>
                          <m:rPr>
                            <m:sty m:val="p"/>
                          </m:rPr>
                          <a:rPr lang="en-US" sz="2400" b="0" i="0" smtClean="0">
                            <a:latin typeface="Cambria Math" panose="02040503050406030204" pitchFamily="18" charset="0"/>
                          </a:rPr>
                          <m:t>max</m:t>
                        </m:r>
                      </m:sub>
                    </m:sSub>
                    <m:r>
                      <a:rPr lang="en-US" sz="2400" b="0" i="1" dirty="0" smtClean="0">
                        <a:latin typeface="Cambria Math" panose="02040503050406030204" pitchFamily="18" charset="0"/>
                      </a:rPr>
                      <m:t>=</m:t>
                    </m:r>
                    <m:sSub>
                      <m:sSubPr>
                        <m:ctrlPr>
                          <a:rPr lang="en-US" sz="2400" b="0" i="1" dirty="0" smtClean="0">
                            <a:latin typeface="Cambria Math" panose="02040503050406030204" pitchFamily="18" charset="0"/>
                          </a:rPr>
                        </m:ctrlPr>
                      </m:sSub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𝐸</m:t>
                            </m:r>
                          </m:e>
                        </m:acc>
                      </m:e>
                      <m:sub>
                        <m:r>
                          <m:rPr>
                            <m:sty m:val="p"/>
                          </m:rPr>
                          <a:rPr lang="en-US" sz="2400" b="0" i="0" dirty="0" smtClean="0">
                            <a:latin typeface="Cambria Math" panose="02040503050406030204" pitchFamily="18" charset="0"/>
                          </a:rPr>
                          <m:t>max</m:t>
                        </m:r>
                      </m:sub>
                    </m:sSub>
                    <m:r>
                      <a:rPr lang="en-US" sz="2400" i="1" dirty="0">
                        <a:latin typeface="Cambria Math" panose="02040503050406030204" pitchFamily="18" charset="0"/>
                      </a:rPr>
                      <m:t>×</m:t>
                    </m:r>
                    <m:sSub>
                      <m:sSubPr>
                        <m:ctrlPr>
                          <a:rPr lang="en-US" sz="2400" b="0" i="1" dirty="0" smtClean="0">
                            <a:latin typeface="Cambria Math" panose="02040503050406030204" pitchFamily="18" charset="0"/>
                          </a:rPr>
                        </m:ctrlPr>
                      </m:sSubPr>
                      <m:e>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𝐵</m:t>
                            </m:r>
                          </m:e>
                        </m:acc>
                      </m:e>
                      <m:sub>
                        <m:r>
                          <m:rPr>
                            <m:sty m:val="p"/>
                          </m:rPr>
                          <a:rPr lang="en-US" sz="2400" b="0" i="0" dirty="0" smtClean="0">
                            <a:latin typeface="Cambria Math" panose="02040503050406030204" pitchFamily="18" charset="0"/>
                          </a:rPr>
                          <m:t>max</m:t>
                        </m:r>
                      </m:sub>
                    </m:sSub>
                    <m:r>
                      <a:rPr lang="en-US" sz="2400" b="0" i="1" dirty="0" smtClean="0">
                        <a:latin typeface="Cambria Math" panose="02040503050406030204" pitchFamily="18" charset="0"/>
                      </a:rPr>
                      <m: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𝜇</m:t>
                        </m:r>
                      </m:e>
                      <m:sub>
                        <m:r>
                          <a:rPr lang="en-US" sz="2400" i="1" dirty="0">
                            <a:latin typeface="Cambria Math" panose="02040503050406030204" pitchFamily="18" charset="0"/>
                          </a:rPr>
                          <m:t>0</m:t>
                        </m:r>
                      </m:sub>
                    </m:sSub>
                  </m:oMath>
                </a14:m>
                <a:endParaRPr lang="en-US" sz="2400" dirty="0">
                  <a:solidFill>
                    <a:schemeClr val="accent2">
                      <a:lumMod val="50000"/>
                    </a:schemeClr>
                  </a:solidFill>
                  <a:latin typeface="Calibri" panose="020F0502020204030204" pitchFamily="34" charset="0"/>
                  <a:cs typeface="Calibri" panose="020F0502020204030204" pitchFamily="34" charset="0"/>
                </a:endParaRPr>
              </a:p>
              <a:p>
                <a:pPr marL="803275" lvl="2" indent="-317500">
                  <a:buClr>
                    <a:schemeClr val="tx1"/>
                  </a:buClr>
                  <a:buFont typeface="System Font Regular"/>
                  <a:buChar char="-"/>
                </a:pPr>
                <a14:m>
                  <m:oMath xmlns:m="http://schemas.openxmlformats.org/officeDocument/2006/math">
                    <m:r>
                      <a:rPr lang="en-US" sz="2400" i="1" dirty="0">
                        <a:latin typeface="Cambria Math" panose="02040503050406030204" pitchFamily="18" charset="0"/>
                      </a:rPr>
                      <m:t>𝐸</m:t>
                    </m:r>
                    <m:r>
                      <a:rPr lang="en-US" sz="2400" i="1" dirty="0">
                        <a:latin typeface="Cambria Math" panose="02040503050406030204" pitchFamily="18" charset="0"/>
                      </a:rPr>
                      <m:t>=</m:t>
                    </m:r>
                    <m:sSub>
                      <m:sSubPr>
                        <m:ctrlPr>
                          <a:rPr lang="en-US" sz="2400" i="1" dirty="0">
                            <a:latin typeface="Cambria Math" panose="02040503050406030204" pitchFamily="18" charset="0"/>
                          </a:rPr>
                        </m:ctrlPr>
                      </m:sSubPr>
                      <m:e>
                        <m:r>
                          <a:rPr lang="en-US" sz="2400" i="1" dirty="0">
                            <a:latin typeface="Cambria Math" panose="02040503050406030204" pitchFamily="18" charset="0"/>
                          </a:rPr>
                          <m:t>𝑐</m:t>
                        </m:r>
                      </m:e>
                      <m:sub>
                        <m:r>
                          <a:rPr lang="en-US" sz="2400" i="1" dirty="0">
                            <a:latin typeface="Cambria Math" panose="02040503050406030204" pitchFamily="18" charset="0"/>
                          </a:rPr>
                          <m:t>0</m:t>
                        </m:r>
                      </m:sub>
                    </m:sSub>
                    <m:r>
                      <a:rPr lang="en-US" sz="2400" i="1" dirty="0">
                        <a:latin typeface="Cambria Math" panose="02040503050406030204" pitchFamily="18" charset="0"/>
                      </a:rPr>
                      <m:t>𝐵</m:t>
                    </m:r>
                  </m:oMath>
                </a14:m>
                <a:endParaRPr lang="en-US" sz="2400" dirty="0">
                  <a:solidFill>
                    <a:srgbClr val="4F2170"/>
                  </a:solidFill>
                  <a:latin typeface="Calibri" panose="020F0502020204030204" pitchFamily="34" charset="0"/>
                  <a:cs typeface="Calibri" panose="020F0502020204030204" pitchFamily="34" charset="0"/>
                </a:endParaRPr>
              </a:p>
              <a:p>
                <a:pPr marL="803275" lvl="2" indent="-317500">
                  <a:buClr>
                    <a:schemeClr val="tx1"/>
                  </a:buClr>
                  <a:buFont typeface="System Font Regular"/>
                  <a:buChar char="-"/>
                </a:pPr>
                <a14:m>
                  <m:oMath xmlns:m="http://schemas.openxmlformats.org/officeDocument/2006/math">
                    <m:r>
                      <a:rPr lang="en-US" sz="2400" b="0" i="1" dirty="0" smtClean="0">
                        <a:latin typeface="Cambria Math" panose="02040503050406030204" pitchFamily="18" charset="0"/>
                      </a:rPr>
                      <m:t>𝑃</m:t>
                    </m:r>
                    <m:r>
                      <a:rPr lang="en-US" sz="2400" b="0" i="1" dirty="0" smtClean="0">
                        <a:latin typeface="Cambria Math" panose="02040503050406030204" pitchFamily="18" charset="0"/>
                      </a:rPr>
                      <m:t>=</m:t>
                    </m:r>
                    <m:r>
                      <a:rPr lang="en-US" sz="2400" b="0" i="1" dirty="0" smtClean="0">
                        <a:latin typeface="Cambria Math" panose="02040503050406030204" pitchFamily="18" charset="0"/>
                      </a:rPr>
                      <m:t>𝑆</m:t>
                    </m:r>
                    <m:r>
                      <a:rPr lang="en-US" sz="2400" b="0" i="1" dirty="0" smtClean="0">
                        <a:latin typeface="Cambria Math" panose="02040503050406030204" pitchFamily="18" charset="0"/>
                      </a:rPr>
                      <m:t>⋅</m:t>
                    </m:r>
                    <m:r>
                      <a:rPr lang="en-US" sz="2400" b="0" i="1" dirty="0" smtClean="0">
                        <a:latin typeface="Cambria Math" panose="02040503050406030204" pitchFamily="18" charset="0"/>
                      </a:rPr>
                      <m:t>𝐴</m:t>
                    </m:r>
                  </m:oMath>
                </a14:m>
                <a:endParaRPr lang="en-US" sz="2400" dirty="0">
                  <a:solidFill>
                    <a:schemeClr val="accent2">
                      <a:lumMod val="50000"/>
                    </a:schemeClr>
                  </a:solidFill>
                  <a:latin typeface="Calibri" panose="020F0502020204030204" pitchFamily="34" charset="0"/>
                  <a:cs typeface="Calibri" panose="020F0502020204030204" pitchFamily="34" charset="0"/>
                </a:endParaRPr>
              </a:p>
              <a:p>
                <a:pPr marL="803275" lvl="2" indent="-317500">
                  <a:buClr>
                    <a:schemeClr val="tx1"/>
                  </a:buClr>
                  <a:buFont typeface="System Font Regular"/>
                  <a:buChar char="-"/>
                </a:pPr>
                <a14:m>
                  <m:oMath xmlns:m="http://schemas.openxmlformats.org/officeDocument/2006/math">
                    <m:r>
                      <a:rPr lang="en-US" sz="2400" i="1" dirty="0">
                        <a:latin typeface="Cambria Math" panose="02040503050406030204" pitchFamily="18" charset="0"/>
                      </a:rPr>
                      <m:t>𝐴</m:t>
                    </m:r>
                    <m:r>
                      <a:rPr lang="en-US" sz="2400" b="0" i="1" dirty="0" smtClean="0">
                        <a:latin typeface="Cambria Math" panose="02040503050406030204" pitchFamily="18" charset="0"/>
                      </a:rPr>
                      <m:t>=</m:t>
                    </m:r>
                    <m:r>
                      <a:rPr lang="en-US" sz="2400" b="0" i="1" dirty="0" smtClean="0">
                        <a:latin typeface="Cambria Math" panose="02040503050406030204" pitchFamily="18" charset="0"/>
                      </a:rPr>
                      <m:t>𝜋</m:t>
                    </m:r>
                    <m:sSup>
                      <m:sSupPr>
                        <m:ctrlPr>
                          <a:rPr lang="en-US" sz="2400" b="0" i="1" dirty="0" smtClean="0">
                            <a:latin typeface="Cambria Math" panose="02040503050406030204" pitchFamily="18" charset="0"/>
                          </a:rPr>
                        </m:ctrlPr>
                      </m:sSupPr>
                      <m:e>
                        <m:r>
                          <a:rPr lang="en-US" sz="2400" b="0" i="1" dirty="0" smtClean="0">
                            <a:latin typeface="Cambria Math" panose="02040503050406030204" pitchFamily="18" charset="0"/>
                          </a:rPr>
                          <m:t>𝑟</m:t>
                        </m:r>
                      </m:e>
                      <m:sup>
                        <m:r>
                          <a:rPr lang="en-US" sz="2400" b="0" i="1" dirty="0" smtClean="0">
                            <a:latin typeface="Cambria Math" panose="02040503050406030204" pitchFamily="18" charset="0"/>
                          </a:rPr>
                          <m:t>2</m:t>
                        </m:r>
                      </m:sup>
                    </m:sSup>
                  </m:oMath>
                </a14:m>
                <a:endParaRPr lang="en-US" sz="2400" dirty="0">
                  <a:solidFill>
                    <a:srgbClr val="0432FF"/>
                  </a:solidFill>
                  <a:latin typeface="Calibri" panose="020F0502020204030204" pitchFamily="34" charset="0"/>
                  <a:cs typeface="Calibri" panose="020F0502020204030204" pitchFamily="34" charset="0"/>
                </a:endParaRPr>
              </a:p>
            </p:txBody>
          </p:sp>
        </mc:Choice>
        <mc:Fallback xmlns="">
          <p:sp>
            <p:nvSpPr>
              <p:cNvPr id="7" name="Rectangle 6">
                <a:extLst>
                  <a:ext uri="{FF2B5EF4-FFF2-40B4-BE49-F238E27FC236}">
                    <a16:creationId xmlns:a16="http://schemas.microsoft.com/office/drawing/2014/main" id="{9A4ECD51-36D5-C244-A97D-D38AD676C04E}"/>
                  </a:ext>
                </a:extLst>
              </p:cNvPr>
              <p:cNvSpPr>
                <a:spLocks noRot="1" noChangeAspect="1" noMove="1" noResize="1" noEditPoints="1" noAdjustHandles="1" noChangeArrowheads="1" noChangeShapeType="1" noTextEdit="1"/>
              </p:cNvSpPr>
              <p:nvPr/>
            </p:nvSpPr>
            <p:spPr>
              <a:xfrm>
                <a:off x="195072" y="2329777"/>
                <a:ext cx="4141216" cy="4202176"/>
              </a:xfrm>
              <a:prstGeom prst="rect">
                <a:avLst/>
              </a:prstGeom>
              <a:blipFill>
                <a:blip r:embed="rId4"/>
                <a:stretch>
                  <a:fillRect l="-2141" t="-1205" b="-2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AD6C02BE-50BC-4F4D-9899-B892E1283383}"/>
                  </a:ext>
                </a:extLst>
              </p:cNvPr>
              <p:cNvSpPr/>
              <p:nvPr/>
            </p:nvSpPr>
            <p:spPr>
              <a:xfrm>
                <a:off x="4397248" y="2324318"/>
                <a:ext cx="7662886" cy="4350102"/>
              </a:xfrm>
              <a:prstGeom prst="rect">
                <a:avLst/>
              </a:prstGeom>
            </p:spPr>
            <p:txBody>
              <a:bodyPr wrap="square">
                <a:spAutoFit/>
              </a:bodyPr>
              <a:lstStyle/>
              <a:p>
                <a:pPr marL="298450" indent="-298450">
                  <a:buClr>
                    <a:schemeClr val="tx1"/>
                  </a:buClr>
                  <a:buFont typeface="+mj-lt"/>
                  <a:buAutoNum type="arabicPeriod" startAt="3"/>
                </a:pPr>
                <a:r>
                  <a:rPr lang="en-US" sz="2400" b="1" dirty="0">
                    <a:latin typeface="Calibri" panose="020F0502020204030204" pitchFamily="34" charset="0"/>
                    <a:cs typeface="Calibri" panose="020F0502020204030204" pitchFamily="34" charset="0"/>
                  </a:rPr>
                  <a:t>Execute!</a:t>
                </a:r>
                <a:endParaRPr lang="en-US" sz="2400" dirty="0"/>
              </a:p>
              <a:p>
                <a:pPr marL="288925">
                  <a:buClr>
                    <a:schemeClr val="tx1"/>
                  </a:buClr>
                </a:pPr>
                <a14:m>
                  <m:oMathPara xmlns:m="http://schemas.openxmlformats.org/officeDocument/2006/math">
                    <m:oMathParaPr>
                      <m:jc m:val="lef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𝑆</m:t>
                          </m:r>
                        </m:e>
                        <m:sub>
                          <m:r>
                            <m:rPr>
                              <m:sty m:val="p"/>
                            </m:rPr>
                            <a:rPr lang="en-US" sz="2400" b="0" i="0" smtClean="0">
                              <a:latin typeface="Cambria Math" panose="02040503050406030204" pitchFamily="18" charset="0"/>
                            </a:rPr>
                            <m:t>max</m:t>
                          </m:r>
                        </m:sub>
                      </m:sSub>
                      <m:r>
                        <a:rPr lang="en-US" sz="2400" i="1" dirty="0">
                          <a:latin typeface="Cambria Math" panose="02040503050406030204" pitchFamily="18" charset="0"/>
                        </a:rPr>
                        <m:t>=</m:t>
                      </m:r>
                      <m:f>
                        <m:fPr>
                          <m:ctrlPr>
                            <a:rPr lang="en-US" sz="2400" b="0" i="1" dirty="0" smtClean="0">
                              <a:latin typeface="Cambria Math" panose="02040503050406030204" pitchFamily="18" charset="0"/>
                            </a:rPr>
                          </m:ctrlPr>
                        </m:fPr>
                        <m:num>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𝐸</m:t>
                              </m:r>
                            </m:e>
                            <m:sub>
                              <m:r>
                                <m:rPr>
                                  <m:sty m:val="p"/>
                                </m:rPr>
                                <a:rPr lang="en-US" sz="2400" b="0" i="0" dirty="0" smtClean="0">
                                  <a:latin typeface="Cambria Math" panose="02040503050406030204" pitchFamily="18" charset="0"/>
                                </a:rPr>
                                <m:t>max</m:t>
                              </m:r>
                            </m:sub>
                          </m:sSub>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𝐵</m:t>
                              </m:r>
                            </m:e>
                            <m:sub>
                              <m:r>
                                <m:rPr>
                                  <m:sty m:val="p"/>
                                </m:rPr>
                                <a:rPr lang="en-US" sz="2400" b="0" i="0" dirty="0" smtClean="0">
                                  <a:latin typeface="Cambria Math" panose="02040503050406030204" pitchFamily="18" charset="0"/>
                                </a:rPr>
                                <m:t>max</m:t>
                              </m:r>
                            </m:sub>
                          </m:sSub>
                        </m:num>
                        <m:den>
                          <m:sSub>
                            <m:sSubPr>
                              <m:ctrlPr>
                                <a:rPr lang="en-US" sz="2400" i="1" dirty="0">
                                  <a:latin typeface="Cambria Math" panose="02040503050406030204" pitchFamily="18" charset="0"/>
                                </a:rPr>
                              </m:ctrlPr>
                            </m:sSubPr>
                            <m:e>
                              <m:r>
                                <a:rPr lang="en-US" sz="2400" i="1" dirty="0">
                                  <a:latin typeface="Cambria Math" panose="02040503050406030204" pitchFamily="18" charset="0"/>
                                </a:rPr>
                                <m:t>𝜇</m:t>
                              </m:r>
                            </m:e>
                            <m:sub>
                              <m:r>
                                <a:rPr lang="en-US" sz="2400" i="1" dirty="0">
                                  <a:latin typeface="Cambria Math" panose="02040503050406030204" pitchFamily="18" charset="0"/>
                                </a:rPr>
                                <m:t>0</m:t>
                              </m:r>
                            </m:sub>
                          </m:sSub>
                        </m:den>
                      </m:f>
                    </m:oMath>
                  </m:oMathPara>
                </a14:m>
                <a:endParaRPr lang="en-US" sz="2400" i="1" dirty="0">
                  <a:latin typeface="Cambria Math" panose="02040503050406030204" pitchFamily="18" charset="0"/>
                </a:endParaRPr>
              </a:p>
              <a:p>
                <a:pPr marL="288925">
                  <a:buClr>
                    <a:schemeClr val="tx1"/>
                  </a:buClr>
                </a:pPr>
                <a14:m>
                  <m:oMathPara xmlns:m="http://schemas.openxmlformats.org/officeDocument/2006/math">
                    <m:oMathParaPr>
                      <m:jc m:val="left"/>
                    </m:oMathParaPr>
                    <m:oMath xmlns:m="http://schemas.openxmlformats.org/officeDocument/2006/math">
                      <m:sSub>
                        <m:sSubPr>
                          <m:ctrlPr>
                            <a:rPr lang="en-US" sz="2400" b="0" i="1" dirty="0" smtClean="0">
                              <a:latin typeface="Cambria Math" panose="02040503050406030204" pitchFamily="18" charset="0"/>
                            </a:rPr>
                          </m:ctrlPr>
                        </m:sSubPr>
                        <m:e>
                          <m:r>
                            <a:rPr lang="en-US" sz="2400" i="1" dirty="0">
                              <a:latin typeface="Cambria Math" panose="02040503050406030204" pitchFamily="18" charset="0"/>
                            </a:rPr>
                            <m:t>𝑃</m:t>
                          </m:r>
                        </m:e>
                        <m:sub>
                          <m:r>
                            <m:rPr>
                              <m:sty m:val="p"/>
                            </m:rPr>
                            <a:rPr lang="en-US" sz="2400" b="0" i="0" dirty="0" smtClean="0">
                              <a:latin typeface="Cambria Math" panose="02040503050406030204" pitchFamily="18" charset="0"/>
                            </a:rPr>
                            <m:t>max</m:t>
                          </m:r>
                        </m:sub>
                      </m:sSub>
                      <m:r>
                        <a:rPr lang="en-US" sz="2400" i="1" dirty="0">
                          <a:latin typeface="Cambria Math" panose="02040503050406030204" pitchFamily="18" charset="0"/>
                        </a:rPr>
                        <m:t>=</m:t>
                      </m:r>
                      <m:sSub>
                        <m:sSubPr>
                          <m:ctrlPr>
                            <a:rPr lang="en-US" sz="2400" b="0" i="1" dirty="0" smtClean="0">
                              <a:latin typeface="Cambria Math" panose="02040503050406030204" pitchFamily="18" charset="0"/>
                            </a:rPr>
                          </m:ctrlPr>
                        </m:sSubPr>
                        <m:e>
                          <m:r>
                            <a:rPr lang="en-US" sz="2400" i="1" dirty="0">
                              <a:latin typeface="Cambria Math" panose="02040503050406030204" pitchFamily="18" charset="0"/>
                            </a:rPr>
                            <m:t>𝑆</m:t>
                          </m:r>
                        </m:e>
                        <m:sub>
                          <m:r>
                            <m:rPr>
                              <m:sty m:val="p"/>
                            </m:rPr>
                            <a:rPr lang="en-US" sz="2400" b="0" i="0" dirty="0" smtClean="0">
                              <a:latin typeface="Cambria Math" panose="02040503050406030204" pitchFamily="18" charset="0"/>
                            </a:rPr>
                            <m:t>max</m:t>
                          </m:r>
                        </m:sub>
                      </m:sSub>
                      <m:r>
                        <a:rPr lang="en-US" sz="2400" i="1" dirty="0">
                          <a:latin typeface="Cambria Math" panose="02040503050406030204" pitchFamily="18" charset="0"/>
                        </a:rPr>
                        <m:t>⋅</m:t>
                      </m:r>
                      <m:r>
                        <a:rPr lang="en-US" sz="2400" i="1" dirty="0">
                          <a:latin typeface="Cambria Math" panose="02040503050406030204" pitchFamily="18" charset="0"/>
                        </a:rPr>
                        <m:t>𝐴</m:t>
                      </m:r>
                      <m:r>
                        <a:rPr lang="en-US" sz="2400" b="0" i="1" dirty="0" smtClean="0">
                          <a:solidFill>
                            <a:schemeClr val="bg1"/>
                          </a:solidFill>
                          <a:latin typeface="Cambria Math" panose="02040503050406030204" pitchFamily="18" charset="0"/>
                        </a:rPr>
                        <m:t>=</m:t>
                      </m:r>
                      <m:f>
                        <m:fPr>
                          <m:ctrlPr>
                            <a:rPr lang="en-US" sz="2400" i="1" dirty="0">
                              <a:solidFill>
                                <a:schemeClr val="bg1"/>
                              </a:solidFill>
                              <a:latin typeface="Cambria Math" panose="02040503050406030204" pitchFamily="18" charset="0"/>
                            </a:rPr>
                          </m:ctrlPr>
                        </m:fPr>
                        <m:num>
                          <m:sSub>
                            <m:sSubPr>
                              <m:ctrlPr>
                                <a:rPr lang="en-US" sz="2400" i="1" dirty="0">
                                  <a:solidFill>
                                    <a:schemeClr val="bg1"/>
                                  </a:solidFill>
                                  <a:latin typeface="Cambria Math" panose="02040503050406030204" pitchFamily="18" charset="0"/>
                                </a:rPr>
                              </m:ctrlPr>
                            </m:sSubPr>
                            <m:e>
                              <m:r>
                                <a:rPr lang="en-US" sz="2400" i="1" dirty="0">
                                  <a:solidFill>
                                    <a:schemeClr val="bg1"/>
                                  </a:solidFill>
                                  <a:latin typeface="Cambria Math" panose="02040503050406030204" pitchFamily="18" charset="0"/>
                                </a:rPr>
                                <m:t>𝑐</m:t>
                              </m:r>
                            </m:e>
                            <m:sub>
                              <m:r>
                                <a:rPr lang="en-US" sz="2400" i="1" dirty="0">
                                  <a:solidFill>
                                    <a:schemeClr val="bg1"/>
                                  </a:solidFill>
                                  <a:latin typeface="Cambria Math" panose="02040503050406030204" pitchFamily="18" charset="0"/>
                                </a:rPr>
                                <m:t>0</m:t>
                              </m:r>
                            </m:sub>
                          </m:sSub>
                          <m:sSubSup>
                            <m:sSubSupPr>
                              <m:ctrlPr>
                                <a:rPr lang="en-US" sz="2400" i="1" dirty="0">
                                  <a:solidFill>
                                    <a:schemeClr val="bg1"/>
                                  </a:solidFill>
                                  <a:latin typeface="Cambria Math" panose="02040503050406030204" pitchFamily="18" charset="0"/>
                                </a:rPr>
                              </m:ctrlPr>
                            </m:sSubSupPr>
                            <m:e>
                              <m:r>
                                <a:rPr lang="en-US" sz="2400" i="1" dirty="0">
                                  <a:solidFill>
                                    <a:schemeClr val="bg1"/>
                                  </a:solidFill>
                                  <a:latin typeface="Cambria Math" panose="02040503050406030204" pitchFamily="18" charset="0"/>
                                </a:rPr>
                                <m:t>𝐵</m:t>
                              </m:r>
                            </m:e>
                            <m:sub>
                              <m:r>
                                <m:rPr>
                                  <m:sty m:val="p"/>
                                </m:rPr>
                                <a:rPr lang="en-US" sz="2400" dirty="0">
                                  <a:solidFill>
                                    <a:schemeClr val="bg1"/>
                                  </a:solidFill>
                                  <a:latin typeface="Cambria Math" panose="02040503050406030204" pitchFamily="18" charset="0"/>
                                </a:rPr>
                                <m:t>max</m:t>
                              </m:r>
                            </m:sub>
                            <m:sup>
                              <m:r>
                                <a:rPr lang="en-US" sz="2400" i="1" dirty="0">
                                  <a:solidFill>
                                    <a:schemeClr val="bg1"/>
                                  </a:solidFill>
                                  <a:latin typeface="Cambria Math" panose="02040503050406030204" pitchFamily="18" charset="0"/>
                                </a:rPr>
                                <m:t>2</m:t>
                              </m:r>
                            </m:sup>
                          </m:sSubSup>
                        </m:num>
                        <m:den>
                          <m:sSub>
                            <m:sSubPr>
                              <m:ctrlPr>
                                <a:rPr lang="en-US" sz="2400" i="1" dirty="0">
                                  <a:solidFill>
                                    <a:schemeClr val="bg1"/>
                                  </a:solidFill>
                                  <a:latin typeface="Cambria Math" panose="02040503050406030204" pitchFamily="18" charset="0"/>
                                </a:rPr>
                              </m:ctrlPr>
                            </m:sSubPr>
                            <m:e>
                              <m:r>
                                <a:rPr lang="en-US" sz="2400" i="1" dirty="0">
                                  <a:solidFill>
                                    <a:schemeClr val="bg1"/>
                                  </a:solidFill>
                                  <a:latin typeface="Cambria Math" panose="02040503050406030204" pitchFamily="18" charset="0"/>
                                </a:rPr>
                                <m:t>𝜇</m:t>
                              </m:r>
                            </m:e>
                            <m:sub>
                              <m:r>
                                <a:rPr lang="en-US" sz="2400" i="1" dirty="0">
                                  <a:solidFill>
                                    <a:schemeClr val="bg1"/>
                                  </a:solidFill>
                                  <a:latin typeface="Cambria Math" panose="02040503050406030204" pitchFamily="18" charset="0"/>
                                </a:rPr>
                                <m:t>0</m:t>
                              </m:r>
                            </m:sub>
                          </m:sSub>
                        </m:den>
                      </m:f>
                      <m:r>
                        <a:rPr lang="en-US" sz="2400" i="1" dirty="0">
                          <a:solidFill>
                            <a:schemeClr val="bg1"/>
                          </a:solidFill>
                          <a:latin typeface="Cambria Math" panose="02040503050406030204" pitchFamily="18" charset="0"/>
                        </a:rPr>
                        <m:t>𝜋</m:t>
                      </m:r>
                      <m:sSup>
                        <m:sSupPr>
                          <m:ctrlPr>
                            <a:rPr lang="en-US" sz="2400" i="1" dirty="0">
                              <a:solidFill>
                                <a:schemeClr val="bg1"/>
                              </a:solidFill>
                              <a:latin typeface="Cambria Math" panose="02040503050406030204" pitchFamily="18" charset="0"/>
                            </a:rPr>
                          </m:ctrlPr>
                        </m:sSupPr>
                        <m:e>
                          <m:r>
                            <a:rPr lang="en-US" sz="2400" i="1" dirty="0">
                              <a:solidFill>
                                <a:schemeClr val="bg1"/>
                              </a:solidFill>
                              <a:latin typeface="Cambria Math" panose="02040503050406030204" pitchFamily="18" charset="0"/>
                            </a:rPr>
                            <m:t>𝑟</m:t>
                          </m:r>
                        </m:e>
                        <m:sup>
                          <m:r>
                            <a:rPr lang="en-US" sz="2400" i="1" dirty="0">
                              <a:solidFill>
                                <a:schemeClr val="bg1"/>
                              </a:solidFill>
                              <a:latin typeface="Cambria Math" panose="02040503050406030204" pitchFamily="18" charset="0"/>
                            </a:rPr>
                            <m:t>2</m:t>
                          </m:r>
                        </m:sup>
                      </m:sSup>
                    </m:oMath>
                  </m:oMathPara>
                </a14:m>
                <a:endParaRPr lang="en-US" sz="2400" i="1" dirty="0">
                  <a:latin typeface="Cambria Math" panose="02040503050406030204" pitchFamily="18" charset="0"/>
                </a:endParaRPr>
              </a:p>
              <a:p>
                <a:pPr marL="973138">
                  <a:buClr>
                    <a:schemeClr val="tx1"/>
                  </a:buClr>
                </a:pPr>
                <a14:m>
                  <m:oMathPara xmlns:m="http://schemas.openxmlformats.org/officeDocument/2006/math">
                    <m:oMathParaPr>
                      <m:jc m:val="left"/>
                    </m:oMathParaPr>
                    <m:oMath xmlns:m="http://schemas.openxmlformats.org/officeDocument/2006/math">
                      <m:r>
                        <a:rPr lang="en-US" sz="2400" i="1">
                          <a:latin typeface="Cambria Math" panose="02040503050406030204" pitchFamily="18" charset="0"/>
                        </a:rPr>
                        <m:t>=</m:t>
                      </m:r>
                      <m:f>
                        <m:fPr>
                          <m:ctrlPr>
                            <a:rPr lang="en-US" sz="2400" i="1" dirty="0">
                              <a:latin typeface="Cambria Math" panose="02040503050406030204" pitchFamily="18" charset="0"/>
                            </a:rPr>
                          </m:ctrlPr>
                        </m:fPr>
                        <m:num>
                          <m:d>
                            <m:dPr>
                              <m:ctrlPr>
                                <a:rPr lang="en-US" sz="2400" b="0" i="1" dirty="0" smtClean="0">
                                  <a:latin typeface="Cambria Math" panose="02040503050406030204" pitchFamily="18" charset="0"/>
                                </a:rPr>
                              </m:ctrlPr>
                            </m:dPr>
                            <m:e>
                              <m:r>
                                <a:rPr lang="en-US" sz="2400" b="0" i="1" dirty="0" smtClean="0">
                                  <a:latin typeface="Cambria Math" panose="02040503050406030204" pitchFamily="18" charset="0"/>
                                </a:rPr>
                                <m:t>3.00×</m:t>
                              </m:r>
                              <m:sSup>
                                <m:sSupPr>
                                  <m:ctrlPr>
                                    <a:rPr lang="en-US" sz="2400" b="0" i="1" dirty="0" smtClean="0">
                                      <a:latin typeface="Cambria Math" panose="02040503050406030204" pitchFamily="18" charset="0"/>
                                    </a:rPr>
                                  </m:ctrlPr>
                                </m:sSupPr>
                                <m:e>
                                  <m:r>
                                    <a:rPr lang="en-US" sz="2400" b="0" i="1" dirty="0" smtClean="0">
                                      <a:latin typeface="Cambria Math" panose="02040503050406030204" pitchFamily="18" charset="0"/>
                                    </a:rPr>
                                    <m:t>10</m:t>
                                  </m:r>
                                </m:e>
                                <m:sup>
                                  <m:r>
                                    <a:rPr lang="en-US" sz="2400" b="0" i="1" dirty="0" smtClean="0">
                                      <a:latin typeface="Cambria Math" panose="02040503050406030204" pitchFamily="18" charset="0"/>
                                    </a:rPr>
                                    <m:t>8</m:t>
                                  </m:r>
                                </m:sup>
                              </m:sSup>
                              <m:r>
                                <a:rPr lang="en-US" sz="2400" b="0" i="0" dirty="0" smtClean="0">
                                  <a:latin typeface="Cambria Math" panose="02040503050406030204" pitchFamily="18" charset="0"/>
                                </a:rPr>
                                <m:t> </m:t>
                              </m:r>
                              <m:r>
                                <m:rPr>
                                  <m:sty m:val="p"/>
                                </m:rPr>
                                <a:rPr lang="en-US" sz="2400" b="0" i="0" dirty="0" smtClean="0">
                                  <a:latin typeface="Cambria Math" panose="02040503050406030204" pitchFamily="18" charset="0"/>
                                </a:rPr>
                                <m:t>m</m:t>
                              </m:r>
                              <m:r>
                                <a:rPr lang="en-US" sz="2400" b="0" i="0" dirty="0" smtClean="0">
                                  <a:latin typeface="Cambria Math" panose="02040503050406030204" pitchFamily="18" charset="0"/>
                                </a:rPr>
                                <m:t>/</m:t>
                              </m:r>
                              <m:r>
                                <m:rPr>
                                  <m:sty m:val="p"/>
                                </m:rPr>
                                <a:rPr lang="en-US" sz="2400" b="0" i="0" dirty="0" smtClean="0">
                                  <a:latin typeface="Cambria Math" panose="02040503050406030204" pitchFamily="18" charset="0"/>
                                </a:rPr>
                                <m:t>s</m:t>
                              </m:r>
                            </m:e>
                          </m:d>
                          <m:sSup>
                            <m:sSupPr>
                              <m:ctrlPr>
                                <a:rPr lang="en-US" sz="2400" b="0" i="1" dirty="0" smtClean="0">
                                  <a:latin typeface="Cambria Math" panose="02040503050406030204" pitchFamily="18" charset="0"/>
                                </a:rPr>
                              </m:ctrlPr>
                            </m:sSupPr>
                            <m:e>
                              <m:d>
                                <m:dPr>
                                  <m:ctrlPr>
                                    <a:rPr lang="en-US" sz="2400" b="0" i="1" dirty="0" smtClean="0">
                                      <a:latin typeface="Cambria Math" panose="02040503050406030204" pitchFamily="18" charset="0"/>
                                    </a:rPr>
                                  </m:ctrlPr>
                                </m:dPr>
                                <m:e>
                                  <m:r>
                                    <a:rPr lang="en-US" sz="2400" b="0" i="1" dirty="0" smtClean="0">
                                      <a:latin typeface="Cambria Math" panose="02040503050406030204" pitchFamily="18" charset="0"/>
                                    </a:rPr>
                                    <m:t>5.0×</m:t>
                                  </m:r>
                                  <m:sSup>
                                    <m:sSupPr>
                                      <m:ctrlPr>
                                        <a:rPr lang="en-US" sz="2400" b="0" i="1" dirty="0" smtClean="0">
                                          <a:latin typeface="Cambria Math" panose="02040503050406030204" pitchFamily="18" charset="0"/>
                                        </a:rPr>
                                      </m:ctrlPr>
                                    </m:sSupPr>
                                    <m:e>
                                      <m:r>
                                        <a:rPr lang="en-US" sz="2400" b="0" i="1" dirty="0" smtClean="0">
                                          <a:latin typeface="Cambria Math" panose="02040503050406030204" pitchFamily="18" charset="0"/>
                                        </a:rPr>
                                        <m:t>10</m:t>
                                      </m:r>
                                    </m:e>
                                    <m:sup>
                                      <m:r>
                                        <a:rPr lang="en-US" sz="2400" b="0" i="1" dirty="0" smtClean="0">
                                          <a:latin typeface="Cambria Math" panose="02040503050406030204" pitchFamily="18" charset="0"/>
                                        </a:rPr>
                                        <m:t>−6</m:t>
                                      </m:r>
                                    </m:sup>
                                  </m:sSup>
                                  <m:r>
                                    <a:rPr lang="en-US" sz="2400" b="0" i="1" dirty="0" smtClean="0">
                                      <a:latin typeface="Cambria Math" panose="02040503050406030204" pitchFamily="18" charset="0"/>
                                    </a:rPr>
                                    <m:t> </m:t>
                                  </m:r>
                                  <m:r>
                                    <m:rPr>
                                      <m:sty m:val="p"/>
                                    </m:rPr>
                                    <a:rPr lang="en-US" sz="2400" b="0" i="0" dirty="0" smtClean="0">
                                      <a:latin typeface="Cambria Math" panose="02040503050406030204" pitchFamily="18" charset="0"/>
                                    </a:rPr>
                                    <m:t>T</m:t>
                                  </m:r>
                                </m:e>
                              </m:d>
                            </m:e>
                            <m:sup>
                              <m:r>
                                <a:rPr lang="en-US" sz="2400" b="0" i="1" dirty="0" smtClean="0">
                                  <a:latin typeface="Cambria Math" panose="02040503050406030204" pitchFamily="18" charset="0"/>
                                </a:rPr>
                                <m:t>2</m:t>
                              </m:r>
                            </m:sup>
                          </m:sSup>
                        </m:num>
                        <m:den>
                          <m:r>
                            <a:rPr lang="en-US" sz="2400" b="0" i="1" dirty="0" smtClean="0">
                              <a:latin typeface="Cambria Math" panose="02040503050406030204" pitchFamily="18" charset="0"/>
                            </a:rPr>
                            <m:t>4</m:t>
                          </m:r>
                          <m:r>
                            <a:rPr lang="en-US" sz="2400" b="0" i="1" dirty="0" smtClean="0">
                              <a:latin typeface="Cambria Math" panose="02040503050406030204" pitchFamily="18" charset="0"/>
                            </a:rPr>
                            <m:t>𝜋</m:t>
                          </m:r>
                          <m:r>
                            <a:rPr lang="en-US" sz="2400" b="0" i="1" dirty="0" smtClean="0">
                              <a:latin typeface="Cambria Math" panose="02040503050406030204" pitchFamily="18" charset="0"/>
                            </a:rPr>
                            <m:t>×</m:t>
                          </m:r>
                          <m:sSup>
                            <m:sSupPr>
                              <m:ctrlPr>
                                <a:rPr lang="en-US" sz="2400" b="0" i="1" dirty="0" smtClean="0">
                                  <a:latin typeface="Cambria Math" panose="02040503050406030204" pitchFamily="18" charset="0"/>
                                </a:rPr>
                              </m:ctrlPr>
                            </m:sSupPr>
                            <m:e>
                              <m:r>
                                <a:rPr lang="en-US" sz="2400" b="0" i="1" dirty="0" smtClean="0">
                                  <a:latin typeface="Cambria Math" panose="02040503050406030204" pitchFamily="18" charset="0"/>
                                </a:rPr>
                                <m:t>10</m:t>
                              </m:r>
                            </m:e>
                            <m:sup>
                              <m:r>
                                <a:rPr lang="en-US" sz="2400" b="0" i="1" dirty="0" smtClean="0">
                                  <a:latin typeface="Cambria Math" panose="02040503050406030204" pitchFamily="18" charset="0"/>
                                </a:rPr>
                                <m:t>−7</m:t>
                              </m:r>
                            </m:sup>
                          </m:sSup>
                          <m:r>
                            <a:rPr lang="en-US" sz="2400" b="0" i="0" dirty="0" smtClean="0">
                              <a:latin typeface="Cambria Math" panose="02040503050406030204" pitchFamily="18" charset="0"/>
                            </a:rPr>
                            <m:t> </m:t>
                          </m:r>
                          <m:r>
                            <m:rPr>
                              <m:sty m:val="p"/>
                            </m:rPr>
                            <a:rPr lang="en-US" sz="2400" dirty="0">
                              <a:latin typeface="Cambria Math" panose="02040503050406030204" pitchFamily="18" charset="0"/>
                            </a:rPr>
                            <m:t>Tm</m:t>
                          </m:r>
                          <m:r>
                            <a:rPr lang="en-US" sz="2400" b="0" i="0" dirty="0" smtClean="0">
                              <a:latin typeface="Cambria Math" panose="02040503050406030204" pitchFamily="18" charset="0"/>
                            </a:rPr>
                            <m:t>/</m:t>
                          </m:r>
                          <m:r>
                            <m:rPr>
                              <m:sty m:val="p"/>
                            </m:rPr>
                            <a:rPr lang="en-US" sz="2400" b="0" i="0" dirty="0" smtClean="0">
                              <a:latin typeface="Cambria Math" panose="02040503050406030204" pitchFamily="18" charset="0"/>
                            </a:rPr>
                            <m:t>A</m:t>
                          </m:r>
                        </m:den>
                      </m:f>
                      <m:r>
                        <a:rPr lang="en-US" sz="2400" i="1" dirty="0">
                          <a:latin typeface="Cambria Math" panose="02040503050406030204" pitchFamily="18" charset="0"/>
                        </a:rPr>
                        <m:t>𝜋</m:t>
                      </m:r>
                      <m:sSup>
                        <m:sSupPr>
                          <m:ctrlPr>
                            <a:rPr lang="en-US" sz="2400" b="0" i="1" dirty="0" smtClean="0">
                              <a:latin typeface="Cambria Math" panose="02040503050406030204" pitchFamily="18" charset="0"/>
                            </a:rPr>
                          </m:ctrlPr>
                        </m:sSupPr>
                        <m:e>
                          <m:d>
                            <m:dPr>
                              <m:ctrlPr>
                                <a:rPr lang="en-US" sz="2400" b="0" i="1" dirty="0" smtClean="0">
                                  <a:latin typeface="Cambria Math" panose="02040503050406030204" pitchFamily="18" charset="0"/>
                                </a:rPr>
                              </m:ctrlPr>
                            </m:dPr>
                            <m:e>
                              <m:r>
                                <a:rPr lang="en-US" sz="2400" b="0" i="1" dirty="0" smtClean="0">
                                  <a:latin typeface="Cambria Math" panose="02040503050406030204" pitchFamily="18" charset="0"/>
                                </a:rPr>
                                <m:t>0.0015 </m:t>
                              </m:r>
                              <m:r>
                                <m:rPr>
                                  <m:sty m:val="p"/>
                                </m:rPr>
                                <a:rPr lang="en-US" sz="2400" b="0" i="0" dirty="0" smtClean="0">
                                  <a:latin typeface="Cambria Math" panose="02040503050406030204" pitchFamily="18" charset="0"/>
                                </a:rPr>
                                <m:t>m</m:t>
                              </m:r>
                            </m:e>
                          </m:d>
                        </m:e>
                        <m:sup>
                          <m:r>
                            <a:rPr lang="en-US" sz="2400" b="0" i="1" dirty="0" smtClean="0">
                              <a:latin typeface="Cambria Math" panose="02040503050406030204" pitchFamily="18" charset="0"/>
                            </a:rPr>
                            <m:t>2</m:t>
                          </m:r>
                        </m:sup>
                      </m:sSup>
                    </m:oMath>
                  </m:oMathPara>
                </a14:m>
                <a:endParaRPr lang="en-US" sz="2400" b="0" dirty="0">
                  <a:solidFill>
                    <a:srgbClr val="4F2170"/>
                  </a:solidFill>
                  <a:latin typeface="Calibri" panose="020F0502020204030204" pitchFamily="34" charset="0"/>
                  <a:cs typeface="Calibri" panose="020F0502020204030204" pitchFamily="34" charset="0"/>
                </a:endParaRPr>
              </a:p>
              <a:p>
                <a:pPr marL="973138">
                  <a:buClr>
                    <a:schemeClr val="tx1"/>
                  </a:buClr>
                </a:pPr>
                <a14:m>
                  <m:oMath xmlns:m="http://schemas.openxmlformats.org/officeDocument/2006/math">
                    <m:r>
                      <a:rPr lang="en-US" sz="2400" i="1">
                        <a:latin typeface="Cambria Math" panose="02040503050406030204" pitchFamily="18" charset="0"/>
                      </a:rPr>
                      <m:t>=</m:t>
                    </m:r>
                    <m:r>
                      <a:rPr lang="en-US" sz="2400" b="0" i="1" smtClean="0">
                        <a:latin typeface="Cambria Math" panose="02040503050406030204" pitchFamily="18" charset="0"/>
                      </a:rPr>
                      <m:t>0.042</m:t>
                    </m:r>
                  </m:oMath>
                </a14:m>
                <a:r>
                  <a:rPr lang="en-US" sz="2400" b="0" dirty="0">
                    <a:solidFill>
                      <a:srgbClr val="4F2170"/>
                    </a:solidFill>
                    <a:latin typeface="Calibri" panose="020F0502020204030204" pitchFamily="34" charset="0"/>
                    <a:cs typeface="Calibri" panose="020F0502020204030204" pitchFamily="34" charset="0"/>
                  </a:rPr>
                  <a:t> </a:t>
                </a:r>
                <a:r>
                  <a:rPr lang="en-US" sz="2400" b="0" dirty="0">
                    <a:solidFill>
                      <a:srgbClr val="C00000"/>
                    </a:solidFill>
                    <a:latin typeface="Calibri" panose="020F0502020204030204" pitchFamily="34" charset="0"/>
                    <a:cs typeface="Calibri" panose="020F0502020204030204" pitchFamily="34" charset="0"/>
                  </a:rPr>
                  <a:t>W</a:t>
                </a:r>
                <a:endParaRPr lang="en-US" sz="2400" b="0" i="1" dirty="0">
                  <a:solidFill>
                    <a:srgbClr val="C00000"/>
                  </a:solidFill>
                  <a:latin typeface="Cambria Math" panose="02040503050406030204" pitchFamily="18" charset="0"/>
                </a:endParaRPr>
              </a:p>
              <a:p>
                <a:pPr marL="301625" indent="-301625">
                  <a:buClr>
                    <a:schemeClr val="tx1"/>
                  </a:buClr>
                  <a:buFont typeface="+mj-lt"/>
                  <a:buAutoNum type="arabicPeriod" startAt="4"/>
                </a:pPr>
                <a:r>
                  <a:rPr lang="en-US" sz="2400" b="1" dirty="0"/>
                  <a:t>Evaluate:</a:t>
                </a:r>
              </a:p>
              <a:p>
                <a:pPr marL="515938" indent="-220663">
                  <a:buClr>
                    <a:schemeClr val="tx1"/>
                  </a:buClr>
                  <a:buFont typeface="Arial" panose="020B0604020202020204" pitchFamily="34" charset="0"/>
                  <a:buChar char="•"/>
                </a:pPr>
                <a:r>
                  <a:rPr lang="en-US" sz="2400" dirty="0">
                    <a:solidFill>
                      <a:schemeClr val="accent2">
                        <a:lumMod val="50000"/>
                      </a:schemeClr>
                    </a:solidFill>
                    <a:cs typeface="Calibri" panose="020F0502020204030204" pitchFamily="34" charset="0"/>
                  </a:rPr>
                  <a:t>Check the units!</a:t>
                </a:r>
              </a:p>
              <a:p>
                <a:pPr marL="515938" indent="-220663">
                  <a:buClr>
                    <a:schemeClr val="tx1"/>
                  </a:buClr>
                  <a:buFont typeface="Arial" panose="020B0604020202020204" pitchFamily="34" charset="0"/>
                  <a:buChar char="•"/>
                </a:pPr>
                <a:r>
                  <a:rPr lang="en-US" sz="2400" dirty="0">
                    <a:solidFill>
                      <a:srgbClr val="008F00"/>
                    </a:solidFill>
                  </a:rPr>
                  <a:t>Check the order of magnitude</a:t>
                </a:r>
              </a:p>
            </p:txBody>
          </p:sp>
        </mc:Choice>
        <mc:Fallback xmlns="">
          <p:sp>
            <p:nvSpPr>
              <p:cNvPr id="8" name="Rectangle 7">
                <a:extLst>
                  <a:ext uri="{FF2B5EF4-FFF2-40B4-BE49-F238E27FC236}">
                    <a16:creationId xmlns:a16="http://schemas.microsoft.com/office/drawing/2014/main" id="{AD6C02BE-50BC-4F4D-9899-B892E1283383}"/>
                  </a:ext>
                </a:extLst>
              </p:cNvPr>
              <p:cNvSpPr>
                <a:spLocks noRot="1" noChangeAspect="1" noMove="1" noResize="1" noEditPoints="1" noAdjustHandles="1" noChangeArrowheads="1" noChangeShapeType="1" noTextEdit="1"/>
              </p:cNvSpPr>
              <p:nvPr/>
            </p:nvSpPr>
            <p:spPr>
              <a:xfrm>
                <a:off x="4397248" y="2324318"/>
                <a:ext cx="7662886" cy="4350102"/>
              </a:xfrm>
              <a:prstGeom prst="rect">
                <a:avLst/>
              </a:prstGeom>
              <a:blipFill>
                <a:blip r:embed="rId5"/>
                <a:stretch>
                  <a:fillRect l="-1157" t="-1163" b="-872"/>
                </a:stretch>
              </a:blipFill>
            </p:spPr>
            <p:txBody>
              <a:bodyPr/>
              <a:lstStyle/>
              <a:p>
                <a:r>
                  <a:rPr lang="en-US">
                    <a:noFill/>
                  </a:rPr>
                  <a:t> </a:t>
                </a:r>
              </a:p>
            </p:txBody>
          </p:sp>
        </mc:Fallback>
      </mc:AlternateContent>
      <p:grpSp>
        <p:nvGrpSpPr>
          <p:cNvPr id="15" name="Group 14">
            <a:extLst>
              <a:ext uri="{FF2B5EF4-FFF2-40B4-BE49-F238E27FC236}">
                <a16:creationId xmlns:a16="http://schemas.microsoft.com/office/drawing/2014/main" id="{6672A0D3-7E06-5D40-872C-55E128B0F755}"/>
              </a:ext>
            </a:extLst>
          </p:cNvPr>
          <p:cNvGrpSpPr/>
          <p:nvPr/>
        </p:nvGrpSpPr>
        <p:grpSpPr>
          <a:xfrm>
            <a:off x="10696352" y="2022104"/>
            <a:ext cx="914400" cy="914400"/>
            <a:chOff x="10696352" y="2022104"/>
            <a:chExt cx="914400" cy="914400"/>
          </a:xfrm>
        </p:grpSpPr>
        <p:grpSp>
          <p:nvGrpSpPr>
            <p:cNvPr id="13" name="Group 12">
              <a:extLst>
                <a:ext uri="{FF2B5EF4-FFF2-40B4-BE49-F238E27FC236}">
                  <a16:creationId xmlns:a16="http://schemas.microsoft.com/office/drawing/2014/main" id="{1EA7954D-A217-C941-A41D-337A14AF73A1}"/>
                </a:ext>
              </a:extLst>
            </p:cNvPr>
            <p:cNvGrpSpPr/>
            <p:nvPr/>
          </p:nvGrpSpPr>
          <p:grpSpPr>
            <a:xfrm>
              <a:off x="10696352" y="2022104"/>
              <a:ext cx="914400" cy="914400"/>
              <a:chOff x="10696352" y="2022104"/>
              <a:chExt cx="914400" cy="914400"/>
            </a:xfrm>
          </p:grpSpPr>
          <p:sp>
            <p:nvSpPr>
              <p:cNvPr id="4" name="Oval 3">
                <a:extLst>
                  <a:ext uri="{FF2B5EF4-FFF2-40B4-BE49-F238E27FC236}">
                    <a16:creationId xmlns:a16="http://schemas.microsoft.com/office/drawing/2014/main" id="{EDF02FFE-1A68-144E-BB6D-E149C6408BCA}"/>
                  </a:ext>
                </a:extLst>
              </p:cNvPr>
              <p:cNvSpPr>
                <a:spLocks noChangeAspect="1"/>
              </p:cNvSpPr>
              <p:nvPr/>
            </p:nvSpPr>
            <p:spPr>
              <a:xfrm>
                <a:off x="10696352" y="2022104"/>
                <a:ext cx="914400" cy="914400"/>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761AE9B7-5EE2-874F-93F5-F7C24EDB4D86}"/>
                  </a:ext>
                </a:extLst>
              </p:cNvPr>
              <p:cNvCxnSpPr>
                <a:cxnSpLocks/>
              </p:cNvCxnSpPr>
              <p:nvPr/>
            </p:nvCxnSpPr>
            <p:spPr>
              <a:xfrm flipH="1">
                <a:off x="10696352" y="2488019"/>
                <a:ext cx="489099" cy="338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B451022A-504B-5B49-830C-ADEE53BD16CA}"/>
                    </a:ext>
                  </a:extLst>
                </p:cNvPr>
                <p:cNvSpPr/>
                <p:nvPr/>
              </p:nvSpPr>
              <p:spPr>
                <a:xfrm>
                  <a:off x="10789894" y="2436260"/>
                  <a:ext cx="369845"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𝑟</m:t>
                        </m:r>
                      </m:oMath>
                    </m:oMathPara>
                  </a14:m>
                  <a:endParaRPr lang="en-US" sz="2000" dirty="0"/>
                </a:p>
              </p:txBody>
            </p:sp>
          </mc:Choice>
          <mc:Fallback xmlns="">
            <p:sp>
              <p:nvSpPr>
                <p:cNvPr id="14" name="Rectangle 13">
                  <a:extLst>
                    <a:ext uri="{FF2B5EF4-FFF2-40B4-BE49-F238E27FC236}">
                      <a16:creationId xmlns:a16="http://schemas.microsoft.com/office/drawing/2014/main" id="{B451022A-504B-5B49-830C-ADEE53BD16CA}"/>
                    </a:ext>
                  </a:extLst>
                </p:cNvPr>
                <p:cNvSpPr>
                  <a:spLocks noRot="1" noChangeAspect="1" noMove="1" noResize="1" noEditPoints="1" noAdjustHandles="1" noChangeArrowheads="1" noChangeShapeType="1" noTextEdit="1"/>
                </p:cNvSpPr>
                <p:nvPr/>
              </p:nvSpPr>
              <p:spPr>
                <a:xfrm>
                  <a:off x="10789894" y="2436260"/>
                  <a:ext cx="369845" cy="400110"/>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A1898837-CC7C-3C45-A1B6-66897FB836DE}"/>
                  </a:ext>
                </a:extLst>
              </p:cNvPr>
              <p:cNvSpPr/>
              <p:nvPr/>
            </p:nvSpPr>
            <p:spPr>
              <a:xfrm>
                <a:off x="7087760" y="2634837"/>
                <a:ext cx="1487395" cy="8962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rPr>
                        <m:t>=</m:t>
                      </m:r>
                      <m:f>
                        <m:fPr>
                          <m:ctrlPr>
                            <a:rPr lang="en-US" sz="2400" i="1" dirty="0">
                              <a:latin typeface="Cambria Math" panose="02040503050406030204" pitchFamily="18" charset="0"/>
                            </a:rPr>
                          </m:ctrlPr>
                        </m:fPr>
                        <m:num>
                          <m:sSub>
                            <m:sSubPr>
                              <m:ctrlPr>
                                <a:rPr lang="en-US" sz="2400" i="1" dirty="0">
                                  <a:latin typeface="Cambria Math" panose="02040503050406030204" pitchFamily="18" charset="0"/>
                                </a:rPr>
                              </m:ctrlPr>
                            </m:sSubPr>
                            <m:e>
                              <m:r>
                                <a:rPr lang="en-US" sz="2400" i="1" dirty="0">
                                  <a:latin typeface="Cambria Math" panose="02040503050406030204" pitchFamily="18" charset="0"/>
                                </a:rPr>
                                <m:t>𝑐</m:t>
                              </m:r>
                            </m:e>
                            <m:sub>
                              <m:r>
                                <a:rPr lang="en-US" sz="2400" i="1" dirty="0">
                                  <a:latin typeface="Cambria Math" panose="02040503050406030204" pitchFamily="18" charset="0"/>
                                </a:rPr>
                                <m:t>0</m:t>
                              </m:r>
                            </m:sub>
                          </m:sSub>
                          <m:sSubSup>
                            <m:sSubSupPr>
                              <m:ctrlPr>
                                <a:rPr lang="en-US" sz="2400" i="1" dirty="0">
                                  <a:latin typeface="Cambria Math" panose="02040503050406030204" pitchFamily="18" charset="0"/>
                                </a:rPr>
                              </m:ctrlPr>
                            </m:sSubSupPr>
                            <m:e>
                              <m:r>
                                <a:rPr lang="en-US" sz="2400" i="1" dirty="0">
                                  <a:latin typeface="Cambria Math" panose="02040503050406030204" pitchFamily="18" charset="0"/>
                                </a:rPr>
                                <m:t>𝐵</m:t>
                              </m:r>
                            </m:e>
                            <m:sub>
                              <m:r>
                                <m:rPr>
                                  <m:sty m:val="p"/>
                                </m:rPr>
                                <a:rPr lang="en-US" sz="2400" dirty="0">
                                  <a:latin typeface="Cambria Math" panose="02040503050406030204" pitchFamily="18" charset="0"/>
                                </a:rPr>
                                <m:t>max</m:t>
                              </m:r>
                            </m:sub>
                            <m:sup>
                              <m:r>
                                <a:rPr lang="en-US" sz="2400" i="1" dirty="0">
                                  <a:latin typeface="Cambria Math" panose="02040503050406030204" pitchFamily="18" charset="0"/>
                                </a:rPr>
                                <m:t>2</m:t>
                              </m:r>
                            </m:sup>
                          </m:sSubSup>
                        </m:num>
                        <m:den>
                          <m:sSub>
                            <m:sSubPr>
                              <m:ctrlPr>
                                <a:rPr lang="en-US" sz="2400" i="1" dirty="0">
                                  <a:latin typeface="Cambria Math" panose="02040503050406030204" pitchFamily="18" charset="0"/>
                                </a:rPr>
                              </m:ctrlPr>
                            </m:sSubPr>
                            <m:e>
                              <m:r>
                                <a:rPr lang="en-US" sz="2400" i="1" dirty="0">
                                  <a:latin typeface="Cambria Math" panose="02040503050406030204" pitchFamily="18" charset="0"/>
                                </a:rPr>
                                <m:t>𝜇</m:t>
                              </m:r>
                            </m:e>
                            <m:sub>
                              <m:r>
                                <a:rPr lang="en-US" sz="2400" i="1" dirty="0">
                                  <a:latin typeface="Cambria Math" panose="02040503050406030204" pitchFamily="18" charset="0"/>
                                </a:rPr>
                                <m:t>0</m:t>
                              </m:r>
                            </m:sub>
                          </m:sSub>
                        </m:den>
                      </m:f>
                    </m:oMath>
                  </m:oMathPara>
                </a14:m>
                <a:endParaRPr lang="en-US" sz="2400" dirty="0"/>
              </a:p>
            </p:txBody>
          </p:sp>
        </mc:Choice>
        <mc:Fallback xmlns="">
          <p:sp>
            <p:nvSpPr>
              <p:cNvPr id="16" name="Rectangle 15">
                <a:extLst>
                  <a:ext uri="{FF2B5EF4-FFF2-40B4-BE49-F238E27FC236}">
                    <a16:creationId xmlns:a16="http://schemas.microsoft.com/office/drawing/2014/main" id="{A1898837-CC7C-3C45-A1B6-66897FB836DE}"/>
                  </a:ext>
                </a:extLst>
              </p:cNvPr>
              <p:cNvSpPr>
                <a:spLocks noRot="1" noChangeAspect="1" noMove="1" noResize="1" noEditPoints="1" noAdjustHandles="1" noChangeArrowheads="1" noChangeShapeType="1" noTextEdit="1"/>
              </p:cNvSpPr>
              <p:nvPr/>
            </p:nvSpPr>
            <p:spPr>
              <a:xfrm>
                <a:off x="7087760" y="2634837"/>
                <a:ext cx="1487395" cy="896207"/>
              </a:xfrm>
              <a:prstGeom prst="rect">
                <a:avLst/>
              </a:prstGeom>
              <a:blipFill>
                <a:blip r:embed="rId7"/>
                <a:stretch>
                  <a:fillRect b="-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ED4E6FAA-C98B-6644-8085-7066E583BD1B}"/>
                  </a:ext>
                </a:extLst>
              </p:cNvPr>
              <p:cNvSpPr/>
              <p:nvPr/>
            </p:nvSpPr>
            <p:spPr>
              <a:xfrm>
                <a:off x="6799054" y="3421647"/>
                <a:ext cx="2031518" cy="8962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rPr>
                        <m:t>=</m:t>
                      </m:r>
                      <m:f>
                        <m:fPr>
                          <m:ctrlPr>
                            <a:rPr lang="en-US" sz="2400" i="1" dirty="0">
                              <a:latin typeface="Cambria Math" panose="02040503050406030204" pitchFamily="18" charset="0"/>
                            </a:rPr>
                          </m:ctrlPr>
                        </m:fPr>
                        <m:num>
                          <m:sSub>
                            <m:sSubPr>
                              <m:ctrlPr>
                                <a:rPr lang="en-US" sz="2400" i="1" dirty="0">
                                  <a:latin typeface="Cambria Math" panose="02040503050406030204" pitchFamily="18" charset="0"/>
                                </a:rPr>
                              </m:ctrlPr>
                            </m:sSubPr>
                            <m:e>
                              <m:r>
                                <a:rPr lang="en-US" sz="2400" i="1" dirty="0">
                                  <a:latin typeface="Cambria Math" panose="02040503050406030204" pitchFamily="18" charset="0"/>
                                </a:rPr>
                                <m:t>𝑐</m:t>
                              </m:r>
                            </m:e>
                            <m:sub>
                              <m:r>
                                <a:rPr lang="en-US" sz="2400" i="1" dirty="0">
                                  <a:latin typeface="Cambria Math" panose="02040503050406030204" pitchFamily="18" charset="0"/>
                                </a:rPr>
                                <m:t>0</m:t>
                              </m:r>
                            </m:sub>
                          </m:sSub>
                          <m:sSubSup>
                            <m:sSubSupPr>
                              <m:ctrlPr>
                                <a:rPr lang="en-US" sz="2400" i="1" dirty="0">
                                  <a:latin typeface="Cambria Math" panose="02040503050406030204" pitchFamily="18" charset="0"/>
                                </a:rPr>
                              </m:ctrlPr>
                            </m:sSubSupPr>
                            <m:e>
                              <m:r>
                                <a:rPr lang="en-US" sz="2400" i="1" dirty="0">
                                  <a:latin typeface="Cambria Math" panose="02040503050406030204" pitchFamily="18" charset="0"/>
                                </a:rPr>
                                <m:t>𝐵</m:t>
                              </m:r>
                            </m:e>
                            <m:sub>
                              <m:r>
                                <m:rPr>
                                  <m:sty m:val="p"/>
                                </m:rPr>
                                <a:rPr lang="en-US" sz="2400" dirty="0">
                                  <a:latin typeface="Cambria Math" panose="02040503050406030204" pitchFamily="18" charset="0"/>
                                </a:rPr>
                                <m:t>max</m:t>
                              </m:r>
                            </m:sub>
                            <m:sup>
                              <m:r>
                                <a:rPr lang="en-US" sz="2400" i="1" dirty="0">
                                  <a:latin typeface="Cambria Math" panose="02040503050406030204" pitchFamily="18" charset="0"/>
                                </a:rPr>
                                <m:t>2</m:t>
                              </m:r>
                            </m:sup>
                          </m:sSubSup>
                        </m:num>
                        <m:den>
                          <m:sSub>
                            <m:sSubPr>
                              <m:ctrlPr>
                                <a:rPr lang="en-US" sz="2400" i="1" dirty="0">
                                  <a:latin typeface="Cambria Math" panose="02040503050406030204" pitchFamily="18" charset="0"/>
                                </a:rPr>
                              </m:ctrlPr>
                            </m:sSubPr>
                            <m:e>
                              <m:r>
                                <a:rPr lang="en-US" sz="2400" i="1" dirty="0">
                                  <a:latin typeface="Cambria Math" panose="02040503050406030204" pitchFamily="18" charset="0"/>
                                </a:rPr>
                                <m:t>𝜇</m:t>
                              </m:r>
                            </m:e>
                            <m:sub>
                              <m:r>
                                <a:rPr lang="en-US" sz="2400" i="1" dirty="0">
                                  <a:latin typeface="Cambria Math" panose="02040503050406030204" pitchFamily="18" charset="0"/>
                                </a:rPr>
                                <m:t>0</m:t>
                              </m:r>
                            </m:sub>
                          </m:sSub>
                        </m:den>
                      </m:f>
                      <m:r>
                        <a:rPr lang="en-US" sz="2400" i="1" dirty="0">
                          <a:latin typeface="Cambria Math" panose="02040503050406030204" pitchFamily="18" charset="0"/>
                        </a:rPr>
                        <m:t>𝜋</m:t>
                      </m:r>
                      <m:sSup>
                        <m:sSupPr>
                          <m:ctrlPr>
                            <a:rPr lang="en-US" sz="2400" i="1" dirty="0">
                              <a:latin typeface="Cambria Math" panose="02040503050406030204" pitchFamily="18" charset="0"/>
                            </a:rPr>
                          </m:ctrlPr>
                        </m:sSupPr>
                        <m:e>
                          <m:r>
                            <a:rPr lang="en-US" sz="2400" i="1" dirty="0">
                              <a:latin typeface="Cambria Math" panose="02040503050406030204" pitchFamily="18" charset="0"/>
                            </a:rPr>
                            <m:t>𝑟</m:t>
                          </m:r>
                        </m:e>
                        <m:sup>
                          <m:r>
                            <a:rPr lang="en-US" sz="2400" i="1" dirty="0">
                              <a:latin typeface="Cambria Math" panose="02040503050406030204" pitchFamily="18" charset="0"/>
                            </a:rPr>
                            <m:t>2</m:t>
                          </m:r>
                        </m:sup>
                      </m:sSup>
                    </m:oMath>
                  </m:oMathPara>
                </a14:m>
                <a:endParaRPr lang="en-US" sz="2400" dirty="0"/>
              </a:p>
            </p:txBody>
          </p:sp>
        </mc:Choice>
        <mc:Fallback xmlns="">
          <p:sp>
            <p:nvSpPr>
              <p:cNvPr id="17" name="Rectangle 16">
                <a:extLst>
                  <a:ext uri="{FF2B5EF4-FFF2-40B4-BE49-F238E27FC236}">
                    <a16:creationId xmlns:a16="http://schemas.microsoft.com/office/drawing/2014/main" id="{ED4E6FAA-C98B-6644-8085-7066E583BD1B}"/>
                  </a:ext>
                </a:extLst>
              </p:cNvPr>
              <p:cNvSpPr>
                <a:spLocks noRot="1" noChangeAspect="1" noMove="1" noResize="1" noEditPoints="1" noAdjustHandles="1" noChangeArrowheads="1" noChangeShapeType="1" noTextEdit="1"/>
              </p:cNvSpPr>
              <p:nvPr/>
            </p:nvSpPr>
            <p:spPr>
              <a:xfrm>
                <a:off x="6799054" y="3421647"/>
                <a:ext cx="2031518" cy="896207"/>
              </a:xfrm>
              <a:prstGeom prst="rect">
                <a:avLst/>
              </a:prstGeom>
              <a:blipFill>
                <a:blip r:embed="rId8"/>
                <a:stretch>
                  <a:fillRect b="-5556"/>
                </a:stretch>
              </a:blipFill>
            </p:spPr>
            <p:txBody>
              <a:bodyPr/>
              <a:lstStyle/>
              <a:p>
                <a:r>
                  <a:rPr lang="en-US">
                    <a:noFill/>
                  </a:rPr>
                  <a:t> </a:t>
                </a:r>
              </a:p>
            </p:txBody>
          </p:sp>
        </mc:Fallback>
      </mc:AlternateContent>
    </p:spTree>
    <p:extLst>
      <p:ext uri="{BB962C8B-B14F-4D97-AF65-F5344CB8AC3E}">
        <p14:creationId xmlns:p14="http://schemas.microsoft.com/office/powerpoint/2010/main" val="247761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idx="4294967295"/>
              </p:nvPr>
            </p:nvSpPr>
            <p:spPr>
              <a:xfrm>
                <a:off x="146304" y="971735"/>
                <a:ext cx="11923776" cy="2554545"/>
              </a:xfrm>
            </p:spPr>
            <p:txBody>
              <a:bodyPr wrap="square">
                <a:spAutoFit/>
              </a:bodyPr>
              <a:lstStyle/>
              <a:p>
                <a:pPr marL="15875" indent="0">
                  <a:lnSpc>
                    <a:spcPct val="100000"/>
                  </a:lnSpc>
                  <a:spcBef>
                    <a:spcPts val="0"/>
                  </a:spcBef>
                  <a:buClr>
                    <a:schemeClr val="tx1"/>
                  </a:buClr>
                  <a:buNone/>
                </a:pPr>
                <a:r>
                  <a:rPr lang="en-US" sz="3200" dirty="0"/>
                  <a:t>Sunlight on Earth has an intensity of about </a:t>
                </a:r>
                <a14:m>
                  <m:oMath xmlns:m="http://schemas.openxmlformats.org/officeDocument/2006/math">
                    <m:r>
                      <a:rPr lang="en-US" sz="3200" i="1" dirty="0" smtClean="0">
                        <a:latin typeface="Cambria Math" panose="02040503050406030204" pitchFamily="18" charset="0"/>
                      </a:rPr>
                      <m:t>𝑆</m:t>
                    </m:r>
                    <m:r>
                      <a:rPr lang="en-US" sz="3200" i="1" dirty="0" smtClean="0">
                        <a:latin typeface="Cambria Math" panose="02040503050406030204" pitchFamily="18" charset="0"/>
                      </a:rPr>
                      <m:t>=1.0</m:t>
                    </m:r>
                  </m:oMath>
                </a14:m>
                <a:r>
                  <a:rPr lang="en-US" sz="3200" dirty="0"/>
                  <a:t> kW/</a:t>
                </a:r>
                <a14:m>
                  <m:oMath xmlns:m="http://schemas.openxmlformats.org/officeDocument/2006/math">
                    <m:sSup>
                      <m:sSupPr>
                        <m:ctrlPr>
                          <a:rPr lang="en-US" sz="3200" i="1" dirty="0" smtClean="0">
                            <a:latin typeface="Cambria Math" panose="02040503050406030204" pitchFamily="18" charset="0"/>
                          </a:rPr>
                        </m:ctrlPr>
                      </m:sSupPr>
                      <m:e>
                        <m:r>
                          <m:rPr>
                            <m:nor/>
                          </m:rPr>
                          <a:rPr lang="en-US" sz="3200" i="0" dirty="0" smtClean="0">
                            <a:latin typeface="Calibri" panose="020F0502020204030204" pitchFamily="34" charset="0"/>
                            <a:cs typeface="Calibri" panose="020F0502020204030204" pitchFamily="34" charset="0"/>
                          </a:rPr>
                          <m:t>m</m:t>
                        </m:r>
                      </m:e>
                      <m:sup>
                        <m:r>
                          <a:rPr lang="en-US" sz="3200" i="1" dirty="0" smtClean="0">
                            <a:latin typeface="Cambria Math" panose="02040503050406030204" pitchFamily="18" charset="0"/>
                          </a:rPr>
                          <m:t>2</m:t>
                        </m:r>
                      </m:sup>
                    </m:sSup>
                  </m:oMath>
                </a14:m>
                <a:r>
                  <a:rPr lang="en-US" sz="3200" dirty="0"/>
                  <a:t>. How much power can be harvested from a solar energy panel that is 2.0 m long and 1.6 m wide if the sunlight comes in at an angle of </a:t>
                </a:r>
                <a14:m>
                  <m:oMath xmlns:m="http://schemas.openxmlformats.org/officeDocument/2006/math">
                    <m:r>
                      <a:rPr lang="en-US" sz="3200" i="1" dirty="0" smtClean="0">
                        <a:latin typeface="Cambria Math" panose="02040503050406030204" pitchFamily="18" charset="0"/>
                      </a:rPr>
                      <m:t>𝜃</m:t>
                    </m:r>
                    <m:r>
                      <a:rPr lang="en-US" sz="3200" i="1" dirty="0" smtClean="0">
                        <a:latin typeface="Cambria Math" panose="02040503050406030204" pitchFamily="18" charset="0"/>
                      </a:rPr>
                      <m:t>=20°</m:t>
                    </m:r>
                  </m:oMath>
                </a14:m>
                <a:r>
                  <a:rPr lang="en-US" sz="3200" dirty="0"/>
                  <a:t> with respect to the surface normal vector of the panel and the panel is 20% efficient?</a:t>
                </a:r>
              </a:p>
            </p:txBody>
          </p:sp>
        </mc:Choice>
        <mc:Fallback xmlns="">
          <p:sp>
            <p:nvSpPr>
              <p:cNvPr id="6" name="Content Placeholder 5"/>
              <p:cNvSpPr>
                <a:spLocks noGrp="1" noRot="1" noChangeAspect="1" noMove="1" noResize="1" noEditPoints="1" noAdjustHandles="1" noChangeArrowheads="1" noChangeShapeType="1" noTextEdit="1"/>
              </p:cNvSpPr>
              <p:nvPr>
                <p:ph idx="4294967295"/>
              </p:nvPr>
            </p:nvSpPr>
            <p:spPr>
              <a:xfrm>
                <a:off x="146304" y="971735"/>
                <a:ext cx="11923776" cy="2554545"/>
              </a:xfrm>
              <a:blipFill>
                <a:blip r:embed="rId3"/>
                <a:stretch>
                  <a:fillRect l="-1279" t="-2970" r="-1493" b="-6436"/>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EF718F39-9022-A64F-A66D-E0F3B7F44E53}"/>
              </a:ext>
            </a:extLst>
          </p:cNvPr>
          <p:cNvSpPr>
            <a:spLocks noGrp="1"/>
          </p:cNvSpPr>
          <p:nvPr>
            <p:ph type="title"/>
          </p:nvPr>
        </p:nvSpPr>
        <p:spPr/>
        <p:txBody>
          <a:bodyPr/>
          <a:lstStyle/>
          <a:p>
            <a:r>
              <a:rPr lang="en-US" dirty="0"/>
              <a:t>Example Problem: QP 30.57</a:t>
            </a:r>
          </a:p>
        </p:txBody>
      </p:sp>
      <p:sp>
        <p:nvSpPr>
          <p:cNvPr id="3" name="Footer Placeholder 2"/>
          <p:cNvSpPr>
            <a:spLocks noGrp="1"/>
          </p:cNvSpPr>
          <p:nvPr>
            <p:ph type="ftr" sz="quarter" idx="11"/>
          </p:nvPr>
        </p:nvSpPr>
        <p:spPr/>
        <p:txBody>
          <a:bodyPr/>
          <a:lstStyle/>
          <a:p>
            <a:r>
              <a:rPr lang="en-GB"/>
              <a:t>© 2015 Pearson Education, Inc.</a:t>
            </a:r>
          </a:p>
        </p:txBody>
      </p:sp>
      <p:sp>
        <p:nvSpPr>
          <p:cNvPr id="5" name="Slide Number Placeholder 4">
            <a:extLst>
              <a:ext uri="{FF2B5EF4-FFF2-40B4-BE49-F238E27FC236}">
                <a16:creationId xmlns:a16="http://schemas.microsoft.com/office/drawing/2014/main" id="{730FAE29-F3BE-594A-ACE1-D7F3ABBA2B26}"/>
              </a:ext>
            </a:extLst>
          </p:cNvPr>
          <p:cNvSpPr>
            <a:spLocks noGrp="1"/>
          </p:cNvSpPr>
          <p:nvPr>
            <p:ph type="sldNum" sz="quarter" idx="12"/>
          </p:nvPr>
        </p:nvSpPr>
        <p:spPr/>
        <p:txBody>
          <a:bodyPr/>
          <a:lstStyle/>
          <a:p>
            <a:fld id="{B79B69FD-2E52-A742-8FC1-C69E57207C6B}" type="slidenum">
              <a:rPr lang="en-US" smtClean="0"/>
              <a:pPr/>
              <a:t>31</a:t>
            </a:fld>
            <a:endParaRPr lang="en-US" dirty="0"/>
          </a:p>
        </p:txBody>
      </p:sp>
    </p:spTree>
    <p:extLst>
      <p:ext uri="{BB962C8B-B14F-4D97-AF65-F5344CB8AC3E}">
        <p14:creationId xmlns:p14="http://schemas.microsoft.com/office/powerpoint/2010/main" val="4964111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idx="4294967295"/>
              </p:nvPr>
            </p:nvSpPr>
            <p:spPr>
              <a:xfrm>
                <a:off x="61244" y="950470"/>
                <a:ext cx="12045696" cy="1200329"/>
              </a:xfrm>
            </p:spPr>
            <p:txBody>
              <a:bodyPr wrap="square">
                <a:spAutoFit/>
              </a:bodyPr>
              <a:lstStyle/>
              <a:p>
                <a:pPr marL="15875" indent="0">
                  <a:lnSpc>
                    <a:spcPct val="100000"/>
                  </a:lnSpc>
                  <a:spcBef>
                    <a:spcPts val="0"/>
                  </a:spcBef>
                  <a:buClr>
                    <a:schemeClr val="tx1"/>
                  </a:buClr>
                  <a:buNone/>
                </a:pPr>
                <a:r>
                  <a:rPr lang="en-US" sz="2400" dirty="0"/>
                  <a:t>Sunlight on Earth has an intensity of about </a:t>
                </a:r>
                <a14:m>
                  <m:oMath xmlns:m="http://schemas.openxmlformats.org/officeDocument/2006/math">
                    <m:r>
                      <a:rPr lang="en-US" sz="2400" i="1" dirty="0" smtClean="0">
                        <a:latin typeface="Cambria Math" panose="02040503050406030204" pitchFamily="18" charset="0"/>
                      </a:rPr>
                      <m:t>𝑆</m:t>
                    </m:r>
                    <m:r>
                      <a:rPr lang="en-US" sz="2400" i="1" dirty="0" smtClean="0">
                        <a:latin typeface="Cambria Math" panose="02040503050406030204" pitchFamily="18" charset="0"/>
                      </a:rPr>
                      <m:t>=1.0</m:t>
                    </m:r>
                  </m:oMath>
                </a14:m>
                <a:r>
                  <a:rPr lang="en-US" sz="2400" dirty="0"/>
                  <a:t> kW/</a:t>
                </a:r>
                <a14:m>
                  <m:oMath xmlns:m="http://schemas.openxmlformats.org/officeDocument/2006/math">
                    <m:sSup>
                      <m:sSupPr>
                        <m:ctrlPr>
                          <a:rPr lang="en-US" sz="2400" i="1" dirty="0" smtClean="0">
                            <a:latin typeface="Cambria Math" panose="02040503050406030204" pitchFamily="18" charset="0"/>
                          </a:rPr>
                        </m:ctrlPr>
                      </m:sSupPr>
                      <m:e>
                        <m:r>
                          <m:rPr>
                            <m:nor/>
                          </m:rPr>
                          <a:rPr lang="en-US" sz="2400" i="0" dirty="0" smtClean="0">
                            <a:latin typeface="Calibri" panose="020F0502020204030204" pitchFamily="34" charset="0"/>
                            <a:cs typeface="Calibri" panose="020F0502020204030204" pitchFamily="34" charset="0"/>
                          </a:rPr>
                          <m:t>m</m:t>
                        </m:r>
                      </m:e>
                      <m:sup>
                        <m:r>
                          <a:rPr lang="en-US" sz="2400" i="1" dirty="0" smtClean="0">
                            <a:latin typeface="Cambria Math" panose="02040503050406030204" pitchFamily="18" charset="0"/>
                          </a:rPr>
                          <m:t>2</m:t>
                        </m:r>
                      </m:sup>
                    </m:sSup>
                  </m:oMath>
                </a14:m>
                <a:r>
                  <a:rPr lang="en-US" sz="2400" dirty="0"/>
                  <a:t>. How much power can be harvested from a solar energy panel that is 2.0 m long and 1.6 m wide if the sunlight comes in at an angle of </a:t>
                </a:r>
                <a14:m>
                  <m:oMath xmlns:m="http://schemas.openxmlformats.org/officeDocument/2006/math">
                    <m:r>
                      <a:rPr lang="en-US" sz="2400" i="1" dirty="0" smtClean="0">
                        <a:latin typeface="Cambria Math" panose="02040503050406030204" pitchFamily="18" charset="0"/>
                      </a:rPr>
                      <m:t>𝜃</m:t>
                    </m:r>
                    <m:r>
                      <a:rPr lang="en-US" sz="2400" i="1" dirty="0" smtClean="0">
                        <a:latin typeface="Cambria Math" panose="02040503050406030204" pitchFamily="18" charset="0"/>
                      </a:rPr>
                      <m:t>=20°</m:t>
                    </m:r>
                  </m:oMath>
                </a14:m>
                <a:r>
                  <a:rPr lang="en-US" sz="2400" dirty="0"/>
                  <a:t> with respect to the normal vector of the panel and the panel is 20% efficient?</a:t>
                </a:r>
              </a:p>
            </p:txBody>
          </p:sp>
        </mc:Choice>
        <mc:Fallback xmlns="">
          <p:sp>
            <p:nvSpPr>
              <p:cNvPr id="6" name="Content Placeholder 5"/>
              <p:cNvSpPr>
                <a:spLocks noGrp="1" noRot="1" noChangeAspect="1" noMove="1" noResize="1" noEditPoints="1" noAdjustHandles="1" noChangeArrowheads="1" noChangeShapeType="1" noTextEdit="1"/>
              </p:cNvSpPr>
              <p:nvPr>
                <p:ph idx="4294967295"/>
              </p:nvPr>
            </p:nvSpPr>
            <p:spPr>
              <a:xfrm>
                <a:off x="61244" y="950470"/>
                <a:ext cx="12045696" cy="1200329"/>
              </a:xfrm>
              <a:blipFill>
                <a:blip r:embed="rId3"/>
                <a:stretch>
                  <a:fillRect l="-527" t="-2105" r="-632" b="-10526"/>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EF718F39-9022-A64F-A66D-E0F3B7F44E53}"/>
              </a:ext>
            </a:extLst>
          </p:cNvPr>
          <p:cNvSpPr>
            <a:spLocks noGrp="1"/>
          </p:cNvSpPr>
          <p:nvPr>
            <p:ph type="title"/>
          </p:nvPr>
        </p:nvSpPr>
        <p:spPr/>
        <p:txBody>
          <a:bodyPr/>
          <a:lstStyle/>
          <a:p>
            <a:r>
              <a:rPr lang="en-US" dirty="0"/>
              <a:t>Example Problem: QP 30.57</a:t>
            </a:r>
          </a:p>
        </p:txBody>
      </p:sp>
      <p:sp>
        <p:nvSpPr>
          <p:cNvPr id="3" name="Footer Placeholder 2"/>
          <p:cNvSpPr>
            <a:spLocks noGrp="1"/>
          </p:cNvSpPr>
          <p:nvPr>
            <p:ph type="ftr" sz="quarter" idx="11"/>
          </p:nvPr>
        </p:nvSpPr>
        <p:spPr/>
        <p:txBody>
          <a:bodyPr/>
          <a:lstStyle/>
          <a:p>
            <a:r>
              <a:rPr lang="en-GB"/>
              <a:t>© 2015 Pearson Education, Inc.</a:t>
            </a:r>
          </a:p>
        </p:txBody>
      </p:sp>
      <p:sp>
        <p:nvSpPr>
          <p:cNvPr id="5" name="Slide Number Placeholder 4">
            <a:extLst>
              <a:ext uri="{FF2B5EF4-FFF2-40B4-BE49-F238E27FC236}">
                <a16:creationId xmlns:a16="http://schemas.microsoft.com/office/drawing/2014/main" id="{730FAE29-F3BE-594A-ACE1-D7F3ABBA2B26}"/>
              </a:ext>
            </a:extLst>
          </p:cNvPr>
          <p:cNvSpPr>
            <a:spLocks noGrp="1"/>
          </p:cNvSpPr>
          <p:nvPr>
            <p:ph type="sldNum" sz="quarter" idx="12"/>
          </p:nvPr>
        </p:nvSpPr>
        <p:spPr/>
        <p:txBody>
          <a:bodyPr/>
          <a:lstStyle/>
          <a:p>
            <a:fld id="{B79B69FD-2E52-A742-8FC1-C69E57207C6B}" type="slidenum">
              <a:rPr lang="en-US" smtClean="0"/>
              <a:pPr/>
              <a:t>32</a:t>
            </a:fld>
            <a:endParaRPr lang="en-US"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6DF505C8-6C73-2D47-AAF1-E5A7D79173E6}"/>
                  </a:ext>
                </a:extLst>
              </p:cNvPr>
              <p:cNvSpPr/>
              <p:nvPr/>
            </p:nvSpPr>
            <p:spPr>
              <a:xfrm>
                <a:off x="146304" y="2130587"/>
                <a:ext cx="4141216" cy="4307782"/>
              </a:xfrm>
              <a:prstGeom prst="rect">
                <a:avLst/>
              </a:prstGeom>
            </p:spPr>
            <p:txBody>
              <a:bodyPr wrap="square">
                <a:spAutoFit/>
              </a:bodyPr>
              <a:lstStyle/>
              <a:p>
                <a:pPr marL="298450" indent="-298450">
                  <a:lnSpc>
                    <a:spcPct val="100000"/>
                  </a:lnSpc>
                  <a:spcBef>
                    <a:spcPts val="0"/>
                  </a:spcBef>
                  <a:buClr>
                    <a:schemeClr val="tx1"/>
                  </a:buClr>
                  <a:buFont typeface="+mj-lt"/>
                  <a:buAutoNum type="arabicPeriod"/>
                </a:pPr>
                <a:r>
                  <a:rPr lang="en-US" sz="2400" b="1" dirty="0">
                    <a:latin typeface="Calibri" panose="020F0502020204030204" pitchFamily="34" charset="0"/>
                    <a:cs typeface="Calibri" panose="020F0502020204030204" pitchFamily="34" charset="0"/>
                  </a:rPr>
                  <a:t>Get Started!</a:t>
                </a:r>
              </a:p>
              <a:p>
                <a:pPr lvl="1" indent="-158750">
                  <a:lnSpc>
                    <a:spcPct val="100000"/>
                  </a:lnSpc>
                  <a:spcBef>
                    <a:spcPts val="0"/>
                  </a:spcBef>
                  <a:buClr>
                    <a:schemeClr val="tx1"/>
                  </a:buClr>
                  <a:buFont typeface="Arial" panose="020B0604020202020204" pitchFamily="34" charset="0"/>
                  <a:buChar char="•"/>
                </a:pPr>
                <a:r>
                  <a:rPr lang="en-US" sz="2400" dirty="0">
                    <a:solidFill>
                      <a:srgbClr val="C00000"/>
                    </a:solidFill>
                    <a:latin typeface="Calibri" panose="020F0502020204030204" pitchFamily="34" charset="0"/>
                    <a:cs typeface="Calibri" panose="020F0502020204030204" pitchFamily="34" charset="0"/>
                  </a:rPr>
                  <a:t>Draw a picture</a:t>
                </a:r>
              </a:p>
              <a:p>
                <a:pPr lvl="1" indent="-158750">
                  <a:lnSpc>
                    <a:spcPct val="100000"/>
                  </a:lnSpc>
                  <a:spcBef>
                    <a:spcPts val="0"/>
                  </a:spcBef>
                  <a:buClr>
                    <a:schemeClr val="tx1"/>
                  </a:buClr>
                  <a:buFont typeface="Arial" panose="020B0604020202020204" pitchFamily="34" charset="0"/>
                  <a:buChar char="•"/>
                </a:pPr>
                <a:r>
                  <a:rPr lang="en-US" sz="2400" dirty="0">
                    <a:solidFill>
                      <a:schemeClr val="accent2">
                        <a:lumMod val="50000"/>
                      </a:schemeClr>
                    </a:solidFill>
                    <a:latin typeface="Calibri" panose="020F0502020204030204" pitchFamily="34" charset="0"/>
                    <a:cs typeface="Calibri" panose="020F0502020204030204" pitchFamily="34" charset="0"/>
                  </a:rPr>
                  <a:t>Known:</a:t>
                </a:r>
              </a:p>
              <a:p>
                <a:pPr marL="635000" lvl="2" indent="-177800">
                  <a:buClr>
                    <a:schemeClr val="tx1"/>
                  </a:buClr>
                  <a:buFont typeface="System Font Regular"/>
                  <a:buChar char="-"/>
                </a:pPr>
                <a14:m>
                  <m:oMath xmlns:m="http://schemas.openxmlformats.org/officeDocument/2006/math">
                    <m:r>
                      <a:rPr lang="en-US" sz="2400" i="1" dirty="0">
                        <a:latin typeface="Cambria Math" panose="02040503050406030204" pitchFamily="18" charset="0"/>
                      </a:rPr>
                      <m:t>𝑆</m:t>
                    </m:r>
                  </m:oMath>
                </a14:m>
                <a:r>
                  <a:rPr lang="en-US" sz="2400" dirty="0">
                    <a:solidFill>
                      <a:srgbClr val="008F00"/>
                    </a:solidFill>
                  </a:rPr>
                  <a:t>, </a:t>
                </a:r>
                <a14:m>
                  <m:oMath xmlns:m="http://schemas.openxmlformats.org/officeDocument/2006/math">
                    <m:r>
                      <a:rPr lang="en-US" sz="2400" b="0" i="1" dirty="0" smtClean="0">
                        <a:latin typeface="Cambria Math" panose="02040503050406030204" pitchFamily="18" charset="0"/>
                      </a:rPr>
                      <m:t>𝑙</m:t>
                    </m:r>
                  </m:oMath>
                </a14:m>
                <a:r>
                  <a:rPr lang="en-US" sz="2400" dirty="0">
                    <a:solidFill>
                      <a:srgbClr val="008F00"/>
                    </a:solidFill>
                  </a:rPr>
                  <a:t>, </a:t>
                </a:r>
                <a14:m>
                  <m:oMath xmlns:m="http://schemas.openxmlformats.org/officeDocument/2006/math">
                    <m:r>
                      <a:rPr lang="en-US" sz="2400" b="0" i="1" dirty="0" smtClean="0">
                        <a:latin typeface="Cambria Math" panose="02040503050406030204" pitchFamily="18" charset="0"/>
                      </a:rPr>
                      <m:t>𝑤</m:t>
                    </m:r>
                  </m:oMath>
                </a14:m>
                <a:r>
                  <a:rPr lang="en-US" sz="2400" dirty="0">
                    <a:solidFill>
                      <a:srgbClr val="008F00"/>
                    </a:solidFill>
                  </a:rPr>
                  <a:t>, </a:t>
                </a:r>
                <a14:m>
                  <m:oMath xmlns:m="http://schemas.openxmlformats.org/officeDocument/2006/math">
                    <m:r>
                      <a:rPr lang="en-US" sz="2400" i="1" dirty="0">
                        <a:latin typeface="Cambria Math" panose="02040503050406030204" pitchFamily="18" charset="0"/>
                      </a:rPr>
                      <m:t>𝜃</m:t>
                    </m:r>
                  </m:oMath>
                </a14:m>
                <a:r>
                  <a:rPr lang="en-US" sz="2400" dirty="0">
                    <a:solidFill>
                      <a:srgbClr val="008F00"/>
                    </a:solidFill>
                  </a:rPr>
                  <a:t>, efficiency</a:t>
                </a:r>
              </a:p>
              <a:p>
                <a:pPr lvl="1" indent="-158750">
                  <a:lnSpc>
                    <a:spcPct val="100000"/>
                  </a:lnSpc>
                  <a:spcBef>
                    <a:spcPts val="0"/>
                  </a:spcBef>
                  <a:buClr>
                    <a:schemeClr val="tx1"/>
                  </a:buClr>
                  <a:buFont typeface="Arial" panose="020B0604020202020204" pitchFamily="34" charset="0"/>
                  <a:buChar char="•"/>
                </a:pPr>
                <a:r>
                  <a:rPr lang="en-US" sz="2400" dirty="0">
                    <a:solidFill>
                      <a:srgbClr val="0432FF"/>
                    </a:solidFill>
                    <a:latin typeface="Calibri" panose="020F0502020204030204" pitchFamily="34" charset="0"/>
                    <a:cs typeface="Calibri" panose="020F0502020204030204" pitchFamily="34" charset="0"/>
                  </a:rPr>
                  <a:t>What do we need?</a:t>
                </a:r>
              </a:p>
              <a:p>
                <a:pPr marL="635000" lvl="2" indent="-177800">
                  <a:buClr>
                    <a:schemeClr val="tx1"/>
                  </a:buClr>
                  <a:buFont typeface="System Font Regular"/>
                  <a:buChar char="-"/>
                </a:pPr>
                <a:r>
                  <a:rPr lang="en-US" sz="2400" dirty="0">
                    <a:solidFill>
                      <a:srgbClr val="4F2170"/>
                    </a:solidFill>
                  </a:rPr>
                  <a:t>Power</a:t>
                </a:r>
                <a:endParaRPr lang="en-US" sz="2400" b="1" dirty="0">
                  <a:latin typeface="Calibri" panose="020F0502020204030204" pitchFamily="34" charset="0"/>
                  <a:cs typeface="Calibri" panose="020F0502020204030204" pitchFamily="34" charset="0"/>
                </a:endParaRPr>
              </a:p>
              <a:p>
                <a:pPr marL="298450" indent="-298450">
                  <a:lnSpc>
                    <a:spcPct val="100000"/>
                  </a:lnSpc>
                  <a:spcBef>
                    <a:spcPts val="0"/>
                  </a:spcBef>
                  <a:buClr>
                    <a:schemeClr val="tx1"/>
                  </a:buClr>
                  <a:buFont typeface="+mj-lt"/>
                  <a:buAutoNum type="arabicPeriod" startAt="2"/>
                </a:pPr>
                <a:r>
                  <a:rPr lang="en-US" sz="2400" b="1" dirty="0">
                    <a:latin typeface="Calibri" panose="020F0502020204030204" pitchFamily="34" charset="0"/>
                    <a:cs typeface="Calibri" panose="020F0502020204030204" pitchFamily="34" charset="0"/>
                  </a:rPr>
                  <a:t>Make a plan</a:t>
                </a:r>
                <a:endParaRPr lang="en-US" sz="2400" dirty="0">
                  <a:solidFill>
                    <a:srgbClr val="C00000"/>
                  </a:solidFill>
                  <a:latin typeface="Calibri" panose="020F0502020204030204" pitchFamily="34" charset="0"/>
                  <a:cs typeface="Calibri" panose="020F0502020204030204" pitchFamily="34" charset="0"/>
                </a:endParaRPr>
              </a:p>
              <a:p>
                <a:pPr lvl="1" indent="-158750">
                  <a:buClr>
                    <a:schemeClr val="tx1"/>
                  </a:buClr>
                  <a:buFont typeface="Arial" panose="020B0604020202020204" pitchFamily="34" charset="0"/>
                  <a:buChar char="•"/>
                </a:pPr>
                <a14:m>
                  <m:oMath xmlns:m="http://schemas.openxmlformats.org/officeDocument/2006/math">
                    <m:r>
                      <a:rPr lang="en-US" sz="2400" i="1" dirty="0">
                        <a:latin typeface="Cambria Math" panose="02040503050406030204" pitchFamily="18" charset="0"/>
                      </a:rPr>
                      <m:t>𝑃</m:t>
                    </m:r>
                    <m:r>
                      <a:rPr lang="en-US" sz="2400" i="1" dirty="0">
                        <a:latin typeface="Cambria Math" panose="02040503050406030204" pitchFamily="18" charset="0"/>
                      </a:rPr>
                      <m:t>=</m:t>
                    </m:r>
                    <m:nary>
                      <m:naryPr>
                        <m:subHide m:val="on"/>
                        <m:supHide m:val="on"/>
                        <m:ctrlPr>
                          <a:rPr lang="en-US" sz="2400" b="0" i="1" dirty="0" smtClean="0">
                            <a:latin typeface="Cambria Math" panose="02040503050406030204" pitchFamily="18" charset="0"/>
                          </a:rPr>
                        </m:ctrlPr>
                      </m:naryPr>
                      <m:sub/>
                      <m:sup/>
                      <m:e>
                        <m:acc>
                          <m:accPr>
                            <m:chr m:val="⃗"/>
                            <m:ctrlPr>
                              <a:rPr lang="en-US" sz="2400" b="0" i="1" dirty="0" smtClean="0">
                                <a:latin typeface="Cambria Math" panose="02040503050406030204" pitchFamily="18" charset="0"/>
                              </a:rPr>
                            </m:ctrlPr>
                          </m:accPr>
                          <m:e>
                            <m:r>
                              <a:rPr lang="en-US" sz="2400" b="0" i="1" dirty="0" smtClean="0">
                                <a:latin typeface="Cambria Math" panose="02040503050406030204" pitchFamily="18" charset="0"/>
                              </a:rPr>
                              <m:t>𝑆</m:t>
                            </m:r>
                          </m:e>
                        </m:acc>
                        <m:r>
                          <a:rPr lang="en-US" sz="2400" b="1" i="1" dirty="0" smtClean="0">
                            <a:latin typeface="Cambria Math" panose="02040503050406030204" pitchFamily="18" charset="0"/>
                          </a:rPr>
                          <m:t>⋅</m:t>
                        </m:r>
                        <m:r>
                          <a:rPr lang="en-US" sz="2400" b="0" i="1" dirty="0" smtClean="0">
                            <a:latin typeface="Cambria Math" panose="02040503050406030204" pitchFamily="18" charset="0"/>
                          </a:rPr>
                          <m:t>𝑑</m:t>
                        </m:r>
                        <m:acc>
                          <m:accPr>
                            <m:chr m:val="⃗"/>
                            <m:ctrlPr>
                              <a:rPr lang="en-US" sz="2400" i="1" dirty="0" smtClean="0">
                                <a:latin typeface="Cambria Math" panose="02040503050406030204" pitchFamily="18" charset="0"/>
                              </a:rPr>
                            </m:ctrlPr>
                          </m:accPr>
                          <m:e>
                            <m:r>
                              <a:rPr lang="en-US" sz="2400" b="0" i="1" dirty="0" smtClean="0">
                                <a:latin typeface="Cambria Math" panose="02040503050406030204" pitchFamily="18" charset="0"/>
                              </a:rPr>
                              <m:t>𝐴</m:t>
                            </m:r>
                          </m:e>
                        </m:acc>
                      </m:e>
                    </m:nary>
                  </m:oMath>
                </a14:m>
                <a:endParaRPr lang="en-US" sz="2400" dirty="0">
                  <a:solidFill>
                    <a:schemeClr val="accent2">
                      <a:lumMod val="50000"/>
                    </a:schemeClr>
                  </a:solidFill>
                  <a:latin typeface="Calibri" panose="020F0502020204030204" pitchFamily="34" charset="0"/>
                  <a:cs typeface="Calibri" panose="020F0502020204030204" pitchFamily="34" charset="0"/>
                </a:endParaRPr>
              </a:p>
              <a:p>
                <a:pPr marL="803275" lvl="2" indent="-317500">
                  <a:buClr>
                    <a:schemeClr val="tx1"/>
                  </a:buClr>
                  <a:buFont typeface="System Font Regular"/>
                  <a:buChar char="-"/>
                </a:pPr>
                <a:r>
                  <a:rPr lang="en-US" sz="2400" dirty="0">
                    <a:solidFill>
                      <a:srgbClr val="C00000"/>
                    </a:solidFill>
                  </a:rPr>
                  <a:t>If uniform across surface</a:t>
                </a:r>
                <a:endParaRPr lang="en-US" sz="2400" dirty="0">
                  <a:solidFill>
                    <a:srgbClr val="4F2170"/>
                  </a:solidFill>
                  <a:latin typeface="Calibri" panose="020F0502020204030204" pitchFamily="34" charset="0"/>
                  <a:cs typeface="Calibri" panose="020F0502020204030204" pitchFamily="34" charset="0"/>
                </a:endParaRPr>
              </a:p>
              <a:p>
                <a:pPr marL="803275" lvl="2" indent="-317500">
                  <a:buClr>
                    <a:schemeClr val="tx1"/>
                  </a:buClr>
                  <a:buFont typeface="System Font Regular"/>
                  <a:buChar char="-"/>
                </a:pPr>
                <a14:m>
                  <m:oMath xmlns:m="http://schemas.openxmlformats.org/officeDocument/2006/math">
                    <m:r>
                      <a:rPr lang="en-US" sz="2400" b="0" i="1" dirty="0" smtClean="0">
                        <a:latin typeface="Cambria Math" panose="02040503050406030204" pitchFamily="18" charset="0"/>
                      </a:rPr>
                      <m:t>𝑃</m:t>
                    </m:r>
                    <m:r>
                      <a:rPr lang="en-US" sz="2400" b="0" i="1" dirty="0" smtClean="0">
                        <a:latin typeface="Cambria Math" panose="02040503050406030204" pitchFamily="18" charset="0"/>
                      </a:rPr>
                      <m:t>=</m:t>
                    </m:r>
                    <m:acc>
                      <m:accPr>
                        <m:chr m:val="⃗"/>
                        <m:ctrlPr>
                          <a:rPr lang="en-US" sz="2400" b="0" i="1" dirty="0" smtClean="0">
                            <a:latin typeface="Cambria Math" panose="02040503050406030204" pitchFamily="18" charset="0"/>
                          </a:rPr>
                        </m:ctrlPr>
                      </m:accPr>
                      <m:e>
                        <m:r>
                          <a:rPr lang="en-US" sz="2400" b="0" i="1" dirty="0" smtClean="0">
                            <a:latin typeface="Cambria Math" panose="02040503050406030204" pitchFamily="18" charset="0"/>
                          </a:rPr>
                          <m:t>𝑆</m:t>
                        </m:r>
                      </m:e>
                    </m:acc>
                    <m:r>
                      <a:rPr lang="en-US" sz="2400" b="0" i="1" dirty="0" smtClean="0">
                        <a:latin typeface="Cambria Math" panose="02040503050406030204" pitchFamily="18" charset="0"/>
                      </a:rPr>
                      <m:t>⋅</m:t>
                    </m:r>
                    <m:acc>
                      <m:accPr>
                        <m:chr m:val="⃗"/>
                        <m:ctrlPr>
                          <a:rPr lang="en-US" sz="2400" b="0" i="1" dirty="0" smtClean="0">
                            <a:latin typeface="Cambria Math" panose="02040503050406030204" pitchFamily="18" charset="0"/>
                          </a:rPr>
                        </m:ctrlPr>
                      </m:accPr>
                      <m:e>
                        <m:r>
                          <a:rPr lang="en-US" sz="2400" b="0" i="1" dirty="0" smtClean="0">
                            <a:latin typeface="Cambria Math" panose="02040503050406030204" pitchFamily="18" charset="0"/>
                          </a:rPr>
                          <m:t>𝐴</m:t>
                        </m:r>
                      </m:e>
                    </m:acc>
                    <m:r>
                      <a:rPr lang="en-US" sz="2400" b="0" i="1" dirty="0" smtClean="0">
                        <a:latin typeface="Cambria Math" panose="02040503050406030204" pitchFamily="18" charset="0"/>
                      </a:rPr>
                      <m:t>=</m:t>
                    </m:r>
                    <m:r>
                      <a:rPr lang="en-US" sz="2400" b="0" i="1" dirty="0" smtClean="0">
                        <a:latin typeface="Cambria Math" panose="02040503050406030204" pitchFamily="18" charset="0"/>
                      </a:rPr>
                      <m:t>𝑆𝐴</m:t>
                    </m:r>
                    <m:func>
                      <m:funcPr>
                        <m:ctrlPr>
                          <a:rPr lang="en-US" sz="2400" b="0" i="1" dirty="0" smtClean="0">
                            <a:latin typeface="Cambria Math" panose="02040503050406030204" pitchFamily="18" charset="0"/>
                          </a:rPr>
                        </m:ctrlPr>
                      </m:funcPr>
                      <m:fName>
                        <m:r>
                          <m:rPr>
                            <m:sty m:val="p"/>
                          </m:rPr>
                          <a:rPr lang="en-US" sz="2400" b="0" i="0" dirty="0" smtClean="0">
                            <a:latin typeface="Cambria Math" panose="02040503050406030204" pitchFamily="18" charset="0"/>
                          </a:rPr>
                          <m:t>cos</m:t>
                        </m:r>
                      </m:fName>
                      <m:e>
                        <m:r>
                          <a:rPr lang="en-US" sz="2400" b="0" i="1" dirty="0" smtClean="0">
                            <a:latin typeface="Cambria Math" panose="02040503050406030204" pitchFamily="18" charset="0"/>
                          </a:rPr>
                          <m:t>𝜃</m:t>
                        </m:r>
                      </m:e>
                    </m:func>
                  </m:oMath>
                </a14:m>
                <a:endParaRPr lang="en-US" sz="2400" dirty="0">
                  <a:solidFill>
                    <a:schemeClr val="accent2">
                      <a:lumMod val="50000"/>
                    </a:schemeClr>
                  </a:solidFill>
                  <a:latin typeface="Calibri" panose="020F0502020204030204" pitchFamily="34" charset="0"/>
                  <a:cs typeface="Calibri" panose="020F0502020204030204" pitchFamily="34" charset="0"/>
                </a:endParaRPr>
              </a:p>
              <a:p>
                <a:pPr marL="465138" lvl="1" indent="-169863">
                  <a:buClr>
                    <a:schemeClr val="tx1"/>
                  </a:buClr>
                  <a:buFont typeface="Arial" panose="020B0604020202020204" pitchFamily="34" charset="0"/>
                  <a:buChar char="•"/>
                </a:pPr>
                <a:r>
                  <a:rPr lang="en-US" sz="2400" dirty="0">
                    <a:solidFill>
                      <a:schemeClr val="accent2">
                        <a:lumMod val="50000"/>
                      </a:schemeClr>
                    </a:solidFill>
                    <a:latin typeface="Calibri" panose="020F0502020204030204" pitchFamily="34" charset="0"/>
                    <a:cs typeface="Calibri" panose="020F0502020204030204" pitchFamily="34" charset="0"/>
                  </a:rPr>
                  <a:t>Multiply by efficiency</a:t>
                </a:r>
              </a:p>
            </p:txBody>
          </p:sp>
        </mc:Choice>
        <mc:Fallback xmlns="">
          <p:sp>
            <p:nvSpPr>
              <p:cNvPr id="7" name="Rectangle 6">
                <a:extLst>
                  <a:ext uri="{FF2B5EF4-FFF2-40B4-BE49-F238E27FC236}">
                    <a16:creationId xmlns:a16="http://schemas.microsoft.com/office/drawing/2014/main" id="{6DF505C8-6C73-2D47-AAF1-E5A7D79173E6}"/>
                  </a:ext>
                </a:extLst>
              </p:cNvPr>
              <p:cNvSpPr>
                <a:spLocks noRot="1" noChangeAspect="1" noMove="1" noResize="1" noEditPoints="1" noAdjustHandles="1" noChangeArrowheads="1" noChangeShapeType="1" noTextEdit="1"/>
              </p:cNvSpPr>
              <p:nvPr/>
            </p:nvSpPr>
            <p:spPr>
              <a:xfrm>
                <a:off x="146304" y="2130587"/>
                <a:ext cx="4141216" cy="4307782"/>
              </a:xfrm>
              <a:prstGeom prst="rect">
                <a:avLst/>
              </a:prstGeom>
              <a:blipFill>
                <a:blip r:embed="rId4"/>
                <a:stretch>
                  <a:fillRect l="-2761" t="-1770" b="-20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F0751359-A2A3-D04C-909D-6D0EC210DD00}"/>
                  </a:ext>
                </a:extLst>
              </p:cNvPr>
              <p:cNvSpPr/>
              <p:nvPr/>
            </p:nvSpPr>
            <p:spPr>
              <a:xfrm>
                <a:off x="4348480" y="2125128"/>
                <a:ext cx="7662886" cy="2677656"/>
              </a:xfrm>
              <a:prstGeom prst="rect">
                <a:avLst/>
              </a:prstGeom>
            </p:spPr>
            <p:txBody>
              <a:bodyPr wrap="square">
                <a:spAutoFit/>
              </a:bodyPr>
              <a:lstStyle/>
              <a:p>
                <a:pPr marL="298450" indent="-298450">
                  <a:buClr>
                    <a:schemeClr val="tx1"/>
                  </a:buClr>
                  <a:buFont typeface="+mj-lt"/>
                  <a:buAutoNum type="arabicPeriod" startAt="3"/>
                </a:pPr>
                <a:r>
                  <a:rPr lang="en-US" sz="2400" b="1" dirty="0">
                    <a:latin typeface="Calibri" panose="020F0502020204030204" pitchFamily="34" charset="0"/>
                    <a:cs typeface="Calibri" panose="020F0502020204030204" pitchFamily="34" charset="0"/>
                  </a:rPr>
                  <a:t>Execute!</a:t>
                </a:r>
                <a:endParaRPr lang="en-US" sz="2400" dirty="0"/>
              </a:p>
              <a:p>
                <a:pPr marL="288925">
                  <a:buClr>
                    <a:schemeClr val="tx1"/>
                  </a:buClr>
                </a:pPr>
                <a14:m>
                  <m:oMathPara xmlns:m="http://schemas.openxmlformats.org/officeDocument/2006/math">
                    <m:oMathParaPr>
                      <m:jc m:val="left"/>
                    </m:oMathParaPr>
                    <m:oMath xmlns:m="http://schemas.openxmlformats.org/officeDocument/2006/math">
                      <m:r>
                        <a:rPr lang="en-US" sz="2400" b="0" i="1" dirty="0" smtClean="0">
                          <a:latin typeface="Cambria Math" panose="02040503050406030204" pitchFamily="18" charset="0"/>
                        </a:rPr>
                        <m:t>𝑃</m:t>
                      </m:r>
                      <m:r>
                        <a:rPr lang="en-US" sz="2400" i="1" dirty="0">
                          <a:latin typeface="Cambria Math" panose="02040503050406030204" pitchFamily="18" charset="0"/>
                        </a:rPr>
                        <m:t>=</m:t>
                      </m:r>
                      <m:r>
                        <a:rPr lang="en-US" sz="2400" b="0" i="1" dirty="0" smtClean="0">
                          <a:latin typeface="Cambria Math" panose="02040503050406030204" pitchFamily="18" charset="0"/>
                        </a:rPr>
                        <m:t>𝜖</m:t>
                      </m:r>
                      <m:r>
                        <a:rPr lang="en-US" sz="2400" i="1" dirty="0">
                          <a:latin typeface="Cambria Math" panose="02040503050406030204" pitchFamily="18" charset="0"/>
                        </a:rPr>
                        <m:t>𝑆𝐴</m:t>
                      </m:r>
                      <m:func>
                        <m:funcPr>
                          <m:ctrlPr>
                            <a:rPr lang="en-US" sz="2400" i="1" dirty="0">
                              <a:latin typeface="Cambria Math" panose="02040503050406030204" pitchFamily="18" charset="0"/>
                            </a:rPr>
                          </m:ctrlPr>
                        </m:funcPr>
                        <m:fName>
                          <m:r>
                            <m:rPr>
                              <m:sty m:val="p"/>
                            </m:rPr>
                            <a:rPr lang="en-US" sz="2400" dirty="0">
                              <a:latin typeface="Cambria Math" panose="02040503050406030204" pitchFamily="18" charset="0"/>
                            </a:rPr>
                            <m:t>cos</m:t>
                          </m:r>
                        </m:fName>
                        <m:e>
                          <m:r>
                            <a:rPr lang="en-US" sz="2400" i="1" dirty="0">
                              <a:latin typeface="Cambria Math" panose="02040503050406030204" pitchFamily="18" charset="0"/>
                            </a:rPr>
                            <m:t>𝜃</m:t>
                          </m:r>
                        </m:e>
                      </m:func>
                    </m:oMath>
                  </m:oMathPara>
                </a14:m>
                <a:endParaRPr lang="en-US" sz="2400" i="1" dirty="0">
                  <a:latin typeface="Cambria Math" panose="02040503050406030204" pitchFamily="18" charset="0"/>
                </a:endParaRPr>
              </a:p>
              <a:p>
                <a:pPr marL="592138">
                  <a:buClr>
                    <a:schemeClr val="tx1"/>
                  </a:buClr>
                </a:pPr>
                <a14:m>
                  <m:oMathPara xmlns:m="http://schemas.openxmlformats.org/officeDocument/2006/math">
                    <m:oMathParaPr>
                      <m:jc m:val="left"/>
                    </m:oMathParaPr>
                    <m:oMath xmlns:m="http://schemas.openxmlformats.org/officeDocument/2006/math">
                      <m:r>
                        <a:rPr lang="en-US" sz="2400" i="1">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0.20</m:t>
                          </m:r>
                        </m:e>
                      </m:d>
                      <m:d>
                        <m:dPr>
                          <m:ctrlPr>
                            <a:rPr lang="en-US" sz="2400" b="0" i="1" dirty="0" smtClean="0">
                              <a:latin typeface="Cambria Math" panose="02040503050406030204" pitchFamily="18" charset="0"/>
                            </a:rPr>
                          </m:ctrlPr>
                        </m:dPr>
                        <m:e>
                          <m:r>
                            <a:rPr lang="en-US" sz="2400" b="0" i="1" dirty="0" smtClean="0">
                              <a:latin typeface="Cambria Math" panose="02040503050406030204" pitchFamily="18" charset="0"/>
                            </a:rPr>
                            <m:t>1.0×</m:t>
                          </m:r>
                          <m:sSup>
                            <m:sSupPr>
                              <m:ctrlPr>
                                <a:rPr lang="en-US" sz="2400" b="0" i="1" dirty="0" smtClean="0">
                                  <a:latin typeface="Cambria Math" panose="02040503050406030204" pitchFamily="18" charset="0"/>
                                </a:rPr>
                              </m:ctrlPr>
                            </m:sSupPr>
                            <m:e>
                              <m:r>
                                <a:rPr lang="en-US" sz="2400" b="0" i="1" dirty="0" smtClean="0">
                                  <a:latin typeface="Cambria Math" panose="02040503050406030204" pitchFamily="18" charset="0"/>
                                </a:rPr>
                                <m:t>10</m:t>
                              </m:r>
                            </m:e>
                            <m:sup>
                              <m:r>
                                <a:rPr lang="en-US" sz="2400" b="0" i="1" dirty="0" smtClean="0">
                                  <a:latin typeface="Cambria Math" panose="02040503050406030204" pitchFamily="18" charset="0"/>
                                </a:rPr>
                                <m:t>3</m:t>
                              </m:r>
                            </m:sup>
                          </m:sSup>
                          <m:r>
                            <a:rPr lang="en-US" sz="2400" b="0" i="1" dirty="0" smtClean="0">
                              <a:latin typeface="Cambria Math" panose="02040503050406030204" pitchFamily="18" charset="0"/>
                            </a:rPr>
                            <m:t> </m:t>
                          </m:r>
                          <m:r>
                            <m:rPr>
                              <m:sty m:val="p"/>
                            </m:rPr>
                            <a:rPr lang="en-US" sz="2400" b="0" i="0" dirty="0" smtClean="0">
                              <a:latin typeface="Cambria Math" panose="02040503050406030204" pitchFamily="18" charset="0"/>
                            </a:rPr>
                            <m:t>W</m:t>
                          </m:r>
                          <m:r>
                            <a:rPr lang="en-US" sz="2400" b="0" i="1" dirty="0" smtClean="0">
                              <a:latin typeface="Cambria Math" panose="02040503050406030204" pitchFamily="18" charset="0"/>
                            </a:rPr>
                            <m:t>/</m:t>
                          </m:r>
                          <m:sSup>
                            <m:sSupPr>
                              <m:ctrlPr>
                                <a:rPr lang="en-US" sz="2400" b="0" i="1" dirty="0" smtClean="0">
                                  <a:latin typeface="Cambria Math" panose="02040503050406030204" pitchFamily="18" charset="0"/>
                                </a:rPr>
                              </m:ctrlPr>
                            </m:sSupPr>
                            <m:e>
                              <m:r>
                                <m:rPr>
                                  <m:sty m:val="p"/>
                                </m:rPr>
                                <a:rPr lang="en-US" sz="2400" b="0" i="0" dirty="0" smtClean="0">
                                  <a:latin typeface="Cambria Math" panose="02040503050406030204" pitchFamily="18" charset="0"/>
                                </a:rPr>
                                <m:t>m</m:t>
                              </m:r>
                            </m:e>
                            <m:sup>
                              <m:r>
                                <a:rPr lang="en-US" sz="2400" b="0" i="1" dirty="0" smtClean="0">
                                  <a:latin typeface="Cambria Math" panose="02040503050406030204" pitchFamily="18" charset="0"/>
                                </a:rPr>
                                <m:t>2</m:t>
                              </m:r>
                            </m:sup>
                          </m:sSup>
                        </m:e>
                      </m:d>
                      <m:d>
                        <m:dPr>
                          <m:ctrlPr>
                            <a:rPr lang="en-US" sz="2400" b="0" i="1" dirty="0" smtClean="0">
                              <a:latin typeface="Cambria Math" panose="02040503050406030204" pitchFamily="18" charset="0"/>
                            </a:rPr>
                          </m:ctrlPr>
                        </m:dPr>
                        <m:e>
                          <m:r>
                            <a:rPr lang="en-US" sz="2400" b="0" i="1" dirty="0" smtClean="0">
                              <a:latin typeface="Cambria Math" panose="02040503050406030204" pitchFamily="18" charset="0"/>
                            </a:rPr>
                            <m:t>2.0</m:t>
                          </m:r>
                          <m:r>
                            <a:rPr lang="en-US" sz="2400" b="0" i="0" dirty="0" smtClean="0">
                              <a:latin typeface="Cambria Math" panose="02040503050406030204" pitchFamily="18" charset="0"/>
                            </a:rPr>
                            <m:t> </m:t>
                          </m:r>
                          <m:r>
                            <m:rPr>
                              <m:sty m:val="p"/>
                            </m:rPr>
                            <a:rPr lang="en-US" sz="2400" b="0" i="0" dirty="0" smtClean="0">
                              <a:latin typeface="Cambria Math" panose="02040503050406030204" pitchFamily="18" charset="0"/>
                            </a:rPr>
                            <m:t>m</m:t>
                          </m:r>
                          <m:r>
                            <a:rPr lang="en-US" sz="2400" b="0" i="1" dirty="0" smtClean="0">
                              <a:latin typeface="Cambria Math" panose="02040503050406030204" pitchFamily="18" charset="0"/>
                            </a:rPr>
                            <m:t>⋅1.6</m:t>
                          </m:r>
                          <m:r>
                            <a:rPr lang="en-US" sz="2400" b="0" i="0" dirty="0" smtClean="0">
                              <a:latin typeface="Cambria Math" panose="02040503050406030204" pitchFamily="18" charset="0"/>
                            </a:rPr>
                            <m:t> </m:t>
                          </m:r>
                          <m:r>
                            <m:rPr>
                              <m:sty m:val="p"/>
                            </m:rPr>
                            <a:rPr lang="en-US" sz="2400" b="0" i="0" dirty="0" smtClean="0">
                              <a:latin typeface="Cambria Math" panose="02040503050406030204" pitchFamily="18" charset="0"/>
                            </a:rPr>
                            <m:t>m</m:t>
                          </m:r>
                        </m:e>
                      </m:d>
                      <m:func>
                        <m:funcPr>
                          <m:ctrlPr>
                            <a:rPr lang="en-US" sz="2400" b="0" i="1" dirty="0" smtClean="0">
                              <a:latin typeface="Cambria Math" panose="02040503050406030204" pitchFamily="18" charset="0"/>
                            </a:rPr>
                          </m:ctrlPr>
                        </m:funcPr>
                        <m:fName>
                          <m:r>
                            <m:rPr>
                              <m:sty m:val="p"/>
                            </m:rPr>
                            <a:rPr lang="en-US" sz="2400" b="0" i="0" dirty="0" smtClean="0">
                              <a:latin typeface="Cambria Math" panose="02040503050406030204" pitchFamily="18" charset="0"/>
                            </a:rPr>
                            <m:t>cos</m:t>
                          </m:r>
                        </m:fName>
                        <m:e>
                          <m:r>
                            <a:rPr lang="en-US" sz="2400" b="0" i="1" dirty="0" smtClean="0">
                              <a:latin typeface="Cambria Math" panose="02040503050406030204" pitchFamily="18" charset="0"/>
                            </a:rPr>
                            <m:t>20°</m:t>
                          </m:r>
                        </m:e>
                      </m:func>
                    </m:oMath>
                  </m:oMathPara>
                </a14:m>
                <a:endParaRPr lang="en-US" sz="2400" b="0" dirty="0">
                  <a:solidFill>
                    <a:srgbClr val="4F2170"/>
                  </a:solidFill>
                  <a:latin typeface="Calibri" panose="020F0502020204030204" pitchFamily="34" charset="0"/>
                  <a:cs typeface="Calibri" panose="020F0502020204030204" pitchFamily="34" charset="0"/>
                </a:endParaRPr>
              </a:p>
              <a:p>
                <a:pPr marL="592138">
                  <a:buClr>
                    <a:schemeClr val="tx1"/>
                  </a:buClr>
                </a:pPr>
                <a14:m>
                  <m:oMath xmlns:m="http://schemas.openxmlformats.org/officeDocument/2006/math">
                    <m:r>
                      <a:rPr lang="en-US" sz="2400" i="1">
                        <a:latin typeface="Cambria Math" panose="02040503050406030204" pitchFamily="18" charset="0"/>
                      </a:rPr>
                      <m:t>=</m:t>
                    </m:r>
                    <m:r>
                      <a:rPr lang="en-US" sz="2400" b="0" i="1" smtClean="0">
                        <a:latin typeface="Cambria Math" panose="02040503050406030204" pitchFamily="18" charset="0"/>
                      </a:rPr>
                      <m:t>601</m:t>
                    </m:r>
                  </m:oMath>
                </a14:m>
                <a:r>
                  <a:rPr lang="en-US" sz="2400" b="0" dirty="0">
                    <a:solidFill>
                      <a:srgbClr val="4F2170"/>
                    </a:solidFill>
                    <a:latin typeface="Calibri" panose="020F0502020204030204" pitchFamily="34" charset="0"/>
                    <a:cs typeface="Calibri" panose="020F0502020204030204" pitchFamily="34" charset="0"/>
                  </a:rPr>
                  <a:t> </a:t>
                </a:r>
                <a:r>
                  <a:rPr lang="en-US" sz="2400" b="0" dirty="0">
                    <a:solidFill>
                      <a:srgbClr val="008F00"/>
                    </a:solidFill>
                    <a:latin typeface="Calibri" panose="020F0502020204030204" pitchFamily="34" charset="0"/>
                    <a:cs typeface="Calibri" panose="020F0502020204030204" pitchFamily="34" charset="0"/>
                  </a:rPr>
                  <a:t>W</a:t>
                </a:r>
                <a:endParaRPr lang="en-US" sz="2400" b="0" i="1" dirty="0">
                  <a:solidFill>
                    <a:srgbClr val="008F00"/>
                  </a:solidFill>
                  <a:latin typeface="Cambria Math" panose="02040503050406030204" pitchFamily="18" charset="0"/>
                </a:endParaRPr>
              </a:p>
              <a:p>
                <a:pPr marL="301625" indent="-301625">
                  <a:buClr>
                    <a:schemeClr val="tx1"/>
                  </a:buClr>
                  <a:buFont typeface="+mj-lt"/>
                  <a:buAutoNum type="arabicPeriod" startAt="4"/>
                </a:pPr>
                <a:endParaRPr lang="en-US" sz="2400" b="1" dirty="0"/>
              </a:p>
              <a:p>
                <a:pPr marL="301625" indent="-301625">
                  <a:buClr>
                    <a:schemeClr val="tx1"/>
                  </a:buClr>
                  <a:buFont typeface="+mj-lt"/>
                  <a:buAutoNum type="arabicPeriod" startAt="4"/>
                </a:pPr>
                <a:r>
                  <a:rPr lang="en-US" sz="2400" b="1" dirty="0"/>
                  <a:t>Evaluate:</a:t>
                </a:r>
              </a:p>
              <a:p>
                <a:pPr marL="515938" indent="-220663">
                  <a:buClr>
                    <a:schemeClr val="tx1"/>
                  </a:buClr>
                  <a:buFont typeface="Arial" panose="020B0604020202020204" pitchFamily="34" charset="0"/>
                  <a:buChar char="•"/>
                </a:pPr>
                <a:r>
                  <a:rPr lang="en-US" sz="2400" dirty="0">
                    <a:solidFill>
                      <a:srgbClr val="0432FF"/>
                    </a:solidFill>
                  </a:rPr>
                  <a:t>Check the order of magnitude</a:t>
                </a:r>
              </a:p>
            </p:txBody>
          </p:sp>
        </mc:Choice>
        <mc:Fallback xmlns="">
          <p:sp>
            <p:nvSpPr>
              <p:cNvPr id="8" name="Rectangle 7">
                <a:extLst>
                  <a:ext uri="{FF2B5EF4-FFF2-40B4-BE49-F238E27FC236}">
                    <a16:creationId xmlns:a16="http://schemas.microsoft.com/office/drawing/2014/main" id="{F0751359-A2A3-D04C-909D-6D0EC210DD00}"/>
                  </a:ext>
                </a:extLst>
              </p:cNvPr>
              <p:cNvSpPr>
                <a:spLocks noRot="1" noChangeAspect="1" noMove="1" noResize="1" noEditPoints="1" noAdjustHandles="1" noChangeArrowheads="1" noChangeShapeType="1" noTextEdit="1"/>
              </p:cNvSpPr>
              <p:nvPr/>
            </p:nvSpPr>
            <p:spPr>
              <a:xfrm>
                <a:off x="4348480" y="2125128"/>
                <a:ext cx="7662886" cy="2677656"/>
              </a:xfrm>
              <a:prstGeom prst="rect">
                <a:avLst/>
              </a:prstGeom>
              <a:blipFill>
                <a:blip r:embed="rId5"/>
                <a:stretch>
                  <a:fillRect l="-992" t="-1887" b="-3774"/>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id="{A982704C-62DF-1B40-8D7A-0870869841E2}"/>
              </a:ext>
            </a:extLst>
          </p:cNvPr>
          <p:cNvGrpSpPr/>
          <p:nvPr/>
        </p:nvGrpSpPr>
        <p:grpSpPr>
          <a:xfrm>
            <a:off x="9800879" y="3354753"/>
            <a:ext cx="2014657" cy="908681"/>
            <a:chOff x="9800879" y="3354753"/>
            <a:chExt cx="2014657" cy="908681"/>
          </a:xfrm>
        </p:grpSpPr>
        <p:grpSp>
          <p:nvGrpSpPr>
            <p:cNvPr id="19" name="Group 18">
              <a:extLst>
                <a:ext uri="{FF2B5EF4-FFF2-40B4-BE49-F238E27FC236}">
                  <a16:creationId xmlns:a16="http://schemas.microsoft.com/office/drawing/2014/main" id="{0E812505-4D9E-DA4F-AFE7-FA5DAF3CF837}"/>
                </a:ext>
              </a:extLst>
            </p:cNvPr>
            <p:cNvGrpSpPr/>
            <p:nvPr/>
          </p:nvGrpSpPr>
          <p:grpSpPr>
            <a:xfrm>
              <a:off x="9800879" y="3530009"/>
              <a:ext cx="2014657" cy="733425"/>
              <a:chOff x="9800879" y="3530009"/>
              <a:chExt cx="2014657" cy="733425"/>
            </a:xfrm>
          </p:grpSpPr>
          <p:grpSp>
            <p:nvGrpSpPr>
              <p:cNvPr id="17" name="Group 16">
                <a:extLst>
                  <a:ext uri="{FF2B5EF4-FFF2-40B4-BE49-F238E27FC236}">
                    <a16:creationId xmlns:a16="http://schemas.microsoft.com/office/drawing/2014/main" id="{A740F9AA-AAE3-7E48-AE20-0EF4B8D152FC}"/>
                  </a:ext>
                </a:extLst>
              </p:cNvPr>
              <p:cNvGrpSpPr/>
              <p:nvPr/>
            </p:nvGrpSpPr>
            <p:grpSpPr>
              <a:xfrm>
                <a:off x="9800879" y="3530009"/>
                <a:ext cx="2014657" cy="733425"/>
                <a:chOff x="9800879" y="3530009"/>
                <a:chExt cx="2014657" cy="733425"/>
              </a:xfrm>
            </p:grpSpPr>
            <p:grpSp>
              <p:nvGrpSpPr>
                <p:cNvPr id="14" name="Group 13">
                  <a:extLst>
                    <a:ext uri="{FF2B5EF4-FFF2-40B4-BE49-F238E27FC236}">
                      <a16:creationId xmlns:a16="http://schemas.microsoft.com/office/drawing/2014/main" id="{BE25979B-5F69-AD47-81FA-3041477A8BB3}"/>
                    </a:ext>
                  </a:extLst>
                </p:cNvPr>
                <p:cNvGrpSpPr/>
                <p:nvPr/>
              </p:nvGrpSpPr>
              <p:grpSpPr>
                <a:xfrm>
                  <a:off x="9800879" y="3530009"/>
                  <a:ext cx="2014657" cy="733425"/>
                  <a:chOff x="9800879" y="3530009"/>
                  <a:chExt cx="2014657" cy="733425"/>
                </a:xfrm>
              </p:grpSpPr>
              <p:cxnSp>
                <p:nvCxnSpPr>
                  <p:cNvPr id="9" name="Straight Connector 8">
                    <a:extLst>
                      <a:ext uri="{FF2B5EF4-FFF2-40B4-BE49-F238E27FC236}">
                        <a16:creationId xmlns:a16="http://schemas.microsoft.com/office/drawing/2014/main" id="{8E0BA7FA-920C-E444-B4E3-F971BA159C52}"/>
                      </a:ext>
                    </a:extLst>
                  </p:cNvPr>
                  <p:cNvCxnSpPr>
                    <a:cxnSpLocks/>
                  </p:cNvCxnSpPr>
                  <p:nvPr/>
                </p:nvCxnSpPr>
                <p:spPr>
                  <a:xfrm>
                    <a:off x="9800879" y="4263434"/>
                    <a:ext cx="20146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FC2E0D5-6A3F-E24A-9740-C14283FD3EB2}"/>
                      </a:ext>
                    </a:extLst>
                  </p:cNvPr>
                  <p:cNvCxnSpPr>
                    <a:cxnSpLocks/>
                  </p:cNvCxnSpPr>
                  <p:nvPr/>
                </p:nvCxnSpPr>
                <p:spPr>
                  <a:xfrm>
                    <a:off x="10058400" y="3530009"/>
                    <a:ext cx="850605" cy="723014"/>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5" name="Straight Arrow Connector 14">
                  <a:extLst>
                    <a:ext uri="{FF2B5EF4-FFF2-40B4-BE49-F238E27FC236}">
                      <a16:creationId xmlns:a16="http://schemas.microsoft.com/office/drawing/2014/main" id="{0B8A1D97-E34A-AC46-BBDE-E18475CDDD13}"/>
                    </a:ext>
                  </a:extLst>
                </p:cNvPr>
                <p:cNvCxnSpPr>
                  <a:cxnSpLocks/>
                </p:cNvCxnSpPr>
                <p:nvPr/>
              </p:nvCxnSpPr>
              <p:spPr>
                <a:xfrm flipV="1">
                  <a:off x="10930269" y="3558197"/>
                  <a:ext cx="0" cy="689288"/>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D95E7E0B-4F64-E045-A6B5-140EBA895510}"/>
                      </a:ext>
                    </a:extLst>
                  </p:cNvPr>
                  <p:cNvSpPr/>
                  <p:nvPr/>
                </p:nvSpPr>
                <p:spPr>
                  <a:xfrm>
                    <a:off x="10608521" y="3754697"/>
                    <a:ext cx="39414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dirty="0">
                              <a:latin typeface="Cambria Math" panose="02040503050406030204" pitchFamily="18" charset="0"/>
                            </a:rPr>
                            <m:t>𝜃</m:t>
                          </m:r>
                        </m:oMath>
                      </m:oMathPara>
                    </a14:m>
                    <a:endParaRPr lang="en-US" sz="2000" dirty="0"/>
                  </a:p>
                </p:txBody>
              </p:sp>
            </mc:Choice>
            <mc:Fallback xmlns="">
              <p:sp>
                <p:nvSpPr>
                  <p:cNvPr id="18" name="Rectangle 17">
                    <a:extLst>
                      <a:ext uri="{FF2B5EF4-FFF2-40B4-BE49-F238E27FC236}">
                        <a16:creationId xmlns:a16="http://schemas.microsoft.com/office/drawing/2014/main" id="{D95E7E0B-4F64-E045-A6B5-140EBA895510}"/>
                      </a:ext>
                    </a:extLst>
                  </p:cNvPr>
                  <p:cNvSpPr>
                    <a:spLocks noRot="1" noChangeAspect="1" noMove="1" noResize="1" noEditPoints="1" noAdjustHandles="1" noChangeArrowheads="1" noChangeShapeType="1" noTextEdit="1"/>
                  </p:cNvSpPr>
                  <p:nvPr/>
                </p:nvSpPr>
                <p:spPr>
                  <a:xfrm>
                    <a:off x="10608521" y="3754697"/>
                    <a:ext cx="394147" cy="400110"/>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0360EE31-7CC1-5D42-87C8-4CF57EEC638F}"/>
                    </a:ext>
                  </a:extLst>
                </p:cNvPr>
                <p:cNvSpPr/>
                <p:nvPr/>
              </p:nvSpPr>
              <p:spPr>
                <a:xfrm>
                  <a:off x="10914524" y="3354753"/>
                  <a:ext cx="406778" cy="4105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000" b="0" i="1" dirty="0" smtClean="0">
                                <a:latin typeface="Cambria Math" panose="02040503050406030204" pitchFamily="18" charset="0"/>
                              </a:rPr>
                            </m:ctrlPr>
                          </m:accPr>
                          <m:e>
                            <m:r>
                              <a:rPr lang="en-US" sz="2000" i="1" dirty="0" smtClean="0">
                                <a:latin typeface="Cambria Math" panose="02040503050406030204" pitchFamily="18" charset="0"/>
                              </a:rPr>
                              <m:t>𝐴</m:t>
                            </m:r>
                          </m:e>
                        </m:acc>
                      </m:oMath>
                    </m:oMathPara>
                  </a14:m>
                  <a:endParaRPr lang="en-US" sz="2000" dirty="0"/>
                </a:p>
              </p:txBody>
            </p:sp>
          </mc:Choice>
          <mc:Fallback xmlns="">
            <p:sp>
              <p:nvSpPr>
                <p:cNvPr id="20" name="Rectangle 19">
                  <a:extLst>
                    <a:ext uri="{FF2B5EF4-FFF2-40B4-BE49-F238E27FC236}">
                      <a16:creationId xmlns:a16="http://schemas.microsoft.com/office/drawing/2014/main" id="{0360EE31-7CC1-5D42-87C8-4CF57EEC638F}"/>
                    </a:ext>
                  </a:extLst>
                </p:cNvPr>
                <p:cNvSpPr>
                  <a:spLocks noRot="1" noChangeAspect="1" noMove="1" noResize="1" noEditPoints="1" noAdjustHandles="1" noChangeArrowheads="1" noChangeShapeType="1" noTextEdit="1"/>
                </p:cNvSpPr>
                <p:nvPr/>
              </p:nvSpPr>
              <p:spPr>
                <a:xfrm>
                  <a:off x="10914524" y="3354753"/>
                  <a:ext cx="406778" cy="410562"/>
                </a:xfrm>
                <a:prstGeom prst="rect">
                  <a:avLst/>
                </a:prstGeom>
                <a:blipFill>
                  <a:blip r:embed="rId7"/>
                  <a:stretch>
                    <a:fillRect t="-3125"/>
                  </a:stretch>
                </a:blipFill>
              </p:spPr>
              <p:txBody>
                <a:bodyPr/>
                <a:lstStyle/>
                <a:p>
                  <a:r>
                    <a:rPr lang="en-US">
                      <a:noFill/>
                    </a:rPr>
                    <a:t> </a:t>
                  </a:r>
                </a:p>
              </p:txBody>
            </p:sp>
          </mc:Fallback>
        </mc:AlternateContent>
      </p:grpSp>
    </p:spTree>
    <p:extLst>
      <p:ext uri="{BB962C8B-B14F-4D97-AF65-F5344CB8AC3E}">
        <p14:creationId xmlns:p14="http://schemas.microsoft.com/office/powerpoint/2010/main" val="172217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30599" name="Group 7"/>
          <p:cNvGrpSpPr>
            <a:grpSpLocks/>
          </p:cNvGrpSpPr>
          <p:nvPr/>
        </p:nvGrpSpPr>
        <p:grpSpPr bwMode="auto">
          <a:xfrm>
            <a:off x="7108762" y="1871790"/>
            <a:ext cx="4643438" cy="3683000"/>
            <a:chOff x="219" y="1738"/>
            <a:chExt cx="2925" cy="2320"/>
          </a:xfrm>
        </p:grpSpPr>
        <p:grpSp>
          <p:nvGrpSpPr>
            <p:cNvPr id="2030600" name="Group 8"/>
            <p:cNvGrpSpPr>
              <a:grpSpLocks/>
            </p:cNvGrpSpPr>
            <p:nvPr/>
          </p:nvGrpSpPr>
          <p:grpSpPr bwMode="auto">
            <a:xfrm>
              <a:off x="2205" y="1738"/>
              <a:ext cx="297" cy="668"/>
              <a:chOff x="2544" y="816"/>
              <a:chExt cx="384" cy="864"/>
            </a:xfrm>
          </p:grpSpPr>
          <p:sp>
            <p:nvSpPr>
              <p:cNvPr id="2030601" name="Oval 9"/>
              <p:cNvSpPr>
                <a:spLocks noChangeArrowheads="1"/>
              </p:cNvSpPr>
              <p:nvPr/>
            </p:nvSpPr>
            <p:spPr bwMode="auto">
              <a:xfrm>
                <a:off x="2544" y="816"/>
                <a:ext cx="384" cy="864"/>
              </a:xfrm>
              <a:prstGeom prst="ellipse">
                <a:avLst/>
              </a:prstGeom>
              <a:solidFill>
                <a:schemeClr val="bg2"/>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0602" name="Line 10"/>
              <p:cNvSpPr>
                <a:spLocks noChangeShapeType="1"/>
              </p:cNvSpPr>
              <p:nvPr/>
            </p:nvSpPr>
            <p:spPr bwMode="auto">
              <a:xfrm>
                <a:off x="2634" y="996"/>
                <a:ext cx="204" cy="504"/>
              </a:xfrm>
              <a:prstGeom prst="line">
                <a:avLst/>
              </a:prstGeom>
              <a:noFill/>
              <a:ln w="28575">
                <a:solidFill>
                  <a:schemeClr val="tx1"/>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030603" name="Group 11"/>
            <p:cNvGrpSpPr>
              <a:grpSpLocks/>
            </p:cNvGrpSpPr>
            <p:nvPr/>
          </p:nvGrpSpPr>
          <p:grpSpPr bwMode="auto">
            <a:xfrm>
              <a:off x="1635" y="1738"/>
              <a:ext cx="297" cy="668"/>
              <a:chOff x="2736" y="192"/>
              <a:chExt cx="384" cy="864"/>
            </a:xfrm>
          </p:grpSpPr>
          <p:sp>
            <p:nvSpPr>
              <p:cNvPr id="2030604" name="Oval 12"/>
              <p:cNvSpPr>
                <a:spLocks noChangeArrowheads="1"/>
              </p:cNvSpPr>
              <p:nvPr/>
            </p:nvSpPr>
            <p:spPr bwMode="auto">
              <a:xfrm>
                <a:off x="2736" y="192"/>
                <a:ext cx="384" cy="864"/>
              </a:xfrm>
              <a:prstGeom prst="ellipse">
                <a:avLst/>
              </a:prstGeom>
              <a:solidFill>
                <a:schemeClr val="bg2"/>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0605" name="Line 13"/>
              <p:cNvSpPr>
                <a:spLocks noChangeShapeType="1"/>
              </p:cNvSpPr>
              <p:nvPr/>
            </p:nvSpPr>
            <p:spPr bwMode="auto">
              <a:xfrm>
                <a:off x="2928" y="258"/>
                <a:ext cx="0" cy="732"/>
              </a:xfrm>
              <a:prstGeom prst="line">
                <a:avLst/>
              </a:prstGeom>
              <a:noFill/>
              <a:ln w="28575">
                <a:solidFill>
                  <a:schemeClr val="tx1"/>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030606" name="Group 14"/>
            <p:cNvGrpSpPr>
              <a:grpSpLocks/>
            </p:cNvGrpSpPr>
            <p:nvPr/>
          </p:nvGrpSpPr>
          <p:grpSpPr bwMode="auto">
            <a:xfrm>
              <a:off x="219" y="1794"/>
              <a:ext cx="558" cy="557"/>
              <a:chOff x="1103" y="2423"/>
              <a:chExt cx="721" cy="721"/>
            </a:xfrm>
          </p:grpSpPr>
          <p:sp>
            <p:nvSpPr>
              <p:cNvPr id="2030607" name="Line 15"/>
              <p:cNvSpPr>
                <a:spLocks noChangeShapeType="1"/>
              </p:cNvSpPr>
              <p:nvPr/>
            </p:nvSpPr>
            <p:spPr bwMode="auto">
              <a:xfrm>
                <a:off x="1463" y="2423"/>
                <a:ext cx="0" cy="720"/>
              </a:xfrm>
              <a:prstGeom prst="line">
                <a:avLst/>
              </a:prstGeom>
              <a:noFill/>
              <a:ln w="28575">
                <a:solidFill>
                  <a:schemeClr val="accent2"/>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0608" name="Line 16"/>
              <p:cNvSpPr>
                <a:spLocks noChangeShapeType="1"/>
              </p:cNvSpPr>
              <p:nvPr/>
            </p:nvSpPr>
            <p:spPr bwMode="auto">
              <a:xfrm rot="-5400000">
                <a:off x="1463" y="2423"/>
                <a:ext cx="0" cy="720"/>
              </a:xfrm>
              <a:prstGeom prst="line">
                <a:avLst/>
              </a:prstGeom>
              <a:noFill/>
              <a:ln w="28575">
                <a:solidFill>
                  <a:schemeClr val="accent2"/>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0609" name="Line 17"/>
              <p:cNvSpPr>
                <a:spLocks noChangeShapeType="1"/>
              </p:cNvSpPr>
              <p:nvPr/>
            </p:nvSpPr>
            <p:spPr bwMode="auto">
              <a:xfrm rot="1800000">
                <a:off x="1464" y="2424"/>
                <a:ext cx="0" cy="720"/>
              </a:xfrm>
              <a:prstGeom prst="line">
                <a:avLst/>
              </a:prstGeom>
              <a:noFill/>
              <a:ln w="28575">
                <a:solidFill>
                  <a:schemeClr val="accent2"/>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0610" name="Line 18"/>
              <p:cNvSpPr>
                <a:spLocks noChangeShapeType="1"/>
              </p:cNvSpPr>
              <p:nvPr/>
            </p:nvSpPr>
            <p:spPr bwMode="auto">
              <a:xfrm rot="3600000">
                <a:off x="1464" y="2424"/>
                <a:ext cx="0" cy="720"/>
              </a:xfrm>
              <a:prstGeom prst="line">
                <a:avLst/>
              </a:prstGeom>
              <a:noFill/>
              <a:ln w="28575">
                <a:solidFill>
                  <a:schemeClr val="accent2"/>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0611" name="Line 19"/>
              <p:cNvSpPr>
                <a:spLocks noChangeShapeType="1"/>
              </p:cNvSpPr>
              <p:nvPr/>
            </p:nvSpPr>
            <p:spPr bwMode="auto">
              <a:xfrm rot="-3600000">
                <a:off x="1464" y="2424"/>
                <a:ext cx="0" cy="720"/>
              </a:xfrm>
              <a:prstGeom prst="line">
                <a:avLst/>
              </a:prstGeom>
              <a:noFill/>
              <a:ln w="28575">
                <a:solidFill>
                  <a:schemeClr val="accent2"/>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0612" name="Line 20"/>
              <p:cNvSpPr>
                <a:spLocks noChangeShapeType="1"/>
              </p:cNvSpPr>
              <p:nvPr/>
            </p:nvSpPr>
            <p:spPr bwMode="auto">
              <a:xfrm rot="-1800000">
                <a:off x="1464" y="2424"/>
                <a:ext cx="0" cy="720"/>
              </a:xfrm>
              <a:prstGeom prst="line">
                <a:avLst/>
              </a:prstGeom>
              <a:noFill/>
              <a:ln w="28575">
                <a:solidFill>
                  <a:schemeClr val="accent2"/>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030613" name="Group 21"/>
            <p:cNvGrpSpPr>
              <a:grpSpLocks/>
            </p:cNvGrpSpPr>
            <p:nvPr/>
          </p:nvGrpSpPr>
          <p:grpSpPr bwMode="auto">
            <a:xfrm>
              <a:off x="1064" y="1738"/>
              <a:ext cx="297" cy="668"/>
              <a:chOff x="2064" y="192"/>
              <a:chExt cx="384" cy="864"/>
            </a:xfrm>
          </p:grpSpPr>
          <p:sp>
            <p:nvSpPr>
              <p:cNvPr id="2030614" name="Oval 22"/>
              <p:cNvSpPr>
                <a:spLocks noChangeArrowheads="1"/>
              </p:cNvSpPr>
              <p:nvPr/>
            </p:nvSpPr>
            <p:spPr bwMode="auto">
              <a:xfrm>
                <a:off x="2064" y="192"/>
                <a:ext cx="384" cy="864"/>
              </a:xfrm>
              <a:prstGeom prst="ellipse">
                <a:avLst/>
              </a:prstGeom>
              <a:solidFill>
                <a:schemeClr val="bg2"/>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0615" name="Line 23"/>
              <p:cNvSpPr>
                <a:spLocks noChangeShapeType="1"/>
              </p:cNvSpPr>
              <p:nvPr/>
            </p:nvSpPr>
            <p:spPr bwMode="auto">
              <a:xfrm rot="-5400000">
                <a:off x="2256" y="468"/>
                <a:ext cx="0" cy="312"/>
              </a:xfrm>
              <a:prstGeom prst="line">
                <a:avLst/>
              </a:prstGeom>
              <a:noFill/>
              <a:ln w="28575">
                <a:solidFill>
                  <a:schemeClr val="tx1"/>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030616" name="Group 24"/>
            <p:cNvGrpSpPr>
              <a:grpSpLocks/>
            </p:cNvGrpSpPr>
            <p:nvPr/>
          </p:nvGrpSpPr>
          <p:grpSpPr bwMode="auto">
            <a:xfrm>
              <a:off x="1634" y="2555"/>
              <a:ext cx="297" cy="668"/>
              <a:chOff x="2544" y="816"/>
              <a:chExt cx="384" cy="864"/>
            </a:xfrm>
          </p:grpSpPr>
          <p:sp>
            <p:nvSpPr>
              <p:cNvPr id="2030617" name="Oval 25"/>
              <p:cNvSpPr>
                <a:spLocks noChangeArrowheads="1"/>
              </p:cNvSpPr>
              <p:nvPr/>
            </p:nvSpPr>
            <p:spPr bwMode="auto">
              <a:xfrm>
                <a:off x="2544" y="816"/>
                <a:ext cx="384" cy="864"/>
              </a:xfrm>
              <a:prstGeom prst="ellipse">
                <a:avLst/>
              </a:prstGeom>
              <a:solidFill>
                <a:schemeClr val="bg2"/>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0618" name="Line 26"/>
              <p:cNvSpPr>
                <a:spLocks noChangeShapeType="1"/>
              </p:cNvSpPr>
              <p:nvPr/>
            </p:nvSpPr>
            <p:spPr bwMode="auto">
              <a:xfrm>
                <a:off x="2634" y="996"/>
                <a:ext cx="204" cy="504"/>
              </a:xfrm>
              <a:prstGeom prst="line">
                <a:avLst/>
              </a:prstGeom>
              <a:noFill/>
              <a:ln w="28575">
                <a:solidFill>
                  <a:schemeClr val="tx1"/>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030619" name="Group 27"/>
            <p:cNvGrpSpPr>
              <a:grpSpLocks/>
            </p:cNvGrpSpPr>
            <p:nvPr/>
          </p:nvGrpSpPr>
          <p:grpSpPr bwMode="auto">
            <a:xfrm>
              <a:off x="2205" y="2555"/>
              <a:ext cx="297" cy="668"/>
              <a:chOff x="2736" y="192"/>
              <a:chExt cx="384" cy="864"/>
            </a:xfrm>
          </p:grpSpPr>
          <p:sp>
            <p:nvSpPr>
              <p:cNvPr id="2030620" name="Oval 28"/>
              <p:cNvSpPr>
                <a:spLocks noChangeArrowheads="1"/>
              </p:cNvSpPr>
              <p:nvPr/>
            </p:nvSpPr>
            <p:spPr bwMode="auto">
              <a:xfrm>
                <a:off x="2736" y="192"/>
                <a:ext cx="384" cy="864"/>
              </a:xfrm>
              <a:prstGeom prst="ellipse">
                <a:avLst/>
              </a:prstGeom>
              <a:solidFill>
                <a:schemeClr val="bg2"/>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0621" name="Line 29"/>
              <p:cNvSpPr>
                <a:spLocks noChangeShapeType="1"/>
              </p:cNvSpPr>
              <p:nvPr/>
            </p:nvSpPr>
            <p:spPr bwMode="auto">
              <a:xfrm>
                <a:off x="2928" y="258"/>
                <a:ext cx="0" cy="732"/>
              </a:xfrm>
              <a:prstGeom prst="line">
                <a:avLst/>
              </a:prstGeom>
              <a:noFill/>
              <a:ln w="28575">
                <a:solidFill>
                  <a:schemeClr val="tx1"/>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030622" name="Group 30"/>
            <p:cNvGrpSpPr>
              <a:grpSpLocks/>
            </p:cNvGrpSpPr>
            <p:nvPr/>
          </p:nvGrpSpPr>
          <p:grpSpPr bwMode="auto">
            <a:xfrm>
              <a:off x="219" y="2610"/>
              <a:ext cx="558" cy="558"/>
              <a:chOff x="1103" y="2423"/>
              <a:chExt cx="721" cy="721"/>
            </a:xfrm>
          </p:grpSpPr>
          <p:sp>
            <p:nvSpPr>
              <p:cNvPr id="2030623" name="Line 31"/>
              <p:cNvSpPr>
                <a:spLocks noChangeShapeType="1"/>
              </p:cNvSpPr>
              <p:nvPr/>
            </p:nvSpPr>
            <p:spPr bwMode="auto">
              <a:xfrm>
                <a:off x="1463" y="2423"/>
                <a:ext cx="0" cy="720"/>
              </a:xfrm>
              <a:prstGeom prst="line">
                <a:avLst/>
              </a:prstGeom>
              <a:noFill/>
              <a:ln w="28575">
                <a:solidFill>
                  <a:schemeClr val="accent2"/>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0624" name="Line 32"/>
              <p:cNvSpPr>
                <a:spLocks noChangeShapeType="1"/>
              </p:cNvSpPr>
              <p:nvPr/>
            </p:nvSpPr>
            <p:spPr bwMode="auto">
              <a:xfrm rot="-5400000">
                <a:off x="1463" y="2423"/>
                <a:ext cx="0" cy="720"/>
              </a:xfrm>
              <a:prstGeom prst="line">
                <a:avLst/>
              </a:prstGeom>
              <a:noFill/>
              <a:ln w="28575">
                <a:solidFill>
                  <a:schemeClr val="accent2"/>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0625" name="Line 33"/>
              <p:cNvSpPr>
                <a:spLocks noChangeShapeType="1"/>
              </p:cNvSpPr>
              <p:nvPr/>
            </p:nvSpPr>
            <p:spPr bwMode="auto">
              <a:xfrm rot="1800000">
                <a:off x="1464" y="2424"/>
                <a:ext cx="0" cy="720"/>
              </a:xfrm>
              <a:prstGeom prst="line">
                <a:avLst/>
              </a:prstGeom>
              <a:noFill/>
              <a:ln w="28575">
                <a:solidFill>
                  <a:schemeClr val="accent2"/>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0626" name="Line 34"/>
              <p:cNvSpPr>
                <a:spLocks noChangeShapeType="1"/>
              </p:cNvSpPr>
              <p:nvPr/>
            </p:nvSpPr>
            <p:spPr bwMode="auto">
              <a:xfrm rot="3600000">
                <a:off x="1464" y="2424"/>
                <a:ext cx="0" cy="720"/>
              </a:xfrm>
              <a:prstGeom prst="line">
                <a:avLst/>
              </a:prstGeom>
              <a:noFill/>
              <a:ln w="28575">
                <a:solidFill>
                  <a:schemeClr val="accent2"/>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0627" name="Line 35"/>
              <p:cNvSpPr>
                <a:spLocks noChangeShapeType="1"/>
              </p:cNvSpPr>
              <p:nvPr/>
            </p:nvSpPr>
            <p:spPr bwMode="auto">
              <a:xfrm rot="-3600000">
                <a:off x="1464" y="2424"/>
                <a:ext cx="0" cy="720"/>
              </a:xfrm>
              <a:prstGeom prst="line">
                <a:avLst/>
              </a:prstGeom>
              <a:noFill/>
              <a:ln w="28575">
                <a:solidFill>
                  <a:schemeClr val="accent2"/>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0628" name="Line 36"/>
              <p:cNvSpPr>
                <a:spLocks noChangeShapeType="1"/>
              </p:cNvSpPr>
              <p:nvPr/>
            </p:nvSpPr>
            <p:spPr bwMode="auto">
              <a:xfrm rot="-1800000">
                <a:off x="1464" y="2424"/>
                <a:ext cx="0" cy="720"/>
              </a:xfrm>
              <a:prstGeom prst="line">
                <a:avLst/>
              </a:prstGeom>
              <a:noFill/>
              <a:ln w="28575">
                <a:solidFill>
                  <a:schemeClr val="accent2"/>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030629" name="Group 37"/>
            <p:cNvGrpSpPr>
              <a:grpSpLocks/>
            </p:cNvGrpSpPr>
            <p:nvPr/>
          </p:nvGrpSpPr>
          <p:grpSpPr bwMode="auto">
            <a:xfrm>
              <a:off x="1064" y="2555"/>
              <a:ext cx="297" cy="668"/>
              <a:chOff x="2064" y="192"/>
              <a:chExt cx="384" cy="864"/>
            </a:xfrm>
          </p:grpSpPr>
          <p:sp>
            <p:nvSpPr>
              <p:cNvPr id="2030630" name="Oval 38"/>
              <p:cNvSpPr>
                <a:spLocks noChangeArrowheads="1"/>
              </p:cNvSpPr>
              <p:nvPr/>
            </p:nvSpPr>
            <p:spPr bwMode="auto">
              <a:xfrm>
                <a:off x="2064" y="192"/>
                <a:ext cx="384" cy="864"/>
              </a:xfrm>
              <a:prstGeom prst="ellipse">
                <a:avLst/>
              </a:prstGeom>
              <a:solidFill>
                <a:schemeClr val="bg2"/>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0631" name="Line 39"/>
              <p:cNvSpPr>
                <a:spLocks noChangeShapeType="1"/>
              </p:cNvSpPr>
              <p:nvPr/>
            </p:nvSpPr>
            <p:spPr bwMode="auto">
              <a:xfrm rot="-5400000">
                <a:off x="2256" y="468"/>
                <a:ext cx="0" cy="312"/>
              </a:xfrm>
              <a:prstGeom prst="line">
                <a:avLst/>
              </a:prstGeom>
              <a:noFill/>
              <a:ln w="28575">
                <a:solidFill>
                  <a:schemeClr val="tx1"/>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030632" name="Group 40"/>
            <p:cNvGrpSpPr>
              <a:grpSpLocks/>
            </p:cNvGrpSpPr>
            <p:nvPr/>
          </p:nvGrpSpPr>
          <p:grpSpPr bwMode="auto">
            <a:xfrm>
              <a:off x="1064" y="3390"/>
              <a:ext cx="297" cy="668"/>
              <a:chOff x="2544" y="816"/>
              <a:chExt cx="384" cy="864"/>
            </a:xfrm>
          </p:grpSpPr>
          <p:sp>
            <p:nvSpPr>
              <p:cNvPr id="2030633" name="Oval 41"/>
              <p:cNvSpPr>
                <a:spLocks noChangeArrowheads="1"/>
              </p:cNvSpPr>
              <p:nvPr/>
            </p:nvSpPr>
            <p:spPr bwMode="auto">
              <a:xfrm>
                <a:off x="2544" y="816"/>
                <a:ext cx="384" cy="864"/>
              </a:xfrm>
              <a:prstGeom prst="ellipse">
                <a:avLst/>
              </a:prstGeom>
              <a:solidFill>
                <a:schemeClr val="bg2"/>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0634" name="Line 42"/>
              <p:cNvSpPr>
                <a:spLocks noChangeShapeType="1"/>
              </p:cNvSpPr>
              <p:nvPr/>
            </p:nvSpPr>
            <p:spPr bwMode="auto">
              <a:xfrm>
                <a:off x="2634" y="996"/>
                <a:ext cx="204" cy="504"/>
              </a:xfrm>
              <a:prstGeom prst="line">
                <a:avLst/>
              </a:prstGeom>
              <a:noFill/>
              <a:ln w="28575">
                <a:solidFill>
                  <a:schemeClr val="tx1"/>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030635" name="Group 43"/>
            <p:cNvGrpSpPr>
              <a:grpSpLocks/>
            </p:cNvGrpSpPr>
            <p:nvPr/>
          </p:nvGrpSpPr>
          <p:grpSpPr bwMode="auto">
            <a:xfrm>
              <a:off x="2205" y="3390"/>
              <a:ext cx="297" cy="668"/>
              <a:chOff x="2736" y="192"/>
              <a:chExt cx="384" cy="864"/>
            </a:xfrm>
          </p:grpSpPr>
          <p:sp>
            <p:nvSpPr>
              <p:cNvPr id="2030636" name="Oval 44"/>
              <p:cNvSpPr>
                <a:spLocks noChangeArrowheads="1"/>
              </p:cNvSpPr>
              <p:nvPr/>
            </p:nvSpPr>
            <p:spPr bwMode="auto">
              <a:xfrm>
                <a:off x="2736" y="192"/>
                <a:ext cx="384" cy="864"/>
              </a:xfrm>
              <a:prstGeom prst="ellipse">
                <a:avLst/>
              </a:prstGeom>
              <a:solidFill>
                <a:schemeClr val="bg2"/>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0637" name="Line 45"/>
              <p:cNvSpPr>
                <a:spLocks noChangeShapeType="1"/>
              </p:cNvSpPr>
              <p:nvPr/>
            </p:nvSpPr>
            <p:spPr bwMode="auto">
              <a:xfrm>
                <a:off x="2928" y="258"/>
                <a:ext cx="0" cy="732"/>
              </a:xfrm>
              <a:prstGeom prst="line">
                <a:avLst/>
              </a:prstGeom>
              <a:noFill/>
              <a:ln w="28575">
                <a:solidFill>
                  <a:schemeClr val="tx1"/>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030638" name="Group 46"/>
            <p:cNvGrpSpPr>
              <a:grpSpLocks/>
            </p:cNvGrpSpPr>
            <p:nvPr/>
          </p:nvGrpSpPr>
          <p:grpSpPr bwMode="auto">
            <a:xfrm>
              <a:off x="219" y="3445"/>
              <a:ext cx="558" cy="557"/>
              <a:chOff x="1103" y="2423"/>
              <a:chExt cx="721" cy="721"/>
            </a:xfrm>
          </p:grpSpPr>
          <p:sp>
            <p:nvSpPr>
              <p:cNvPr id="2030639" name="Line 47"/>
              <p:cNvSpPr>
                <a:spLocks noChangeShapeType="1"/>
              </p:cNvSpPr>
              <p:nvPr/>
            </p:nvSpPr>
            <p:spPr bwMode="auto">
              <a:xfrm>
                <a:off x="1463" y="2423"/>
                <a:ext cx="0" cy="720"/>
              </a:xfrm>
              <a:prstGeom prst="line">
                <a:avLst/>
              </a:prstGeom>
              <a:noFill/>
              <a:ln w="28575">
                <a:solidFill>
                  <a:schemeClr val="accent2"/>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0640" name="Line 48"/>
              <p:cNvSpPr>
                <a:spLocks noChangeShapeType="1"/>
              </p:cNvSpPr>
              <p:nvPr/>
            </p:nvSpPr>
            <p:spPr bwMode="auto">
              <a:xfrm rot="-5400000">
                <a:off x="1463" y="2423"/>
                <a:ext cx="0" cy="720"/>
              </a:xfrm>
              <a:prstGeom prst="line">
                <a:avLst/>
              </a:prstGeom>
              <a:noFill/>
              <a:ln w="28575">
                <a:solidFill>
                  <a:schemeClr val="accent2"/>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0641" name="Line 49"/>
              <p:cNvSpPr>
                <a:spLocks noChangeShapeType="1"/>
              </p:cNvSpPr>
              <p:nvPr/>
            </p:nvSpPr>
            <p:spPr bwMode="auto">
              <a:xfrm rot="1800000">
                <a:off x="1464" y="2424"/>
                <a:ext cx="0" cy="720"/>
              </a:xfrm>
              <a:prstGeom prst="line">
                <a:avLst/>
              </a:prstGeom>
              <a:noFill/>
              <a:ln w="28575">
                <a:solidFill>
                  <a:schemeClr val="accent2"/>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0642" name="Line 50"/>
              <p:cNvSpPr>
                <a:spLocks noChangeShapeType="1"/>
              </p:cNvSpPr>
              <p:nvPr/>
            </p:nvSpPr>
            <p:spPr bwMode="auto">
              <a:xfrm rot="3600000">
                <a:off x="1464" y="2424"/>
                <a:ext cx="0" cy="720"/>
              </a:xfrm>
              <a:prstGeom prst="line">
                <a:avLst/>
              </a:prstGeom>
              <a:noFill/>
              <a:ln w="28575">
                <a:solidFill>
                  <a:schemeClr val="accent2"/>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0643" name="Line 51"/>
              <p:cNvSpPr>
                <a:spLocks noChangeShapeType="1"/>
              </p:cNvSpPr>
              <p:nvPr/>
            </p:nvSpPr>
            <p:spPr bwMode="auto">
              <a:xfrm rot="-3600000">
                <a:off x="1464" y="2424"/>
                <a:ext cx="0" cy="720"/>
              </a:xfrm>
              <a:prstGeom prst="line">
                <a:avLst/>
              </a:prstGeom>
              <a:noFill/>
              <a:ln w="28575">
                <a:solidFill>
                  <a:schemeClr val="accent2"/>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0644" name="Line 52"/>
              <p:cNvSpPr>
                <a:spLocks noChangeShapeType="1"/>
              </p:cNvSpPr>
              <p:nvPr/>
            </p:nvSpPr>
            <p:spPr bwMode="auto">
              <a:xfrm rot="-1800000">
                <a:off x="1464" y="2424"/>
                <a:ext cx="0" cy="720"/>
              </a:xfrm>
              <a:prstGeom prst="line">
                <a:avLst/>
              </a:prstGeom>
              <a:noFill/>
              <a:ln w="28575">
                <a:solidFill>
                  <a:schemeClr val="accent2"/>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030645" name="Group 53"/>
            <p:cNvGrpSpPr>
              <a:grpSpLocks/>
            </p:cNvGrpSpPr>
            <p:nvPr/>
          </p:nvGrpSpPr>
          <p:grpSpPr bwMode="auto">
            <a:xfrm>
              <a:off x="1635" y="3390"/>
              <a:ext cx="297" cy="668"/>
              <a:chOff x="2064" y="192"/>
              <a:chExt cx="384" cy="864"/>
            </a:xfrm>
          </p:grpSpPr>
          <p:sp>
            <p:nvSpPr>
              <p:cNvPr id="2030646" name="Oval 54"/>
              <p:cNvSpPr>
                <a:spLocks noChangeArrowheads="1"/>
              </p:cNvSpPr>
              <p:nvPr/>
            </p:nvSpPr>
            <p:spPr bwMode="auto">
              <a:xfrm>
                <a:off x="2064" y="192"/>
                <a:ext cx="384" cy="864"/>
              </a:xfrm>
              <a:prstGeom prst="ellipse">
                <a:avLst/>
              </a:prstGeom>
              <a:solidFill>
                <a:schemeClr val="bg2"/>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0647" name="Line 55"/>
              <p:cNvSpPr>
                <a:spLocks noChangeShapeType="1"/>
              </p:cNvSpPr>
              <p:nvPr/>
            </p:nvSpPr>
            <p:spPr bwMode="auto">
              <a:xfrm rot="-5400000">
                <a:off x="2256" y="468"/>
                <a:ext cx="0" cy="312"/>
              </a:xfrm>
              <a:prstGeom prst="line">
                <a:avLst/>
              </a:prstGeom>
              <a:noFill/>
              <a:ln w="28575">
                <a:solidFill>
                  <a:schemeClr val="tx1"/>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030648" name="WordArt 56"/>
            <p:cNvSpPr>
              <a:spLocks noChangeArrowheads="1" noChangeShapeType="1" noTextEdit="1"/>
            </p:cNvSpPr>
            <p:nvPr/>
          </p:nvSpPr>
          <p:spPr bwMode="auto">
            <a:xfrm>
              <a:off x="2972" y="1904"/>
              <a:ext cx="172" cy="316"/>
            </a:xfrm>
            <a:prstGeom prst="rect">
              <a:avLst/>
            </a:prstGeom>
          </p:spPr>
          <p:txBody>
            <a:bodyPr wrap="none" fromWordArt="1">
              <a:prstTxWarp prst="textPlain">
                <a:avLst>
                  <a:gd name="adj" fmla="val 50000"/>
                </a:avLst>
              </a:prstTxWarp>
            </a:bodyPr>
            <a:lstStyle/>
            <a:p>
              <a:pPr algn="ctr"/>
              <a:r>
                <a:rPr lang="en-US" sz="3600" kern="10">
                  <a:ln w="28575">
                    <a:solidFill>
                      <a:srgbClr val="3333CC"/>
                    </a:solidFill>
                    <a:round/>
                    <a:headEnd/>
                    <a:tailEnd/>
                  </a:ln>
                  <a:solidFill>
                    <a:schemeClr val="accent1">
                      <a:alpha val="50000"/>
                    </a:schemeClr>
                  </a:solidFill>
                  <a:effectLst>
                    <a:outerShdw blurRad="63500" dist="46662" dir="2115817" algn="ctr" rotWithShape="0">
                      <a:srgbClr val="9999FF">
                        <a:alpha val="74998"/>
                      </a:srgbClr>
                    </a:outerShdw>
                  </a:effectLst>
                  <a:latin typeface="Arial Black" charset="0"/>
                  <a:ea typeface="Arial Black" charset="0"/>
                  <a:cs typeface="Arial Black" charset="0"/>
                </a:rPr>
                <a:t>1</a:t>
              </a:r>
            </a:p>
          </p:txBody>
        </p:sp>
        <p:sp>
          <p:nvSpPr>
            <p:cNvPr id="2030649" name="WordArt 57"/>
            <p:cNvSpPr>
              <a:spLocks noChangeArrowheads="1" noChangeShapeType="1" noTextEdit="1"/>
            </p:cNvSpPr>
            <p:nvPr/>
          </p:nvSpPr>
          <p:spPr bwMode="auto">
            <a:xfrm>
              <a:off x="2972" y="2721"/>
              <a:ext cx="172" cy="315"/>
            </a:xfrm>
            <a:prstGeom prst="rect">
              <a:avLst/>
            </a:prstGeom>
          </p:spPr>
          <p:txBody>
            <a:bodyPr wrap="none" fromWordArt="1">
              <a:prstTxWarp prst="textPlain">
                <a:avLst>
                  <a:gd name="adj" fmla="val 50000"/>
                </a:avLst>
              </a:prstTxWarp>
            </a:bodyPr>
            <a:lstStyle/>
            <a:p>
              <a:pPr algn="ctr"/>
              <a:r>
                <a:rPr lang="en-US" sz="3600" kern="10">
                  <a:ln w="28575">
                    <a:solidFill>
                      <a:srgbClr val="3333CC"/>
                    </a:solidFill>
                    <a:round/>
                    <a:headEnd/>
                    <a:tailEnd/>
                  </a:ln>
                  <a:solidFill>
                    <a:schemeClr val="accent1">
                      <a:alpha val="50000"/>
                    </a:schemeClr>
                  </a:solidFill>
                  <a:effectLst>
                    <a:outerShdw blurRad="63500" dist="46662" dir="2115817" algn="ctr" rotWithShape="0">
                      <a:srgbClr val="9999FF">
                        <a:alpha val="74998"/>
                      </a:srgbClr>
                    </a:outerShdw>
                  </a:effectLst>
                  <a:latin typeface="Arial Black" charset="0"/>
                  <a:ea typeface="Arial Black" charset="0"/>
                  <a:cs typeface="Arial Black" charset="0"/>
                </a:rPr>
                <a:t>2</a:t>
              </a:r>
            </a:p>
          </p:txBody>
        </p:sp>
        <p:sp>
          <p:nvSpPr>
            <p:cNvPr id="2030650" name="WordArt 58"/>
            <p:cNvSpPr>
              <a:spLocks noChangeArrowheads="1" noChangeShapeType="1" noTextEdit="1"/>
            </p:cNvSpPr>
            <p:nvPr/>
          </p:nvSpPr>
          <p:spPr bwMode="auto">
            <a:xfrm>
              <a:off x="2972" y="3556"/>
              <a:ext cx="172" cy="316"/>
            </a:xfrm>
            <a:prstGeom prst="rect">
              <a:avLst/>
            </a:prstGeom>
          </p:spPr>
          <p:txBody>
            <a:bodyPr wrap="none" fromWordArt="1">
              <a:prstTxWarp prst="textPlain">
                <a:avLst>
                  <a:gd name="adj" fmla="val 50000"/>
                </a:avLst>
              </a:prstTxWarp>
            </a:bodyPr>
            <a:lstStyle/>
            <a:p>
              <a:pPr algn="ctr"/>
              <a:r>
                <a:rPr lang="en-US" sz="3600" kern="10">
                  <a:ln w="28575">
                    <a:solidFill>
                      <a:srgbClr val="3333CC"/>
                    </a:solidFill>
                    <a:round/>
                    <a:headEnd/>
                    <a:tailEnd/>
                  </a:ln>
                  <a:solidFill>
                    <a:schemeClr val="accent1">
                      <a:alpha val="50000"/>
                    </a:schemeClr>
                  </a:solidFill>
                  <a:effectLst>
                    <a:outerShdw blurRad="63500" dist="46662" dir="2115817" algn="ctr" rotWithShape="0">
                      <a:srgbClr val="9999FF">
                        <a:alpha val="74998"/>
                      </a:srgbClr>
                    </a:outerShdw>
                  </a:effectLst>
                  <a:latin typeface="Arial Black" charset="0"/>
                  <a:ea typeface="Arial Black" charset="0"/>
                  <a:cs typeface="Arial Black" charset="0"/>
                </a:rPr>
                <a:t>3</a:t>
              </a:r>
            </a:p>
          </p:txBody>
        </p:sp>
      </p:grpSp>
      <p:sp>
        <p:nvSpPr>
          <p:cNvPr id="4" name="Title 3">
            <a:extLst>
              <a:ext uri="{FF2B5EF4-FFF2-40B4-BE49-F238E27FC236}">
                <a16:creationId xmlns:a16="http://schemas.microsoft.com/office/drawing/2014/main" id="{2E22CAB2-2790-034E-8F81-4F7BD1016591}"/>
              </a:ext>
            </a:extLst>
          </p:cNvPr>
          <p:cNvSpPr>
            <a:spLocks noGrp="1"/>
          </p:cNvSpPr>
          <p:nvPr>
            <p:ph type="title"/>
          </p:nvPr>
        </p:nvSpPr>
        <p:spPr/>
        <p:txBody>
          <a:bodyPr/>
          <a:lstStyle/>
          <a:p>
            <a:r>
              <a:rPr lang="en-US" altLang="en-US" dirty="0">
                <a:ea typeface="Arial" charset="0"/>
              </a:rPr>
              <a:t>Concept Question: Polarization</a:t>
            </a:r>
            <a:endParaRPr lang="en-US" dirty="0"/>
          </a:p>
        </p:txBody>
      </p:sp>
      <p:sp>
        <p:nvSpPr>
          <p:cNvPr id="2" name="Slide Number Placeholder 1"/>
          <p:cNvSpPr>
            <a:spLocks noGrp="1"/>
          </p:cNvSpPr>
          <p:nvPr>
            <p:ph type="sldNum" sz="quarter" idx="12"/>
          </p:nvPr>
        </p:nvSpPr>
        <p:spPr/>
        <p:txBody>
          <a:bodyPr/>
          <a:lstStyle/>
          <a:p>
            <a:fld id="{372B6E5A-CC79-8341-9137-8FD0DB835479}" type="slidenum">
              <a:rPr lang="en-US" smtClean="0"/>
              <a:pPr/>
              <a:t>33</a:t>
            </a:fld>
            <a:endParaRPr lang="en-US"/>
          </a:p>
        </p:txBody>
      </p:sp>
      <p:sp>
        <p:nvSpPr>
          <p:cNvPr id="2030654" name="Rectangle 62"/>
          <p:cNvSpPr>
            <a:spLocks noGrp="1" noChangeArrowheads="1"/>
          </p:cNvSpPr>
          <p:nvPr>
            <p:ph idx="1"/>
          </p:nvPr>
        </p:nvSpPr>
        <p:spPr>
          <a:xfrm>
            <a:off x="292608" y="1003253"/>
            <a:ext cx="11649456" cy="3539430"/>
          </a:xfrm>
          <a:noFill/>
          <a:ln/>
        </p:spPr>
        <p:txBody>
          <a:bodyPr/>
          <a:lstStyle/>
          <a:p>
            <a:pPr marL="17463" indent="-17463">
              <a:buNone/>
            </a:pPr>
            <a:r>
              <a:rPr lang="en-US" altLang="en-US" sz="3200" dirty="0">
                <a:latin typeface="Calibri" panose="020F0502020204030204" pitchFamily="34" charset="0"/>
                <a:ea typeface="Arial" charset="0"/>
                <a:cs typeface="Calibri" panose="020F0502020204030204" pitchFamily="34" charset="0"/>
              </a:rPr>
              <a:t>If unpolarized light is incident from the left,  in which case will some light get through?</a:t>
            </a:r>
          </a:p>
          <a:p>
            <a:pPr marL="457200" indent="-457200">
              <a:buFont typeface="+mj-lt"/>
              <a:buAutoNum type="alphaLcParenR"/>
            </a:pPr>
            <a:r>
              <a:rPr lang="en-US" altLang="en-US" sz="3200" dirty="0">
                <a:latin typeface="Calibri" panose="020F0502020204030204" pitchFamily="34" charset="0"/>
                <a:cs typeface="Calibri" panose="020F0502020204030204" pitchFamily="34" charset="0"/>
              </a:rPr>
              <a:t>only case 1</a:t>
            </a:r>
          </a:p>
          <a:p>
            <a:pPr marL="457200" indent="-457200">
              <a:buFont typeface="+mj-lt"/>
              <a:buAutoNum type="alphaLcParenR"/>
            </a:pPr>
            <a:r>
              <a:rPr lang="en-US" altLang="en-US" sz="3200" dirty="0">
                <a:latin typeface="Calibri" panose="020F0502020204030204" pitchFamily="34" charset="0"/>
                <a:cs typeface="Calibri" panose="020F0502020204030204" pitchFamily="34" charset="0"/>
              </a:rPr>
              <a:t>only case 2</a:t>
            </a:r>
          </a:p>
          <a:p>
            <a:pPr marL="457200" indent="-457200">
              <a:buFont typeface="+mj-lt"/>
              <a:buAutoNum type="alphaLcParenR"/>
            </a:pPr>
            <a:r>
              <a:rPr lang="en-US" altLang="en-US" sz="3200" dirty="0">
                <a:latin typeface="Calibri" panose="020F0502020204030204" pitchFamily="34" charset="0"/>
                <a:cs typeface="Calibri" panose="020F0502020204030204" pitchFamily="34" charset="0"/>
              </a:rPr>
              <a:t>only case 3</a:t>
            </a:r>
            <a:endParaRPr lang="en-US" altLang="en-US" sz="3200" dirty="0">
              <a:latin typeface="Calibri" panose="020F0502020204030204" pitchFamily="34" charset="0"/>
              <a:cs typeface="Calibri" panose="020F0502020204030204" pitchFamily="34" charset="0"/>
              <a:sym typeface="Symbol" charset="2"/>
            </a:endParaRPr>
          </a:p>
          <a:p>
            <a:pPr marL="457200" indent="-457200">
              <a:buFont typeface="+mj-lt"/>
              <a:buAutoNum type="alphaLcParenR"/>
            </a:pPr>
            <a:r>
              <a:rPr lang="en-US" altLang="en-US" sz="3200" dirty="0">
                <a:latin typeface="Calibri" panose="020F0502020204030204" pitchFamily="34" charset="0"/>
                <a:cs typeface="Calibri" panose="020F0502020204030204" pitchFamily="34" charset="0"/>
                <a:sym typeface="Symbol" charset="2"/>
              </a:rPr>
              <a:t>cases 1 and 3</a:t>
            </a:r>
          </a:p>
          <a:p>
            <a:pPr marL="457200" indent="-457200">
              <a:buFont typeface="+mj-lt"/>
              <a:buAutoNum type="alphaLcParenR"/>
            </a:pPr>
            <a:r>
              <a:rPr lang="en-US" altLang="en-US" sz="3200" dirty="0">
                <a:latin typeface="Calibri" panose="020F0502020204030204" pitchFamily="34" charset="0"/>
                <a:cs typeface="Calibri" panose="020F0502020204030204" pitchFamily="34" charset="0"/>
                <a:sym typeface="Symbol" charset="2"/>
              </a:rPr>
              <a:t>all three cases</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A6EA97B6-4E31-854B-A2A8-7611470F59C7}"/>
                  </a:ext>
                </a:extLst>
              </p:cNvPr>
              <p:cNvSpPr/>
              <p:nvPr/>
            </p:nvSpPr>
            <p:spPr>
              <a:xfrm>
                <a:off x="253415" y="4542683"/>
                <a:ext cx="6824392" cy="2062103"/>
              </a:xfrm>
              <a:prstGeom prst="rect">
                <a:avLst/>
              </a:prstGeom>
            </p:spPr>
            <p:txBody>
              <a:bodyPr wrap="square">
                <a:spAutoFit/>
              </a:bodyPr>
              <a:lstStyle/>
              <a:p>
                <a:pPr marL="344488" indent="-344488">
                  <a:buFont typeface="Arial" panose="020B0604020202020204" pitchFamily="34" charset="0"/>
                  <a:buChar char="•"/>
                </a:pPr>
                <a:r>
                  <a:rPr lang="en-US" altLang="en-US" sz="3200" b="1" dirty="0">
                    <a:latin typeface="Calibri" panose="020F0502020204030204" pitchFamily="34" charset="0"/>
                    <a:cs typeface="Calibri" panose="020F0502020204030204" pitchFamily="34" charset="0"/>
                  </a:rPr>
                  <a:t>Cases 1 &amp; 3:</a:t>
                </a:r>
                <a:r>
                  <a:rPr lang="en-US" altLang="en-US" sz="3200" dirty="0">
                    <a:latin typeface="Calibri" panose="020F0502020204030204" pitchFamily="34" charset="0"/>
                    <a:cs typeface="Calibri" panose="020F0502020204030204" pitchFamily="34" charset="0"/>
                  </a:rPr>
                  <a:t> </a:t>
                </a:r>
                <a:r>
                  <a:rPr lang="en-US" altLang="en-US" sz="3200" dirty="0">
                    <a:solidFill>
                      <a:srgbClr val="C00000"/>
                    </a:solidFill>
                    <a:latin typeface="Calibri" panose="020F0502020204030204" pitchFamily="34" charset="0"/>
                    <a:cs typeface="Calibri" panose="020F0502020204030204" pitchFamily="34" charset="0"/>
                  </a:rPr>
                  <a:t>light blocked by adjacent horizontal and vertical polarizers</a:t>
                </a:r>
              </a:p>
              <a:p>
                <a:pPr marL="344488" indent="-344488">
                  <a:buFont typeface="Arial" panose="020B0604020202020204" pitchFamily="34" charset="0"/>
                  <a:buChar char="•"/>
                </a:pPr>
                <a:r>
                  <a:rPr lang="en-US" altLang="en-US" sz="3200" b="1" dirty="0">
                    <a:latin typeface="Calibri" panose="020F0502020204030204" pitchFamily="34" charset="0"/>
                    <a:cs typeface="Calibri" panose="020F0502020204030204" pitchFamily="34" charset="0"/>
                  </a:rPr>
                  <a:t>Case 2:</a:t>
                </a:r>
                <a:r>
                  <a:rPr lang="en-US" altLang="en-US" sz="3200" dirty="0">
                    <a:latin typeface="Calibri" panose="020F0502020204030204" pitchFamily="34" charset="0"/>
                    <a:cs typeface="Calibri" panose="020F0502020204030204" pitchFamily="34" charset="0"/>
                  </a:rPr>
                  <a:t> </a:t>
                </a:r>
                <a14:m>
                  <m:oMath xmlns:m="http://schemas.openxmlformats.org/officeDocument/2006/math">
                    <m:r>
                      <a:rPr lang="en-US" altLang="en-US" sz="3200" i="1" dirty="0" smtClean="0">
                        <a:latin typeface="Cambria Math" panose="02040503050406030204" pitchFamily="18" charset="0"/>
                        <a:cs typeface="Calibri" panose="020F0502020204030204" pitchFamily="34" charset="0"/>
                      </a:rPr>
                      <m:t>45</m:t>
                    </m:r>
                    <m:r>
                      <a:rPr lang="en-US" altLang="en-US" sz="3200" b="0" i="1" dirty="0" smtClean="0">
                        <a:latin typeface="Cambria Math" panose="02040503050406030204" pitchFamily="18" charset="0"/>
                        <a:cs typeface="Calibri" panose="020F0502020204030204" pitchFamily="34" charset="0"/>
                      </a:rPr>
                      <m:t>°</m:t>
                    </m:r>
                  </m:oMath>
                </a14:m>
                <a:r>
                  <a:rPr lang="en-US" altLang="en-US" sz="3200" dirty="0">
                    <a:latin typeface="Calibri" panose="020F0502020204030204" pitchFamily="34" charset="0"/>
                    <a:cs typeface="Calibri" panose="020F0502020204030204" pitchFamily="34" charset="0"/>
                  </a:rPr>
                  <a:t> </a:t>
                </a:r>
                <a:r>
                  <a:rPr lang="en-US" altLang="en-US" sz="3200" dirty="0">
                    <a:solidFill>
                      <a:schemeClr val="accent2">
                        <a:lumMod val="50000"/>
                      </a:schemeClr>
                    </a:solidFill>
                    <a:latin typeface="Calibri" panose="020F0502020204030204" pitchFamily="34" charset="0"/>
                    <a:cs typeface="Calibri" panose="020F0502020204030204" pitchFamily="34" charset="0"/>
                  </a:rPr>
                  <a:t>polarizer allows some light through last vertical polarizer</a:t>
                </a:r>
                <a:endParaRPr lang="en-US" altLang="en-US" sz="3200" dirty="0">
                  <a:solidFill>
                    <a:schemeClr val="accent2">
                      <a:lumMod val="50000"/>
                    </a:schemeClr>
                  </a:solidFill>
                  <a:latin typeface="Calibri" panose="020F0502020204030204" pitchFamily="34" charset="0"/>
                  <a:ea typeface="Arial" charset="0"/>
                  <a:cs typeface="Calibri" panose="020F0502020204030204" pitchFamily="34" charset="0"/>
                </a:endParaRPr>
              </a:p>
            </p:txBody>
          </p:sp>
        </mc:Choice>
        <mc:Fallback xmlns="">
          <p:sp>
            <p:nvSpPr>
              <p:cNvPr id="5" name="Rectangle 4">
                <a:extLst>
                  <a:ext uri="{FF2B5EF4-FFF2-40B4-BE49-F238E27FC236}">
                    <a16:creationId xmlns:a16="http://schemas.microsoft.com/office/drawing/2014/main" id="{A6EA97B6-4E31-854B-A2A8-7611470F59C7}"/>
                  </a:ext>
                </a:extLst>
              </p:cNvPr>
              <p:cNvSpPr>
                <a:spLocks noRot="1" noChangeAspect="1" noMove="1" noResize="1" noEditPoints="1" noAdjustHandles="1" noChangeArrowheads="1" noChangeShapeType="1" noTextEdit="1"/>
              </p:cNvSpPr>
              <p:nvPr/>
            </p:nvSpPr>
            <p:spPr>
              <a:xfrm>
                <a:off x="253415" y="4542683"/>
                <a:ext cx="6824392" cy="2062103"/>
              </a:xfrm>
              <a:prstGeom prst="rect">
                <a:avLst/>
              </a:prstGeom>
              <a:blipFill>
                <a:blip r:embed="rId3"/>
                <a:stretch>
                  <a:fillRect l="-1859" t="-3681" r="-2602" b="-7975"/>
                </a:stretch>
              </a:blipFill>
            </p:spPr>
            <p:txBody>
              <a:bodyPr/>
              <a:lstStyle/>
              <a:p>
                <a:r>
                  <a:rPr lang="en-US">
                    <a:noFill/>
                  </a:rPr>
                  <a:t> </a:t>
                </a:r>
              </a:p>
            </p:txBody>
          </p:sp>
        </mc:Fallback>
      </mc:AlternateContent>
      <p:sp>
        <p:nvSpPr>
          <p:cNvPr id="67" name="Rectangle 66">
            <a:extLst>
              <a:ext uri="{FF2B5EF4-FFF2-40B4-BE49-F238E27FC236}">
                <a16:creationId xmlns:a16="http://schemas.microsoft.com/office/drawing/2014/main" id="{A7B603F7-0302-504F-9AAB-3EC93D05810C}"/>
              </a:ext>
            </a:extLst>
          </p:cNvPr>
          <p:cNvSpPr/>
          <p:nvPr/>
        </p:nvSpPr>
        <p:spPr bwMode="auto">
          <a:xfrm>
            <a:off x="140072" y="2496100"/>
            <a:ext cx="2859160" cy="524657"/>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noFill/>
              <a:latin typeface="Arial" charset="0"/>
              <a:ea typeface="ＭＳ Ｐゴシック" charset="0"/>
            </a:endParaRPr>
          </a:p>
        </p:txBody>
      </p:sp>
    </p:spTree>
    <p:extLst>
      <p:ext uri="{BB962C8B-B14F-4D97-AF65-F5344CB8AC3E}">
        <p14:creationId xmlns:p14="http://schemas.microsoft.com/office/powerpoint/2010/main" val="64500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idx="4294967295"/>
              </p:nvPr>
            </p:nvSpPr>
            <p:spPr>
              <a:xfrm>
                <a:off x="34545" y="971735"/>
                <a:ext cx="12108687" cy="3785652"/>
              </a:xfrm>
            </p:spPr>
            <p:txBody>
              <a:bodyPr wrap="square">
                <a:spAutoFit/>
              </a:bodyPr>
              <a:lstStyle/>
              <a:p>
                <a:pPr marL="15875" indent="0">
                  <a:lnSpc>
                    <a:spcPct val="100000"/>
                  </a:lnSpc>
                  <a:spcBef>
                    <a:spcPts val="0"/>
                  </a:spcBef>
                  <a:buClr>
                    <a:schemeClr val="tx1"/>
                  </a:buClr>
                  <a:buNone/>
                </a:pPr>
                <a:r>
                  <a:rPr lang="en-US" sz="2400" dirty="0"/>
                  <a:t>A polarizing filter is a plastic sheet that allows only certain components of the electric field in an electromagnetic wave to pass through, and a wave that has passed through such a filter is said to be polarized. After a wave has passed through the filter shown in the figure, for instance, the wave’s electric field contains only the vertical components of all the electric field vectors present before the wave passed through. Because the horizontal components have been blocked, the wave has lost half of its initial intensity. If this polarized wave then passes through the filter of the figure, where the filter-polarizing direction is at an angle </a:t>
                </a:r>
                <a14:m>
                  <m:oMath xmlns:m="http://schemas.openxmlformats.org/officeDocument/2006/math">
                    <m:r>
                      <a:rPr lang="en-US" sz="2400" i="1" dirty="0" smtClean="0">
                        <a:latin typeface="Cambria Math" panose="02040503050406030204" pitchFamily="18" charset="0"/>
                      </a:rPr>
                      <m:t>𝜃</m:t>
                    </m:r>
                  </m:oMath>
                </a14:m>
                <a:r>
                  <a:rPr lang="en-US" sz="2400" dirty="0"/>
                  <a:t> to the direction of the vertically polarized wave, the wave loses more of its intensity. If the polarized wave has an intensity </a:t>
                </a:r>
                <a14:m>
                  <m:oMath xmlns:m="http://schemas.openxmlformats.org/officeDocument/2006/math">
                    <m:sSub>
                      <m:sSubPr>
                        <m:ctrlPr>
                          <a:rPr lang="en-US" sz="2400" i="1" dirty="0" smtClean="0">
                            <a:latin typeface="Cambria Math" panose="02040503050406030204" pitchFamily="18" charset="0"/>
                          </a:rPr>
                        </m:ctrlPr>
                      </m:sSubPr>
                      <m:e>
                        <m:r>
                          <a:rPr lang="en-US" sz="2400" i="1" dirty="0" smtClean="0">
                            <a:latin typeface="Cambria Math" panose="02040503050406030204" pitchFamily="18" charset="0"/>
                          </a:rPr>
                          <m:t>𝑆</m:t>
                        </m:r>
                      </m:e>
                      <m:sub>
                        <m:r>
                          <m:rPr>
                            <m:sty m:val="p"/>
                          </m:rPr>
                          <a:rPr lang="en-US" sz="2400" i="0" dirty="0" smtClean="0">
                            <a:latin typeface="Cambria Math" panose="02040503050406030204" pitchFamily="18" charset="0"/>
                          </a:rPr>
                          <m:t>before</m:t>
                        </m:r>
                      </m:sub>
                    </m:sSub>
                    <m:r>
                      <a:rPr lang="en-US" sz="2400" i="1" dirty="0" smtClean="0">
                        <a:latin typeface="Cambria Math" panose="02040503050406030204" pitchFamily="18" charset="0"/>
                      </a:rPr>
                      <m:t>=200</m:t>
                    </m:r>
                  </m:oMath>
                </a14:m>
                <a:r>
                  <a:rPr lang="en-US" sz="2400" dirty="0"/>
                  <a:t> </a:t>
                </a:r>
                <a14:m>
                  <m:oMath xmlns:m="http://schemas.openxmlformats.org/officeDocument/2006/math">
                    <m:r>
                      <m:rPr>
                        <m:sty m:val="p"/>
                      </m:rPr>
                      <a:rPr lang="en-US" sz="2400" i="0" dirty="0" smtClean="0">
                        <a:latin typeface="Cambria Math" panose="02040503050406030204" pitchFamily="18" charset="0"/>
                      </a:rPr>
                      <m:t>W</m:t>
                    </m:r>
                    <m:r>
                      <a:rPr lang="en-US" sz="2400" i="1" dirty="0" smtClean="0">
                        <a:latin typeface="Cambria Math" panose="02040503050406030204" pitchFamily="18" charset="0"/>
                      </a:rPr>
                      <m:t>/</m:t>
                    </m:r>
                    <m:sSup>
                      <m:sSupPr>
                        <m:ctrlPr>
                          <a:rPr lang="en-US" sz="2400" i="1" dirty="0" smtClean="0">
                            <a:latin typeface="Cambria Math" panose="02040503050406030204" pitchFamily="18" charset="0"/>
                          </a:rPr>
                        </m:ctrlPr>
                      </m:sSupPr>
                      <m:e>
                        <m:r>
                          <m:rPr>
                            <m:sty m:val="p"/>
                          </m:rPr>
                          <a:rPr lang="en-US" sz="2400" i="0" dirty="0" smtClean="0">
                            <a:latin typeface="Cambria Math" panose="02040503050406030204" pitchFamily="18" charset="0"/>
                          </a:rPr>
                          <m:t>m</m:t>
                        </m:r>
                      </m:e>
                      <m:sup>
                        <m:r>
                          <a:rPr lang="en-US" sz="2400" i="1" dirty="0" smtClean="0">
                            <a:latin typeface="Cambria Math" panose="02040503050406030204" pitchFamily="18" charset="0"/>
                          </a:rPr>
                          <m:t>2</m:t>
                        </m:r>
                      </m:sup>
                    </m:sSup>
                  </m:oMath>
                </a14:m>
                <a:r>
                  <a:rPr lang="en-US" sz="2400" dirty="0"/>
                  <a:t> before passing through the filter of the figure and </a:t>
                </a:r>
                <a14:m>
                  <m:oMath xmlns:m="http://schemas.openxmlformats.org/officeDocument/2006/math">
                    <m:r>
                      <a:rPr lang="en-US" sz="2400" i="1" dirty="0" smtClean="0">
                        <a:latin typeface="Cambria Math" panose="02040503050406030204" pitchFamily="18" charset="0"/>
                      </a:rPr>
                      <m:t>𝜃</m:t>
                    </m:r>
                    <m:r>
                      <a:rPr lang="en-US" sz="2400" i="1" dirty="0" smtClean="0">
                        <a:latin typeface="Cambria Math" panose="02040503050406030204" pitchFamily="18" charset="0"/>
                      </a:rPr>
                      <m:t>=20.0°</m:t>
                    </m:r>
                  </m:oMath>
                </a14:m>
                <a:r>
                  <a:rPr lang="en-US" sz="2400" dirty="0"/>
                  <a:t>, what is the intensity after the wave passes through?</a:t>
                </a:r>
              </a:p>
            </p:txBody>
          </p:sp>
        </mc:Choice>
        <mc:Fallback xmlns="">
          <p:sp>
            <p:nvSpPr>
              <p:cNvPr id="6" name="Content Placeholder 5"/>
              <p:cNvSpPr>
                <a:spLocks noGrp="1" noRot="1" noChangeAspect="1" noMove="1" noResize="1" noEditPoints="1" noAdjustHandles="1" noChangeArrowheads="1" noChangeShapeType="1" noTextEdit="1"/>
              </p:cNvSpPr>
              <p:nvPr>
                <p:ph idx="4294967295"/>
              </p:nvPr>
            </p:nvSpPr>
            <p:spPr>
              <a:xfrm>
                <a:off x="34545" y="971735"/>
                <a:ext cx="12108687" cy="3785652"/>
              </a:xfrm>
              <a:blipFill>
                <a:blip r:embed="rId3"/>
                <a:stretch>
                  <a:fillRect l="-524" t="-1338" r="-524" b="-2676"/>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EF718F39-9022-A64F-A66D-E0F3B7F44E53}"/>
              </a:ext>
            </a:extLst>
          </p:cNvPr>
          <p:cNvSpPr>
            <a:spLocks noGrp="1"/>
          </p:cNvSpPr>
          <p:nvPr>
            <p:ph type="title"/>
          </p:nvPr>
        </p:nvSpPr>
        <p:spPr/>
        <p:txBody>
          <a:bodyPr/>
          <a:lstStyle/>
          <a:p>
            <a:r>
              <a:rPr lang="en-US" dirty="0"/>
              <a:t>Example Problem: QP 30.63</a:t>
            </a:r>
          </a:p>
        </p:txBody>
      </p:sp>
      <p:sp>
        <p:nvSpPr>
          <p:cNvPr id="3" name="Footer Placeholder 2"/>
          <p:cNvSpPr>
            <a:spLocks noGrp="1"/>
          </p:cNvSpPr>
          <p:nvPr>
            <p:ph type="ftr" sz="quarter" idx="11"/>
          </p:nvPr>
        </p:nvSpPr>
        <p:spPr/>
        <p:txBody>
          <a:bodyPr/>
          <a:lstStyle/>
          <a:p>
            <a:r>
              <a:rPr lang="en-GB"/>
              <a:t>© 2015 Pearson Education, Inc.</a:t>
            </a:r>
          </a:p>
        </p:txBody>
      </p:sp>
      <p:sp>
        <p:nvSpPr>
          <p:cNvPr id="5" name="Slide Number Placeholder 4">
            <a:extLst>
              <a:ext uri="{FF2B5EF4-FFF2-40B4-BE49-F238E27FC236}">
                <a16:creationId xmlns:a16="http://schemas.microsoft.com/office/drawing/2014/main" id="{730FAE29-F3BE-594A-ACE1-D7F3ABBA2B26}"/>
              </a:ext>
            </a:extLst>
          </p:cNvPr>
          <p:cNvSpPr>
            <a:spLocks noGrp="1"/>
          </p:cNvSpPr>
          <p:nvPr>
            <p:ph type="sldNum" sz="quarter" idx="12"/>
          </p:nvPr>
        </p:nvSpPr>
        <p:spPr/>
        <p:txBody>
          <a:bodyPr/>
          <a:lstStyle/>
          <a:p>
            <a:fld id="{B79B69FD-2E52-A742-8FC1-C69E57207C6B}" type="slidenum">
              <a:rPr lang="en-US" smtClean="0"/>
              <a:pPr/>
              <a:t>34</a:t>
            </a:fld>
            <a:endParaRPr lang="en-US" dirty="0"/>
          </a:p>
        </p:txBody>
      </p:sp>
      <p:pic>
        <p:nvPicPr>
          <p:cNvPr id="7" name="Picture 6">
            <a:extLst>
              <a:ext uri="{FF2B5EF4-FFF2-40B4-BE49-F238E27FC236}">
                <a16:creationId xmlns:a16="http://schemas.microsoft.com/office/drawing/2014/main" id="{1C23528D-7D03-D846-B4F0-D6650DE9D855}"/>
              </a:ext>
            </a:extLst>
          </p:cNvPr>
          <p:cNvPicPr>
            <a:picLocks noChangeAspect="1"/>
          </p:cNvPicPr>
          <p:nvPr/>
        </p:nvPicPr>
        <p:blipFill rotWithShape="1">
          <a:blip r:embed="rId4"/>
          <a:srcRect b="2515"/>
          <a:stretch/>
        </p:blipFill>
        <p:spPr>
          <a:xfrm>
            <a:off x="8340058" y="4368947"/>
            <a:ext cx="3058042" cy="2329565"/>
          </a:xfrm>
          <a:prstGeom prst="rect">
            <a:avLst/>
          </a:prstGeom>
        </p:spPr>
      </p:pic>
    </p:spTree>
    <p:extLst>
      <p:ext uri="{BB962C8B-B14F-4D97-AF65-F5344CB8AC3E}">
        <p14:creationId xmlns:p14="http://schemas.microsoft.com/office/powerpoint/2010/main" val="26960227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idx="4294967295"/>
              </p:nvPr>
            </p:nvSpPr>
            <p:spPr>
              <a:xfrm>
                <a:off x="34545" y="886675"/>
                <a:ext cx="12108687" cy="1938992"/>
              </a:xfrm>
            </p:spPr>
            <p:txBody>
              <a:bodyPr wrap="square">
                <a:spAutoFit/>
              </a:bodyPr>
              <a:lstStyle/>
              <a:p>
                <a:pPr marL="15875" indent="0">
                  <a:lnSpc>
                    <a:spcPct val="100000"/>
                  </a:lnSpc>
                  <a:spcBef>
                    <a:spcPts val="0"/>
                  </a:spcBef>
                  <a:buClr>
                    <a:schemeClr val="tx1"/>
                  </a:buClr>
                  <a:buNone/>
                </a:pPr>
                <a:r>
                  <a:rPr lang="en-US" sz="2000" dirty="0"/>
                  <a:t>After a wave has passed through the filter shown in the figure, for instance, the wave’s electric field contains only the vertical components of all the electric field vectors present before the wave passed through. Because the horizontal components have been blocked, the wave has lost half its initial intensity. If this polarized wave passes through the filter of the figure, where the filter-polarizing direction is at an angle </a:t>
                </a:r>
                <a14:m>
                  <m:oMath xmlns:m="http://schemas.openxmlformats.org/officeDocument/2006/math">
                    <m:r>
                      <a:rPr lang="en-US" sz="2000" i="1" dirty="0" smtClean="0">
                        <a:latin typeface="Cambria Math" panose="02040503050406030204" pitchFamily="18" charset="0"/>
                      </a:rPr>
                      <m:t>𝜃</m:t>
                    </m:r>
                  </m:oMath>
                </a14:m>
                <a:r>
                  <a:rPr lang="en-US" sz="2000" dirty="0"/>
                  <a:t> to the direction of the vertically polarized wave, the wave loses more of its intensity. If the polarized wave has an intensity </a:t>
                </a:r>
                <a14:m>
                  <m:oMath xmlns:m="http://schemas.openxmlformats.org/officeDocument/2006/math">
                    <m:sSub>
                      <m:sSubPr>
                        <m:ctrlPr>
                          <a:rPr lang="en-US" sz="2000" i="1" dirty="0" smtClean="0">
                            <a:latin typeface="Cambria Math" panose="02040503050406030204" pitchFamily="18" charset="0"/>
                          </a:rPr>
                        </m:ctrlPr>
                      </m:sSubPr>
                      <m:e>
                        <m:r>
                          <a:rPr lang="en-US" sz="2000" i="1" dirty="0" smtClean="0">
                            <a:latin typeface="Cambria Math" panose="02040503050406030204" pitchFamily="18" charset="0"/>
                          </a:rPr>
                          <m:t>𝑆</m:t>
                        </m:r>
                      </m:e>
                      <m:sub>
                        <m:r>
                          <m:rPr>
                            <m:sty m:val="p"/>
                          </m:rPr>
                          <a:rPr lang="en-US" sz="2000" i="0" dirty="0" smtClean="0">
                            <a:latin typeface="Cambria Math" panose="02040503050406030204" pitchFamily="18" charset="0"/>
                          </a:rPr>
                          <m:t>before</m:t>
                        </m:r>
                      </m:sub>
                    </m:sSub>
                    <m:r>
                      <a:rPr lang="en-US" sz="2000" i="1" dirty="0" smtClean="0">
                        <a:latin typeface="Cambria Math" panose="02040503050406030204" pitchFamily="18" charset="0"/>
                      </a:rPr>
                      <m:t>=200</m:t>
                    </m:r>
                  </m:oMath>
                </a14:m>
                <a:r>
                  <a:rPr lang="en-US" sz="2000" dirty="0"/>
                  <a:t> </a:t>
                </a:r>
                <a14:m>
                  <m:oMath xmlns:m="http://schemas.openxmlformats.org/officeDocument/2006/math">
                    <m:r>
                      <m:rPr>
                        <m:sty m:val="p"/>
                      </m:rPr>
                      <a:rPr lang="en-US" sz="2000" i="0" dirty="0" smtClean="0">
                        <a:latin typeface="Cambria Math" panose="02040503050406030204" pitchFamily="18" charset="0"/>
                      </a:rPr>
                      <m:t>W</m:t>
                    </m:r>
                    <m:r>
                      <a:rPr lang="en-US" sz="2000" i="1" dirty="0" smtClean="0">
                        <a:latin typeface="Cambria Math" panose="02040503050406030204" pitchFamily="18" charset="0"/>
                      </a:rPr>
                      <m:t>/</m:t>
                    </m:r>
                    <m:sSup>
                      <m:sSupPr>
                        <m:ctrlPr>
                          <a:rPr lang="en-US" sz="2000" i="1" dirty="0" smtClean="0">
                            <a:latin typeface="Cambria Math" panose="02040503050406030204" pitchFamily="18" charset="0"/>
                          </a:rPr>
                        </m:ctrlPr>
                      </m:sSupPr>
                      <m:e>
                        <m:r>
                          <m:rPr>
                            <m:sty m:val="p"/>
                          </m:rPr>
                          <a:rPr lang="en-US" sz="2000" i="0" dirty="0" smtClean="0">
                            <a:latin typeface="Cambria Math" panose="02040503050406030204" pitchFamily="18" charset="0"/>
                          </a:rPr>
                          <m:t>m</m:t>
                        </m:r>
                      </m:e>
                      <m:sup>
                        <m:r>
                          <a:rPr lang="en-US" sz="2000" i="1" dirty="0" smtClean="0">
                            <a:latin typeface="Cambria Math" panose="02040503050406030204" pitchFamily="18" charset="0"/>
                          </a:rPr>
                          <m:t>2</m:t>
                        </m:r>
                      </m:sup>
                    </m:sSup>
                  </m:oMath>
                </a14:m>
                <a:r>
                  <a:rPr lang="en-US" sz="2000" dirty="0"/>
                  <a:t> before passing through the filter of the figure and </a:t>
                </a:r>
                <a14:m>
                  <m:oMath xmlns:m="http://schemas.openxmlformats.org/officeDocument/2006/math">
                    <m:r>
                      <a:rPr lang="en-US" sz="2000" i="1" dirty="0" smtClean="0">
                        <a:latin typeface="Cambria Math" panose="02040503050406030204" pitchFamily="18" charset="0"/>
                      </a:rPr>
                      <m:t>𝜃</m:t>
                    </m:r>
                    <m:r>
                      <a:rPr lang="en-US" sz="2000" i="1" dirty="0" smtClean="0">
                        <a:latin typeface="Cambria Math" panose="02040503050406030204" pitchFamily="18" charset="0"/>
                      </a:rPr>
                      <m:t>=20.0°</m:t>
                    </m:r>
                  </m:oMath>
                </a14:m>
                <a:r>
                  <a:rPr lang="en-US" sz="2000" dirty="0"/>
                  <a:t>, what is the intensity after the wave passes through?</a:t>
                </a:r>
              </a:p>
            </p:txBody>
          </p:sp>
        </mc:Choice>
        <mc:Fallback xmlns="">
          <p:sp>
            <p:nvSpPr>
              <p:cNvPr id="6" name="Content Placeholder 5"/>
              <p:cNvSpPr>
                <a:spLocks noGrp="1" noRot="1" noChangeAspect="1" noMove="1" noResize="1" noEditPoints="1" noAdjustHandles="1" noChangeArrowheads="1" noChangeShapeType="1" noTextEdit="1"/>
              </p:cNvSpPr>
              <p:nvPr>
                <p:ph idx="4294967295"/>
              </p:nvPr>
            </p:nvSpPr>
            <p:spPr>
              <a:xfrm>
                <a:off x="34545" y="886675"/>
                <a:ext cx="12108687" cy="1938992"/>
              </a:xfrm>
              <a:blipFill>
                <a:blip r:embed="rId3"/>
                <a:stretch>
                  <a:fillRect l="-210" t="-1307" r="-314" b="-4575"/>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EF718F39-9022-A64F-A66D-E0F3B7F44E53}"/>
              </a:ext>
            </a:extLst>
          </p:cNvPr>
          <p:cNvSpPr>
            <a:spLocks noGrp="1"/>
          </p:cNvSpPr>
          <p:nvPr>
            <p:ph type="title"/>
          </p:nvPr>
        </p:nvSpPr>
        <p:spPr/>
        <p:txBody>
          <a:bodyPr/>
          <a:lstStyle/>
          <a:p>
            <a:r>
              <a:rPr lang="en-US" dirty="0"/>
              <a:t>Example Problem: QP 30.63</a:t>
            </a:r>
          </a:p>
        </p:txBody>
      </p:sp>
      <p:sp>
        <p:nvSpPr>
          <p:cNvPr id="3" name="Footer Placeholder 2"/>
          <p:cNvSpPr>
            <a:spLocks noGrp="1"/>
          </p:cNvSpPr>
          <p:nvPr>
            <p:ph type="ftr" sz="quarter" idx="11"/>
          </p:nvPr>
        </p:nvSpPr>
        <p:spPr/>
        <p:txBody>
          <a:bodyPr/>
          <a:lstStyle/>
          <a:p>
            <a:r>
              <a:rPr lang="en-GB"/>
              <a:t>© 2015 Pearson Education, Inc.</a:t>
            </a:r>
          </a:p>
        </p:txBody>
      </p:sp>
      <p:sp>
        <p:nvSpPr>
          <p:cNvPr id="5" name="Slide Number Placeholder 4">
            <a:extLst>
              <a:ext uri="{FF2B5EF4-FFF2-40B4-BE49-F238E27FC236}">
                <a16:creationId xmlns:a16="http://schemas.microsoft.com/office/drawing/2014/main" id="{730FAE29-F3BE-594A-ACE1-D7F3ABBA2B26}"/>
              </a:ext>
            </a:extLst>
          </p:cNvPr>
          <p:cNvSpPr>
            <a:spLocks noGrp="1"/>
          </p:cNvSpPr>
          <p:nvPr>
            <p:ph type="sldNum" sz="quarter" idx="12"/>
          </p:nvPr>
        </p:nvSpPr>
        <p:spPr/>
        <p:txBody>
          <a:bodyPr/>
          <a:lstStyle/>
          <a:p>
            <a:fld id="{B79B69FD-2E52-A742-8FC1-C69E57207C6B}" type="slidenum">
              <a:rPr lang="en-US" smtClean="0"/>
              <a:pPr/>
              <a:t>35</a:t>
            </a:fld>
            <a:endParaRPr lang="en-US"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1FB3BE72-D782-CA4B-98B6-53CCEE633E86}"/>
                  </a:ext>
                </a:extLst>
              </p:cNvPr>
              <p:cNvSpPr/>
              <p:nvPr/>
            </p:nvSpPr>
            <p:spPr>
              <a:xfrm>
                <a:off x="82508" y="2811074"/>
                <a:ext cx="4141216" cy="3785652"/>
              </a:xfrm>
              <a:prstGeom prst="rect">
                <a:avLst/>
              </a:prstGeom>
            </p:spPr>
            <p:txBody>
              <a:bodyPr wrap="square">
                <a:spAutoFit/>
              </a:bodyPr>
              <a:lstStyle/>
              <a:p>
                <a:pPr marL="298450" indent="-298450">
                  <a:lnSpc>
                    <a:spcPct val="100000"/>
                  </a:lnSpc>
                  <a:spcBef>
                    <a:spcPts val="0"/>
                  </a:spcBef>
                  <a:buClr>
                    <a:schemeClr val="tx1"/>
                  </a:buClr>
                  <a:buFont typeface="+mj-lt"/>
                  <a:buAutoNum type="arabicPeriod"/>
                </a:pPr>
                <a:r>
                  <a:rPr lang="en-US" sz="2000" b="1" dirty="0">
                    <a:latin typeface="Calibri" panose="020F0502020204030204" pitchFamily="34" charset="0"/>
                    <a:cs typeface="Calibri" panose="020F0502020204030204" pitchFamily="34" charset="0"/>
                  </a:rPr>
                  <a:t>Get Started!</a:t>
                </a:r>
              </a:p>
              <a:p>
                <a:pPr lvl="1" indent="-158750">
                  <a:lnSpc>
                    <a:spcPct val="100000"/>
                  </a:lnSpc>
                  <a:spcBef>
                    <a:spcPts val="0"/>
                  </a:spcBef>
                  <a:buClr>
                    <a:schemeClr val="tx1"/>
                  </a:buClr>
                  <a:buFont typeface="Arial" panose="020B0604020202020204" pitchFamily="34" charset="0"/>
                  <a:buChar char="•"/>
                </a:pPr>
                <a:r>
                  <a:rPr lang="en-US" sz="2000" dirty="0">
                    <a:solidFill>
                      <a:srgbClr val="C00000"/>
                    </a:solidFill>
                    <a:latin typeface="Calibri" panose="020F0502020204030204" pitchFamily="34" charset="0"/>
                    <a:cs typeface="Calibri" panose="020F0502020204030204" pitchFamily="34" charset="0"/>
                  </a:rPr>
                  <a:t>Draw a picture (given)</a:t>
                </a:r>
              </a:p>
              <a:p>
                <a:pPr lvl="1" indent="-158750">
                  <a:lnSpc>
                    <a:spcPct val="100000"/>
                  </a:lnSpc>
                  <a:spcBef>
                    <a:spcPts val="0"/>
                  </a:spcBef>
                  <a:buClr>
                    <a:schemeClr val="tx1"/>
                  </a:buClr>
                  <a:buFont typeface="Arial" panose="020B0604020202020204" pitchFamily="34" charset="0"/>
                  <a:buChar char="•"/>
                </a:pPr>
                <a:r>
                  <a:rPr lang="en-US" sz="2000" dirty="0">
                    <a:solidFill>
                      <a:schemeClr val="accent2">
                        <a:lumMod val="50000"/>
                      </a:schemeClr>
                    </a:solidFill>
                    <a:latin typeface="Calibri" panose="020F0502020204030204" pitchFamily="34" charset="0"/>
                    <a:cs typeface="Calibri" panose="020F0502020204030204" pitchFamily="34" charset="0"/>
                  </a:rPr>
                  <a:t>Known:</a:t>
                </a:r>
              </a:p>
              <a:p>
                <a:pPr marL="635000" lvl="2" indent="-177800">
                  <a:buClr>
                    <a:schemeClr val="tx1"/>
                  </a:buClr>
                  <a:buFont typeface="System Font Regular"/>
                  <a:buChar char="-"/>
                </a:pPr>
                <a14:m>
                  <m:oMath xmlns:m="http://schemas.openxmlformats.org/officeDocument/2006/math">
                    <m:sSub>
                      <m:sSubPr>
                        <m:ctrlPr>
                          <a:rPr lang="en-US" sz="2000" b="0" i="1" dirty="0" smtClean="0">
                            <a:latin typeface="Cambria Math" panose="02040503050406030204" pitchFamily="18" charset="0"/>
                          </a:rPr>
                        </m:ctrlPr>
                      </m:sSubPr>
                      <m:e>
                        <m:r>
                          <a:rPr lang="en-US" sz="2000" i="1" dirty="0">
                            <a:latin typeface="Cambria Math" panose="02040503050406030204" pitchFamily="18" charset="0"/>
                          </a:rPr>
                          <m:t>𝑆</m:t>
                        </m:r>
                      </m:e>
                      <m:sub>
                        <m:r>
                          <m:rPr>
                            <m:sty m:val="p"/>
                          </m:rPr>
                          <a:rPr lang="en-US" sz="2000" b="0" i="0" dirty="0" smtClean="0">
                            <a:latin typeface="Cambria Math" panose="02040503050406030204" pitchFamily="18" charset="0"/>
                          </a:rPr>
                          <m:t>before</m:t>
                        </m:r>
                      </m:sub>
                    </m:sSub>
                  </m:oMath>
                </a14:m>
                <a:r>
                  <a:rPr lang="en-US" sz="2000" dirty="0">
                    <a:solidFill>
                      <a:srgbClr val="008F00"/>
                    </a:solidFill>
                  </a:rPr>
                  <a:t>, </a:t>
                </a:r>
                <a14:m>
                  <m:oMath xmlns:m="http://schemas.openxmlformats.org/officeDocument/2006/math">
                    <m:r>
                      <a:rPr lang="en-US" sz="2000" i="1" dirty="0">
                        <a:latin typeface="Cambria Math" panose="02040503050406030204" pitchFamily="18" charset="0"/>
                      </a:rPr>
                      <m:t>𝜃</m:t>
                    </m:r>
                  </m:oMath>
                </a14:m>
                <a:endParaRPr lang="en-US" sz="2000" dirty="0">
                  <a:solidFill>
                    <a:srgbClr val="008F00"/>
                  </a:solidFill>
                </a:endParaRPr>
              </a:p>
              <a:p>
                <a:pPr lvl="1" indent="-158750">
                  <a:lnSpc>
                    <a:spcPct val="100000"/>
                  </a:lnSpc>
                  <a:spcBef>
                    <a:spcPts val="0"/>
                  </a:spcBef>
                  <a:buClr>
                    <a:schemeClr val="tx1"/>
                  </a:buClr>
                  <a:buFont typeface="Arial" panose="020B0604020202020204" pitchFamily="34" charset="0"/>
                  <a:buChar char="•"/>
                </a:pPr>
                <a:r>
                  <a:rPr lang="en-US" sz="2000" dirty="0">
                    <a:solidFill>
                      <a:srgbClr val="0432FF"/>
                    </a:solidFill>
                    <a:latin typeface="Calibri" panose="020F0502020204030204" pitchFamily="34" charset="0"/>
                    <a:cs typeface="Calibri" panose="020F0502020204030204" pitchFamily="34" charset="0"/>
                  </a:rPr>
                  <a:t>What do we need?</a:t>
                </a:r>
              </a:p>
              <a:p>
                <a:pPr marL="635000" lvl="2" indent="-177800">
                  <a:buClr>
                    <a:schemeClr val="tx1"/>
                  </a:buClr>
                  <a:buFont typeface="System Font Regular"/>
                  <a:buChar char="-"/>
                </a:pPr>
                <a14:m>
                  <m:oMath xmlns:m="http://schemas.openxmlformats.org/officeDocument/2006/math">
                    <m:sSub>
                      <m:sSubPr>
                        <m:ctrlPr>
                          <a:rPr lang="en-US" sz="2000" i="1" dirty="0">
                            <a:latin typeface="Cambria Math" panose="02040503050406030204" pitchFamily="18" charset="0"/>
                          </a:rPr>
                        </m:ctrlPr>
                      </m:sSubPr>
                      <m:e>
                        <m:r>
                          <a:rPr lang="en-US" sz="2000" i="1" dirty="0">
                            <a:latin typeface="Cambria Math" panose="02040503050406030204" pitchFamily="18" charset="0"/>
                          </a:rPr>
                          <m:t>𝑆</m:t>
                        </m:r>
                      </m:e>
                      <m:sub>
                        <m:r>
                          <m:rPr>
                            <m:sty m:val="p"/>
                          </m:rPr>
                          <a:rPr lang="en-US" sz="2000" b="0" i="0" dirty="0" smtClean="0">
                            <a:latin typeface="Cambria Math" panose="02040503050406030204" pitchFamily="18" charset="0"/>
                          </a:rPr>
                          <m:t>after</m:t>
                        </m:r>
                      </m:sub>
                    </m:sSub>
                  </m:oMath>
                </a14:m>
                <a:endParaRPr lang="en-US" sz="2000" b="1" dirty="0">
                  <a:latin typeface="Calibri" panose="020F0502020204030204" pitchFamily="34" charset="0"/>
                  <a:cs typeface="Calibri" panose="020F0502020204030204" pitchFamily="34" charset="0"/>
                </a:endParaRPr>
              </a:p>
              <a:p>
                <a:pPr marL="635000" lvl="2" indent="-177800">
                  <a:buClr>
                    <a:schemeClr val="tx1"/>
                  </a:buClr>
                  <a:buFont typeface="System Font Regular"/>
                  <a:buChar char="-"/>
                </a:pPr>
                <a:endParaRPr lang="en-US" sz="2000" b="1" dirty="0">
                  <a:latin typeface="Calibri" panose="020F0502020204030204" pitchFamily="34" charset="0"/>
                  <a:cs typeface="Calibri" panose="020F0502020204030204" pitchFamily="34" charset="0"/>
                </a:endParaRPr>
              </a:p>
              <a:p>
                <a:pPr marL="298450" indent="-298450">
                  <a:lnSpc>
                    <a:spcPct val="100000"/>
                  </a:lnSpc>
                  <a:spcBef>
                    <a:spcPts val="0"/>
                  </a:spcBef>
                  <a:buClr>
                    <a:schemeClr val="tx1"/>
                  </a:buClr>
                  <a:buFont typeface="+mj-lt"/>
                  <a:buAutoNum type="arabicPeriod" startAt="2"/>
                </a:pPr>
                <a:r>
                  <a:rPr lang="en-US" sz="2000" b="1" dirty="0">
                    <a:latin typeface="Calibri" panose="020F0502020204030204" pitchFamily="34" charset="0"/>
                    <a:cs typeface="Calibri" panose="020F0502020204030204" pitchFamily="34" charset="0"/>
                  </a:rPr>
                  <a:t>Make a plan</a:t>
                </a:r>
                <a:endParaRPr lang="en-US" sz="2000" dirty="0">
                  <a:solidFill>
                    <a:srgbClr val="C00000"/>
                  </a:solidFill>
                  <a:latin typeface="Calibri" panose="020F0502020204030204" pitchFamily="34" charset="0"/>
                  <a:cs typeface="Calibri" panose="020F0502020204030204" pitchFamily="34" charset="0"/>
                </a:endParaRPr>
              </a:p>
              <a:p>
                <a:pPr lvl="1" indent="-158750">
                  <a:buClr>
                    <a:schemeClr val="tx1"/>
                  </a:buClr>
                  <a:buFont typeface="Arial" panose="020B0604020202020204" pitchFamily="34" charset="0"/>
                  <a:buChar char="•"/>
                </a:pPr>
                <a:r>
                  <a:rPr lang="en-US" sz="2000" dirty="0">
                    <a:solidFill>
                      <a:srgbClr val="4F2170"/>
                    </a:solidFill>
                  </a:rPr>
                  <a:t>After:</a:t>
                </a:r>
                <a:r>
                  <a:rPr lang="en-US" sz="2000" dirty="0"/>
                  <a:t> </a:t>
                </a:r>
                <a14:m>
                  <m:oMath xmlns:m="http://schemas.openxmlformats.org/officeDocument/2006/math">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𝐸</m:t>
                        </m:r>
                      </m:e>
                      <m:sub>
                        <m:r>
                          <m:rPr>
                            <m:sty m:val="p"/>
                          </m:rPr>
                          <a:rPr lang="en-US" sz="2000" b="0" i="0" dirty="0" smtClean="0">
                            <a:latin typeface="Cambria Math" panose="02040503050406030204" pitchFamily="18" charset="0"/>
                          </a:rPr>
                          <m:t>after</m:t>
                        </m:r>
                      </m:sub>
                    </m:sSub>
                    <m:r>
                      <a:rPr lang="en-US" sz="2000" i="1" dirty="0">
                        <a:latin typeface="Cambria Math" panose="02040503050406030204" pitchFamily="18" charset="0"/>
                      </a:rPr>
                      <m:t>=</m:t>
                    </m:r>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𝐸</m:t>
                        </m:r>
                      </m:e>
                      <m:sub>
                        <m:r>
                          <m:rPr>
                            <m:sty m:val="p"/>
                          </m:rPr>
                          <a:rPr lang="en-US" sz="2000" b="0" i="0" dirty="0" smtClean="0">
                            <a:latin typeface="Cambria Math" panose="02040503050406030204" pitchFamily="18" charset="0"/>
                          </a:rPr>
                          <m:t>before</m:t>
                        </m:r>
                      </m:sub>
                    </m:sSub>
                    <m:func>
                      <m:funcPr>
                        <m:ctrlPr>
                          <a:rPr lang="en-US" sz="2000" b="0" i="1" dirty="0" smtClean="0">
                            <a:latin typeface="Cambria Math" panose="02040503050406030204" pitchFamily="18" charset="0"/>
                          </a:rPr>
                        </m:ctrlPr>
                      </m:funcPr>
                      <m:fName>
                        <m:r>
                          <m:rPr>
                            <m:sty m:val="p"/>
                          </m:rPr>
                          <a:rPr lang="en-US" sz="2000" b="0" i="0" dirty="0" smtClean="0">
                            <a:latin typeface="Cambria Math" panose="02040503050406030204" pitchFamily="18" charset="0"/>
                          </a:rPr>
                          <m:t>cos</m:t>
                        </m:r>
                      </m:fName>
                      <m:e>
                        <m:r>
                          <a:rPr lang="en-US" sz="2000" b="0" i="1" dirty="0" smtClean="0">
                            <a:latin typeface="Cambria Math" panose="02040503050406030204" pitchFamily="18" charset="0"/>
                          </a:rPr>
                          <m:t>𝜃</m:t>
                        </m:r>
                      </m:e>
                    </m:func>
                  </m:oMath>
                </a14:m>
                <a:endParaRPr lang="en-US" sz="2000" dirty="0">
                  <a:solidFill>
                    <a:srgbClr val="C00000"/>
                  </a:solidFill>
                </a:endParaRPr>
              </a:p>
              <a:p>
                <a:pPr lvl="1" indent="-158750">
                  <a:buClr>
                    <a:schemeClr val="tx1"/>
                  </a:buClr>
                  <a:buFont typeface="Arial" panose="020B0604020202020204" pitchFamily="34" charset="0"/>
                  <a:buChar char="•"/>
                </a:pPr>
                <a14:m>
                  <m:oMath xmlns:m="http://schemas.openxmlformats.org/officeDocument/2006/math">
                    <m:r>
                      <a:rPr lang="en-US" sz="2000" b="0" i="1" smtClean="0">
                        <a:latin typeface="Cambria Math" panose="02040503050406030204" pitchFamily="18" charset="0"/>
                      </a:rPr>
                      <m:t>𝑆</m:t>
                    </m:r>
                    <m:r>
                      <a:rPr lang="en-US" sz="2000" i="1">
                        <a:latin typeface="Cambria Math" panose="02040503050406030204" pitchFamily="18" charset="0"/>
                      </a:rPr>
                      <m:t>=</m:t>
                    </m:r>
                    <m:r>
                      <a:rPr lang="en-US" sz="2000" i="1">
                        <a:latin typeface="Cambria Math" panose="02040503050406030204" pitchFamily="18" charset="0"/>
                      </a:rPr>
                      <m:t>𝐸𝐵</m:t>
                    </m:r>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𝜇</m:t>
                        </m:r>
                      </m:e>
                      <m:sub>
                        <m:r>
                          <a:rPr lang="en-US" sz="2000" i="1">
                            <a:latin typeface="Cambria Math" panose="02040503050406030204" pitchFamily="18" charset="0"/>
                          </a:rPr>
                          <m:t>0</m:t>
                        </m:r>
                      </m:sub>
                    </m:sSub>
                  </m:oMath>
                </a14:m>
                <a:endParaRPr lang="en-US" sz="2000" dirty="0">
                  <a:solidFill>
                    <a:srgbClr val="C00000"/>
                  </a:solidFill>
                </a:endParaRPr>
              </a:p>
              <a:p>
                <a:pPr marL="803275" lvl="2" indent="-317500">
                  <a:buClr>
                    <a:schemeClr val="tx1"/>
                  </a:buClr>
                  <a:buFont typeface="System Font Regular"/>
                  <a:buChar char="-"/>
                </a:pPr>
                <a14:m>
                  <m:oMath xmlns:m="http://schemas.openxmlformats.org/officeDocument/2006/math">
                    <m:r>
                      <a:rPr lang="en-US" sz="2000" i="1" dirty="0">
                        <a:latin typeface="Cambria Math" panose="02040503050406030204" pitchFamily="18" charset="0"/>
                      </a:rPr>
                      <m:t>𝐸</m:t>
                    </m:r>
                    <m:r>
                      <a:rPr lang="en-US" sz="2000" i="1" dirty="0">
                        <a:latin typeface="Cambria Math" panose="02040503050406030204" pitchFamily="18" charset="0"/>
                      </a:rPr>
                      <m:t>=</m:t>
                    </m:r>
                    <m:sSub>
                      <m:sSubPr>
                        <m:ctrlPr>
                          <a:rPr lang="en-US" sz="2000" i="1" dirty="0">
                            <a:latin typeface="Cambria Math" panose="02040503050406030204" pitchFamily="18" charset="0"/>
                          </a:rPr>
                        </m:ctrlPr>
                      </m:sSubPr>
                      <m:e>
                        <m:r>
                          <a:rPr lang="en-US" sz="2000" i="1" dirty="0">
                            <a:latin typeface="Cambria Math" panose="02040503050406030204" pitchFamily="18" charset="0"/>
                          </a:rPr>
                          <m:t>𝑐</m:t>
                        </m:r>
                      </m:e>
                      <m:sub>
                        <m:r>
                          <a:rPr lang="en-US" sz="2000" i="1" dirty="0">
                            <a:latin typeface="Cambria Math" panose="02040503050406030204" pitchFamily="18" charset="0"/>
                          </a:rPr>
                          <m:t>0</m:t>
                        </m:r>
                      </m:sub>
                    </m:sSub>
                    <m:r>
                      <a:rPr lang="en-US" sz="2000" i="1" dirty="0">
                        <a:latin typeface="Cambria Math" panose="02040503050406030204" pitchFamily="18" charset="0"/>
                      </a:rPr>
                      <m:t>𝐵</m:t>
                    </m:r>
                  </m:oMath>
                </a14:m>
                <a:endParaRPr lang="en-US" sz="2000" dirty="0"/>
              </a:p>
              <a:p>
                <a:pPr marL="803275" lvl="2" indent="-317500">
                  <a:buClr>
                    <a:schemeClr val="tx1"/>
                  </a:buClr>
                  <a:buFont typeface="System Font Regular"/>
                  <a:buChar char="-"/>
                </a:pPr>
                <a14:m>
                  <m:oMath xmlns:m="http://schemas.openxmlformats.org/officeDocument/2006/math">
                    <m:r>
                      <a:rPr lang="en-US" sz="2000" b="0" i="1" smtClean="0">
                        <a:latin typeface="Cambria Math" panose="02040503050406030204" pitchFamily="18" charset="0"/>
                      </a:rPr>
                      <m:t>→</m:t>
                    </m:r>
                    <m:r>
                      <a:rPr lang="en-US" sz="2000" i="1">
                        <a:latin typeface="Cambria Math" panose="02040503050406030204" pitchFamily="18" charset="0"/>
                      </a:rPr>
                      <m:t>𝑆</m:t>
                    </m:r>
                    <m:r>
                      <a:rPr lang="en-US" sz="2000" i="1">
                        <a:latin typeface="Cambria Math" panose="02040503050406030204" pitchFamily="18" charset="0"/>
                      </a:rPr>
                      <m:t>=</m:t>
                    </m:r>
                    <m:sSup>
                      <m:sSupPr>
                        <m:ctrlPr>
                          <a:rPr lang="en-US" sz="2000" b="0" i="1" smtClean="0">
                            <a:latin typeface="Cambria Math" panose="02040503050406030204" pitchFamily="18" charset="0"/>
                          </a:rPr>
                        </m:ctrlPr>
                      </m:sSupPr>
                      <m:e>
                        <m:r>
                          <a:rPr lang="en-US" sz="2000" i="1">
                            <a:latin typeface="Cambria Math" panose="02040503050406030204" pitchFamily="18" charset="0"/>
                          </a:rPr>
                          <m:t>𝐸</m:t>
                        </m:r>
                      </m:e>
                      <m:sup>
                        <m:r>
                          <a:rPr lang="en-US" sz="2000" b="0" i="1" smtClean="0">
                            <a:latin typeface="Cambria Math" panose="02040503050406030204" pitchFamily="18" charset="0"/>
                          </a:rPr>
                          <m:t>2</m:t>
                        </m:r>
                      </m:sup>
                    </m:sSup>
                    <m:r>
                      <a:rPr lang="en-US" sz="2000" i="1">
                        <a:latin typeface="Cambria Math" panose="02040503050406030204" pitchFamily="18" charset="0"/>
                      </a:rPr>
                      <m:t>/</m:t>
                    </m:r>
                    <m:sSub>
                      <m:sSubPr>
                        <m:ctrlPr>
                          <a:rPr lang="en-US" sz="2000" i="1" dirty="0">
                            <a:latin typeface="Cambria Math" panose="02040503050406030204" pitchFamily="18" charset="0"/>
                          </a:rPr>
                        </m:ctrlPr>
                      </m:sSubPr>
                      <m:e>
                        <m:r>
                          <a:rPr lang="en-US" sz="2000" i="1" dirty="0">
                            <a:latin typeface="Cambria Math" panose="02040503050406030204" pitchFamily="18" charset="0"/>
                          </a:rPr>
                          <m:t>𝑐</m:t>
                        </m:r>
                      </m:e>
                      <m:sub>
                        <m:r>
                          <a:rPr lang="en-US" sz="2000" i="1" dirty="0">
                            <a:latin typeface="Cambria Math" panose="02040503050406030204" pitchFamily="18" charset="0"/>
                          </a:rPr>
                          <m:t>0</m:t>
                        </m:r>
                      </m:sub>
                    </m:sSub>
                    <m:sSub>
                      <m:sSubPr>
                        <m:ctrlPr>
                          <a:rPr lang="en-US" sz="2000" i="1">
                            <a:latin typeface="Cambria Math" panose="02040503050406030204" pitchFamily="18" charset="0"/>
                          </a:rPr>
                        </m:ctrlPr>
                      </m:sSubPr>
                      <m:e>
                        <m:r>
                          <a:rPr lang="en-US" sz="2000" i="1">
                            <a:latin typeface="Cambria Math" panose="02040503050406030204" pitchFamily="18" charset="0"/>
                          </a:rPr>
                          <m:t>𝜇</m:t>
                        </m:r>
                      </m:e>
                      <m:sub>
                        <m:r>
                          <a:rPr lang="en-US" sz="2000" i="1">
                            <a:latin typeface="Cambria Math" panose="02040503050406030204" pitchFamily="18" charset="0"/>
                          </a:rPr>
                          <m:t>0</m:t>
                        </m:r>
                      </m:sub>
                    </m:sSub>
                  </m:oMath>
                </a14:m>
                <a:endParaRPr lang="en-US" sz="2000" dirty="0">
                  <a:solidFill>
                    <a:schemeClr val="accent2">
                      <a:lumMod val="50000"/>
                    </a:schemeClr>
                  </a:solidFill>
                  <a:latin typeface="Calibri" panose="020F0502020204030204" pitchFamily="34" charset="0"/>
                  <a:cs typeface="Calibri" panose="020F0502020204030204" pitchFamily="34" charset="0"/>
                </a:endParaRPr>
              </a:p>
            </p:txBody>
          </p:sp>
        </mc:Choice>
        <mc:Fallback xmlns="">
          <p:sp>
            <p:nvSpPr>
              <p:cNvPr id="7" name="Rectangle 6">
                <a:extLst>
                  <a:ext uri="{FF2B5EF4-FFF2-40B4-BE49-F238E27FC236}">
                    <a16:creationId xmlns:a16="http://schemas.microsoft.com/office/drawing/2014/main" id="{1FB3BE72-D782-CA4B-98B6-53CCEE633E86}"/>
                  </a:ext>
                </a:extLst>
              </p:cNvPr>
              <p:cNvSpPr>
                <a:spLocks noRot="1" noChangeAspect="1" noMove="1" noResize="1" noEditPoints="1" noAdjustHandles="1" noChangeArrowheads="1" noChangeShapeType="1" noTextEdit="1"/>
              </p:cNvSpPr>
              <p:nvPr/>
            </p:nvSpPr>
            <p:spPr>
              <a:xfrm>
                <a:off x="82508" y="2811074"/>
                <a:ext cx="4141216" cy="3785652"/>
              </a:xfrm>
              <a:prstGeom prst="rect">
                <a:avLst/>
              </a:prstGeom>
              <a:blipFill>
                <a:blip r:embed="rId4"/>
                <a:stretch>
                  <a:fillRect l="-1220" t="-669" b="-20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A28C3B7-530E-F14E-A0B5-63F9844DFD30}"/>
                  </a:ext>
                </a:extLst>
              </p:cNvPr>
              <p:cNvSpPr/>
              <p:nvPr/>
            </p:nvSpPr>
            <p:spPr>
              <a:xfrm>
                <a:off x="4284684" y="2805615"/>
                <a:ext cx="7662886" cy="3919406"/>
              </a:xfrm>
              <a:prstGeom prst="rect">
                <a:avLst/>
              </a:prstGeom>
            </p:spPr>
            <p:txBody>
              <a:bodyPr wrap="square">
                <a:spAutoFit/>
              </a:bodyPr>
              <a:lstStyle/>
              <a:p>
                <a:pPr marL="298450" indent="-298450">
                  <a:buClr>
                    <a:schemeClr val="tx1"/>
                  </a:buClr>
                  <a:buFont typeface="+mj-lt"/>
                  <a:buAutoNum type="arabicPeriod" startAt="3"/>
                </a:pPr>
                <a:r>
                  <a:rPr lang="en-US" sz="2000" b="1" dirty="0">
                    <a:latin typeface="Calibri" panose="020F0502020204030204" pitchFamily="34" charset="0"/>
                    <a:cs typeface="Calibri" panose="020F0502020204030204" pitchFamily="34" charset="0"/>
                  </a:rPr>
                  <a:t>Execute!</a:t>
                </a:r>
                <a:endParaRPr lang="en-US" sz="2000" dirty="0"/>
              </a:p>
              <a:p>
                <a:pPr marL="288925">
                  <a:buClr>
                    <a:schemeClr val="tx1"/>
                  </a:buClr>
                </a:pPr>
                <a14:m>
                  <m:oMathPara xmlns:m="http://schemas.openxmlformats.org/officeDocument/2006/math">
                    <m:oMathParaPr>
                      <m:jc m:val="left"/>
                    </m:oMathParaPr>
                    <m:oMath xmlns:m="http://schemas.openxmlformats.org/officeDocument/2006/math">
                      <m:sSub>
                        <m:sSubPr>
                          <m:ctrlPr>
                            <a:rPr lang="en-US" sz="2000" b="0" i="1" smtClean="0">
                              <a:latin typeface="Cambria Math" panose="02040503050406030204" pitchFamily="18" charset="0"/>
                            </a:rPr>
                          </m:ctrlPr>
                        </m:sSubPr>
                        <m:e>
                          <m:r>
                            <a:rPr lang="en-US" sz="2000" i="1">
                              <a:latin typeface="Cambria Math" panose="02040503050406030204" pitchFamily="18" charset="0"/>
                            </a:rPr>
                            <m:t>𝑆</m:t>
                          </m:r>
                        </m:e>
                        <m:sub>
                          <m:r>
                            <m:rPr>
                              <m:sty m:val="p"/>
                            </m:rPr>
                            <a:rPr lang="en-US" sz="2000" b="0" i="0" smtClean="0">
                              <a:latin typeface="Cambria Math" panose="02040503050406030204" pitchFamily="18" charset="0"/>
                            </a:rPr>
                            <m:t>after</m:t>
                          </m:r>
                        </m:sub>
                      </m:sSub>
                      <m:r>
                        <a:rPr lang="en-US" sz="2000" i="1">
                          <a:latin typeface="Cambria Math" panose="02040503050406030204" pitchFamily="18" charset="0"/>
                        </a:rPr>
                        <m:t>=</m:t>
                      </m:r>
                      <m:f>
                        <m:fPr>
                          <m:ctrlPr>
                            <a:rPr lang="en-US" sz="2000" i="1">
                              <a:latin typeface="Cambria Math" panose="02040503050406030204" pitchFamily="18" charset="0"/>
                            </a:rPr>
                          </m:ctrlPr>
                        </m:fPr>
                        <m:num>
                          <m:sSubSup>
                            <m:sSubSupPr>
                              <m:ctrlPr>
                                <a:rPr lang="en-US" sz="2000" b="0" i="1" smtClean="0">
                                  <a:latin typeface="Cambria Math" panose="02040503050406030204" pitchFamily="18" charset="0"/>
                                </a:rPr>
                              </m:ctrlPr>
                            </m:sSubSupPr>
                            <m:e>
                              <m:r>
                                <a:rPr lang="en-US" sz="2000" i="1">
                                  <a:latin typeface="Cambria Math" panose="02040503050406030204" pitchFamily="18" charset="0"/>
                                </a:rPr>
                                <m:t>𝐸</m:t>
                              </m:r>
                            </m:e>
                            <m:sub>
                              <m:r>
                                <m:rPr>
                                  <m:sty m:val="p"/>
                                </m:rPr>
                                <a:rPr lang="en-US" sz="2000" b="0" i="0" smtClean="0">
                                  <a:latin typeface="Cambria Math" panose="02040503050406030204" pitchFamily="18" charset="0"/>
                                </a:rPr>
                                <m:t>after</m:t>
                              </m:r>
                            </m:sub>
                            <m:sup>
                              <m:r>
                                <a:rPr lang="en-US" sz="2000" i="1">
                                  <a:latin typeface="Cambria Math" panose="02040503050406030204" pitchFamily="18" charset="0"/>
                                </a:rPr>
                                <m:t>2</m:t>
                              </m:r>
                            </m:sup>
                          </m:sSubSup>
                        </m:num>
                        <m:den>
                          <m:sSub>
                            <m:sSubPr>
                              <m:ctrlPr>
                                <a:rPr lang="en-US" sz="2000" i="1" dirty="0">
                                  <a:latin typeface="Cambria Math" panose="02040503050406030204" pitchFamily="18" charset="0"/>
                                </a:rPr>
                              </m:ctrlPr>
                            </m:sSubPr>
                            <m:e>
                              <m:r>
                                <a:rPr lang="en-US" sz="2000" i="1" dirty="0">
                                  <a:latin typeface="Cambria Math" panose="02040503050406030204" pitchFamily="18" charset="0"/>
                                </a:rPr>
                                <m:t>𝑐</m:t>
                              </m:r>
                            </m:e>
                            <m:sub>
                              <m:r>
                                <a:rPr lang="en-US" sz="2000" i="1" dirty="0">
                                  <a:latin typeface="Cambria Math" panose="02040503050406030204" pitchFamily="18" charset="0"/>
                                </a:rPr>
                                <m:t>0</m:t>
                              </m:r>
                            </m:sub>
                          </m:sSub>
                          <m:sSub>
                            <m:sSubPr>
                              <m:ctrlPr>
                                <a:rPr lang="en-US" sz="2000" i="1">
                                  <a:latin typeface="Cambria Math" panose="02040503050406030204" pitchFamily="18" charset="0"/>
                                </a:rPr>
                              </m:ctrlPr>
                            </m:sSubPr>
                            <m:e>
                              <m:r>
                                <a:rPr lang="en-US" sz="2000" i="1">
                                  <a:latin typeface="Cambria Math" panose="02040503050406030204" pitchFamily="18" charset="0"/>
                                </a:rPr>
                                <m:t>𝜇</m:t>
                              </m:r>
                            </m:e>
                            <m:sub>
                              <m:r>
                                <a:rPr lang="en-US" sz="2000" i="1">
                                  <a:latin typeface="Cambria Math" panose="02040503050406030204" pitchFamily="18" charset="0"/>
                                </a:rPr>
                                <m:t>0</m:t>
                              </m:r>
                            </m:sub>
                          </m:sSub>
                        </m:den>
                      </m:f>
                    </m:oMath>
                  </m:oMathPara>
                </a14:m>
                <a:endParaRPr lang="en-US" sz="2000" b="0" i="1" dirty="0">
                  <a:solidFill>
                    <a:srgbClr val="008F00"/>
                  </a:solidFill>
                  <a:latin typeface="Cambria Math" panose="02040503050406030204" pitchFamily="18" charset="0"/>
                </a:endParaRPr>
              </a:p>
              <a:p>
                <a:pPr marL="930275">
                  <a:buClr>
                    <a:schemeClr val="tx1"/>
                  </a:buClr>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rPr>
                        <m:t>=</m:t>
                      </m:r>
                      <m:f>
                        <m:fPr>
                          <m:ctrlPr>
                            <a:rPr lang="en-US" sz="2000" i="1">
                              <a:latin typeface="Cambria Math" panose="02040503050406030204" pitchFamily="18" charset="0"/>
                            </a:rPr>
                          </m:ctrlPr>
                        </m:fPr>
                        <m:num>
                          <m:sSubSup>
                            <m:sSubSupPr>
                              <m:ctrlPr>
                                <a:rPr lang="en-US" sz="2000" i="1">
                                  <a:latin typeface="Cambria Math" panose="02040503050406030204" pitchFamily="18" charset="0"/>
                                </a:rPr>
                              </m:ctrlPr>
                            </m:sSubSupPr>
                            <m:e>
                              <m:r>
                                <a:rPr lang="en-US" sz="2000" i="1">
                                  <a:latin typeface="Cambria Math" panose="02040503050406030204" pitchFamily="18" charset="0"/>
                                </a:rPr>
                                <m:t>𝐸</m:t>
                              </m:r>
                            </m:e>
                            <m:sub>
                              <m:r>
                                <m:rPr>
                                  <m:sty m:val="p"/>
                                </m:rPr>
                                <a:rPr lang="en-US" sz="2000" b="0" i="0" smtClean="0">
                                  <a:latin typeface="Cambria Math" panose="02040503050406030204" pitchFamily="18" charset="0"/>
                                </a:rPr>
                                <m:t>before</m:t>
                              </m:r>
                            </m:sub>
                            <m:sup>
                              <m:r>
                                <a:rPr lang="en-US" sz="2000" i="1">
                                  <a:latin typeface="Cambria Math" panose="02040503050406030204" pitchFamily="18" charset="0"/>
                                </a:rPr>
                                <m:t>2</m:t>
                              </m:r>
                            </m:sup>
                          </m:sSubSup>
                          <m:func>
                            <m:funcPr>
                              <m:ctrlPr>
                                <a:rPr lang="en-US" sz="2000" b="0" i="1" smtClean="0">
                                  <a:latin typeface="Cambria Math" panose="02040503050406030204" pitchFamily="18" charset="0"/>
                                </a:rPr>
                              </m:ctrlPr>
                            </m:funcPr>
                            <m:fName>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cos</m:t>
                                  </m:r>
                                </m:e>
                                <m:sup>
                                  <m:r>
                                    <a:rPr lang="en-US" sz="2000" b="0" i="1" smtClean="0">
                                      <a:latin typeface="Cambria Math" panose="02040503050406030204" pitchFamily="18" charset="0"/>
                                    </a:rPr>
                                    <m:t>2</m:t>
                                  </m:r>
                                </m:sup>
                              </m:sSup>
                            </m:fName>
                            <m:e>
                              <m:r>
                                <a:rPr lang="en-US" sz="2000" b="0" i="1" smtClean="0">
                                  <a:latin typeface="Cambria Math" panose="02040503050406030204" pitchFamily="18" charset="0"/>
                                </a:rPr>
                                <m:t>𝜃</m:t>
                              </m:r>
                            </m:e>
                          </m:func>
                        </m:num>
                        <m:den>
                          <m:sSub>
                            <m:sSubPr>
                              <m:ctrlPr>
                                <a:rPr lang="en-US" sz="2000" i="1" dirty="0">
                                  <a:latin typeface="Cambria Math" panose="02040503050406030204" pitchFamily="18" charset="0"/>
                                </a:rPr>
                              </m:ctrlPr>
                            </m:sSubPr>
                            <m:e>
                              <m:r>
                                <a:rPr lang="en-US" sz="2000" i="1" dirty="0">
                                  <a:latin typeface="Cambria Math" panose="02040503050406030204" pitchFamily="18" charset="0"/>
                                </a:rPr>
                                <m:t>𝑐</m:t>
                              </m:r>
                            </m:e>
                            <m:sub>
                              <m:r>
                                <a:rPr lang="en-US" sz="2000" i="1" dirty="0">
                                  <a:latin typeface="Cambria Math" panose="02040503050406030204" pitchFamily="18" charset="0"/>
                                </a:rPr>
                                <m:t>0</m:t>
                              </m:r>
                            </m:sub>
                          </m:sSub>
                          <m:sSub>
                            <m:sSubPr>
                              <m:ctrlPr>
                                <a:rPr lang="en-US" sz="2000" i="1">
                                  <a:latin typeface="Cambria Math" panose="02040503050406030204" pitchFamily="18" charset="0"/>
                                </a:rPr>
                              </m:ctrlPr>
                            </m:sSubPr>
                            <m:e>
                              <m:r>
                                <a:rPr lang="en-US" sz="2000" i="1">
                                  <a:latin typeface="Cambria Math" panose="02040503050406030204" pitchFamily="18" charset="0"/>
                                </a:rPr>
                                <m:t>𝜇</m:t>
                              </m:r>
                            </m:e>
                            <m:sub>
                              <m:r>
                                <a:rPr lang="en-US" sz="2000" i="1">
                                  <a:latin typeface="Cambria Math" panose="02040503050406030204" pitchFamily="18" charset="0"/>
                                </a:rPr>
                                <m:t>0</m:t>
                              </m:r>
                            </m:sub>
                          </m:sSub>
                        </m:den>
                      </m:f>
                    </m:oMath>
                  </m:oMathPara>
                </a14:m>
                <a:endParaRPr lang="en-US" sz="2000" b="0" i="1" dirty="0">
                  <a:solidFill>
                    <a:srgbClr val="008F00"/>
                  </a:solidFill>
                  <a:latin typeface="Cambria Math" panose="02040503050406030204" pitchFamily="18" charset="0"/>
                </a:endParaRPr>
              </a:p>
              <a:p>
                <a:pPr marL="930275">
                  <a:buClr>
                    <a:schemeClr val="tx1"/>
                  </a:buClr>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𝑆</m:t>
                          </m:r>
                        </m:e>
                        <m:sub>
                          <m:r>
                            <m:rPr>
                              <m:sty m:val="p"/>
                            </m:rPr>
                            <a:rPr lang="en-US" sz="2000" b="0" i="0" smtClean="0">
                              <a:latin typeface="Cambria Math" panose="02040503050406030204" pitchFamily="18" charset="0"/>
                            </a:rPr>
                            <m:t>before</m:t>
                          </m:r>
                        </m:sub>
                      </m:sSub>
                      <m:func>
                        <m:funcPr>
                          <m:ctrlPr>
                            <a:rPr lang="en-US" sz="2000" i="1">
                              <a:latin typeface="Cambria Math" panose="02040503050406030204" pitchFamily="18" charset="0"/>
                            </a:rPr>
                          </m:ctrlPr>
                        </m:funcPr>
                        <m:fName>
                          <m:sSup>
                            <m:sSupPr>
                              <m:ctrlPr>
                                <a:rPr lang="en-US" sz="2000" i="1">
                                  <a:latin typeface="Cambria Math" panose="02040503050406030204" pitchFamily="18" charset="0"/>
                                </a:rPr>
                              </m:ctrlPr>
                            </m:sSupPr>
                            <m:e>
                              <m:r>
                                <m:rPr>
                                  <m:sty m:val="p"/>
                                </m:rPr>
                                <a:rPr lang="en-US" sz="2000">
                                  <a:latin typeface="Cambria Math" panose="02040503050406030204" pitchFamily="18" charset="0"/>
                                </a:rPr>
                                <m:t>cos</m:t>
                              </m:r>
                            </m:e>
                            <m:sup>
                              <m:r>
                                <a:rPr lang="en-US" sz="2000" i="1">
                                  <a:latin typeface="Cambria Math" panose="02040503050406030204" pitchFamily="18" charset="0"/>
                                </a:rPr>
                                <m:t>2</m:t>
                              </m:r>
                            </m:sup>
                          </m:sSup>
                        </m:fName>
                        <m:e>
                          <m:r>
                            <a:rPr lang="en-US" sz="2000" i="1">
                              <a:latin typeface="Cambria Math" panose="02040503050406030204" pitchFamily="18" charset="0"/>
                            </a:rPr>
                            <m:t>𝜃</m:t>
                          </m:r>
                        </m:e>
                      </m:func>
                    </m:oMath>
                  </m:oMathPara>
                </a14:m>
                <a:endParaRPr lang="en-US" sz="2000" b="0" i="1" dirty="0">
                  <a:solidFill>
                    <a:srgbClr val="008F00"/>
                  </a:solidFill>
                  <a:latin typeface="Cambria Math" panose="02040503050406030204" pitchFamily="18" charset="0"/>
                </a:endParaRPr>
              </a:p>
              <a:p>
                <a:pPr marL="930275">
                  <a:buClr>
                    <a:schemeClr val="tx1"/>
                  </a:buClr>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rPr>
                        <m:t>=</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200 </m:t>
                          </m:r>
                          <m:r>
                            <m:rPr>
                              <m:sty m:val="p"/>
                            </m:rPr>
                            <a:rPr lang="en-US" sz="2000" b="0" i="0" smtClean="0">
                              <a:latin typeface="Cambria Math" panose="02040503050406030204" pitchFamily="18" charset="0"/>
                            </a:rPr>
                            <m:t>W</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m</m:t>
                              </m:r>
                            </m:e>
                            <m:sup>
                              <m:r>
                                <a:rPr lang="en-US" sz="2000" b="0" i="1" smtClean="0">
                                  <a:latin typeface="Cambria Math" panose="02040503050406030204" pitchFamily="18" charset="0"/>
                                </a:rPr>
                                <m:t>2</m:t>
                              </m:r>
                            </m:sup>
                          </m:sSup>
                        </m:e>
                      </m:d>
                      <m:func>
                        <m:funcPr>
                          <m:ctrlPr>
                            <a:rPr lang="en-US" sz="2000" i="1">
                              <a:latin typeface="Cambria Math" panose="02040503050406030204" pitchFamily="18" charset="0"/>
                            </a:rPr>
                          </m:ctrlPr>
                        </m:funcPr>
                        <m:fName>
                          <m:sSup>
                            <m:sSupPr>
                              <m:ctrlPr>
                                <a:rPr lang="en-US" sz="2000" i="1">
                                  <a:latin typeface="Cambria Math" panose="02040503050406030204" pitchFamily="18" charset="0"/>
                                </a:rPr>
                              </m:ctrlPr>
                            </m:sSupPr>
                            <m:e>
                              <m:r>
                                <m:rPr>
                                  <m:sty m:val="p"/>
                                </m:rPr>
                                <a:rPr lang="en-US" sz="2000">
                                  <a:latin typeface="Cambria Math" panose="02040503050406030204" pitchFamily="18" charset="0"/>
                                </a:rPr>
                                <m:t>cos</m:t>
                              </m:r>
                            </m:e>
                            <m:sup>
                              <m:r>
                                <a:rPr lang="en-US" sz="2000" i="1">
                                  <a:latin typeface="Cambria Math" panose="02040503050406030204" pitchFamily="18" charset="0"/>
                                </a:rPr>
                                <m:t>2</m:t>
                              </m:r>
                            </m:sup>
                          </m:sSup>
                        </m:fName>
                        <m:e>
                          <m:r>
                            <a:rPr lang="en-US" sz="2000" b="0" i="1" smtClean="0">
                              <a:latin typeface="Cambria Math" panose="02040503050406030204" pitchFamily="18" charset="0"/>
                            </a:rPr>
                            <m:t>20.0°</m:t>
                          </m:r>
                        </m:e>
                      </m:func>
                    </m:oMath>
                  </m:oMathPara>
                </a14:m>
                <a:endParaRPr lang="en-US" sz="2000" b="0" i="1" dirty="0">
                  <a:solidFill>
                    <a:srgbClr val="008F00"/>
                  </a:solidFill>
                  <a:latin typeface="Cambria Math" panose="02040503050406030204" pitchFamily="18" charset="0"/>
                </a:endParaRPr>
              </a:p>
              <a:p>
                <a:pPr marL="930275">
                  <a:buClr>
                    <a:schemeClr val="tx1"/>
                  </a:buClr>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rPr>
                        <m:t>=</m:t>
                      </m:r>
                      <m:r>
                        <a:rPr lang="en-US" sz="2000" b="0" i="1" smtClean="0">
                          <a:latin typeface="Cambria Math" panose="02040503050406030204" pitchFamily="18" charset="0"/>
                        </a:rPr>
                        <m:t>177</m:t>
                      </m:r>
                      <m:r>
                        <a:rPr lang="en-US" sz="2000" i="1">
                          <a:latin typeface="Cambria Math" panose="02040503050406030204" pitchFamily="18" charset="0"/>
                        </a:rPr>
                        <m:t> </m:t>
                      </m:r>
                      <m:r>
                        <m:rPr>
                          <m:sty m:val="p"/>
                        </m:rPr>
                        <a:rPr lang="en-US" sz="2000">
                          <a:latin typeface="Cambria Math" panose="02040503050406030204" pitchFamily="18" charset="0"/>
                        </a:rPr>
                        <m:t>W</m:t>
                      </m:r>
                      <m:r>
                        <a:rPr lang="en-US" sz="2000" i="1">
                          <a:latin typeface="Cambria Math" panose="02040503050406030204" pitchFamily="18" charset="0"/>
                        </a:rPr>
                        <m:t>/</m:t>
                      </m:r>
                      <m:sSup>
                        <m:sSupPr>
                          <m:ctrlPr>
                            <a:rPr lang="en-US" sz="2000" i="1">
                              <a:latin typeface="Cambria Math" panose="02040503050406030204" pitchFamily="18" charset="0"/>
                            </a:rPr>
                          </m:ctrlPr>
                        </m:sSupPr>
                        <m:e>
                          <m:r>
                            <m:rPr>
                              <m:sty m:val="p"/>
                            </m:rPr>
                            <a:rPr lang="en-US" sz="2000">
                              <a:latin typeface="Cambria Math" panose="02040503050406030204" pitchFamily="18" charset="0"/>
                            </a:rPr>
                            <m:t>m</m:t>
                          </m:r>
                        </m:e>
                        <m:sup>
                          <m:r>
                            <a:rPr lang="en-US" sz="2000" i="1">
                              <a:latin typeface="Cambria Math" panose="02040503050406030204" pitchFamily="18" charset="0"/>
                            </a:rPr>
                            <m:t>2</m:t>
                          </m:r>
                        </m:sup>
                      </m:sSup>
                    </m:oMath>
                  </m:oMathPara>
                </a14:m>
                <a:endParaRPr lang="en-US" sz="2000" b="0" i="1" dirty="0">
                  <a:solidFill>
                    <a:srgbClr val="008F00"/>
                  </a:solidFill>
                  <a:latin typeface="Cambria Math" panose="02040503050406030204" pitchFamily="18" charset="0"/>
                </a:endParaRPr>
              </a:p>
              <a:p>
                <a:pPr marL="301625" indent="-301625">
                  <a:buClr>
                    <a:schemeClr val="tx1"/>
                  </a:buClr>
                  <a:buFont typeface="+mj-lt"/>
                  <a:buAutoNum type="arabicPeriod" startAt="4"/>
                </a:pPr>
                <a:endParaRPr lang="en-US" sz="2000" b="1" dirty="0"/>
              </a:p>
              <a:p>
                <a:pPr marL="301625" indent="-301625">
                  <a:buClr>
                    <a:schemeClr val="tx1"/>
                  </a:buClr>
                  <a:buFont typeface="+mj-lt"/>
                  <a:buAutoNum type="arabicPeriod" startAt="4"/>
                </a:pPr>
                <a:r>
                  <a:rPr lang="en-US" sz="2000" b="1" dirty="0"/>
                  <a:t>Evaluate:</a:t>
                </a:r>
              </a:p>
              <a:p>
                <a:pPr marL="515938" indent="-220663">
                  <a:buClr>
                    <a:schemeClr val="tx1"/>
                  </a:buClr>
                  <a:buFont typeface="Arial" panose="020B0604020202020204" pitchFamily="34" charset="0"/>
                  <a:buChar char="•"/>
                </a:pPr>
                <a:r>
                  <a:rPr lang="en-US" sz="2000" dirty="0">
                    <a:solidFill>
                      <a:srgbClr val="C00000"/>
                    </a:solidFill>
                  </a:rPr>
                  <a:t>Minimum transmission when </a:t>
                </a:r>
                <a14:m>
                  <m:oMath xmlns:m="http://schemas.openxmlformats.org/officeDocument/2006/math">
                    <m:r>
                      <a:rPr lang="en-US" sz="2000" i="1" dirty="0">
                        <a:latin typeface="Cambria Math" panose="02040503050406030204" pitchFamily="18" charset="0"/>
                      </a:rPr>
                      <m:t>𝜃</m:t>
                    </m:r>
                    <m:r>
                      <a:rPr lang="en-US" sz="2000" b="0" i="1" dirty="0" smtClean="0">
                        <a:latin typeface="Cambria Math" panose="02040503050406030204" pitchFamily="18" charset="0"/>
                      </a:rPr>
                      <m:t>=90°</m:t>
                    </m:r>
                  </m:oMath>
                </a14:m>
                <a:endParaRPr lang="en-US" sz="2000" dirty="0">
                  <a:solidFill>
                    <a:srgbClr val="0432FF"/>
                  </a:solidFill>
                </a:endParaRPr>
              </a:p>
              <a:p>
                <a:pPr marL="515938" indent="-220663">
                  <a:buClr>
                    <a:schemeClr val="tx1"/>
                  </a:buClr>
                  <a:buFont typeface="Arial" panose="020B0604020202020204" pitchFamily="34" charset="0"/>
                  <a:buChar char="•"/>
                </a:pPr>
                <a:r>
                  <a:rPr lang="en-US" sz="2000" dirty="0">
                    <a:solidFill>
                      <a:schemeClr val="accent2">
                        <a:lumMod val="50000"/>
                      </a:schemeClr>
                    </a:solidFill>
                  </a:rPr>
                  <a:t>Maximum transmission when </a:t>
                </a:r>
                <a14:m>
                  <m:oMath xmlns:m="http://schemas.openxmlformats.org/officeDocument/2006/math">
                    <m:r>
                      <a:rPr lang="en-US" sz="2000" i="1" dirty="0">
                        <a:latin typeface="Cambria Math" panose="02040503050406030204" pitchFamily="18" charset="0"/>
                      </a:rPr>
                      <m:t>𝜃</m:t>
                    </m:r>
                    <m:r>
                      <a:rPr lang="en-US" sz="2000" i="1" dirty="0">
                        <a:latin typeface="Cambria Math" panose="02040503050406030204" pitchFamily="18" charset="0"/>
                      </a:rPr>
                      <m:t>=0°</m:t>
                    </m:r>
                  </m:oMath>
                </a14:m>
                <a:endParaRPr lang="en-US" sz="2000" dirty="0">
                  <a:solidFill>
                    <a:srgbClr val="0432FF"/>
                  </a:solidFill>
                </a:endParaRPr>
              </a:p>
            </p:txBody>
          </p:sp>
        </mc:Choice>
        <mc:Fallback xmlns="">
          <p:sp>
            <p:nvSpPr>
              <p:cNvPr id="8" name="Rectangle 7">
                <a:extLst>
                  <a:ext uri="{FF2B5EF4-FFF2-40B4-BE49-F238E27FC236}">
                    <a16:creationId xmlns:a16="http://schemas.microsoft.com/office/drawing/2014/main" id="{7A28C3B7-530E-F14E-A0B5-63F9844DFD30}"/>
                  </a:ext>
                </a:extLst>
              </p:cNvPr>
              <p:cNvSpPr>
                <a:spLocks noRot="1" noChangeAspect="1" noMove="1" noResize="1" noEditPoints="1" noAdjustHandles="1" noChangeArrowheads="1" noChangeShapeType="1" noTextEdit="1"/>
              </p:cNvSpPr>
              <p:nvPr/>
            </p:nvSpPr>
            <p:spPr>
              <a:xfrm>
                <a:off x="4284684" y="2805615"/>
                <a:ext cx="7662886" cy="3919406"/>
              </a:xfrm>
              <a:prstGeom prst="rect">
                <a:avLst/>
              </a:prstGeom>
              <a:blipFill>
                <a:blip r:embed="rId5"/>
                <a:stretch>
                  <a:fillRect l="-661" t="-645" b="-1290"/>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987710A5-C84B-0847-9401-2DD65F560D23}"/>
              </a:ext>
            </a:extLst>
          </p:cNvPr>
          <p:cNvPicPr>
            <a:picLocks noChangeAspect="1"/>
          </p:cNvPicPr>
          <p:nvPr/>
        </p:nvPicPr>
        <p:blipFill rotWithShape="1">
          <a:blip r:embed="rId6"/>
          <a:srcRect t="10465" b="2447"/>
          <a:stretch/>
        </p:blipFill>
        <p:spPr>
          <a:xfrm>
            <a:off x="8677822" y="2845801"/>
            <a:ext cx="3286472" cy="2236562"/>
          </a:xfrm>
          <a:prstGeom prst="rect">
            <a:avLst/>
          </a:prstGeom>
        </p:spPr>
      </p:pic>
    </p:spTree>
    <p:extLst>
      <p:ext uri="{BB962C8B-B14F-4D97-AF65-F5344CB8AC3E}">
        <p14:creationId xmlns:p14="http://schemas.microsoft.com/office/powerpoint/2010/main" val="35684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199137" y="990023"/>
            <a:ext cx="11761215" cy="1569660"/>
          </a:xfrm>
        </p:spPr>
        <p:txBody>
          <a:bodyPr wrap="square">
            <a:spAutoFit/>
          </a:bodyPr>
          <a:lstStyle/>
          <a:p>
            <a:pPr marL="15875" indent="0">
              <a:lnSpc>
                <a:spcPct val="100000"/>
              </a:lnSpc>
              <a:spcBef>
                <a:spcPts val="0"/>
              </a:spcBef>
              <a:buClr>
                <a:schemeClr val="tx1"/>
              </a:buClr>
              <a:buNone/>
            </a:pPr>
            <a:r>
              <a:rPr lang="en-US" sz="3200" dirty="0"/>
              <a:t>The magnitude of the electric field of the figure is changing with time. As a result of this change, there is an upward-pointing magnetic field at position P. Is the electric field magnitude increasing or decreasing?</a:t>
            </a:r>
          </a:p>
        </p:txBody>
      </p:sp>
      <p:sp>
        <p:nvSpPr>
          <p:cNvPr id="2" name="Title 1">
            <a:extLst>
              <a:ext uri="{FF2B5EF4-FFF2-40B4-BE49-F238E27FC236}">
                <a16:creationId xmlns:a16="http://schemas.microsoft.com/office/drawing/2014/main" id="{EF718F39-9022-A64F-A66D-E0F3B7F44E53}"/>
              </a:ext>
            </a:extLst>
          </p:cNvPr>
          <p:cNvSpPr>
            <a:spLocks noGrp="1"/>
          </p:cNvSpPr>
          <p:nvPr>
            <p:ph type="title"/>
          </p:nvPr>
        </p:nvSpPr>
        <p:spPr/>
        <p:txBody>
          <a:bodyPr/>
          <a:lstStyle/>
          <a:p>
            <a:r>
              <a:rPr lang="en-US" dirty="0"/>
              <a:t>Example Problem: QP 30.1</a:t>
            </a:r>
          </a:p>
        </p:txBody>
      </p:sp>
      <p:sp>
        <p:nvSpPr>
          <p:cNvPr id="3" name="Footer Placeholder 2"/>
          <p:cNvSpPr>
            <a:spLocks noGrp="1"/>
          </p:cNvSpPr>
          <p:nvPr>
            <p:ph type="ftr" sz="quarter" idx="11"/>
          </p:nvPr>
        </p:nvSpPr>
        <p:spPr/>
        <p:txBody>
          <a:bodyPr/>
          <a:lstStyle/>
          <a:p>
            <a:r>
              <a:rPr lang="en-GB"/>
              <a:t>© 2015 Pearson Education, Inc.</a:t>
            </a:r>
          </a:p>
        </p:txBody>
      </p:sp>
      <p:sp>
        <p:nvSpPr>
          <p:cNvPr id="5" name="Slide Number Placeholder 4">
            <a:extLst>
              <a:ext uri="{FF2B5EF4-FFF2-40B4-BE49-F238E27FC236}">
                <a16:creationId xmlns:a16="http://schemas.microsoft.com/office/drawing/2014/main" id="{730FAE29-F3BE-594A-ACE1-D7F3ABBA2B26}"/>
              </a:ext>
            </a:extLst>
          </p:cNvPr>
          <p:cNvSpPr>
            <a:spLocks noGrp="1"/>
          </p:cNvSpPr>
          <p:nvPr>
            <p:ph type="sldNum" sz="quarter" idx="12"/>
          </p:nvPr>
        </p:nvSpPr>
        <p:spPr/>
        <p:txBody>
          <a:bodyPr/>
          <a:lstStyle/>
          <a:p>
            <a:fld id="{B79B69FD-2E52-A742-8FC1-C69E57207C6B}" type="slidenum">
              <a:rPr lang="en-US" smtClean="0"/>
              <a:pPr/>
              <a:t>4</a:t>
            </a:fld>
            <a:endParaRPr lang="en-US" dirty="0"/>
          </a:p>
        </p:txBody>
      </p:sp>
      <p:pic>
        <p:nvPicPr>
          <p:cNvPr id="7" name="Picture 6">
            <a:extLst>
              <a:ext uri="{FF2B5EF4-FFF2-40B4-BE49-F238E27FC236}">
                <a16:creationId xmlns:a16="http://schemas.microsoft.com/office/drawing/2014/main" id="{CC59F83B-83C4-914B-83CD-F7A00C65C5AE}"/>
              </a:ext>
            </a:extLst>
          </p:cNvPr>
          <p:cNvPicPr>
            <a:picLocks noChangeAspect="1"/>
          </p:cNvPicPr>
          <p:nvPr/>
        </p:nvPicPr>
        <p:blipFill rotWithShape="1">
          <a:blip r:embed="rId3"/>
          <a:srcRect b="3359"/>
          <a:stretch/>
        </p:blipFill>
        <p:spPr>
          <a:xfrm>
            <a:off x="7882128" y="2724275"/>
            <a:ext cx="4169664" cy="2416557"/>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BF0E10FB-A987-2642-A194-F710E4AFDB2B}"/>
                  </a:ext>
                </a:extLst>
              </p:cNvPr>
              <p:cNvSpPr/>
              <p:nvPr/>
            </p:nvSpPr>
            <p:spPr>
              <a:xfrm>
                <a:off x="199136" y="2461188"/>
                <a:ext cx="7554976" cy="3998146"/>
              </a:xfrm>
              <a:prstGeom prst="rect">
                <a:avLst/>
              </a:prstGeom>
            </p:spPr>
            <p:txBody>
              <a:bodyPr wrap="square">
                <a:spAutoFit/>
              </a:bodyPr>
              <a:lstStyle/>
              <a:p>
                <a:pPr marL="473075" indent="-457200">
                  <a:lnSpc>
                    <a:spcPct val="100000"/>
                  </a:lnSpc>
                  <a:spcBef>
                    <a:spcPts val="0"/>
                  </a:spcBef>
                  <a:buClr>
                    <a:schemeClr val="tx1"/>
                  </a:buClr>
                  <a:buFont typeface="Arial" panose="020B0604020202020204" pitchFamily="34" charset="0"/>
                  <a:buChar char="•"/>
                </a:pPr>
                <a:r>
                  <a:rPr lang="en-US" sz="3200" dirty="0">
                    <a:solidFill>
                      <a:srgbClr val="C00000"/>
                    </a:solidFill>
                  </a:rPr>
                  <a:t>Direction of </a:t>
                </a:r>
                <a14:m>
                  <m:oMath xmlns:m="http://schemas.openxmlformats.org/officeDocument/2006/math">
                    <m:acc>
                      <m:accPr>
                        <m:chr m:val="⃗"/>
                        <m:ctrlPr>
                          <a:rPr lang="en-US" sz="3200" b="0" i="1" smtClean="0">
                            <a:solidFill>
                              <a:schemeClr val="tx1"/>
                            </a:solidFill>
                            <a:latin typeface="Cambria Math" panose="02040503050406030204" pitchFamily="18" charset="0"/>
                          </a:rPr>
                        </m:ctrlPr>
                      </m:accPr>
                      <m:e>
                        <m:r>
                          <a:rPr lang="en-US" sz="3200" b="0" i="1" smtClean="0">
                            <a:solidFill>
                              <a:schemeClr val="tx1"/>
                            </a:solidFill>
                            <a:latin typeface="Cambria Math" panose="02040503050406030204" pitchFamily="18" charset="0"/>
                          </a:rPr>
                          <m:t>𝐵</m:t>
                        </m:r>
                      </m:e>
                    </m:acc>
                  </m:oMath>
                </a14:m>
                <a:r>
                  <a:rPr lang="en-US" sz="3200" dirty="0">
                    <a:solidFill>
                      <a:srgbClr val="C00000"/>
                    </a:solidFill>
                  </a:rPr>
                  <a:t> field accompanying a changing </a:t>
                </a:r>
                <a14:m>
                  <m:oMath xmlns:m="http://schemas.openxmlformats.org/officeDocument/2006/math">
                    <m:acc>
                      <m:accPr>
                        <m:chr m:val="⃗"/>
                        <m:ctrlPr>
                          <a:rPr lang="en-US" sz="3200" i="1" smtClean="0">
                            <a:solidFill>
                              <a:schemeClr val="tx1"/>
                            </a:solidFill>
                            <a:latin typeface="Cambria Math" panose="02040503050406030204" pitchFamily="18" charset="0"/>
                          </a:rPr>
                        </m:ctrlPr>
                      </m:accPr>
                      <m:e>
                        <m:r>
                          <a:rPr lang="en-US" sz="3200" b="0" i="1" smtClean="0">
                            <a:solidFill>
                              <a:schemeClr val="tx1"/>
                            </a:solidFill>
                            <a:latin typeface="Cambria Math" panose="02040503050406030204" pitchFamily="18" charset="0"/>
                          </a:rPr>
                          <m:t>𝐸</m:t>
                        </m:r>
                      </m:e>
                    </m:acc>
                  </m:oMath>
                </a14:m>
                <a:r>
                  <a:rPr lang="en-US" sz="3200" dirty="0">
                    <a:solidFill>
                      <a:srgbClr val="C00000"/>
                    </a:solidFill>
                  </a:rPr>
                  <a:t> field is the same as that of a </a:t>
                </a:r>
                <a14:m>
                  <m:oMath xmlns:m="http://schemas.openxmlformats.org/officeDocument/2006/math">
                    <m:acc>
                      <m:accPr>
                        <m:chr m:val="⃗"/>
                        <m:ctrlPr>
                          <a:rPr lang="en-US" sz="3200" i="1" smtClean="0">
                            <a:solidFill>
                              <a:schemeClr val="tx1"/>
                            </a:solidFill>
                            <a:latin typeface="Cambria Math" panose="02040503050406030204" pitchFamily="18" charset="0"/>
                          </a:rPr>
                        </m:ctrlPr>
                      </m:accPr>
                      <m:e>
                        <m:r>
                          <a:rPr lang="en-US" sz="3200" i="1">
                            <a:solidFill>
                              <a:schemeClr val="tx1"/>
                            </a:solidFill>
                            <a:latin typeface="Cambria Math" panose="02040503050406030204" pitchFamily="18" charset="0"/>
                          </a:rPr>
                          <m:t>𝐵</m:t>
                        </m:r>
                      </m:e>
                    </m:acc>
                  </m:oMath>
                </a14:m>
                <a:r>
                  <a:rPr lang="en-US" sz="3200" dirty="0">
                    <a:solidFill>
                      <a:srgbClr val="C00000"/>
                    </a:solidFill>
                  </a:rPr>
                  <a:t> field produced by current in the same direction as</a:t>
                </a:r>
                <a:r>
                  <a:rPr lang="en-US" sz="3200" dirty="0"/>
                  <a:t> </a:t>
                </a:r>
                <a14:m>
                  <m:oMath xmlns:m="http://schemas.openxmlformats.org/officeDocument/2006/math">
                    <m:r>
                      <m:rPr>
                        <m:sty m:val="p"/>
                      </m:rPr>
                      <a:rPr lang="en-US" sz="3200" b="0" i="0" smtClean="0">
                        <a:latin typeface="Cambria Math" panose="02040503050406030204" pitchFamily="18" charset="0"/>
                      </a:rPr>
                      <m:t>Δ</m:t>
                    </m:r>
                    <m:acc>
                      <m:accPr>
                        <m:chr m:val="⃗"/>
                        <m:ctrlPr>
                          <a:rPr lang="en-US" sz="3200" b="0" i="1" smtClean="0">
                            <a:latin typeface="Cambria Math" panose="02040503050406030204" pitchFamily="18" charset="0"/>
                          </a:rPr>
                        </m:ctrlPr>
                      </m:accPr>
                      <m:e>
                        <m:r>
                          <a:rPr lang="en-US" sz="3200" b="0" i="1" smtClean="0">
                            <a:latin typeface="Cambria Math" panose="02040503050406030204" pitchFamily="18" charset="0"/>
                          </a:rPr>
                          <m:t>𝐸</m:t>
                        </m:r>
                      </m:e>
                    </m:acc>
                  </m:oMath>
                </a14:m>
                <a:endParaRPr lang="en-US" sz="3200" dirty="0"/>
              </a:p>
              <a:p>
                <a:pPr marL="473075" indent="-457200">
                  <a:lnSpc>
                    <a:spcPct val="100000"/>
                  </a:lnSpc>
                  <a:spcBef>
                    <a:spcPts val="0"/>
                  </a:spcBef>
                  <a:buClr>
                    <a:schemeClr val="tx1"/>
                  </a:buClr>
                  <a:buFont typeface="Arial" panose="020B0604020202020204" pitchFamily="34" charset="0"/>
                  <a:buChar char="•"/>
                </a:pPr>
                <a14:m>
                  <m:oMath xmlns:m="http://schemas.openxmlformats.org/officeDocument/2006/math">
                    <m:acc>
                      <m:accPr>
                        <m:chr m:val="⃗"/>
                        <m:ctrlPr>
                          <a:rPr lang="en-US" sz="3200" i="1">
                            <a:latin typeface="Cambria Math" panose="02040503050406030204" pitchFamily="18" charset="0"/>
                          </a:rPr>
                        </m:ctrlPr>
                      </m:accPr>
                      <m:e>
                        <m:r>
                          <a:rPr lang="en-US" sz="3200" i="1">
                            <a:latin typeface="Cambria Math" panose="02040503050406030204" pitchFamily="18" charset="0"/>
                          </a:rPr>
                          <m:t>𝐵</m:t>
                        </m:r>
                      </m:e>
                    </m:acc>
                  </m:oMath>
                </a14:m>
                <a:r>
                  <a:rPr lang="en-US" sz="3200" dirty="0"/>
                  <a:t> </a:t>
                </a:r>
                <a:r>
                  <a:rPr lang="en-US" sz="3200" dirty="0">
                    <a:solidFill>
                      <a:schemeClr val="accent2">
                        <a:lumMod val="50000"/>
                      </a:schemeClr>
                    </a:solidFill>
                  </a:rPr>
                  <a:t>at P would be produced by </a:t>
                </a:r>
                <a14:m>
                  <m:oMath xmlns:m="http://schemas.openxmlformats.org/officeDocument/2006/math">
                    <m:r>
                      <a:rPr lang="en-US" sz="3200" i="1" dirty="0" smtClean="0">
                        <a:solidFill>
                          <a:schemeClr val="tx1"/>
                        </a:solidFill>
                        <a:latin typeface="Cambria Math" panose="02040503050406030204" pitchFamily="18" charset="0"/>
                      </a:rPr>
                      <m:t>𝐼</m:t>
                    </m:r>
                  </m:oMath>
                </a14:m>
                <a:r>
                  <a:rPr lang="en-US" sz="3200" dirty="0">
                    <a:solidFill>
                      <a:schemeClr val="accent2">
                        <a:lumMod val="50000"/>
                      </a:schemeClr>
                    </a:solidFill>
                  </a:rPr>
                  <a:t> directed </a:t>
                </a:r>
                <a:r>
                  <a:rPr lang="en-US" sz="3200" i="1" dirty="0">
                    <a:solidFill>
                      <a:schemeClr val="accent2">
                        <a:lumMod val="50000"/>
                      </a:schemeClr>
                    </a:solidFill>
                  </a:rPr>
                  <a:t>out of the page </a:t>
                </a:r>
                <a:r>
                  <a:rPr lang="en-US" sz="3200" dirty="0">
                    <a:solidFill>
                      <a:schemeClr val="accent2">
                        <a:lumMod val="50000"/>
                      </a:schemeClr>
                    </a:solidFill>
                  </a:rPr>
                  <a:t>at the location of the</a:t>
                </a:r>
                <a:r>
                  <a:rPr lang="en-US" sz="3200" dirty="0"/>
                  <a:t> </a:t>
                </a:r>
                <a14:m>
                  <m:oMath xmlns:m="http://schemas.openxmlformats.org/officeDocument/2006/math">
                    <m:acc>
                      <m:accPr>
                        <m:chr m:val="⃗"/>
                        <m:ctrlPr>
                          <a:rPr lang="en-US" sz="3200" i="1">
                            <a:latin typeface="Cambria Math" panose="02040503050406030204" pitchFamily="18" charset="0"/>
                          </a:rPr>
                        </m:ctrlPr>
                      </m:accPr>
                      <m:e>
                        <m:r>
                          <a:rPr lang="en-US" sz="3200" i="1">
                            <a:latin typeface="Cambria Math" panose="02040503050406030204" pitchFamily="18" charset="0"/>
                          </a:rPr>
                          <m:t>𝐸</m:t>
                        </m:r>
                      </m:e>
                    </m:acc>
                  </m:oMath>
                </a14:m>
                <a:endParaRPr lang="en-US" sz="3200" dirty="0"/>
              </a:p>
              <a:p>
                <a:pPr marL="15875" algn="ctr">
                  <a:lnSpc>
                    <a:spcPct val="100000"/>
                  </a:lnSpc>
                  <a:spcBef>
                    <a:spcPts val="0"/>
                  </a:spcBef>
                  <a:buClr>
                    <a:schemeClr val="tx1"/>
                  </a:buClr>
                </a:pPr>
                <a:r>
                  <a:rPr lang="en-US" sz="3200" dirty="0">
                    <a:sym typeface="Wingdings" pitchFamily="2" charset="2"/>
                  </a:rPr>
                  <a:t> </a:t>
                </a:r>
                <a14:m>
                  <m:oMath xmlns:m="http://schemas.openxmlformats.org/officeDocument/2006/math">
                    <m:d>
                      <m:dPr>
                        <m:begChr m:val="|"/>
                        <m:endChr m:val="|"/>
                        <m:ctrlPr>
                          <a:rPr lang="en-US" sz="3200" b="0" i="1" smtClean="0">
                            <a:latin typeface="Cambria Math" panose="02040503050406030204" pitchFamily="18" charset="0"/>
                          </a:rPr>
                        </m:ctrlPr>
                      </m:dPr>
                      <m:e>
                        <m:acc>
                          <m:accPr>
                            <m:chr m:val="⃗"/>
                            <m:ctrlPr>
                              <a:rPr lang="en-US" sz="3200" i="1">
                                <a:latin typeface="Cambria Math" panose="02040503050406030204" pitchFamily="18" charset="0"/>
                              </a:rPr>
                            </m:ctrlPr>
                          </m:accPr>
                          <m:e>
                            <m:r>
                              <a:rPr lang="en-US" sz="3200" b="0" i="1" smtClean="0">
                                <a:latin typeface="Cambria Math" panose="02040503050406030204" pitchFamily="18" charset="0"/>
                              </a:rPr>
                              <m:t>𝐸</m:t>
                            </m:r>
                          </m:e>
                        </m:acc>
                      </m:e>
                    </m:d>
                  </m:oMath>
                </a14:m>
                <a:r>
                  <a:rPr lang="en-US" sz="3200" dirty="0"/>
                  <a:t> </a:t>
                </a:r>
                <a:r>
                  <a:rPr lang="en-US" sz="3200" dirty="0">
                    <a:solidFill>
                      <a:srgbClr val="008F00"/>
                    </a:solidFill>
                  </a:rPr>
                  <a:t>is </a:t>
                </a:r>
                <a:r>
                  <a:rPr lang="en-US" sz="3200" i="1" dirty="0">
                    <a:solidFill>
                      <a:srgbClr val="008F00"/>
                    </a:solidFill>
                  </a:rPr>
                  <a:t>increasing</a:t>
                </a:r>
              </a:p>
            </p:txBody>
          </p:sp>
        </mc:Choice>
        <mc:Fallback xmlns="">
          <p:sp>
            <p:nvSpPr>
              <p:cNvPr id="8" name="Rectangle 7">
                <a:extLst>
                  <a:ext uri="{FF2B5EF4-FFF2-40B4-BE49-F238E27FC236}">
                    <a16:creationId xmlns:a16="http://schemas.microsoft.com/office/drawing/2014/main" id="{BF0E10FB-A987-2642-A194-F710E4AFDB2B}"/>
                  </a:ext>
                </a:extLst>
              </p:cNvPr>
              <p:cNvSpPr>
                <a:spLocks noRot="1" noChangeAspect="1" noMove="1" noResize="1" noEditPoints="1" noAdjustHandles="1" noChangeArrowheads="1" noChangeShapeType="1" noTextEdit="1"/>
              </p:cNvSpPr>
              <p:nvPr/>
            </p:nvSpPr>
            <p:spPr>
              <a:xfrm>
                <a:off x="199136" y="2461188"/>
                <a:ext cx="7554976" cy="3998146"/>
              </a:xfrm>
              <a:prstGeom prst="rect">
                <a:avLst/>
              </a:prstGeom>
              <a:blipFill>
                <a:blip r:embed="rId4"/>
                <a:stretch>
                  <a:fillRect l="-1678" t="-316" b="-2848"/>
                </a:stretch>
              </a:blipFill>
            </p:spPr>
            <p:txBody>
              <a:bodyPr/>
              <a:lstStyle/>
              <a:p>
                <a:r>
                  <a:rPr lang="en-US">
                    <a:noFill/>
                  </a:rPr>
                  <a:t> </a:t>
                </a:r>
              </a:p>
            </p:txBody>
          </p:sp>
        </mc:Fallback>
      </mc:AlternateContent>
    </p:spTree>
    <p:extLst>
      <p:ext uri="{BB962C8B-B14F-4D97-AF65-F5344CB8AC3E}">
        <p14:creationId xmlns:p14="http://schemas.microsoft.com/office/powerpoint/2010/main" val="352819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idx="4294967295"/>
              </p:nvPr>
            </p:nvSpPr>
            <p:spPr>
              <a:xfrm>
                <a:off x="217425" y="990023"/>
                <a:ext cx="11029695" cy="5256311"/>
              </a:xfrm>
            </p:spPr>
            <p:txBody>
              <a:bodyPr wrap="square">
                <a:spAutoFit/>
              </a:bodyPr>
              <a:lstStyle/>
              <a:p>
                <a:pPr marL="15875" indent="0">
                  <a:lnSpc>
                    <a:spcPct val="100000"/>
                  </a:lnSpc>
                  <a:spcBef>
                    <a:spcPts val="0"/>
                  </a:spcBef>
                  <a:buClr>
                    <a:schemeClr val="tx1"/>
                  </a:buClr>
                  <a:buNone/>
                </a:pPr>
                <a:r>
                  <a:rPr lang="en-US" sz="3200" dirty="0"/>
                  <a:t>The capacitor of the figure is being charged by a steady current </a:t>
                </a:r>
                <a14:m>
                  <m:oMath xmlns:m="http://schemas.openxmlformats.org/officeDocument/2006/math">
                    <m:r>
                      <a:rPr lang="en-US" sz="3200" i="1">
                        <a:latin typeface="Cambria Math" panose="02040503050406030204" pitchFamily="18" charset="0"/>
                      </a:rPr>
                      <m:t>𝐼</m:t>
                    </m:r>
                  </m:oMath>
                </a14:m>
                <a:r>
                  <a:rPr lang="en-US" sz="3200" dirty="0"/>
                  <a:t>. What are the directions of</a:t>
                </a:r>
              </a:p>
              <a:p>
                <a:pPr marL="530225" indent="-514350">
                  <a:lnSpc>
                    <a:spcPct val="100000"/>
                  </a:lnSpc>
                  <a:spcBef>
                    <a:spcPts val="0"/>
                  </a:spcBef>
                  <a:buClr>
                    <a:schemeClr val="tx1"/>
                  </a:buClr>
                  <a:buFont typeface="+mj-lt"/>
                  <a:buAutoNum type="alphaLcParenR"/>
                </a:pPr>
                <a:r>
                  <a:rPr lang="en-US" sz="3200" dirty="0"/>
                  <a:t>the electric field between the plates,</a:t>
                </a:r>
              </a:p>
              <a:p>
                <a:pPr marL="987425" lvl="1" indent="-514350">
                  <a:lnSpc>
                    <a:spcPct val="100000"/>
                  </a:lnSpc>
                  <a:spcBef>
                    <a:spcPts val="0"/>
                  </a:spcBef>
                  <a:buClr>
                    <a:schemeClr val="tx1"/>
                  </a:buClr>
                </a:pPr>
                <a:r>
                  <a:rPr lang="en-US" sz="3200" dirty="0">
                    <a:solidFill>
                      <a:srgbClr val="C00000"/>
                    </a:solidFill>
                  </a:rPr>
                  <a:t>Same direction as </a:t>
                </a:r>
                <a14:m>
                  <m:oMath xmlns:m="http://schemas.openxmlformats.org/officeDocument/2006/math">
                    <m:acc>
                      <m:accPr>
                        <m:chr m:val="⃗"/>
                        <m:ctrlPr>
                          <a:rPr lang="en-US" sz="3200" b="0" i="1" smtClean="0">
                            <a:latin typeface="Cambria Math" panose="02040503050406030204" pitchFamily="18" charset="0"/>
                          </a:rPr>
                        </m:ctrlPr>
                      </m:accPr>
                      <m:e>
                        <m:r>
                          <a:rPr lang="en-US" sz="3200" i="1">
                            <a:latin typeface="Cambria Math" panose="02040503050406030204" pitchFamily="18" charset="0"/>
                          </a:rPr>
                          <m:t>𝐼</m:t>
                        </m:r>
                      </m:e>
                    </m:acc>
                  </m:oMath>
                </a14:m>
                <a:r>
                  <a:rPr lang="en-US" sz="3200" dirty="0">
                    <a:solidFill>
                      <a:srgbClr val="C00000"/>
                    </a:solidFill>
                  </a:rPr>
                  <a:t>, i.e. left</a:t>
                </a:r>
              </a:p>
              <a:p>
                <a:pPr marL="530225" indent="-514350">
                  <a:lnSpc>
                    <a:spcPct val="100000"/>
                  </a:lnSpc>
                  <a:spcBef>
                    <a:spcPts val="0"/>
                  </a:spcBef>
                  <a:buClr>
                    <a:schemeClr val="tx1"/>
                  </a:buClr>
                  <a:buFont typeface="+mj-lt"/>
                  <a:buAutoNum type="alphaLcParenR"/>
                </a:pPr>
                <a:r>
                  <a:rPr lang="en-US" sz="3200" dirty="0"/>
                  <a:t>the change in the electric field, and</a:t>
                </a:r>
              </a:p>
              <a:p>
                <a:pPr marL="987425" lvl="1" indent="-514350">
                  <a:lnSpc>
                    <a:spcPct val="100000"/>
                  </a:lnSpc>
                  <a:spcBef>
                    <a:spcPts val="0"/>
                  </a:spcBef>
                  <a:buClr>
                    <a:schemeClr val="tx1"/>
                  </a:buClr>
                </a:pPr>
                <a:r>
                  <a:rPr lang="en-US" sz="3200" dirty="0">
                    <a:solidFill>
                      <a:schemeClr val="accent2">
                        <a:lumMod val="50000"/>
                      </a:schemeClr>
                    </a:solidFill>
                  </a:rPr>
                  <a:t>Increasing, so still same direction as</a:t>
                </a:r>
                <a:r>
                  <a:rPr lang="en-US" sz="3200" dirty="0">
                    <a:solidFill>
                      <a:srgbClr val="C00000"/>
                    </a:solidFill>
                  </a:rPr>
                  <a:t> </a:t>
                </a:r>
                <a14:m>
                  <m:oMath xmlns:m="http://schemas.openxmlformats.org/officeDocument/2006/math">
                    <m:acc>
                      <m:accPr>
                        <m:chr m:val="⃗"/>
                        <m:ctrlPr>
                          <a:rPr lang="en-US" sz="3200" i="1">
                            <a:latin typeface="Cambria Math" panose="02040503050406030204" pitchFamily="18" charset="0"/>
                          </a:rPr>
                        </m:ctrlPr>
                      </m:accPr>
                      <m:e>
                        <m:r>
                          <a:rPr lang="en-US" sz="3200" i="1">
                            <a:latin typeface="Cambria Math" panose="02040503050406030204" pitchFamily="18" charset="0"/>
                          </a:rPr>
                          <m:t>𝐼</m:t>
                        </m:r>
                      </m:e>
                    </m:acc>
                  </m:oMath>
                </a14:m>
                <a:r>
                  <a:rPr lang="en-US" sz="3200" dirty="0">
                    <a:solidFill>
                      <a:schemeClr val="accent2">
                        <a:lumMod val="50000"/>
                      </a:schemeClr>
                    </a:solidFill>
                  </a:rPr>
                  <a:t>, i.e. left</a:t>
                </a:r>
              </a:p>
              <a:p>
                <a:pPr marL="530225" indent="-514350">
                  <a:lnSpc>
                    <a:spcPct val="100000"/>
                  </a:lnSpc>
                  <a:spcBef>
                    <a:spcPts val="0"/>
                  </a:spcBef>
                  <a:buClr>
                    <a:schemeClr val="tx1"/>
                  </a:buClr>
                  <a:buFont typeface="+mj-lt"/>
                  <a:buAutoNum type="alphaLcParenR"/>
                </a:pPr>
                <a:r>
                  <a:rPr lang="en-US" sz="3200" dirty="0"/>
                  <a:t>the magnetic field between the plates?</a:t>
                </a:r>
              </a:p>
              <a:p>
                <a:pPr marL="987425" lvl="1" indent="-514350">
                  <a:lnSpc>
                    <a:spcPct val="100000"/>
                  </a:lnSpc>
                  <a:spcBef>
                    <a:spcPts val="0"/>
                  </a:spcBef>
                  <a:buClr>
                    <a:schemeClr val="tx1"/>
                  </a:buClr>
                </a:pPr>
                <a:r>
                  <a:rPr lang="en-US" sz="3200" dirty="0">
                    <a:solidFill>
                      <a:srgbClr val="008F00"/>
                    </a:solidFill>
                  </a:rPr>
                  <a:t>Use RHR with thumb pointed in direction of </a:t>
                </a:r>
                <a14:m>
                  <m:oMath xmlns:m="http://schemas.openxmlformats.org/officeDocument/2006/math">
                    <m:r>
                      <m:rPr>
                        <m:sty m:val="p"/>
                      </m:rPr>
                      <a:rPr lang="en-US" sz="3200" b="0" i="0" smtClean="0">
                        <a:latin typeface="Cambria Math" panose="02040503050406030204" pitchFamily="18" charset="0"/>
                      </a:rPr>
                      <m:t>Δ</m:t>
                    </m:r>
                    <m:acc>
                      <m:accPr>
                        <m:chr m:val="⃗"/>
                        <m:ctrlPr>
                          <a:rPr lang="en-US" sz="3200" i="1">
                            <a:latin typeface="Cambria Math" panose="02040503050406030204" pitchFamily="18" charset="0"/>
                          </a:rPr>
                        </m:ctrlPr>
                      </m:accPr>
                      <m:e>
                        <m:r>
                          <a:rPr lang="en-US" sz="3200" b="0" i="1" smtClean="0">
                            <a:latin typeface="Cambria Math" panose="02040503050406030204" pitchFamily="18" charset="0"/>
                          </a:rPr>
                          <m:t>𝐸</m:t>
                        </m:r>
                      </m:e>
                    </m:acc>
                  </m:oMath>
                </a14:m>
                <a:endParaRPr lang="en-US" sz="3200" dirty="0"/>
              </a:p>
              <a:p>
                <a:pPr marL="1444625" lvl="2" indent="-514350">
                  <a:lnSpc>
                    <a:spcPct val="100000"/>
                  </a:lnSpc>
                  <a:spcBef>
                    <a:spcPts val="0"/>
                  </a:spcBef>
                  <a:buClr>
                    <a:schemeClr val="tx1"/>
                  </a:buClr>
                  <a:buFont typeface="System Font Regular"/>
                  <a:buChar char="-"/>
                </a:pPr>
                <a:r>
                  <a:rPr lang="en-US" sz="3200" dirty="0">
                    <a:solidFill>
                      <a:srgbClr val="0432FF"/>
                    </a:solidFill>
                  </a:rPr>
                  <a:t>Concentric loops</a:t>
                </a:r>
              </a:p>
              <a:p>
                <a:pPr marL="1444625" lvl="2" indent="-514350">
                  <a:lnSpc>
                    <a:spcPct val="100000"/>
                  </a:lnSpc>
                  <a:spcBef>
                    <a:spcPts val="0"/>
                  </a:spcBef>
                  <a:buClr>
                    <a:schemeClr val="tx1"/>
                  </a:buClr>
                  <a:buFont typeface="System Font Regular"/>
                  <a:buChar char="-"/>
                </a:pPr>
                <a:r>
                  <a:rPr lang="en-US" sz="3200" dirty="0">
                    <a:solidFill>
                      <a:srgbClr val="4F2170"/>
                    </a:solidFill>
                  </a:rPr>
                  <a:t>CW if looking from right or CCW if looking from left</a:t>
                </a:r>
              </a:p>
            </p:txBody>
          </p:sp>
        </mc:Choice>
        <mc:Fallback xmlns="">
          <p:sp>
            <p:nvSpPr>
              <p:cNvPr id="6" name="Content Placeholder 5"/>
              <p:cNvSpPr>
                <a:spLocks noGrp="1" noRot="1" noChangeAspect="1" noMove="1" noResize="1" noEditPoints="1" noAdjustHandles="1" noChangeArrowheads="1" noChangeShapeType="1" noTextEdit="1"/>
              </p:cNvSpPr>
              <p:nvPr>
                <p:ph idx="4294967295"/>
              </p:nvPr>
            </p:nvSpPr>
            <p:spPr>
              <a:xfrm>
                <a:off x="217425" y="990023"/>
                <a:ext cx="11029695" cy="5256311"/>
              </a:xfrm>
              <a:blipFill>
                <a:blip r:embed="rId3"/>
                <a:stretch>
                  <a:fillRect l="-1264" t="-1205" r="-1379" b="-1928"/>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EF718F39-9022-A64F-A66D-E0F3B7F44E53}"/>
              </a:ext>
            </a:extLst>
          </p:cNvPr>
          <p:cNvSpPr>
            <a:spLocks noGrp="1"/>
          </p:cNvSpPr>
          <p:nvPr>
            <p:ph type="title"/>
          </p:nvPr>
        </p:nvSpPr>
        <p:spPr/>
        <p:txBody>
          <a:bodyPr/>
          <a:lstStyle/>
          <a:p>
            <a:r>
              <a:rPr lang="en-US" dirty="0"/>
              <a:t>Example Problem: QP 30.5</a:t>
            </a:r>
          </a:p>
        </p:txBody>
      </p:sp>
      <p:sp>
        <p:nvSpPr>
          <p:cNvPr id="3" name="Footer Placeholder 2"/>
          <p:cNvSpPr>
            <a:spLocks noGrp="1"/>
          </p:cNvSpPr>
          <p:nvPr>
            <p:ph type="ftr" sz="quarter" idx="11"/>
          </p:nvPr>
        </p:nvSpPr>
        <p:spPr/>
        <p:txBody>
          <a:bodyPr/>
          <a:lstStyle/>
          <a:p>
            <a:r>
              <a:rPr lang="en-GB"/>
              <a:t>© 2015 Pearson Education, Inc.</a:t>
            </a:r>
          </a:p>
        </p:txBody>
      </p:sp>
      <p:sp>
        <p:nvSpPr>
          <p:cNvPr id="5" name="Slide Number Placeholder 4">
            <a:extLst>
              <a:ext uri="{FF2B5EF4-FFF2-40B4-BE49-F238E27FC236}">
                <a16:creationId xmlns:a16="http://schemas.microsoft.com/office/drawing/2014/main" id="{730FAE29-F3BE-594A-ACE1-D7F3ABBA2B26}"/>
              </a:ext>
            </a:extLst>
          </p:cNvPr>
          <p:cNvSpPr>
            <a:spLocks noGrp="1"/>
          </p:cNvSpPr>
          <p:nvPr>
            <p:ph type="sldNum" sz="quarter" idx="12"/>
          </p:nvPr>
        </p:nvSpPr>
        <p:spPr/>
        <p:txBody>
          <a:bodyPr/>
          <a:lstStyle/>
          <a:p>
            <a:fld id="{B79B69FD-2E52-A742-8FC1-C69E57207C6B}" type="slidenum">
              <a:rPr lang="en-US" smtClean="0"/>
              <a:pPr/>
              <a:t>5</a:t>
            </a:fld>
            <a:endParaRPr lang="en-US" dirty="0"/>
          </a:p>
        </p:txBody>
      </p:sp>
      <p:pic>
        <p:nvPicPr>
          <p:cNvPr id="7" name="Picture 6">
            <a:extLst>
              <a:ext uri="{FF2B5EF4-FFF2-40B4-BE49-F238E27FC236}">
                <a16:creationId xmlns:a16="http://schemas.microsoft.com/office/drawing/2014/main" id="{EE814412-4A78-0749-BFFB-29212B4916F1}"/>
              </a:ext>
            </a:extLst>
          </p:cNvPr>
          <p:cNvPicPr>
            <a:picLocks noChangeAspect="1"/>
          </p:cNvPicPr>
          <p:nvPr/>
        </p:nvPicPr>
        <p:blipFill rotWithShape="1">
          <a:blip r:embed="rId4"/>
          <a:srcRect l="7602" r="7743" b="4934"/>
          <a:stretch/>
        </p:blipFill>
        <p:spPr>
          <a:xfrm>
            <a:off x="7260336" y="1541677"/>
            <a:ext cx="4535424" cy="2031255"/>
          </a:xfrm>
          <a:prstGeom prst="rect">
            <a:avLst/>
          </a:prstGeom>
        </p:spPr>
      </p:pic>
    </p:spTree>
    <p:extLst>
      <p:ext uri="{BB962C8B-B14F-4D97-AF65-F5344CB8AC3E}">
        <p14:creationId xmlns:p14="http://schemas.microsoft.com/office/powerpoint/2010/main" val="145033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30_14_Figure.jpg">
            <a:extLst>
              <a:ext uri="{FF2B5EF4-FFF2-40B4-BE49-F238E27FC236}">
                <a16:creationId xmlns:a16="http://schemas.microsoft.com/office/drawing/2014/main" id="{BFFAB8BB-ADD3-C449-A3E8-082CF3CD32B1}"/>
              </a:ext>
            </a:extLst>
          </p:cNvPr>
          <p:cNvPicPr>
            <a:picLocks noChangeAspect="1"/>
          </p:cNvPicPr>
          <p:nvPr/>
        </p:nvPicPr>
        <p:blipFill rotWithShape="1">
          <a:blip r:embed="rId3">
            <a:extLst>
              <a:ext uri="{28A0092B-C50C-407E-A947-70E740481C1C}">
                <a14:useLocalDpi xmlns:a14="http://schemas.microsoft.com/office/drawing/2010/main" val="0"/>
              </a:ext>
            </a:extLst>
          </a:blip>
          <a:srcRect t="876" b="91887"/>
          <a:stretch/>
        </p:blipFill>
        <p:spPr>
          <a:xfrm>
            <a:off x="7466773" y="5185691"/>
            <a:ext cx="3523786" cy="683494"/>
          </a:xfrm>
          <a:prstGeom prst="rect">
            <a:avLst/>
          </a:prstGeom>
        </p:spPr>
      </p:pic>
      <p:pic>
        <p:nvPicPr>
          <p:cNvPr id="19" name="Picture 18" descr="30_14_Figure.jpg">
            <a:extLst>
              <a:ext uri="{FF2B5EF4-FFF2-40B4-BE49-F238E27FC236}">
                <a16:creationId xmlns:a16="http://schemas.microsoft.com/office/drawing/2014/main" id="{9C594BF5-6CB7-034E-802B-B36C38758AC4}"/>
              </a:ext>
            </a:extLst>
          </p:cNvPr>
          <p:cNvPicPr>
            <a:picLocks noChangeAspect="1"/>
          </p:cNvPicPr>
          <p:nvPr/>
        </p:nvPicPr>
        <p:blipFill rotWithShape="1">
          <a:blip r:embed="rId3">
            <a:extLst>
              <a:ext uri="{28A0092B-C50C-407E-A947-70E740481C1C}">
                <a14:useLocalDpi xmlns:a14="http://schemas.microsoft.com/office/drawing/2010/main" val="0"/>
              </a:ext>
            </a:extLst>
          </a:blip>
          <a:srcRect t="8165" b="84070"/>
          <a:stretch/>
        </p:blipFill>
        <p:spPr>
          <a:xfrm>
            <a:off x="7466773" y="5271607"/>
            <a:ext cx="3523786" cy="733217"/>
          </a:xfrm>
          <a:prstGeom prst="rect">
            <a:avLst/>
          </a:prstGeom>
        </p:spPr>
      </p:pic>
      <p:pic>
        <p:nvPicPr>
          <p:cNvPr id="20" name="Picture 19" descr="30_14_Figure.jpg">
            <a:extLst>
              <a:ext uri="{FF2B5EF4-FFF2-40B4-BE49-F238E27FC236}">
                <a16:creationId xmlns:a16="http://schemas.microsoft.com/office/drawing/2014/main" id="{417E289C-AF19-1941-8FA7-76EDF9F7858D}"/>
              </a:ext>
            </a:extLst>
          </p:cNvPr>
          <p:cNvPicPr>
            <a:picLocks noChangeAspect="1"/>
          </p:cNvPicPr>
          <p:nvPr/>
        </p:nvPicPr>
        <p:blipFill rotWithShape="1">
          <a:blip r:embed="rId3">
            <a:extLst>
              <a:ext uri="{28A0092B-C50C-407E-A947-70E740481C1C}">
                <a14:useLocalDpi xmlns:a14="http://schemas.microsoft.com/office/drawing/2010/main" val="0"/>
              </a:ext>
            </a:extLst>
          </a:blip>
          <a:srcRect t="15930" b="73132"/>
          <a:stretch/>
        </p:blipFill>
        <p:spPr>
          <a:xfrm>
            <a:off x="7466773" y="5087135"/>
            <a:ext cx="3523786" cy="1032934"/>
          </a:xfrm>
          <a:prstGeom prst="rect">
            <a:avLst/>
          </a:prstGeom>
        </p:spPr>
      </p:pic>
      <p:pic>
        <p:nvPicPr>
          <p:cNvPr id="21" name="Picture 20" descr="30_14_Figure.jpg">
            <a:extLst>
              <a:ext uri="{FF2B5EF4-FFF2-40B4-BE49-F238E27FC236}">
                <a16:creationId xmlns:a16="http://schemas.microsoft.com/office/drawing/2014/main" id="{3E455872-57C6-9144-8A5B-C485866513A6}"/>
              </a:ext>
            </a:extLst>
          </p:cNvPr>
          <p:cNvPicPr>
            <a:picLocks noChangeAspect="1"/>
          </p:cNvPicPr>
          <p:nvPr/>
        </p:nvPicPr>
        <p:blipFill rotWithShape="1">
          <a:blip r:embed="rId3">
            <a:extLst>
              <a:ext uri="{28A0092B-C50C-407E-A947-70E740481C1C}">
                <a14:useLocalDpi xmlns:a14="http://schemas.microsoft.com/office/drawing/2010/main" val="0"/>
              </a:ext>
            </a:extLst>
          </a:blip>
          <a:srcRect t="26689" b="60041"/>
          <a:stretch/>
        </p:blipFill>
        <p:spPr>
          <a:xfrm>
            <a:off x="7466773" y="4954557"/>
            <a:ext cx="3523786" cy="1253068"/>
          </a:xfrm>
          <a:prstGeom prst="rect">
            <a:avLst/>
          </a:prstGeom>
        </p:spPr>
      </p:pic>
      <p:pic>
        <p:nvPicPr>
          <p:cNvPr id="22" name="Picture 21" descr="30_14_Figure.jpg">
            <a:extLst>
              <a:ext uri="{FF2B5EF4-FFF2-40B4-BE49-F238E27FC236}">
                <a16:creationId xmlns:a16="http://schemas.microsoft.com/office/drawing/2014/main" id="{66AA9381-9F8F-D845-8E62-8128D8F2D650}"/>
              </a:ext>
            </a:extLst>
          </p:cNvPr>
          <p:cNvPicPr>
            <a:picLocks noChangeAspect="1"/>
          </p:cNvPicPr>
          <p:nvPr/>
        </p:nvPicPr>
        <p:blipFill rotWithShape="1">
          <a:blip r:embed="rId3">
            <a:extLst>
              <a:ext uri="{28A0092B-C50C-407E-A947-70E740481C1C}">
                <a14:useLocalDpi xmlns:a14="http://schemas.microsoft.com/office/drawing/2010/main" val="0"/>
              </a:ext>
            </a:extLst>
          </a:blip>
          <a:srcRect t="40497" b="44261"/>
          <a:stretch/>
        </p:blipFill>
        <p:spPr>
          <a:xfrm>
            <a:off x="7466773" y="4866479"/>
            <a:ext cx="3523786" cy="1439333"/>
          </a:xfrm>
          <a:prstGeom prst="rect">
            <a:avLst/>
          </a:prstGeom>
        </p:spPr>
      </p:pic>
      <p:pic>
        <p:nvPicPr>
          <p:cNvPr id="23" name="Picture 22" descr="30_14_Figure.jpg">
            <a:extLst>
              <a:ext uri="{FF2B5EF4-FFF2-40B4-BE49-F238E27FC236}">
                <a16:creationId xmlns:a16="http://schemas.microsoft.com/office/drawing/2014/main" id="{DFF01C66-07FB-8D4B-B46F-77D94DF0801B}"/>
              </a:ext>
            </a:extLst>
          </p:cNvPr>
          <p:cNvPicPr>
            <a:picLocks noChangeAspect="1"/>
          </p:cNvPicPr>
          <p:nvPr/>
        </p:nvPicPr>
        <p:blipFill rotWithShape="1">
          <a:blip r:embed="rId3">
            <a:extLst>
              <a:ext uri="{28A0092B-C50C-407E-A947-70E740481C1C}">
                <a14:useLocalDpi xmlns:a14="http://schemas.microsoft.com/office/drawing/2010/main" val="0"/>
              </a:ext>
            </a:extLst>
          </a:blip>
          <a:srcRect t="57032" b="25074"/>
          <a:stretch/>
        </p:blipFill>
        <p:spPr>
          <a:xfrm>
            <a:off x="7466773" y="4748794"/>
            <a:ext cx="3523786" cy="1689768"/>
          </a:xfrm>
          <a:prstGeom prst="rect">
            <a:avLst/>
          </a:prstGeom>
        </p:spPr>
      </p:pic>
      <p:pic>
        <p:nvPicPr>
          <p:cNvPr id="24" name="Picture 23" descr="30_14_Figure.jpg">
            <a:extLst>
              <a:ext uri="{FF2B5EF4-FFF2-40B4-BE49-F238E27FC236}">
                <a16:creationId xmlns:a16="http://schemas.microsoft.com/office/drawing/2014/main" id="{EBE0ED77-BD05-3D4B-A58C-7B255AF4CD66}"/>
              </a:ext>
            </a:extLst>
          </p:cNvPr>
          <p:cNvPicPr>
            <a:picLocks noChangeAspect="1"/>
          </p:cNvPicPr>
          <p:nvPr/>
        </p:nvPicPr>
        <p:blipFill rotWithShape="1">
          <a:blip r:embed="rId3">
            <a:extLst>
              <a:ext uri="{28A0092B-C50C-407E-A947-70E740481C1C}">
                <a14:useLocalDpi xmlns:a14="http://schemas.microsoft.com/office/drawing/2010/main" val="0"/>
              </a:ext>
            </a:extLst>
          </a:blip>
          <a:srcRect t="76898" b="2804"/>
          <a:stretch/>
        </p:blipFill>
        <p:spPr>
          <a:xfrm>
            <a:off x="7466773" y="4616569"/>
            <a:ext cx="3523786" cy="1916770"/>
          </a:xfrm>
          <a:prstGeom prst="rect">
            <a:avLst/>
          </a:prstGeom>
        </p:spPr>
      </p:pic>
      <p:sp>
        <p:nvSpPr>
          <p:cNvPr id="2" name="Title 1">
            <a:extLst>
              <a:ext uri="{FF2B5EF4-FFF2-40B4-BE49-F238E27FC236}">
                <a16:creationId xmlns:a16="http://schemas.microsoft.com/office/drawing/2014/main" id="{E7AAB43B-7768-6B4A-BDDB-0131F3AEE52C}"/>
              </a:ext>
            </a:extLst>
          </p:cNvPr>
          <p:cNvSpPr>
            <a:spLocks noGrp="1"/>
          </p:cNvSpPr>
          <p:nvPr>
            <p:ph type="title"/>
          </p:nvPr>
        </p:nvSpPr>
        <p:spPr/>
        <p:txBody>
          <a:bodyPr/>
          <a:lstStyle/>
          <a:p>
            <a:r>
              <a:rPr lang="en-US" dirty="0"/>
              <a:t>Highlights: Section 30.1-30.3</a:t>
            </a:r>
          </a:p>
        </p:txBody>
      </p:sp>
      <p:sp>
        <p:nvSpPr>
          <p:cNvPr id="5" name="Slide Number Placeholder 4">
            <a:extLst>
              <a:ext uri="{FF2B5EF4-FFF2-40B4-BE49-F238E27FC236}">
                <a16:creationId xmlns:a16="http://schemas.microsoft.com/office/drawing/2014/main" id="{08472F8D-8953-524F-9B96-1622D59B1DB7}"/>
              </a:ext>
            </a:extLst>
          </p:cNvPr>
          <p:cNvSpPr>
            <a:spLocks noGrp="1"/>
          </p:cNvSpPr>
          <p:nvPr>
            <p:ph type="sldNum" sz="quarter" idx="12"/>
          </p:nvPr>
        </p:nvSpPr>
        <p:spPr/>
        <p:txBody>
          <a:bodyPr/>
          <a:lstStyle/>
          <a:p>
            <a:fld id="{B79B69FD-2E52-A742-8FC1-C69E57207C6B}" type="slidenum">
              <a:rPr lang="en-US" smtClean="0"/>
              <a:pPr/>
              <a:t>6</a:t>
            </a:fld>
            <a:endParaRPr lang="en-US"/>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C7E9D3FD-3477-BD4E-8FF7-67E84B41D015}"/>
                  </a:ext>
                </a:extLst>
              </p:cNvPr>
              <p:cNvSpPr>
                <a:spLocks noGrp="1"/>
              </p:cNvSpPr>
              <p:nvPr>
                <p:ph idx="1"/>
              </p:nvPr>
            </p:nvSpPr>
            <p:spPr>
              <a:xfrm>
                <a:off x="318380" y="1131013"/>
                <a:ext cx="6825456" cy="3919919"/>
              </a:xfrm>
            </p:spPr>
            <p:txBody>
              <a:bodyPr/>
              <a:lstStyle/>
              <a:p>
                <a:pPr marL="0" indent="0">
                  <a:buNone/>
                </a:pPr>
                <a:r>
                  <a:rPr lang="en-US" sz="2400" b="1" dirty="0">
                    <a:latin typeface="Calibri" panose="020F0502020204030204" pitchFamily="34" charset="0"/>
                    <a:cs typeface="Calibri" panose="020F0502020204030204" pitchFamily="34" charset="0"/>
                  </a:rPr>
                  <a:t>Fields of moving charged particles</a:t>
                </a:r>
              </a:p>
              <a:p>
                <a:r>
                  <a:rPr lang="en-US" sz="2400" dirty="0">
                    <a:solidFill>
                      <a:srgbClr val="C00000"/>
                    </a:solidFill>
                    <a:latin typeface="Calibri" panose="020F0502020204030204" pitchFamily="34" charset="0"/>
                    <a:cs typeface="Calibri" panose="020F0502020204030204" pitchFamily="34" charset="0"/>
                  </a:rPr>
                  <a:t>How do we get </a:t>
                </a:r>
                <a:r>
                  <a:rPr lang="en-US" sz="2400" i="1" dirty="0">
                    <a:solidFill>
                      <a:srgbClr val="C00000"/>
                    </a:solidFill>
                    <a:latin typeface="Calibri" panose="020F0502020204030204" pitchFamily="34" charset="0"/>
                    <a:cs typeface="Calibri" panose="020F0502020204030204" pitchFamily="34" charset="0"/>
                  </a:rPr>
                  <a:t>kinks </a:t>
                </a:r>
                <a:r>
                  <a:rPr lang="en-US" sz="2400" dirty="0">
                    <a:solidFill>
                      <a:srgbClr val="C00000"/>
                    </a:solidFill>
                    <a:latin typeface="Calibri" panose="020F0502020204030204" pitchFamily="34" charset="0"/>
                    <a:cs typeface="Calibri" panose="020F0502020204030204" pitchFamily="34" charset="0"/>
                  </a:rPr>
                  <a:t>in the </a:t>
                </a:r>
                <a14:m>
                  <m:oMath xmlns:m="http://schemas.openxmlformats.org/officeDocument/2006/math">
                    <m:acc>
                      <m:accPr>
                        <m:chr m:val="⃗"/>
                        <m:ctrlPr>
                          <a:rPr lang="en-US" sz="2400" i="1" dirty="0">
                            <a:latin typeface="Cambria Math" panose="02040503050406030204" pitchFamily="18" charset="0"/>
                            <a:cs typeface="Calibri" panose="020F0502020204030204" pitchFamily="34" charset="0"/>
                          </a:rPr>
                        </m:ctrlPr>
                      </m:accPr>
                      <m:e>
                        <m:r>
                          <a:rPr lang="en-US" sz="2400" i="1" dirty="0">
                            <a:latin typeface="Cambria Math" panose="02040503050406030204" pitchFamily="18" charset="0"/>
                            <a:cs typeface="Calibri" panose="020F0502020204030204" pitchFamily="34" charset="0"/>
                          </a:rPr>
                          <m:t>𝐸</m:t>
                        </m:r>
                      </m:e>
                    </m:acc>
                  </m:oMath>
                </a14:m>
                <a:r>
                  <a:rPr lang="en-US" sz="2400" dirty="0">
                    <a:solidFill>
                      <a:srgbClr val="C00000"/>
                    </a:solidFill>
                    <a:latin typeface="Calibri" panose="020F0502020204030204" pitchFamily="34" charset="0"/>
                    <a:cs typeface="Calibri" panose="020F0502020204030204" pitchFamily="34" charset="0"/>
                  </a:rPr>
                  <a:t> field from accelerating particles &amp; where is the energy stored?</a:t>
                </a:r>
              </a:p>
              <a:p>
                <a:pPr lvl="1"/>
                <a:r>
                  <a:rPr lang="en-US" sz="2400" dirty="0">
                    <a:solidFill>
                      <a:schemeClr val="accent2">
                        <a:lumMod val="50000"/>
                      </a:schemeClr>
                    </a:solidFill>
                    <a:latin typeface="Calibri" panose="020F0502020204030204" pitchFamily="34" charset="0"/>
                    <a:cs typeface="Calibri" panose="020F0502020204030204" pitchFamily="34" charset="0"/>
                  </a:rPr>
                  <a:t>Field line points away from the particle at each instant</a:t>
                </a:r>
              </a:p>
              <a:p>
                <a:pPr lvl="1"/>
                <a:r>
                  <a:rPr lang="en-US" sz="2400" dirty="0">
                    <a:solidFill>
                      <a:srgbClr val="008F00"/>
                    </a:solidFill>
                    <a:latin typeface="Calibri" panose="020F0502020204030204" pitchFamily="34" charset="0"/>
                    <a:cs typeface="Calibri" panose="020F0502020204030204" pitchFamily="34" charset="0"/>
                  </a:rPr>
                  <a:t>During acceleration, lines smear b/c part of world can’t know it has started moving…</a:t>
                </a:r>
              </a:p>
              <a:p>
                <a:r>
                  <a:rPr lang="en-US" sz="2400" dirty="0">
                    <a:solidFill>
                      <a:srgbClr val="0432FF"/>
                    </a:solidFill>
                    <a:latin typeface="Calibri" panose="020F0502020204030204" pitchFamily="34" charset="0"/>
                    <a:cs typeface="Calibri" panose="020F0502020204030204" pitchFamily="34" charset="0"/>
                  </a:rPr>
                  <a:t>Imagine an oscillating electric dipole…</a:t>
                </a:r>
              </a:p>
              <a:p>
                <a:pPr lvl="1"/>
                <a:r>
                  <a:rPr lang="en-US" sz="2400" dirty="0">
                    <a:solidFill>
                      <a:srgbClr val="4F2170"/>
                    </a:solidFill>
                    <a:latin typeface="Calibri" panose="020F0502020204030204" pitchFamily="34" charset="0"/>
                    <a:cs typeface="Calibri" panose="020F0502020204030204" pitchFamily="34" charset="0"/>
                  </a:rPr>
                  <a:t>As </a:t>
                </a:r>
                <a14:m>
                  <m:oMath xmlns:m="http://schemas.openxmlformats.org/officeDocument/2006/math">
                    <m:acc>
                      <m:accPr>
                        <m:chr m:val="⃗"/>
                        <m:ctrlPr>
                          <a:rPr lang="en-US" sz="2400" i="1" dirty="0">
                            <a:latin typeface="Cambria Math" panose="02040503050406030204" pitchFamily="18" charset="0"/>
                            <a:cs typeface="Calibri" panose="020F0502020204030204" pitchFamily="34" charset="0"/>
                          </a:rPr>
                        </m:ctrlPr>
                      </m:accPr>
                      <m:e>
                        <m:r>
                          <a:rPr lang="en-US" sz="2400" b="0" i="1" dirty="0" smtClean="0">
                            <a:latin typeface="Cambria Math" panose="02040503050406030204" pitchFamily="18" charset="0"/>
                            <a:cs typeface="Calibri" panose="020F0502020204030204" pitchFamily="34" charset="0"/>
                          </a:rPr>
                          <m:t>𝐸</m:t>
                        </m:r>
                      </m:e>
                    </m:acc>
                  </m:oMath>
                </a14:m>
                <a:r>
                  <a:rPr lang="en-US" sz="2400" dirty="0">
                    <a:solidFill>
                      <a:srgbClr val="4F2170"/>
                    </a:solidFill>
                    <a:latin typeface="Calibri" panose="020F0502020204030204" pitchFamily="34" charset="0"/>
                    <a:cs typeface="Calibri" panose="020F0502020204030204" pitchFamily="34" charset="0"/>
                  </a:rPr>
                  <a:t> changes, a </a:t>
                </a:r>
                <a14:m>
                  <m:oMath xmlns:m="http://schemas.openxmlformats.org/officeDocument/2006/math">
                    <m:acc>
                      <m:accPr>
                        <m:chr m:val="⃗"/>
                        <m:ctrlPr>
                          <a:rPr lang="en-US" sz="2400" i="1" dirty="0">
                            <a:latin typeface="Cambria Math" panose="02040503050406030204" pitchFamily="18" charset="0"/>
                            <a:cs typeface="Calibri" panose="020F0502020204030204" pitchFamily="34" charset="0"/>
                          </a:rPr>
                        </m:ctrlPr>
                      </m:accPr>
                      <m:e>
                        <m:r>
                          <a:rPr lang="en-US" sz="2400" i="1" dirty="0">
                            <a:latin typeface="Cambria Math" panose="02040503050406030204" pitchFamily="18" charset="0"/>
                            <a:cs typeface="Calibri" panose="020F0502020204030204" pitchFamily="34" charset="0"/>
                          </a:rPr>
                          <m:t>𝐵</m:t>
                        </m:r>
                      </m:e>
                    </m:acc>
                  </m:oMath>
                </a14:m>
                <a:r>
                  <a:rPr lang="en-US" sz="2400" dirty="0">
                    <a:solidFill>
                      <a:srgbClr val="4F2170"/>
                    </a:solidFill>
                    <a:latin typeface="Calibri" panose="020F0502020204030204" pitchFamily="34" charset="0"/>
                    <a:cs typeface="Calibri" panose="020F0502020204030204" pitchFamily="34" charset="0"/>
                  </a:rPr>
                  <a:t> is created</a:t>
                </a:r>
              </a:p>
              <a:p>
                <a:pPr lvl="1"/>
                <a:r>
                  <a:rPr lang="en-US" sz="2400" dirty="0">
                    <a:solidFill>
                      <a:srgbClr val="C00000"/>
                    </a:solidFill>
                    <a:latin typeface="Calibri" panose="020F0502020204030204" pitchFamily="34" charset="0"/>
                    <a:cs typeface="Calibri" panose="020F0502020204030204" pitchFamily="34" charset="0"/>
                  </a:rPr>
                  <a:t>Likewise, as </a:t>
                </a:r>
                <a14:m>
                  <m:oMath xmlns:m="http://schemas.openxmlformats.org/officeDocument/2006/math">
                    <m:acc>
                      <m:accPr>
                        <m:chr m:val="⃗"/>
                        <m:ctrlPr>
                          <a:rPr lang="en-US" sz="2400" i="1" dirty="0">
                            <a:latin typeface="Cambria Math" panose="02040503050406030204" pitchFamily="18" charset="0"/>
                            <a:cs typeface="Calibri" panose="020F0502020204030204" pitchFamily="34" charset="0"/>
                          </a:rPr>
                        </m:ctrlPr>
                      </m:accPr>
                      <m:e>
                        <m:r>
                          <a:rPr lang="en-US" sz="2400" i="1" dirty="0">
                            <a:latin typeface="Cambria Math" panose="02040503050406030204" pitchFamily="18" charset="0"/>
                            <a:cs typeface="Calibri" panose="020F0502020204030204" pitchFamily="34" charset="0"/>
                          </a:rPr>
                          <m:t>𝐵</m:t>
                        </m:r>
                      </m:e>
                    </m:acc>
                  </m:oMath>
                </a14:m>
                <a:r>
                  <a:rPr lang="en-US" sz="2400" dirty="0">
                    <a:solidFill>
                      <a:srgbClr val="C00000"/>
                    </a:solidFill>
                    <a:latin typeface="Calibri" panose="020F0502020204030204" pitchFamily="34" charset="0"/>
                    <a:cs typeface="Calibri" panose="020F0502020204030204" pitchFamily="34" charset="0"/>
                  </a:rPr>
                  <a:t> changes, </a:t>
                </a:r>
                <a14:m>
                  <m:oMath xmlns:m="http://schemas.openxmlformats.org/officeDocument/2006/math">
                    <m:acc>
                      <m:accPr>
                        <m:chr m:val="⃗"/>
                        <m:ctrlPr>
                          <a:rPr lang="en-US" sz="2400" i="1" dirty="0">
                            <a:latin typeface="Cambria Math" panose="02040503050406030204" pitchFamily="18" charset="0"/>
                            <a:cs typeface="Calibri" panose="020F0502020204030204" pitchFamily="34" charset="0"/>
                          </a:rPr>
                        </m:ctrlPr>
                      </m:accPr>
                      <m:e>
                        <m:r>
                          <a:rPr lang="en-US" sz="2400" i="1" dirty="0">
                            <a:latin typeface="Cambria Math" panose="02040503050406030204" pitchFamily="18" charset="0"/>
                            <a:cs typeface="Calibri" panose="020F0502020204030204" pitchFamily="34" charset="0"/>
                          </a:rPr>
                          <m:t>𝐸</m:t>
                        </m:r>
                      </m:e>
                    </m:acc>
                  </m:oMath>
                </a14:m>
                <a:r>
                  <a:rPr lang="en-US" sz="2400" dirty="0">
                    <a:solidFill>
                      <a:srgbClr val="C00000"/>
                    </a:solidFill>
                    <a:latin typeface="Calibri" panose="020F0502020204030204" pitchFamily="34" charset="0"/>
                    <a:cs typeface="Calibri" panose="020F0502020204030204" pitchFamily="34" charset="0"/>
                  </a:rPr>
                  <a:t> is generated</a:t>
                </a:r>
              </a:p>
            </p:txBody>
          </p:sp>
        </mc:Choice>
        <mc:Fallback xmlns="">
          <p:sp>
            <p:nvSpPr>
              <p:cNvPr id="4" name="Content Placeholder 3">
                <a:extLst>
                  <a:ext uri="{FF2B5EF4-FFF2-40B4-BE49-F238E27FC236}">
                    <a16:creationId xmlns:a16="http://schemas.microsoft.com/office/drawing/2014/main" id="{C7E9D3FD-3477-BD4E-8FF7-67E84B41D015}"/>
                  </a:ext>
                </a:extLst>
              </p:cNvPr>
              <p:cNvSpPr>
                <a:spLocks noGrp="1" noRot="1" noChangeAspect="1" noMove="1" noResize="1" noEditPoints="1" noAdjustHandles="1" noChangeArrowheads="1" noChangeShapeType="1" noTextEdit="1"/>
              </p:cNvSpPr>
              <p:nvPr>
                <p:ph idx="1"/>
              </p:nvPr>
            </p:nvSpPr>
            <p:spPr>
              <a:xfrm>
                <a:off x="318380" y="1131013"/>
                <a:ext cx="6825456" cy="3919919"/>
              </a:xfrm>
              <a:blipFill>
                <a:blip r:embed="rId4"/>
                <a:stretch>
                  <a:fillRect l="-1299" t="-1290" r="-1113" b="-2258"/>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5ABE62C0-2ABD-F043-98CA-17241560FC31}"/>
              </a:ext>
            </a:extLst>
          </p:cNvPr>
          <p:cNvPicPr>
            <a:picLocks noChangeAspect="1"/>
          </p:cNvPicPr>
          <p:nvPr/>
        </p:nvPicPr>
        <p:blipFill rotWithShape="1">
          <a:blip r:embed="rId5"/>
          <a:srcRect t="7516" r="59257" b="4467"/>
          <a:stretch/>
        </p:blipFill>
        <p:spPr>
          <a:xfrm>
            <a:off x="8548665" y="1012618"/>
            <a:ext cx="3503083" cy="3420533"/>
          </a:xfrm>
          <a:prstGeom prst="rect">
            <a:avLst/>
          </a:prstGeom>
        </p:spPr>
      </p:pic>
      <p:pic>
        <p:nvPicPr>
          <p:cNvPr id="9" name="Picture 8">
            <a:extLst>
              <a:ext uri="{FF2B5EF4-FFF2-40B4-BE49-F238E27FC236}">
                <a16:creationId xmlns:a16="http://schemas.microsoft.com/office/drawing/2014/main" id="{EC6A5A49-4E55-1C45-8FFB-DCFABC92C4A2}"/>
              </a:ext>
            </a:extLst>
          </p:cNvPr>
          <p:cNvPicPr>
            <a:picLocks noChangeAspect="1"/>
          </p:cNvPicPr>
          <p:nvPr/>
        </p:nvPicPr>
        <p:blipFill rotWithShape="1">
          <a:blip r:embed="rId5"/>
          <a:srcRect l="44288" t="7516" b="4467"/>
          <a:stretch/>
        </p:blipFill>
        <p:spPr>
          <a:xfrm>
            <a:off x="7227865" y="1012618"/>
            <a:ext cx="4790017" cy="3420533"/>
          </a:xfrm>
          <a:prstGeom prst="rect">
            <a:avLst/>
          </a:prstGeom>
        </p:spPr>
      </p:pic>
    </p:spTree>
    <p:extLst>
      <p:ext uri="{BB962C8B-B14F-4D97-AF65-F5344CB8AC3E}">
        <p14:creationId xmlns:p14="http://schemas.microsoft.com/office/powerpoint/2010/main" val="370555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217425" y="990023"/>
            <a:ext cx="11761215" cy="4524315"/>
          </a:xfrm>
        </p:spPr>
        <p:txBody>
          <a:bodyPr wrap="square">
            <a:spAutoFit/>
          </a:bodyPr>
          <a:lstStyle/>
          <a:p>
            <a:pPr marL="15875" indent="0">
              <a:lnSpc>
                <a:spcPct val="100000"/>
              </a:lnSpc>
              <a:spcBef>
                <a:spcPts val="0"/>
              </a:spcBef>
              <a:buClr>
                <a:schemeClr val="tx1"/>
              </a:buClr>
              <a:buNone/>
            </a:pPr>
            <a:r>
              <a:rPr lang="en-US" sz="3200" dirty="0"/>
              <a:t>Are the radiating electric field lines around a charged particle straight lines when the particle</a:t>
            </a:r>
          </a:p>
          <a:p>
            <a:pPr marL="15875" indent="0">
              <a:lnSpc>
                <a:spcPct val="100000"/>
              </a:lnSpc>
              <a:spcBef>
                <a:spcPts val="0"/>
              </a:spcBef>
              <a:buClr>
                <a:schemeClr val="tx1"/>
              </a:buClr>
              <a:buNone/>
            </a:pPr>
            <a:endParaRPr lang="en-US" sz="3200" dirty="0"/>
          </a:p>
          <a:p>
            <a:pPr marL="530225" indent="-514350">
              <a:lnSpc>
                <a:spcPct val="100000"/>
              </a:lnSpc>
              <a:spcBef>
                <a:spcPts val="0"/>
              </a:spcBef>
              <a:buClr>
                <a:schemeClr val="tx1"/>
              </a:buClr>
              <a:buFont typeface="+mj-lt"/>
              <a:buAutoNum type="alphaLcParenR"/>
            </a:pPr>
            <a:r>
              <a:rPr lang="en-US" sz="3200" dirty="0"/>
              <a:t>is stationary,</a:t>
            </a:r>
          </a:p>
          <a:p>
            <a:pPr marL="987425" lvl="1" indent="-514350">
              <a:lnSpc>
                <a:spcPct val="100000"/>
              </a:lnSpc>
              <a:spcBef>
                <a:spcPts val="0"/>
              </a:spcBef>
              <a:buClr>
                <a:schemeClr val="tx1"/>
              </a:buClr>
            </a:pPr>
            <a:r>
              <a:rPr lang="en-US" sz="3200" dirty="0">
                <a:solidFill>
                  <a:srgbClr val="C00000"/>
                </a:solidFill>
              </a:rPr>
              <a:t>Yes! This is chapter 23…</a:t>
            </a:r>
          </a:p>
          <a:p>
            <a:pPr marL="530225" indent="-514350">
              <a:lnSpc>
                <a:spcPct val="100000"/>
              </a:lnSpc>
              <a:spcBef>
                <a:spcPts val="0"/>
              </a:spcBef>
              <a:buClr>
                <a:schemeClr val="tx1"/>
              </a:buClr>
              <a:buFont typeface="+mj-lt"/>
              <a:buAutoNum type="alphaLcParenR"/>
            </a:pPr>
            <a:r>
              <a:rPr lang="en-US" sz="3200" dirty="0"/>
              <a:t>moves at constant velocity,</a:t>
            </a:r>
          </a:p>
          <a:p>
            <a:pPr marL="987425" lvl="1" indent="-514350">
              <a:lnSpc>
                <a:spcPct val="100000"/>
              </a:lnSpc>
              <a:spcBef>
                <a:spcPts val="0"/>
              </a:spcBef>
              <a:buClr>
                <a:schemeClr val="tx1"/>
              </a:buClr>
            </a:pPr>
            <a:r>
              <a:rPr lang="en-US" sz="3200" dirty="0">
                <a:solidFill>
                  <a:schemeClr val="accent2">
                    <a:lumMod val="50000"/>
                  </a:schemeClr>
                </a:solidFill>
              </a:rPr>
              <a:t>Yes! Still straight lines…</a:t>
            </a:r>
          </a:p>
          <a:p>
            <a:pPr marL="530225" indent="-514350">
              <a:lnSpc>
                <a:spcPct val="100000"/>
              </a:lnSpc>
              <a:spcBef>
                <a:spcPts val="0"/>
              </a:spcBef>
              <a:buClr>
                <a:schemeClr val="tx1"/>
              </a:buClr>
              <a:buFont typeface="+mj-lt"/>
              <a:buAutoNum type="alphaLcParenR"/>
            </a:pPr>
            <a:r>
              <a:rPr lang="en-US" sz="3200" dirty="0"/>
              <a:t>accelerates?</a:t>
            </a:r>
          </a:p>
          <a:p>
            <a:pPr marL="987425" lvl="1" indent="-514350">
              <a:lnSpc>
                <a:spcPct val="100000"/>
              </a:lnSpc>
              <a:spcBef>
                <a:spcPts val="0"/>
              </a:spcBef>
              <a:buClr>
                <a:schemeClr val="tx1"/>
              </a:buClr>
            </a:pPr>
            <a:r>
              <a:rPr lang="en-US" sz="3200" dirty="0">
                <a:solidFill>
                  <a:srgbClr val="008F00"/>
                </a:solidFill>
              </a:rPr>
              <a:t>Nope!</a:t>
            </a:r>
          </a:p>
        </p:txBody>
      </p:sp>
      <p:sp>
        <p:nvSpPr>
          <p:cNvPr id="2" name="Title 1">
            <a:extLst>
              <a:ext uri="{FF2B5EF4-FFF2-40B4-BE49-F238E27FC236}">
                <a16:creationId xmlns:a16="http://schemas.microsoft.com/office/drawing/2014/main" id="{EF718F39-9022-A64F-A66D-E0F3B7F44E53}"/>
              </a:ext>
            </a:extLst>
          </p:cNvPr>
          <p:cNvSpPr>
            <a:spLocks noGrp="1"/>
          </p:cNvSpPr>
          <p:nvPr>
            <p:ph type="title"/>
          </p:nvPr>
        </p:nvSpPr>
        <p:spPr/>
        <p:txBody>
          <a:bodyPr/>
          <a:lstStyle/>
          <a:p>
            <a:r>
              <a:rPr lang="en-US" dirty="0"/>
              <a:t>Example Problem: QP 30.7</a:t>
            </a:r>
          </a:p>
        </p:txBody>
      </p:sp>
      <p:sp>
        <p:nvSpPr>
          <p:cNvPr id="3" name="Footer Placeholder 2"/>
          <p:cNvSpPr>
            <a:spLocks noGrp="1"/>
          </p:cNvSpPr>
          <p:nvPr>
            <p:ph type="ftr" sz="quarter" idx="11"/>
          </p:nvPr>
        </p:nvSpPr>
        <p:spPr/>
        <p:txBody>
          <a:bodyPr/>
          <a:lstStyle/>
          <a:p>
            <a:r>
              <a:rPr lang="en-GB"/>
              <a:t>© 2015 Pearson Education, Inc.</a:t>
            </a:r>
          </a:p>
        </p:txBody>
      </p:sp>
      <p:sp>
        <p:nvSpPr>
          <p:cNvPr id="5" name="Slide Number Placeholder 4">
            <a:extLst>
              <a:ext uri="{FF2B5EF4-FFF2-40B4-BE49-F238E27FC236}">
                <a16:creationId xmlns:a16="http://schemas.microsoft.com/office/drawing/2014/main" id="{730FAE29-F3BE-594A-ACE1-D7F3ABBA2B26}"/>
              </a:ext>
            </a:extLst>
          </p:cNvPr>
          <p:cNvSpPr>
            <a:spLocks noGrp="1"/>
          </p:cNvSpPr>
          <p:nvPr>
            <p:ph type="sldNum" sz="quarter" idx="12"/>
          </p:nvPr>
        </p:nvSpPr>
        <p:spPr/>
        <p:txBody>
          <a:bodyPr/>
          <a:lstStyle/>
          <a:p>
            <a:fld id="{B79B69FD-2E52-A742-8FC1-C69E57207C6B}" type="slidenum">
              <a:rPr lang="en-US" smtClean="0"/>
              <a:pPr/>
              <a:t>7</a:t>
            </a:fld>
            <a:endParaRPr lang="en-US" dirty="0"/>
          </a:p>
        </p:txBody>
      </p:sp>
      <p:pic>
        <p:nvPicPr>
          <p:cNvPr id="8" name="Picture 7" descr="30_07_FigureA.jpg">
            <a:extLst>
              <a:ext uri="{FF2B5EF4-FFF2-40B4-BE49-F238E27FC236}">
                <a16:creationId xmlns:a16="http://schemas.microsoft.com/office/drawing/2014/main" id="{844DC879-7886-744E-80D1-217F13FFE618}"/>
              </a:ext>
            </a:extLst>
          </p:cNvPr>
          <p:cNvPicPr>
            <a:picLocks noChangeAspect="1"/>
          </p:cNvPicPr>
          <p:nvPr/>
        </p:nvPicPr>
        <p:blipFill rotWithShape="1">
          <a:blip r:embed="rId3">
            <a:extLst>
              <a:ext uri="{28A0092B-C50C-407E-A947-70E740481C1C}">
                <a14:useLocalDpi xmlns:a14="http://schemas.microsoft.com/office/drawing/2010/main" val="0"/>
              </a:ext>
            </a:extLst>
          </a:blip>
          <a:srcRect l="8176" b="2967"/>
          <a:stretch/>
        </p:blipFill>
        <p:spPr>
          <a:xfrm>
            <a:off x="7203708" y="1726835"/>
            <a:ext cx="2799743" cy="2084187"/>
          </a:xfrm>
          <a:prstGeom prst="rect">
            <a:avLst/>
          </a:prstGeom>
        </p:spPr>
      </p:pic>
      <p:pic>
        <p:nvPicPr>
          <p:cNvPr id="9" name="Picture 8" descr="30_07_FigureB.jpg">
            <a:extLst>
              <a:ext uri="{FF2B5EF4-FFF2-40B4-BE49-F238E27FC236}">
                <a16:creationId xmlns:a16="http://schemas.microsoft.com/office/drawing/2014/main" id="{79312DF3-66D2-1D45-ADBA-1E54C321D082}"/>
              </a:ext>
            </a:extLst>
          </p:cNvPr>
          <p:cNvPicPr>
            <a:picLocks noChangeAspect="1"/>
          </p:cNvPicPr>
          <p:nvPr/>
        </p:nvPicPr>
        <p:blipFill rotWithShape="1">
          <a:blip r:embed="rId4">
            <a:extLst>
              <a:ext uri="{28A0092B-C50C-407E-A947-70E740481C1C}">
                <a14:useLocalDpi xmlns:a14="http://schemas.microsoft.com/office/drawing/2010/main" val="0"/>
              </a:ext>
            </a:extLst>
          </a:blip>
          <a:srcRect l="8385" b="2967"/>
          <a:stretch/>
        </p:blipFill>
        <p:spPr>
          <a:xfrm>
            <a:off x="7237522" y="1722099"/>
            <a:ext cx="2806066" cy="2093657"/>
          </a:xfrm>
          <a:prstGeom prst="rect">
            <a:avLst/>
          </a:prstGeom>
        </p:spPr>
      </p:pic>
      <p:pic>
        <p:nvPicPr>
          <p:cNvPr id="11" name="Picture 10" descr="30_08_FigureB.jpg">
            <a:extLst>
              <a:ext uri="{FF2B5EF4-FFF2-40B4-BE49-F238E27FC236}">
                <a16:creationId xmlns:a16="http://schemas.microsoft.com/office/drawing/2014/main" id="{1ABE4B14-307B-7346-BCE9-F046F09B2A55}"/>
              </a:ext>
            </a:extLst>
          </p:cNvPr>
          <p:cNvPicPr>
            <a:picLocks noChangeAspect="1"/>
          </p:cNvPicPr>
          <p:nvPr/>
        </p:nvPicPr>
        <p:blipFill rotWithShape="1">
          <a:blip r:embed="rId5">
            <a:extLst>
              <a:ext uri="{28A0092B-C50C-407E-A947-70E740481C1C}">
                <a14:useLocalDpi xmlns:a14="http://schemas.microsoft.com/office/drawing/2010/main" val="0"/>
              </a:ext>
            </a:extLst>
          </a:blip>
          <a:srcRect l="8190" b="2804"/>
          <a:stretch/>
        </p:blipFill>
        <p:spPr>
          <a:xfrm>
            <a:off x="5604617" y="3964666"/>
            <a:ext cx="2901264" cy="2398963"/>
          </a:xfrm>
          <a:prstGeom prst="rect">
            <a:avLst/>
          </a:prstGeom>
        </p:spPr>
      </p:pic>
      <p:pic>
        <p:nvPicPr>
          <p:cNvPr id="17" name="Picture 16" descr="30_09_Figure.jpg">
            <a:extLst>
              <a:ext uri="{FF2B5EF4-FFF2-40B4-BE49-F238E27FC236}">
                <a16:creationId xmlns:a16="http://schemas.microsoft.com/office/drawing/2014/main" id="{058AED60-4638-2346-8E70-E1801ADD977A}"/>
              </a:ext>
            </a:extLst>
          </p:cNvPr>
          <p:cNvPicPr>
            <a:picLocks noChangeAspect="1"/>
          </p:cNvPicPr>
          <p:nvPr/>
        </p:nvPicPr>
        <p:blipFill rotWithShape="1">
          <a:blip r:embed="rId6">
            <a:extLst>
              <a:ext uri="{28A0092B-C50C-407E-A947-70E740481C1C}">
                <a14:useLocalDpi xmlns:a14="http://schemas.microsoft.com/office/drawing/2010/main" val="0"/>
              </a:ext>
            </a:extLst>
          </a:blip>
          <a:srcRect l="65285" t="54166" b="2805"/>
          <a:stretch/>
        </p:blipFill>
        <p:spPr>
          <a:xfrm>
            <a:off x="8557778" y="3843943"/>
            <a:ext cx="3145841" cy="2904330"/>
          </a:xfrm>
          <a:prstGeom prst="rect">
            <a:avLst/>
          </a:prstGeom>
        </p:spPr>
      </p:pic>
    </p:spTree>
    <p:extLst>
      <p:ext uri="{BB962C8B-B14F-4D97-AF65-F5344CB8AC3E}">
        <p14:creationId xmlns:p14="http://schemas.microsoft.com/office/powerpoint/2010/main" val="75850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217425" y="990023"/>
            <a:ext cx="11761215" cy="3046988"/>
          </a:xfrm>
        </p:spPr>
        <p:txBody>
          <a:bodyPr wrap="square">
            <a:spAutoFit/>
          </a:bodyPr>
          <a:lstStyle/>
          <a:p>
            <a:pPr marL="15875" indent="0">
              <a:lnSpc>
                <a:spcPct val="100000"/>
              </a:lnSpc>
              <a:spcBef>
                <a:spcPts val="0"/>
              </a:spcBef>
              <a:buClr>
                <a:schemeClr val="tx1"/>
              </a:buClr>
              <a:buNone/>
            </a:pPr>
            <a:r>
              <a:rPr lang="en-US" sz="3200" dirty="0"/>
              <a:t>Would a charged particle moving at a high speed in a circle create kinks in its electric field?</a:t>
            </a:r>
          </a:p>
          <a:p>
            <a:pPr marL="15875" indent="0">
              <a:lnSpc>
                <a:spcPct val="100000"/>
              </a:lnSpc>
              <a:spcBef>
                <a:spcPts val="0"/>
              </a:spcBef>
              <a:buClr>
                <a:schemeClr val="tx1"/>
              </a:buClr>
              <a:buNone/>
            </a:pPr>
            <a:endParaRPr lang="en-US" sz="3200" dirty="0"/>
          </a:p>
          <a:p>
            <a:pPr marL="473075" indent="-457200">
              <a:lnSpc>
                <a:spcPct val="100000"/>
              </a:lnSpc>
              <a:spcBef>
                <a:spcPts val="0"/>
              </a:spcBef>
              <a:buClr>
                <a:schemeClr val="tx1"/>
              </a:buClr>
            </a:pPr>
            <a:r>
              <a:rPr lang="en-US" sz="3200" dirty="0">
                <a:solidFill>
                  <a:srgbClr val="C00000"/>
                </a:solidFill>
              </a:rPr>
              <a:t>A particle moving in a circle is </a:t>
            </a:r>
            <a:r>
              <a:rPr lang="en-US" sz="3200" i="1" dirty="0">
                <a:solidFill>
                  <a:srgbClr val="C00000"/>
                </a:solidFill>
              </a:rPr>
              <a:t>accelerating</a:t>
            </a:r>
          </a:p>
          <a:p>
            <a:pPr marL="930275" lvl="1" indent="-457200">
              <a:lnSpc>
                <a:spcPct val="100000"/>
              </a:lnSpc>
              <a:spcBef>
                <a:spcPts val="0"/>
              </a:spcBef>
              <a:buClr>
                <a:schemeClr val="tx1"/>
              </a:buClr>
              <a:buFont typeface="System Font Regular"/>
              <a:buChar char="-"/>
            </a:pPr>
            <a:r>
              <a:rPr lang="en-US" sz="3200" dirty="0">
                <a:solidFill>
                  <a:schemeClr val="accent2">
                    <a:lumMod val="50000"/>
                  </a:schemeClr>
                </a:solidFill>
              </a:rPr>
              <a:t>Specifically, </a:t>
            </a:r>
            <a:r>
              <a:rPr lang="en-US" sz="3200" i="1" dirty="0">
                <a:solidFill>
                  <a:schemeClr val="accent2">
                    <a:lumMod val="50000"/>
                  </a:schemeClr>
                </a:solidFill>
              </a:rPr>
              <a:t>toward the center</a:t>
            </a:r>
            <a:r>
              <a:rPr lang="en-US" sz="3200" dirty="0">
                <a:solidFill>
                  <a:schemeClr val="accent2">
                    <a:lumMod val="50000"/>
                  </a:schemeClr>
                </a:solidFill>
              </a:rPr>
              <a:t> of the circle</a:t>
            </a:r>
          </a:p>
          <a:p>
            <a:pPr marL="473075" indent="-457200">
              <a:lnSpc>
                <a:spcPct val="100000"/>
              </a:lnSpc>
              <a:spcBef>
                <a:spcPts val="0"/>
              </a:spcBef>
              <a:buClr>
                <a:schemeClr val="tx1"/>
              </a:buClr>
            </a:pPr>
            <a:r>
              <a:rPr lang="en-US" sz="3200" dirty="0">
                <a:solidFill>
                  <a:srgbClr val="008F00"/>
                </a:solidFill>
              </a:rPr>
              <a:t>This should create kinks in its electric field</a:t>
            </a:r>
          </a:p>
        </p:txBody>
      </p:sp>
      <p:sp>
        <p:nvSpPr>
          <p:cNvPr id="2" name="Title 1">
            <a:extLst>
              <a:ext uri="{FF2B5EF4-FFF2-40B4-BE49-F238E27FC236}">
                <a16:creationId xmlns:a16="http://schemas.microsoft.com/office/drawing/2014/main" id="{EF718F39-9022-A64F-A66D-E0F3B7F44E53}"/>
              </a:ext>
            </a:extLst>
          </p:cNvPr>
          <p:cNvSpPr>
            <a:spLocks noGrp="1"/>
          </p:cNvSpPr>
          <p:nvPr>
            <p:ph type="title"/>
          </p:nvPr>
        </p:nvSpPr>
        <p:spPr/>
        <p:txBody>
          <a:bodyPr/>
          <a:lstStyle/>
          <a:p>
            <a:r>
              <a:rPr lang="en-US" dirty="0"/>
              <a:t>Example Problem: QP 30.9</a:t>
            </a:r>
          </a:p>
        </p:txBody>
      </p:sp>
      <p:sp>
        <p:nvSpPr>
          <p:cNvPr id="3" name="Footer Placeholder 2"/>
          <p:cNvSpPr>
            <a:spLocks noGrp="1"/>
          </p:cNvSpPr>
          <p:nvPr>
            <p:ph type="ftr" sz="quarter" idx="11"/>
          </p:nvPr>
        </p:nvSpPr>
        <p:spPr/>
        <p:txBody>
          <a:bodyPr/>
          <a:lstStyle/>
          <a:p>
            <a:r>
              <a:rPr lang="en-GB"/>
              <a:t>© 2015 Pearson Education, Inc.</a:t>
            </a:r>
          </a:p>
        </p:txBody>
      </p:sp>
      <p:sp>
        <p:nvSpPr>
          <p:cNvPr id="5" name="Slide Number Placeholder 4">
            <a:extLst>
              <a:ext uri="{FF2B5EF4-FFF2-40B4-BE49-F238E27FC236}">
                <a16:creationId xmlns:a16="http://schemas.microsoft.com/office/drawing/2014/main" id="{730FAE29-F3BE-594A-ACE1-D7F3ABBA2B26}"/>
              </a:ext>
            </a:extLst>
          </p:cNvPr>
          <p:cNvSpPr>
            <a:spLocks noGrp="1"/>
          </p:cNvSpPr>
          <p:nvPr>
            <p:ph type="sldNum" sz="quarter" idx="12"/>
          </p:nvPr>
        </p:nvSpPr>
        <p:spPr/>
        <p:txBody>
          <a:bodyPr/>
          <a:lstStyle/>
          <a:p>
            <a:fld id="{B79B69FD-2E52-A742-8FC1-C69E57207C6B}" type="slidenum">
              <a:rPr lang="en-US" smtClean="0"/>
              <a:pPr/>
              <a:t>8</a:t>
            </a:fld>
            <a:endParaRPr lang="en-US" dirty="0"/>
          </a:p>
        </p:txBody>
      </p:sp>
    </p:spTree>
    <p:extLst>
      <p:ext uri="{BB962C8B-B14F-4D97-AF65-F5344CB8AC3E}">
        <p14:creationId xmlns:p14="http://schemas.microsoft.com/office/powerpoint/2010/main" val="110236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p:cNvSpPr>
                <a:spLocks noGrp="1"/>
              </p:cNvSpPr>
              <p:nvPr>
                <p:ph idx="4294967295"/>
              </p:nvPr>
            </p:nvSpPr>
            <p:spPr>
              <a:xfrm>
                <a:off x="217425" y="990023"/>
                <a:ext cx="11761215" cy="5628977"/>
              </a:xfrm>
            </p:spPr>
            <p:txBody>
              <a:bodyPr wrap="square">
                <a:spAutoFit/>
              </a:bodyPr>
              <a:lstStyle/>
              <a:p>
                <a:pPr marL="15875" indent="0">
                  <a:lnSpc>
                    <a:spcPct val="100000"/>
                  </a:lnSpc>
                  <a:spcBef>
                    <a:spcPts val="0"/>
                  </a:spcBef>
                  <a:buClr>
                    <a:schemeClr val="tx1"/>
                  </a:buClr>
                  <a:buNone/>
                </a:pPr>
                <a:r>
                  <a:rPr lang="en-US" sz="3200" dirty="0"/>
                  <a:t>Is any type of electric field produced when</a:t>
                </a:r>
              </a:p>
              <a:p>
                <a:pPr marL="530225" indent="-514350">
                  <a:lnSpc>
                    <a:spcPct val="100000"/>
                  </a:lnSpc>
                  <a:spcBef>
                    <a:spcPts val="0"/>
                  </a:spcBef>
                  <a:buClr>
                    <a:schemeClr val="tx1"/>
                  </a:buClr>
                  <a:buFont typeface="+mj-lt"/>
                  <a:buAutoNum type="alphaLcParenR"/>
                </a:pPr>
                <a:r>
                  <a:rPr lang="en-US" sz="3200" dirty="0"/>
                  <a:t>a wire having zero surplus charge carries a constant current,</a:t>
                </a:r>
              </a:p>
              <a:p>
                <a:pPr marL="987425" lvl="1" indent="-514350">
                  <a:lnSpc>
                    <a:spcPct val="100000"/>
                  </a:lnSpc>
                  <a:spcBef>
                    <a:spcPts val="0"/>
                  </a:spcBef>
                  <a:buClr>
                    <a:schemeClr val="tx1"/>
                  </a:buClr>
                </a:pPr>
                <a:r>
                  <a:rPr lang="en-US" sz="3200" dirty="0">
                    <a:solidFill>
                      <a:srgbClr val="C00000"/>
                    </a:solidFill>
                  </a:rPr>
                  <a:t>No (not in the Earth frame of reference, anyway)</a:t>
                </a:r>
              </a:p>
              <a:p>
                <a:pPr marL="530225" indent="-514350">
                  <a:lnSpc>
                    <a:spcPct val="100000"/>
                  </a:lnSpc>
                  <a:spcBef>
                    <a:spcPts val="0"/>
                  </a:spcBef>
                  <a:buClr>
                    <a:schemeClr val="tx1"/>
                  </a:buClr>
                  <a:buFont typeface="+mj-lt"/>
                  <a:buAutoNum type="alphaLcParenR"/>
                </a:pPr>
                <a:r>
                  <a:rPr lang="en-US" sz="3200" dirty="0"/>
                  <a:t>a wire having zero surplus charge carries a time-varying current,</a:t>
                </a:r>
              </a:p>
              <a:p>
                <a:pPr marL="987425" lvl="1" indent="-514350">
                  <a:lnSpc>
                    <a:spcPct val="100000"/>
                  </a:lnSpc>
                  <a:spcBef>
                    <a:spcPts val="0"/>
                  </a:spcBef>
                  <a:buClr>
                    <a:schemeClr val="tx1"/>
                  </a:buClr>
                </a:pPr>
                <a:r>
                  <a:rPr lang="en-US" sz="3200" dirty="0">
                    <a:solidFill>
                      <a:schemeClr val="accent2">
                        <a:lumMod val="50000"/>
                      </a:schemeClr>
                    </a:solidFill>
                  </a:rPr>
                  <a:t>Yes! </a:t>
                </a:r>
                <a14:m>
                  <m:oMath xmlns:m="http://schemas.openxmlformats.org/officeDocument/2006/math">
                    <m:r>
                      <a:rPr lang="en-US" sz="3200" b="0" i="1" smtClean="0">
                        <a:latin typeface="Cambria Math" panose="02040503050406030204" pitchFamily="18" charset="0"/>
                      </a:rPr>
                      <m:t>𝑑𝐼</m:t>
                    </m:r>
                    <m:r>
                      <a:rPr lang="en-US" sz="3200" b="0" i="1" smtClean="0">
                        <a:latin typeface="Cambria Math" panose="02040503050406030204" pitchFamily="18" charset="0"/>
                      </a:rPr>
                      <m:t>/</m:t>
                    </m:r>
                    <m:r>
                      <a:rPr lang="en-US" sz="3200" b="0" i="1" smtClean="0">
                        <a:latin typeface="Cambria Math" panose="02040503050406030204" pitchFamily="18" charset="0"/>
                      </a:rPr>
                      <m:t>𝑑𝑡</m:t>
                    </m:r>
                    <m:r>
                      <a:rPr lang="en-US" sz="3200" b="0" i="1" smtClean="0">
                        <a:latin typeface="Cambria Math" panose="02040503050406030204" pitchFamily="18" charset="0"/>
                      </a:rPr>
                      <m:t>→</m:t>
                    </m:r>
                    <m:r>
                      <a:rPr lang="en-US" sz="3200" b="0" i="1" smtClean="0">
                        <a:latin typeface="Cambria Math" panose="02040503050406030204" pitchFamily="18" charset="0"/>
                      </a:rPr>
                      <m:t>𝑑</m:t>
                    </m:r>
                    <m:acc>
                      <m:accPr>
                        <m:chr m:val="⃗"/>
                        <m:ctrlPr>
                          <a:rPr lang="en-US" sz="3200" b="0" i="1" smtClean="0">
                            <a:latin typeface="Cambria Math" panose="02040503050406030204" pitchFamily="18" charset="0"/>
                          </a:rPr>
                        </m:ctrlPr>
                      </m:accPr>
                      <m:e>
                        <m:r>
                          <a:rPr lang="en-US" sz="3200" b="0" i="1" smtClean="0">
                            <a:latin typeface="Cambria Math" panose="02040503050406030204" pitchFamily="18" charset="0"/>
                          </a:rPr>
                          <m:t>𝐵</m:t>
                        </m:r>
                      </m:e>
                    </m:acc>
                    <m:r>
                      <a:rPr lang="en-US" sz="3200" b="0" i="1" dirty="0" smtClean="0">
                        <a:latin typeface="Cambria Math" panose="02040503050406030204" pitchFamily="18" charset="0"/>
                      </a:rPr>
                      <m:t>/</m:t>
                    </m:r>
                    <m:r>
                      <a:rPr lang="en-US" sz="3200" b="0" i="1" dirty="0" smtClean="0">
                        <a:latin typeface="Cambria Math" panose="02040503050406030204" pitchFamily="18" charset="0"/>
                      </a:rPr>
                      <m:t>𝑑𝑡</m:t>
                    </m:r>
                    <m:r>
                      <a:rPr lang="en-US" sz="3200" b="0" i="1" dirty="0" smtClean="0">
                        <a:latin typeface="Cambria Math" panose="02040503050406030204" pitchFamily="18" charset="0"/>
                      </a:rPr>
                      <m:t>→</m:t>
                    </m:r>
                    <m:sSub>
                      <m:sSubPr>
                        <m:ctrlPr>
                          <a:rPr lang="en-US" sz="3200" b="0" i="1" dirty="0" smtClean="0">
                            <a:latin typeface="Cambria Math" panose="02040503050406030204" pitchFamily="18" charset="0"/>
                          </a:rPr>
                        </m:ctrlPr>
                      </m:sSubPr>
                      <m:e>
                        <m:r>
                          <a:rPr lang="en-US" sz="3200" b="0" i="1" dirty="0" smtClean="0">
                            <a:latin typeface="Cambria Math" panose="02040503050406030204" pitchFamily="18" charset="0"/>
                          </a:rPr>
                          <m:t>ℰ</m:t>
                        </m:r>
                      </m:e>
                      <m:sub>
                        <m:r>
                          <m:rPr>
                            <m:sty m:val="p"/>
                          </m:rPr>
                          <a:rPr lang="en-US" sz="3200" b="0" i="0" dirty="0" smtClean="0">
                            <a:latin typeface="Cambria Math" panose="02040503050406030204" pitchFamily="18" charset="0"/>
                          </a:rPr>
                          <m:t>ind</m:t>
                        </m:r>
                      </m:sub>
                    </m:sSub>
                  </m:oMath>
                </a14:m>
                <a:endParaRPr lang="en-US" sz="3200" dirty="0"/>
              </a:p>
              <a:p>
                <a:pPr marL="530225" indent="-514350">
                  <a:lnSpc>
                    <a:spcPct val="100000"/>
                  </a:lnSpc>
                  <a:spcBef>
                    <a:spcPts val="0"/>
                  </a:spcBef>
                  <a:buClr>
                    <a:schemeClr val="tx1"/>
                  </a:buClr>
                  <a:buFont typeface="+mj-lt"/>
                  <a:buAutoNum type="alphaLcParenR"/>
                </a:pPr>
                <a:r>
                  <a:rPr lang="en-US" sz="3200" dirty="0"/>
                  <a:t>a bar magnetic moves translationally at constant velocity,</a:t>
                </a:r>
              </a:p>
              <a:p>
                <a:pPr marL="987425" lvl="1" indent="-514350">
                  <a:lnSpc>
                    <a:spcPct val="100000"/>
                  </a:lnSpc>
                  <a:spcBef>
                    <a:spcPts val="0"/>
                  </a:spcBef>
                  <a:buClr>
                    <a:schemeClr val="tx1"/>
                  </a:buClr>
                </a:pPr>
                <a:r>
                  <a:rPr lang="en-US" sz="3200" dirty="0">
                    <a:solidFill>
                      <a:srgbClr val="008F00"/>
                    </a:solidFill>
                  </a:rPr>
                  <a:t>Yes! </a:t>
                </a:r>
                <a14:m>
                  <m:oMath xmlns:m="http://schemas.openxmlformats.org/officeDocument/2006/math">
                    <m:r>
                      <a:rPr lang="en-US" sz="3200" i="1">
                        <a:latin typeface="Cambria Math" panose="02040503050406030204" pitchFamily="18" charset="0"/>
                      </a:rPr>
                      <m:t>𝑑</m:t>
                    </m:r>
                    <m:acc>
                      <m:accPr>
                        <m:chr m:val="⃗"/>
                        <m:ctrlPr>
                          <a:rPr lang="en-US" sz="3200" i="1">
                            <a:latin typeface="Cambria Math" panose="02040503050406030204" pitchFamily="18" charset="0"/>
                          </a:rPr>
                        </m:ctrlPr>
                      </m:accPr>
                      <m:e>
                        <m:r>
                          <a:rPr lang="en-US" sz="3200" i="1">
                            <a:latin typeface="Cambria Math" panose="02040503050406030204" pitchFamily="18" charset="0"/>
                          </a:rPr>
                          <m:t>𝐵</m:t>
                        </m:r>
                      </m:e>
                    </m:acc>
                    <m:r>
                      <a:rPr lang="en-US" sz="3200" i="1" dirty="0">
                        <a:latin typeface="Cambria Math" panose="02040503050406030204" pitchFamily="18" charset="0"/>
                      </a:rPr>
                      <m:t>/</m:t>
                    </m:r>
                    <m:r>
                      <a:rPr lang="en-US" sz="3200" i="1" dirty="0">
                        <a:latin typeface="Cambria Math" panose="02040503050406030204" pitchFamily="18" charset="0"/>
                      </a:rPr>
                      <m:t>𝑑𝑡</m:t>
                    </m:r>
                    <m:r>
                      <a:rPr lang="en-US" sz="3200" i="1" dirty="0">
                        <a:latin typeface="Cambria Math" panose="02040503050406030204" pitchFamily="18" charset="0"/>
                      </a:rPr>
                      <m:t>→</m:t>
                    </m:r>
                    <m:sSub>
                      <m:sSubPr>
                        <m:ctrlPr>
                          <a:rPr lang="en-US" sz="3200" i="1" dirty="0">
                            <a:latin typeface="Cambria Math" panose="02040503050406030204" pitchFamily="18" charset="0"/>
                          </a:rPr>
                        </m:ctrlPr>
                      </m:sSubPr>
                      <m:e>
                        <m:r>
                          <a:rPr lang="en-US" sz="3200" i="1" dirty="0">
                            <a:latin typeface="Cambria Math" panose="02040503050406030204" pitchFamily="18" charset="0"/>
                          </a:rPr>
                          <m:t>ℰ</m:t>
                        </m:r>
                      </m:e>
                      <m:sub>
                        <m:r>
                          <m:rPr>
                            <m:sty m:val="p"/>
                          </m:rPr>
                          <a:rPr lang="en-US" sz="3200" dirty="0">
                            <a:latin typeface="Cambria Math" panose="02040503050406030204" pitchFamily="18" charset="0"/>
                          </a:rPr>
                          <m:t>ind</m:t>
                        </m:r>
                      </m:sub>
                    </m:sSub>
                  </m:oMath>
                </a14:m>
                <a:endParaRPr lang="en-US" sz="3200" dirty="0"/>
              </a:p>
              <a:p>
                <a:pPr marL="530225" indent="-514350">
                  <a:lnSpc>
                    <a:spcPct val="100000"/>
                  </a:lnSpc>
                  <a:spcBef>
                    <a:spcPts val="0"/>
                  </a:spcBef>
                  <a:buClr>
                    <a:schemeClr val="tx1"/>
                  </a:buClr>
                  <a:buFont typeface="+mj-lt"/>
                  <a:buAutoNum type="alphaLcParenR"/>
                </a:pPr>
                <a:r>
                  <a:rPr lang="en-US" sz="3200" dirty="0"/>
                  <a:t>a bar magnet rotates about an axis that passes symmetrically through its poles?</a:t>
                </a:r>
              </a:p>
              <a:p>
                <a:pPr marL="987425" lvl="1" indent="-514350">
                  <a:lnSpc>
                    <a:spcPct val="100000"/>
                  </a:lnSpc>
                  <a:spcBef>
                    <a:spcPts val="0"/>
                  </a:spcBef>
                  <a:buClr>
                    <a:schemeClr val="tx1"/>
                  </a:buClr>
                </a:pPr>
                <a:r>
                  <a:rPr lang="en-US" sz="3200" dirty="0">
                    <a:solidFill>
                      <a:srgbClr val="0432FF"/>
                    </a:solidFill>
                  </a:rPr>
                  <a:t>Depends. If we have cylindrical/spherical symmetry </a:t>
                </a:r>
                <a:r>
                  <a:rPr lang="en-US" sz="3200" dirty="0" err="1">
                    <a:solidFill>
                      <a:srgbClr val="0432FF"/>
                    </a:solidFill>
                  </a:rPr>
                  <a:t>w.r.t</a:t>
                </a:r>
                <a:r>
                  <a:rPr lang="en-US" sz="3200" dirty="0">
                    <a:solidFill>
                      <a:srgbClr val="0432FF"/>
                    </a:solidFill>
                  </a:rPr>
                  <a:t>. the axis, yes. Otherwise, we might have a (small) </a:t>
                </a:r>
                <a14:m>
                  <m:oMath xmlns:m="http://schemas.openxmlformats.org/officeDocument/2006/math">
                    <m:sSub>
                      <m:sSubPr>
                        <m:ctrlPr>
                          <a:rPr lang="en-US" sz="3200" i="1" dirty="0">
                            <a:latin typeface="Cambria Math" panose="02040503050406030204" pitchFamily="18" charset="0"/>
                          </a:rPr>
                        </m:ctrlPr>
                      </m:sSubPr>
                      <m:e>
                        <m:r>
                          <a:rPr lang="en-US" sz="3200" i="1" dirty="0">
                            <a:latin typeface="Cambria Math" panose="02040503050406030204" pitchFamily="18" charset="0"/>
                          </a:rPr>
                          <m:t>ℰ</m:t>
                        </m:r>
                      </m:e>
                      <m:sub>
                        <m:r>
                          <m:rPr>
                            <m:sty m:val="p"/>
                          </m:rPr>
                          <a:rPr lang="en-US" sz="3200" dirty="0">
                            <a:latin typeface="Cambria Math" panose="02040503050406030204" pitchFamily="18" charset="0"/>
                          </a:rPr>
                          <m:t>ind</m:t>
                        </m:r>
                      </m:sub>
                    </m:sSub>
                  </m:oMath>
                </a14:m>
                <a:endParaRPr lang="en-US" sz="3200" dirty="0"/>
              </a:p>
            </p:txBody>
          </p:sp>
        </mc:Choice>
        <mc:Fallback xmlns="">
          <p:sp>
            <p:nvSpPr>
              <p:cNvPr id="6" name="Content Placeholder 5"/>
              <p:cNvSpPr>
                <a:spLocks noGrp="1" noRot="1" noChangeAspect="1" noMove="1" noResize="1" noEditPoints="1" noAdjustHandles="1" noChangeArrowheads="1" noChangeShapeType="1" noTextEdit="1"/>
              </p:cNvSpPr>
              <p:nvPr>
                <p:ph idx="4294967295"/>
              </p:nvPr>
            </p:nvSpPr>
            <p:spPr>
              <a:xfrm>
                <a:off x="217425" y="990023"/>
                <a:ext cx="11761215" cy="5628977"/>
              </a:xfrm>
              <a:blipFill>
                <a:blip r:embed="rId3"/>
                <a:stretch>
                  <a:fillRect l="-1187" t="-1126" b="-2252"/>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EF718F39-9022-A64F-A66D-E0F3B7F44E53}"/>
              </a:ext>
            </a:extLst>
          </p:cNvPr>
          <p:cNvSpPr>
            <a:spLocks noGrp="1"/>
          </p:cNvSpPr>
          <p:nvPr>
            <p:ph type="title"/>
          </p:nvPr>
        </p:nvSpPr>
        <p:spPr/>
        <p:txBody>
          <a:bodyPr/>
          <a:lstStyle/>
          <a:p>
            <a:r>
              <a:rPr lang="en-US" dirty="0"/>
              <a:t>Example Problem: QP 30.11</a:t>
            </a:r>
          </a:p>
        </p:txBody>
      </p:sp>
      <p:sp>
        <p:nvSpPr>
          <p:cNvPr id="3" name="Footer Placeholder 2"/>
          <p:cNvSpPr>
            <a:spLocks noGrp="1"/>
          </p:cNvSpPr>
          <p:nvPr>
            <p:ph type="ftr" sz="quarter" idx="11"/>
          </p:nvPr>
        </p:nvSpPr>
        <p:spPr/>
        <p:txBody>
          <a:bodyPr/>
          <a:lstStyle/>
          <a:p>
            <a:r>
              <a:rPr lang="en-GB"/>
              <a:t>© 2015 Pearson Education, Inc.</a:t>
            </a:r>
          </a:p>
        </p:txBody>
      </p:sp>
      <p:sp>
        <p:nvSpPr>
          <p:cNvPr id="5" name="Slide Number Placeholder 4">
            <a:extLst>
              <a:ext uri="{FF2B5EF4-FFF2-40B4-BE49-F238E27FC236}">
                <a16:creationId xmlns:a16="http://schemas.microsoft.com/office/drawing/2014/main" id="{730FAE29-F3BE-594A-ACE1-D7F3ABBA2B26}"/>
              </a:ext>
            </a:extLst>
          </p:cNvPr>
          <p:cNvSpPr>
            <a:spLocks noGrp="1"/>
          </p:cNvSpPr>
          <p:nvPr>
            <p:ph type="sldNum" sz="quarter" idx="12"/>
          </p:nvPr>
        </p:nvSpPr>
        <p:spPr/>
        <p:txBody>
          <a:bodyPr/>
          <a:lstStyle/>
          <a:p>
            <a:fld id="{B79B69FD-2E52-A742-8FC1-C69E57207C6B}" type="slidenum">
              <a:rPr lang="en-US" smtClean="0"/>
              <a:pPr/>
              <a:t>9</a:t>
            </a:fld>
            <a:endParaRPr lang="en-US" dirty="0"/>
          </a:p>
        </p:txBody>
      </p:sp>
    </p:spTree>
    <p:extLst>
      <p:ext uri="{BB962C8B-B14F-4D97-AF65-F5344CB8AC3E}">
        <p14:creationId xmlns:p14="http://schemas.microsoft.com/office/powerpoint/2010/main" val="199666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202746</TotalTime>
  <Words>3747</Words>
  <Application>Microsoft Macintosh PowerPoint</Application>
  <PresentationFormat>Widescreen</PresentationFormat>
  <Paragraphs>484</Paragraphs>
  <Slides>35</Slides>
  <Notes>30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ＭＳ Ｐゴシック</vt:lpstr>
      <vt:lpstr>Arial</vt:lpstr>
      <vt:lpstr>Arial Black</vt:lpstr>
      <vt:lpstr>Calibri</vt:lpstr>
      <vt:lpstr>Calibri Light</vt:lpstr>
      <vt:lpstr>Cambria Math</vt:lpstr>
      <vt:lpstr>Palatino</vt:lpstr>
      <vt:lpstr>Symbol</vt:lpstr>
      <vt:lpstr>System Font Regular</vt:lpstr>
      <vt:lpstr>Times New Roman</vt:lpstr>
      <vt:lpstr>Wingdings</vt:lpstr>
      <vt:lpstr>Office Theme</vt:lpstr>
      <vt:lpstr>Highlights: Section 29.1-29.4</vt:lpstr>
      <vt:lpstr>Section 30.1: Clicker Question 1</vt:lpstr>
      <vt:lpstr>Highlights: Section 30.1-30.3</vt:lpstr>
      <vt:lpstr>Example Problem: QP 30.1</vt:lpstr>
      <vt:lpstr>Example Problem: QP 30.5</vt:lpstr>
      <vt:lpstr>Highlights: Section 30.1-30.3</vt:lpstr>
      <vt:lpstr>Example Problem: QP 30.7</vt:lpstr>
      <vt:lpstr>Example Problem: QP 30.9</vt:lpstr>
      <vt:lpstr>Example Problem: QP 30.11</vt:lpstr>
      <vt:lpstr>Concept Question: Oscillations</vt:lpstr>
      <vt:lpstr>Concept Question: Radio Antennas</vt:lpstr>
      <vt:lpstr>Concept Question: TV Antennas</vt:lpstr>
      <vt:lpstr>Example Problem: QP 30.21</vt:lpstr>
      <vt:lpstr>Highlights: Section 30.4-30.7</vt:lpstr>
      <vt:lpstr>Section 30.4: Clicker Question 4</vt:lpstr>
      <vt:lpstr>Example Problem: QP 30.25 alt</vt:lpstr>
      <vt:lpstr>Example Problem: QP 30.25 alt</vt:lpstr>
      <vt:lpstr>Example Problem: QP 30.33</vt:lpstr>
      <vt:lpstr>Example Problem: QP 30.35 alt</vt:lpstr>
      <vt:lpstr>Example Problem: QP 30.35</vt:lpstr>
      <vt:lpstr>Section 30.6: Clicker Question 5</vt:lpstr>
      <vt:lpstr>Electromagnetic Waves</vt:lpstr>
      <vt:lpstr>Electromagnetic Waves</vt:lpstr>
      <vt:lpstr>Concept Question: Superman</vt:lpstr>
      <vt:lpstr>Example Problem: QP 30.41</vt:lpstr>
      <vt:lpstr>Example Problem: QP 30.43</vt:lpstr>
      <vt:lpstr>Example Problem: QP 30.43</vt:lpstr>
      <vt:lpstr>Example Problem: QP 30.46</vt:lpstr>
      <vt:lpstr>Section 30.7: Clicker Question 6</vt:lpstr>
      <vt:lpstr>Example Problem: QP 30.56</vt:lpstr>
      <vt:lpstr>Example Problem: QP 30.57</vt:lpstr>
      <vt:lpstr>Example Problem: QP 30.57</vt:lpstr>
      <vt:lpstr>Concept Question: Polarization</vt:lpstr>
      <vt:lpstr>Example Problem: QP 30.63</vt:lpstr>
      <vt:lpstr>Example Problem: QP 30.63</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Drachenberg</dc:creator>
  <cp:lastModifiedBy>James Drachenberg</cp:lastModifiedBy>
  <cp:revision>3623</cp:revision>
  <dcterms:created xsi:type="dcterms:W3CDTF">2018-08-11T21:43:11Z</dcterms:created>
  <dcterms:modified xsi:type="dcterms:W3CDTF">2019-11-15T17:28:50Z</dcterms:modified>
</cp:coreProperties>
</file>