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1018" r:id="rId2"/>
    <p:sldId id="1881" r:id="rId3"/>
    <p:sldId id="1882" r:id="rId4"/>
    <p:sldId id="1875" r:id="rId5"/>
    <p:sldId id="1790" r:id="rId6"/>
    <p:sldId id="1883" r:id="rId7"/>
    <p:sldId id="1884" r:id="rId8"/>
    <p:sldId id="1885" r:id="rId9"/>
    <p:sldId id="1035" r:id="rId10"/>
    <p:sldId id="1990" r:id="rId11"/>
    <p:sldId id="1868" r:id="rId12"/>
    <p:sldId id="1991" r:id="rId13"/>
    <p:sldId id="1038" r:id="rId14"/>
    <p:sldId id="1886" r:id="rId15"/>
    <p:sldId id="1992" r:id="rId16"/>
    <p:sldId id="1993" r:id="rId17"/>
    <p:sldId id="460" r:id="rId18"/>
    <p:sldId id="1893" r:id="rId19"/>
    <p:sldId id="1994" r:id="rId20"/>
    <p:sldId id="455" r:id="rId21"/>
    <p:sldId id="1876" r:id="rId22"/>
    <p:sldId id="1888" r:id="rId23"/>
    <p:sldId id="457" r:id="rId24"/>
    <p:sldId id="1872" r:id="rId25"/>
    <p:sldId id="1889" r:id="rId26"/>
    <p:sldId id="1873" r:id="rId27"/>
    <p:sldId id="1890" r:id="rId28"/>
    <p:sldId id="458" r:id="rId29"/>
    <p:sldId id="459" r:id="rId30"/>
    <p:sldId id="1878" r:id="rId31"/>
    <p:sldId id="1892" r:id="rId32"/>
    <p:sldId id="1877" r:id="rId33"/>
    <p:sldId id="18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432FF"/>
    <a:srgbClr val="4F2170"/>
    <a:srgbClr val="AB7942"/>
    <a:srgbClr val="492170"/>
    <a:srgbClr val="009051"/>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82"/>
    <p:restoredTop sz="89172"/>
  </p:normalViewPr>
  <p:slideViewPr>
    <p:cSldViewPr snapToGrid="0" snapToObjects="1">
      <p:cViewPr varScale="1">
        <p:scale>
          <a:sx n="96" d="100"/>
          <a:sy n="96" d="100"/>
        </p:scale>
        <p:origin x="864" y="168"/>
      </p:cViewPr>
      <p:guideLst/>
    </p:cSldViewPr>
  </p:slideViewPr>
  <p:outlineViewPr>
    <p:cViewPr>
      <p:scale>
        <a:sx n="33" d="100"/>
        <a:sy n="33" d="100"/>
      </p:scale>
      <p:origin x="0" y="-51888"/>
    </p:cViewPr>
    <p:sldLst>
      <p:sld r:id="rId1" collapse="1"/>
      <p:sld r:id="rId2" collapse="1"/>
      <p:sld r:id="rId3" collapse="1"/>
      <p:sld r:id="rId4" collapse="1"/>
      <p:sld r:id="rId5" collapse="1"/>
    </p:sldLst>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82" d="100"/>
          <a:sy n="82" d="100"/>
        </p:scale>
        <p:origin x="3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3.xml"/><Relationship Id="rId1" Type="http://schemas.openxmlformats.org/officeDocument/2006/relationships/slide" Target="slides/slide2.xml"/><Relationship Id="rId5" Type="http://schemas.openxmlformats.org/officeDocument/2006/relationships/slide" Target="slides/slide8.xml"/><Relationship Id="rId4"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6BAE45-059B-B842-8F8F-6FBBB75869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9246A3-7A09-B84F-B45B-B62939416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353BCC-9C5F-F141-ABC7-1BA1250813E0}" type="datetimeFigureOut">
              <a:rPr lang="en-US" smtClean="0"/>
              <a:t>11/22/19</a:t>
            </a:fld>
            <a:endParaRPr lang="en-US"/>
          </a:p>
        </p:txBody>
      </p:sp>
      <p:sp>
        <p:nvSpPr>
          <p:cNvPr id="4" name="Footer Placeholder 3">
            <a:extLst>
              <a:ext uri="{FF2B5EF4-FFF2-40B4-BE49-F238E27FC236}">
                <a16:creationId xmlns:a16="http://schemas.microsoft.com/office/drawing/2014/main" id="{191B9749-EC3A-7845-B27B-865A5B703F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C04874-D488-1645-A8F2-F7834D44CB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639A49-7E06-FC45-AC75-6772736A37F1}" type="slidenum">
              <a:rPr lang="en-US" smtClean="0"/>
              <a:t>‹#›</a:t>
            </a:fld>
            <a:endParaRPr lang="en-US"/>
          </a:p>
        </p:txBody>
      </p:sp>
    </p:spTree>
    <p:extLst>
      <p:ext uri="{BB962C8B-B14F-4D97-AF65-F5344CB8AC3E}">
        <p14:creationId xmlns:p14="http://schemas.microsoft.com/office/powerpoint/2010/main" val="3825000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56731-3724-AE40-B2E3-EBD2D3C28858}" type="datetimeFigureOut">
              <a:rPr lang="en-US" smtClean="0"/>
              <a:t>11/22/19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4BA46-C109-9749-A121-4395E4891147}" type="slidenum">
              <a:rPr lang="en-US" smtClean="0"/>
              <a:t>‹#›</a:t>
            </a:fld>
            <a:endParaRPr lang="en-US"/>
          </a:p>
        </p:txBody>
      </p:sp>
    </p:spTree>
    <p:extLst>
      <p:ext uri="{BB962C8B-B14F-4D97-AF65-F5344CB8AC3E}">
        <p14:creationId xmlns:p14="http://schemas.microsoft.com/office/powerpoint/2010/main" val="3833680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Persistence of Memory, Salvador Dalí, 1931</a:t>
            </a:r>
          </a:p>
        </p:txBody>
      </p:sp>
      <p:sp>
        <p:nvSpPr>
          <p:cNvPr id="4" name="Slide Number Placeholder 3"/>
          <p:cNvSpPr>
            <a:spLocks noGrp="1"/>
          </p:cNvSpPr>
          <p:nvPr>
            <p:ph type="sldNum" sz="quarter" idx="10"/>
          </p:nvPr>
        </p:nvSpPr>
        <p:spPr/>
        <p:txBody>
          <a:bodyPr/>
          <a:lstStyle/>
          <a:p>
            <a:fld id="{08671084-5592-C14D-AF2F-43E46435BAA4}" type="slidenum">
              <a:rPr lang="en-US" smtClean="0"/>
              <a:t>1</a:t>
            </a:fld>
            <a:endParaRPr lang="en-US"/>
          </a:p>
        </p:txBody>
      </p:sp>
    </p:spTree>
    <p:extLst>
      <p:ext uri="{BB962C8B-B14F-4D97-AF65-F5344CB8AC3E}">
        <p14:creationId xmlns:p14="http://schemas.microsoft.com/office/powerpoint/2010/main" val="187124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508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8309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321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6116F15-6135-5E47-94DC-E8D0CFD5DFAB}" type="slidenum">
              <a:rPr lang="en-US" altLang="en-US"/>
              <a:pPr/>
              <a:t>13</a:t>
            </a:fld>
            <a:endParaRPr lang="en-US" altLang="en-US"/>
          </a:p>
        </p:txBody>
      </p:sp>
      <p:sp>
        <p:nvSpPr>
          <p:cNvPr id="2125826" name="Rectangle 2"/>
          <p:cNvSpPr>
            <a:spLocks noGrp="1" noRot="1" noChangeAspect="1" noChangeArrowheads="1" noTextEdit="1"/>
          </p:cNvSpPr>
          <p:nvPr>
            <p:ph type="sldImg"/>
          </p:nvPr>
        </p:nvSpPr>
        <p:spPr>
          <a:xfrm>
            <a:off x="393700" y="692150"/>
            <a:ext cx="6070600" cy="3416300"/>
          </a:xfrm>
          <a:ln/>
        </p:spPr>
      </p:sp>
      <p:sp>
        <p:nvSpPr>
          <p:cNvPr id="2125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9993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6116F15-6135-5E47-94DC-E8D0CFD5DFAB}" type="slidenum">
              <a:rPr lang="en-US" altLang="en-US"/>
              <a:pPr/>
              <a:t>14</a:t>
            </a:fld>
            <a:endParaRPr lang="en-US" altLang="en-US"/>
          </a:p>
        </p:txBody>
      </p:sp>
      <p:sp>
        <p:nvSpPr>
          <p:cNvPr id="2125826" name="Rectangle 2"/>
          <p:cNvSpPr>
            <a:spLocks noGrp="1" noRot="1" noChangeAspect="1" noChangeArrowheads="1" noTextEdit="1"/>
          </p:cNvSpPr>
          <p:nvPr>
            <p:ph type="sldImg"/>
          </p:nvPr>
        </p:nvSpPr>
        <p:spPr>
          <a:xfrm>
            <a:off x="393700" y="692150"/>
            <a:ext cx="6070600" cy="3416300"/>
          </a:xfrm>
          <a:ln/>
        </p:spPr>
      </p:sp>
      <p:sp>
        <p:nvSpPr>
          <p:cNvPr id="2125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25860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4871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599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17</a:t>
            </a:fld>
            <a:endParaRPr lang="en-US">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3975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853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3312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B6B184-E226-BC46-BEC8-F6AA2C5CC7B8}" type="slidenum">
              <a:rPr lang="en-US" altLang="en-US"/>
              <a:pPr/>
              <a:t>2</a:t>
            </a:fld>
            <a:endParaRPr lang="en-US" altLang="en-US"/>
          </a:p>
        </p:txBody>
      </p:sp>
      <p:sp>
        <p:nvSpPr>
          <p:cNvPr id="2097154" name="Rectangle 2"/>
          <p:cNvSpPr>
            <a:spLocks noGrp="1" noRot="1" noChangeAspect="1" noChangeArrowheads="1" noTextEdit="1"/>
          </p:cNvSpPr>
          <p:nvPr>
            <p:ph type="sldImg"/>
          </p:nvPr>
        </p:nvSpPr>
        <p:spPr>
          <a:xfrm>
            <a:off x="393700" y="692150"/>
            <a:ext cx="6070600" cy="3416300"/>
          </a:xfrm>
          <a:ln/>
        </p:spPr>
      </p:sp>
      <p:sp>
        <p:nvSpPr>
          <p:cNvPr id="209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31440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780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4453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96981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4640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69141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82406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28</a:t>
            </a:fld>
            <a:endParaRPr lang="en-US">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6961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29</a:t>
            </a:fld>
            <a:endParaRPr lang="en-US"/>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0023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9673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648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B6B184-E226-BC46-BEC8-F6AA2C5CC7B8}" type="slidenum">
              <a:rPr lang="en-US" altLang="en-US"/>
              <a:pPr/>
              <a:t>3</a:t>
            </a:fld>
            <a:endParaRPr lang="en-US" altLang="en-US"/>
          </a:p>
        </p:txBody>
      </p:sp>
      <p:sp>
        <p:nvSpPr>
          <p:cNvPr id="2097154" name="Rectangle 2"/>
          <p:cNvSpPr>
            <a:spLocks noGrp="1" noRot="1" noChangeAspect="1" noChangeArrowheads="1" noTextEdit="1"/>
          </p:cNvSpPr>
          <p:nvPr>
            <p:ph type="sldImg"/>
          </p:nvPr>
        </p:nvSpPr>
        <p:spPr>
          <a:xfrm>
            <a:off x="393700" y="692150"/>
            <a:ext cx="6070600" cy="3416300"/>
          </a:xfrm>
          <a:ln/>
        </p:spPr>
      </p:sp>
      <p:sp>
        <p:nvSpPr>
          <p:cNvPr id="209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15706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968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49930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F6BC09-DB06-7641-9734-45B9EEBD54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8770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5</a:t>
            </a:fld>
            <a:endParaRPr lang="en-US">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752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B6B184-E226-BC46-BEC8-F6AA2C5CC7B8}" type="slidenum">
              <a:rPr lang="en-US" altLang="en-US"/>
              <a:pPr/>
              <a:t>6</a:t>
            </a:fld>
            <a:endParaRPr lang="en-US" altLang="en-US"/>
          </a:p>
        </p:txBody>
      </p:sp>
      <p:sp>
        <p:nvSpPr>
          <p:cNvPr id="2097154" name="Rectangle 2"/>
          <p:cNvSpPr>
            <a:spLocks noGrp="1" noRot="1" noChangeAspect="1" noChangeArrowheads="1" noTextEdit="1"/>
          </p:cNvSpPr>
          <p:nvPr>
            <p:ph type="sldImg"/>
          </p:nvPr>
        </p:nvSpPr>
        <p:spPr>
          <a:xfrm>
            <a:off x="393700" y="692150"/>
            <a:ext cx="6070600" cy="3416300"/>
          </a:xfrm>
          <a:ln/>
        </p:spPr>
      </p:sp>
      <p:sp>
        <p:nvSpPr>
          <p:cNvPr id="209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6154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B6B184-E226-BC46-BEC8-F6AA2C5CC7B8}" type="slidenum">
              <a:rPr lang="en-US" altLang="en-US"/>
              <a:pPr/>
              <a:t>7</a:t>
            </a:fld>
            <a:endParaRPr lang="en-US" altLang="en-US"/>
          </a:p>
        </p:txBody>
      </p:sp>
      <p:sp>
        <p:nvSpPr>
          <p:cNvPr id="2097154" name="Rectangle 2"/>
          <p:cNvSpPr>
            <a:spLocks noGrp="1" noRot="1" noChangeAspect="1" noChangeArrowheads="1" noTextEdit="1"/>
          </p:cNvSpPr>
          <p:nvPr>
            <p:ph type="sldImg"/>
          </p:nvPr>
        </p:nvSpPr>
        <p:spPr>
          <a:xfrm>
            <a:off x="393700" y="692150"/>
            <a:ext cx="6070600" cy="3416300"/>
          </a:xfrm>
          <a:ln/>
        </p:spPr>
      </p:sp>
      <p:sp>
        <p:nvSpPr>
          <p:cNvPr id="209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4272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B6B184-E226-BC46-BEC8-F6AA2C5CC7B8}" type="slidenum">
              <a:rPr lang="en-US" altLang="en-US"/>
              <a:pPr/>
              <a:t>8</a:t>
            </a:fld>
            <a:endParaRPr lang="en-US" altLang="en-US"/>
          </a:p>
        </p:txBody>
      </p:sp>
      <p:sp>
        <p:nvSpPr>
          <p:cNvPr id="2097154" name="Rectangle 2"/>
          <p:cNvSpPr>
            <a:spLocks noGrp="1" noRot="1" noChangeAspect="1" noChangeArrowheads="1" noTextEdit="1"/>
          </p:cNvSpPr>
          <p:nvPr>
            <p:ph type="sldImg"/>
          </p:nvPr>
        </p:nvSpPr>
        <p:spPr>
          <a:xfrm>
            <a:off x="393700" y="692150"/>
            <a:ext cx="6070600" cy="3416300"/>
          </a:xfrm>
          <a:ln/>
        </p:spPr>
      </p:sp>
      <p:sp>
        <p:nvSpPr>
          <p:cNvPr id="209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142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21A8AA3-529D-1C4B-830D-5E5F01175753}" type="slidenum">
              <a:rPr lang="en-US" altLang="en-US"/>
              <a:pPr/>
              <a:t>9</a:t>
            </a:fld>
            <a:endParaRPr lang="en-US" altLang="en-US"/>
          </a:p>
        </p:txBody>
      </p:sp>
      <p:sp>
        <p:nvSpPr>
          <p:cNvPr id="2105346" name="Rectangle 2"/>
          <p:cNvSpPr>
            <a:spLocks noGrp="1" noRot="1" noChangeAspect="1" noChangeArrowheads="1" noTextEdit="1"/>
          </p:cNvSpPr>
          <p:nvPr>
            <p:ph type="sldImg"/>
          </p:nvPr>
        </p:nvSpPr>
        <p:spPr>
          <a:xfrm>
            <a:off x="393700" y="692150"/>
            <a:ext cx="6072188" cy="3416300"/>
          </a:xfrm>
          <a:ln/>
        </p:spPr>
      </p:sp>
      <p:sp>
        <p:nvSpPr>
          <p:cNvPr id="2105347" name="Rectangle 3"/>
          <p:cNvSpPr>
            <a:spLocks noGrp="1" noChangeArrowheads="1"/>
          </p:cNvSpPr>
          <p:nvPr>
            <p:ph type="body" idx="1"/>
          </p:nvPr>
        </p:nvSpPr>
        <p:spPr/>
        <p:txBody>
          <a:bodyPr lIns="86493" tIns="43247" rIns="86493" bIns="43247"/>
          <a:lstStyle/>
          <a:p>
            <a:endParaRPr lang="en-US" altLang="en-US"/>
          </a:p>
        </p:txBody>
      </p:sp>
    </p:spTree>
    <p:extLst>
      <p:ext uri="{BB962C8B-B14F-4D97-AF65-F5344CB8AC3E}">
        <p14:creationId xmlns:p14="http://schemas.microsoft.com/office/powerpoint/2010/main" val="386424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9AD3-C289-3240-B715-4F0751280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2FB30-DDF8-7A49-83CA-12E8AEF6E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1BAA5-CB6E-814C-BDA7-B4A28837E4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83619EC-6684-5C4C-9AAA-9270DCE3DB6C}"/>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B888A7C9-4FAB-D74F-BAEB-F79AEA521D72}"/>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95247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37C5-62FD-1740-8ABA-B33F4034C8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56F57-9EE5-FE44-BF81-C597356D43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6DF5B-AE3D-974A-8B75-3993A49342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8AF550D-F594-104A-A22F-8C61AA56BE3B}"/>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C444869E-1099-444D-9380-7B759EC13324}"/>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66840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9356FB-843A-CE4E-B713-A95126B99F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8E021-404E-4D44-9ABC-9E77186A31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6761C-F50A-8547-875B-F32BDB9681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47497D-4498-7B49-A01C-C237E23A10AD}"/>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2D1FF8B6-022B-5F4F-9AA4-376B3AE21D57}"/>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30713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cepts-Blu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496" y="1383868"/>
            <a:ext cx="11885139" cy="480131"/>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lvl1pPr>
              <a:defRPr lang="en-US" sz="2800" b="0" dirty="0">
                <a:solidFill>
                  <a:srgbClr val="000000"/>
                </a:solidFill>
                <a:latin typeface="Times New Roman"/>
                <a:cs typeface="Times New Roman"/>
              </a:defRPr>
            </a:lvl1pPr>
          </a:lstStyle>
          <a:p>
            <a:pPr lvl="0"/>
            <a:r>
              <a:rPr lang="en-US" dirty="0"/>
              <a:t>Click to edit Master title style</a:t>
            </a:r>
          </a:p>
        </p:txBody>
      </p:sp>
      <p:sp>
        <p:nvSpPr>
          <p:cNvPr id="3" name="Content Placeholder 2"/>
          <p:cNvSpPr>
            <a:spLocks noGrp="1"/>
          </p:cNvSpPr>
          <p:nvPr>
            <p:ph idx="1"/>
          </p:nvPr>
        </p:nvSpPr>
        <p:spPr>
          <a:xfrm>
            <a:off x="776817" y="3931920"/>
            <a:ext cx="10972800" cy="2679192"/>
          </a:xfrm>
        </p:spPr>
        <p:txBody>
          <a:bodyPr/>
          <a:lstStyle>
            <a:lvl1pPr marL="514350" indent="-514350">
              <a:buFont typeface="+mj-lt"/>
              <a:buAutoNum type="arabicPeriod"/>
              <a:defRPr sz="2800">
                <a:latin typeface="Times New Roman"/>
                <a:cs typeface="Times New Roman"/>
              </a:defRPr>
            </a:lvl1pPr>
            <a:lvl2pPr>
              <a:defRPr sz="2600">
                <a:latin typeface="Times New Roman"/>
                <a:cs typeface="Times New Roman"/>
              </a:defRPr>
            </a:lvl2pPr>
            <a:lvl3pPr>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004A8F"/>
          </a:solidFill>
          <a:ln>
            <a:noFill/>
          </a:ln>
          <a:effectLst/>
          <a:extLst/>
        </p:spPr>
        <p:txBody>
          <a:bodyPr wrap="none" anchor="ctr"/>
          <a:lstStyle/>
          <a:p>
            <a:pPr algn="ctr"/>
            <a:endParaRPr lang="en-US" sz="1800">
              <a:solidFill>
                <a:schemeClr val="accent1"/>
              </a:solidFill>
              <a:ea typeface="Times New Roman"/>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93077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ANTITATIVE-Red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494" y="1383868"/>
            <a:ext cx="11885141" cy="480131"/>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lvl1pPr>
              <a:defRPr lang="en-US" sz="2800" b="0" dirty="0">
                <a:solidFill>
                  <a:srgbClr val="000000"/>
                </a:solidFill>
                <a:latin typeface="Times New Roman"/>
                <a:cs typeface="Times New Roman"/>
              </a:defRPr>
            </a:lvl1pPr>
          </a:lstStyle>
          <a:p>
            <a:pPr lvl="0"/>
            <a:r>
              <a:rPr lang="en-US" dirty="0"/>
              <a:t>Click to edit Master title style</a:t>
            </a:r>
          </a:p>
        </p:txBody>
      </p:sp>
      <p:sp>
        <p:nvSpPr>
          <p:cNvPr id="3" name="Content Placeholder 2"/>
          <p:cNvSpPr>
            <a:spLocks noGrp="1"/>
          </p:cNvSpPr>
          <p:nvPr>
            <p:ph idx="1"/>
          </p:nvPr>
        </p:nvSpPr>
        <p:spPr>
          <a:xfrm>
            <a:off x="776817" y="3931920"/>
            <a:ext cx="10972800" cy="2679192"/>
          </a:xfrm>
        </p:spPr>
        <p:txBody>
          <a:bodyPr/>
          <a:lstStyle>
            <a:lvl1pPr marL="514350" indent="-514350">
              <a:buFont typeface="+mj-lt"/>
              <a:buAutoNum type="arabicPeriod"/>
              <a:defRPr sz="2800">
                <a:latin typeface="Times New Roman"/>
                <a:cs typeface="Times New Roman"/>
              </a:defRPr>
            </a:lvl1pPr>
            <a:lvl2pPr>
              <a:defRPr sz="2600">
                <a:latin typeface="Times New Roman"/>
                <a:cs typeface="Times New Roman"/>
              </a:defRPr>
            </a:lvl2pPr>
            <a:lvl3pPr>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AF2A42"/>
          </a:solidFill>
          <a:ln>
            <a:noFill/>
          </a:ln>
          <a:effectLst/>
          <a:extLst/>
        </p:spPr>
        <p:txBody>
          <a:bodyPr wrap="none" anchor="ctr"/>
          <a:lstStyle/>
          <a:p>
            <a:pPr algn="ctr"/>
            <a:endParaRPr lang="en-US" sz="1800">
              <a:solidFill>
                <a:schemeClr val="accent1"/>
              </a:solidFill>
              <a:ea typeface="Times New Roman"/>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2921138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33" y="1170432"/>
            <a:ext cx="109728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a:t>Click to edit Master text styles</a:t>
            </a:r>
          </a:p>
          <a:p>
            <a:pPr lvl="0"/>
            <a:endParaRPr lang="en-US" dirty="0"/>
          </a:p>
          <a:p>
            <a:pPr lvl="1"/>
            <a:r>
              <a:rPr lang="en-US" dirty="0"/>
              <a:t>Second level</a:t>
            </a:r>
          </a:p>
        </p:txBody>
      </p:sp>
      <p:sp>
        <p:nvSpPr>
          <p:cNvPr id="4" name="Footer Placeholder 3"/>
          <p:cNvSpPr>
            <a:spLocks noGrp="1"/>
          </p:cNvSpPr>
          <p:nvPr>
            <p:ph type="ftr" sz="quarter" idx="10"/>
          </p:nvPr>
        </p:nvSpPr>
        <p:spPr/>
        <p:txBody>
          <a:bodyPr/>
          <a:lstStyle>
            <a:lvl1pPr>
              <a:defRPr/>
            </a:lvl1pPr>
          </a:lstStyle>
          <a:p>
            <a:r>
              <a:rPr lang="en-GB"/>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004A8F"/>
          </a:solidFill>
          <a:ln>
            <a:noFill/>
          </a:ln>
          <a:effectLst/>
          <a:extLst/>
        </p:spPr>
        <p:txBody>
          <a:bodyPr wrap="none" anchor="ctr"/>
          <a:lstStyle/>
          <a:p>
            <a:pPr algn="ctr"/>
            <a:endParaRPr lang="en-US" sz="1800">
              <a:solidFill>
                <a:schemeClr val="accent1"/>
              </a:solidFill>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282730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33" y="1170432"/>
            <a:ext cx="109728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a:t>Click to edit Master text styles</a:t>
            </a:r>
          </a:p>
          <a:p>
            <a:pPr lvl="0"/>
            <a:endParaRPr lang="en-US" dirty="0"/>
          </a:p>
          <a:p>
            <a:pPr lvl="1"/>
            <a:r>
              <a:rPr lang="en-US" dirty="0"/>
              <a:t>Second level</a:t>
            </a:r>
          </a:p>
        </p:txBody>
      </p:sp>
      <p:sp>
        <p:nvSpPr>
          <p:cNvPr id="4" name="Footer Placeholder 3"/>
          <p:cNvSpPr>
            <a:spLocks noGrp="1"/>
          </p:cNvSpPr>
          <p:nvPr>
            <p:ph type="ftr" sz="quarter" idx="10"/>
          </p:nvPr>
        </p:nvSpPr>
        <p:spPr/>
        <p:txBody>
          <a:bodyPr/>
          <a:lstStyle>
            <a:lvl1pPr>
              <a:defRPr/>
            </a:lvl1pPr>
          </a:lstStyle>
          <a:p>
            <a:r>
              <a:rPr lang="en-GB"/>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AF2A42"/>
          </a:solidFill>
          <a:ln>
            <a:noFill/>
          </a:ln>
          <a:effectLst/>
          <a:extLst/>
        </p:spPr>
        <p:txBody>
          <a:bodyPr wrap="none" anchor="ctr"/>
          <a:lstStyle/>
          <a:p>
            <a:pPr algn="ctr"/>
            <a:endParaRPr lang="en-US" sz="1800">
              <a:solidFill>
                <a:schemeClr val="accent1"/>
              </a:solidFill>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679926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8BC66-C564-D744-AADD-D9D097D98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76CA2-1908-154E-B112-68DA3C46CD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C59FF-28E8-4C42-8D17-98928D39DE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B2C753-3C66-C747-A74F-4F31C19284FE}"/>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BD0B751A-1D24-7448-A27F-D9E6F7553328}"/>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418639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E44D-D50A-4047-A44A-8AD47FE09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7EE4B-6BA5-E146-9BB6-C960B2E96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C95604-BB03-FD4F-83F4-F8800C0F0B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B783114-CD48-D746-A99D-6D2F2B097CFF}"/>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34234AC2-3C00-6B4F-9F32-0FC277E2D7A4}"/>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71735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F07C-3597-C74F-ABCC-ACC1172A1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84FBB-0128-3449-AD0E-F6030E19FD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04B83E-F873-054E-81C4-E91B909546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39B77-B445-B942-841C-175695DB8F6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6D4396E-7C83-254C-BFEC-47D880303434}"/>
              </a:ext>
            </a:extLst>
          </p:cNvPr>
          <p:cNvSpPr>
            <a:spLocks noGrp="1"/>
          </p:cNvSpPr>
          <p:nvPr>
            <p:ph type="ftr" sz="quarter" idx="11"/>
          </p:nvPr>
        </p:nvSpPr>
        <p:spPr/>
        <p:txBody>
          <a:bodyPr/>
          <a:lstStyle/>
          <a:p>
            <a:r>
              <a:rPr lang="en-US"/>
              <a:t>© 2015 Pearson Education, Inc.</a:t>
            </a:r>
          </a:p>
        </p:txBody>
      </p:sp>
      <p:sp>
        <p:nvSpPr>
          <p:cNvPr id="7" name="Slide Number Placeholder 6">
            <a:extLst>
              <a:ext uri="{FF2B5EF4-FFF2-40B4-BE49-F238E27FC236}">
                <a16:creationId xmlns:a16="http://schemas.microsoft.com/office/drawing/2014/main" id="{920E59C6-AAFE-6A4C-B237-763AA58661DB}"/>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71854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46A6-3A00-2C4F-8061-1791421A9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1B4CE4-5A9F-5C41-96F7-D07F6DE0A3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42A122-4664-7545-AA44-C685185C66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A4CC6-A95C-AD49-A3EA-689A03168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6F6FFB-AA6A-E94F-8791-19CC70496E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8A8F4-5365-2648-80FB-862EFA71091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C03CC69-93FA-B042-B690-CB62F6D03DCD}"/>
              </a:ext>
            </a:extLst>
          </p:cNvPr>
          <p:cNvSpPr>
            <a:spLocks noGrp="1"/>
          </p:cNvSpPr>
          <p:nvPr>
            <p:ph type="ftr" sz="quarter" idx="11"/>
          </p:nvPr>
        </p:nvSpPr>
        <p:spPr/>
        <p:txBody>
          <a:bodyPr/>
          <a:lstStyle/>
          <a:p>
            <a:r>
              <a:rPr lang="en-US"/>
              <a:t>© 2015 Pearson Education, Inc.</a:t>
            </a:r>
          </a:p>
        </p:txBody>
      </p:sp>
      <p:sp>
        <p:nvSpPr>
          <p:cNvPr id="9" name="Slide Number Placeholder 8">
            <a:extLst>
              <a:ext uri="{FF2B5EF4-FFF2-40B4-BE49-F238E27FC236}">
                <a16:creationId xmlns:a16="http://schemas.microsoft.com/office/drawing/2014/main" id="{99F6B960-C99D-9040-95B0-B25FA2B15860}"/>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68682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26FD-8052-F248-89E5-72DB37C2C186}"/>
              </a:ext>
            </a:extLst>
          </p:cNvPr>
          <p:cNvSpPr>
            <a:spLocks noGrp="1"/>
          </p:cNvSpPr>
          <p:nvPr>
            <p:ph type="title"/>
          </p:nvPr>
        </p:nvSpPr>
        <p:spPr>
          <a:xfrm>
            <a:off x="0" y="2"/>
            <a:ext cx="12192000" cy="923924"/>
          </a:xfrm>
          <a:solidFill>
            <a:srgbClr val="0432FF"/>
          </a:solidFill>
        </p:spPr>
        <p:txBody>
          <a:bodyPr>
            <a:normAutofit/>
          </a:bodyPr>
          <a:lstStyle>
            <a:lvl1pPr algn="ctr">
              <a:defRPr sz="3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847BFE1D-0EE8-F14D-B6AF-0E8D8E9398D0}"/>
              </a:ext>
            </a:extLst>
          </p:cNvPr>
          <p:cNvSpPr>
            <a:spLocks noGrp="1"/>
          </p:cNvSpPr>
          <p:nvPr>
            <p:ph type="ftr" sz="quarter" idx="11"/>
          </p:nvPr>
        </p:nvSpPr>
        <p:spPr>
          <a:xfrm>
            <a:off x="-35170" y="6624275"/>
            <a:ext cx="2250831" cy="251314"/>
          </a:xfrm>
        </p:spPr>
        <p:txBody>
          <a:bodyPr/>
          <a:lstStyle>
            <a:lvl1pPr algn="l">
              <a:defRPr/>
            </a:lvl1pPr>
          </a:lstStyle>
          <a:p>
            <a:r>
              <a:rPr lang="en-US"/>
              <a:t>© 2015 Pearson Education, Inc.</a:t>
            </a:r>
          </a:p>
        </p:txBody>
      </p:sp>
      <p:sp>
        <p:nvSpPr>
          <p:cNvPr id="5" name="Slide Number Placeholder 4">
            <a:extLst>
              <a:ext uri="{FF2B5EF4-FFF2-40B4-BE49-F238E27FC236}">
                <a16:creationId xmlns:a16="http://schemas.microsoft.com/office/drawing/2014/main" id="{4EFF839E-1397-8943-9933-42A7ACF78B13}"/>
              </a:ext>
            </a:extLst>
          </p:cNvPr>
          <p:cNvSpPr>
            <a:spLocks noGrp="1"/>
          </p:cNvSpPr>
          <p:nvPr>
            <p:ph type="sldNum" sz="quarter" idx="12"/>
          </p:nvPr>
        </p:nvSpPr>
        <p:spPr>
          <a:xfrm>
            <a:off x="9436608" y="6502654"/>
            <a:ext cx="2743200" cy="365125"/>
          </a:xfrm>
        </p:spPr>
        <p:txBody>
          <a:bodyPr/>
          <a:lstStyle>
            <a:lvl1pPr>
              <a:defRPr>
                <a:solidFill>
                  <a:schemeClr val="tx1"/>
                </a:solidFill>
              </a:defRPr>
            </a:lvl1pPr>
          </a:lstStyle>
          <a:p>
            <a:fld id="{B79B69FD-2E52-A742-8FC1-C69E57207C6B}" type="slidenum">
              <a:rPr lang="en-US" smtClean="0"/>
              <a:pPr/>
              <a:t>‹#›</a:t>
            </a:fld>
            <a:endParaRPr lang="en-US"/>
          </a:p>
        </p:txBody>
      </p:sp>
      <p:sp>
        <p:nvSpPr>
          <p:cNvPr id="6" name="Content Placeholder 2">
            <a:extLst>
              <a:ext uri="{FF2B5EF4-FFF2-40B4-BE49-F238E27FC236}">
                <a16:creationId xmlns:a16="http://schemas.microsoft.com/office/drawing/2014/main" id="{7BF5202A-76B5-9244-951A-A297D120024E}"/>
              </a:ext>
            </a:extLst>
          </p:cNvPr>
          <p:cNvSpPr>
            <a:spLocks noGrp="1"/>
          </p:cNvSpPr>
          <p:nvPr>
            <p:ph idx="1"/>
          </p:nvPr>
        </p:nvSpPr>
        <p:spPr>
          <a:xfrm>
            <a:off x="838200" y="1825625"/>
            <a:ext cx="10515600" cy="1631216"/>
          </a:xfrm>
        </p:spPr>
        <p:txBody>
          <a:bodyPr>
            <a:spAutoFit/>
          </a:bodyPr>
          <a:lstStyle>
            <a:lvl1pPr>
              <a:lnSpc>
                <a:spcPct val="100000"/>
              </a:lnSpc>
              <a:spcBef>
                <a:spcPts val="0"/>
              </a:spcBef>
              <a:buClr>
                <a:schemeClr val="tx1"/>
              </a:buClr>
              <a:defRPr sz="2000"/>
            </a:lvl1pPr>
            <a:lvl2pPr marL="587375" indent="-222250">
              <a:lnSpc>
                <a:spcPct val="100000"/>
              </a:lnSpc>
              <a:spcBef>
                <a:spcPts val="0"/>
              </a:spcBef>
              <a:buClr>
                <a:schemeClr val="tx1"/>
              </a:buClr>
              <a:buFont typeface="System Font Regular"/>
              <a:buChar char="-"/>
              <a:tabLst/>
              <a:defRPr sz="2000"/>
            </a:lvl2pPr>
            <a:lvl3pPr>
              <a:lnSpc>
                <a:spcPct val="100000"/>
              </a:lnSpc>
              <a:spcBef>
                <a:spcPts val="0"/>
              </a:spcBef>
              <a:buClr>
                <a:schemeClr val="tx1"/>
              </a:buClr>
              <a:defRPr sz="2000"/>
            </a:lvl3pPr>
            <a:lvl4pPr>
              <a:lnSpc>
                <a:spcPct val="100000"/>
              </a:lnSpc>
              <a:spcBef>
                <a:spcPts val="0"/>
              </a:spcBef>
              <a:buClr>
                <a:schemeClr val="tx1"/>
              </a:buClr>
              <a:defRPr sz="2000"/>
            </a:lvl4pPr>
            <a:lvl5pPr>
              <a:lnSpc>
                <a:spcPct val="100000"/>
              </a:lnSpc>
              <a:spcBef>
                <a:spcPts val="0"/>
              </a:spcBef>
              <a:buClr>
                <a:schemeClr val="tx1"/>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277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F9DD63-C056-7F4D-BEC2-C449CC10671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CBCFEA7-0E8A-0444-A9F9-2E5DBBB336B1}"/>
              </a:ext>
            </a:extLst>
          </p:cNvPr>
          <p:cNvSpPr>
            <a:spLocks noGrp="1"/>
          </p:cNvSpPr>
          <p:nvPr>
            <p:ph type="ftr" sz="quarter" idx="11"/>
          </p:nvPr>
        </p:nvSpPr>
        <p:spPr/>
        <p:txBody>
          <a:bodyPr/>
          <a:lstStyle/>
          <a:p>
            <a:r>
              <a:rPr lang="en-US"/>
              <a:t>© 2015 Pearson Education, Inc.</a:t>
            </a:r>
          </a:p>
        </p:txBody>
      </p:sp>
      <p:sp>
        <p:nvSpPr>
          <p:cNvPr id="4" name="Slide Number Placeholder 3">
            <a:extLst>
              <a:ext uri="{FF2B5EF4-FFF2-40B4-BE49-F238E27FC236}">
                <a16:creationId xmlns:a16="http://schemas.microsoft.com/office/drawing/2014/main" id="{3B5E4419-0BF8-E14F-B54F-0D0CB3FE4C27}"/>
              </a:ext>
            </a:extLst>
          </p:cNvPr>
          <p:cNvSpPr>
            <a:spLocks noGrp="1"/>
          </p:cNvSpPr>
          <p:nvPr>
            <p:ph type="sldNum" sz="quarter" idx="12"/>
          </p:nvPr>
        </p:nvSpPr>
        <p:spPr>
          <a:xfrm>
            <a:off x="9443364" y="6503311"/>
            <a:ext cx="2743200" cy="365125"/>
          </a:xfrm>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421763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77C4-D2CD-D447-A398-E19692DF2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B5EA8-A21F-D445-98CF-30789C150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3F4644-88B2-8A43-9621-0237560D8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FFB4CE-1045-B149-8C65-6FB5D8E9923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289A8F7-47A6-D746-BFF0-CA0A337FF0B4}"/>
              </a:ext>
            </a:extLst>
          </p:cNvPr>
          <p:cNvSpPr>
            <a:spLocks noGrp="1"/>
          </p:cNvSpPr>
          <p:nvPr>
            <p:ph type="ftr" sz="quarter" idx="11"/>
          </p:nvPr>
        </p:nvSpPr>
        <p:spPr/>
        <p:txBody>
          <a:bodyPr/>
          <a:lstStyle/>
          <a:p>
            <a:r>
              <a:rPr lang="en-US"/>
              <a:t>© 2015 Pearson Education, Inc.</a:t>
            </a:r>
          </a:p>
        </p:txBody>
      </p:sp>
      <p:sp>
        <p:nvSpPr>
          <p:cNvPr id="7" name="Slide Number Placeholder 6">
            <a:extLst>
              <a:ext uri="{FF2B5EF4-FFF2-40B4-BE49-F238E27FC236}">
                <a16:creationId xmlns:a16="http://schemas.microsoft.com/office/drawing/2014/main" id="{994F70DF-94E7-0442-BBCE-3C7869C5DE93}"/>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199325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84CB-DE98-564E-B125-E44997A50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9948B3-4C65-D14D-8DC1-24D4BD5CB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0EF046-0C73-8343-BA07-C7FF4F087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01DBA3-9494-384E-AB33-382C2ADD0A3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BE793E-2188-0948-9EAF-664943BB6171}"/>
              </a:ext>
            </a:extLst>
          </p:cNvPr>
          <p:cNvSpPr>
            <a:spLocks noGrp="1"/>
          </p:cNvSpPr>
          <p:nvPr>
            <p:ph type="ftr" sz="quarter" idx="11"/>
          </p:nvPr>
        </p:nvSpPr>
        <p:spPr/>
        <p:txBody>
          <a:bodyPr/>
          <a:lstStyle/>
          <a:p>
            <a:r>
              <a:rPr lang="en-US"/>
              <a:t>© 2015 Pearson Education, Inc.</a:t>
            </a:r>
          </a:p>
        </p:txBody>
      </p:sp>
      <p:sp>
        <p:nvSpPr>
          <p:cNvPr id="7" name="Slide Number Placeholder 6">
            <a:extLst>
              <a:ext uri="{FF2B5EF4-FFF2-40B4-BE49-F238E27FC236}">
                <a16:creationId xmlns:a16="http://schemas.microsoft.com/office/drawing/2014/main" id="{0037CE94-1B3B-754D-B0C0-10906A1EA420}"/>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6378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71F57-FFE1-CF46-B587-7A65DE2508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E2A4A9-4B59-7A47-A46A-10BE980D1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508A9-8570-EF41-927D-D7EF3C118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24353B8-78A4-E547-B913-AE10771C4C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2015 Pearson Education, Inc.</a:t>
            </a:r>
          </a:p>
        </p:txBody>
      </p:sp>
      <p:sp>
        <p:nvSpPr>
          <p:cNvPr id="6" name="Slide Number Placeholder 5">
            <a:extLst>
              <a:ext uri="{FF2B5EF4-FFF2-40B4-BE49-F238E27FC236}">
                <a16:creationId xmlns:a16="http://schemas.microsoft.com/office/drawing/2014/main" id="{45D3A314-86A5-9548-98F0-D666518BF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69FD-2E52-A742-8FC1-C69E57207C6B}" type="slidenum">
              <a:rPr lang="en-US" smtClean="0"/>
              <a:t>‹#›</a:t>
            </a:fld>
            <a:endParaRPr lang="en-US"/>
          </a:p>
        </p:txBody>
      </p:sp>
    </p:spTree>
    <p:extLst>
      <p:ext uri="{BB962C8B-B14F-4D97-AF65-F5344CB8AC3E}">
        <p14:creationId xmlns:p14="http://schemas.microsoft.com/office/powerpoint/2010/main" val="1121202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 id="2147483692" r:id="rId13"/>
    <p:sldLayoutId id="2147483725" r:id="rId14"/>
    <p:sldLayoutId id="2147483755"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9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0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0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7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7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40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0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7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80.png"/></Relationships>
</file>

<file path=ppt/slides/_rels/slide19.xml.rels><?xml version="1.0" encoding="UTF-8" standalone="yes"?>
<Relationships xmlns="http://schemas.openxmlformats.org/package/2006/relationships"><Relationship Id="rId3" Type="http://schemas.openxmlformats.org/officeDocument/2006/relationships/image" Target="../media/image140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png"/><Relationship Id="rId10" Type="http://schemas.openxmlformats.org/officeDocument/2006/relationships/image" Target="../media/image1385.png"/><Relationship Id="rId4" Type="http://schemas.openxmlformats.org/officeDocument/2006/relationships/oleObject" Target="../embeddings/oleObject1.bin"/><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78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492.png"/><Relationship Id="rId3" Type="http://schemas.openxmlformats.org/officeDocument/2006/relationships/image" Target="../media/image1486.png"/><Relationship Id="rId7" Type="http://schemas.openxmlformats.org/officeDocument/2006/relationships/image" Target="../media/image149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489.png"/><Relationship Id="rId11" Type="http://schemas.openxmlformats.org/officeDocument/2006/relationships/image" Target="../media/image1496.png"/><Relationship Id="rId5" Type="http://schemas.openxmlformats.org/officeDocument/2006/relationships/image" Target="../media/image1488.png"/><Relationship Id="rId10" Type="http://schemas.openxmlformats.org/officeDocument/2006/relationships/image" Target="../media/image1495.png"/><Relationship Id="rId4" Type="http://schemas.openxmlformats.org/officeDocument/2006/relationships/image" Target="../media/image1487.png"/><Relationship Id="rId9" Type="http://schemas.openxmlformats.org/officeDocument/2006/relationships/image" Target="../media/image1493.png"/></Relationships>
</file>

<file path=ppt/slides/_rels/slide23.xml.rels><?xml version="1.0" encoding="UTF-8" standalone="yes"?>
<Relationships xmlns="http://schemas.openxmlformats.org/package/2006/relationships"><Relationship Id="rId2" Type="http://schemas.openxmlformats.org/officeDocument/2006/relationships/image" Target="../media/image1486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9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504.png"/><Relationship Id="rId3" Type="http://schemas.openxmlformats.org/officeDocument/2006/relationships/image" Target="../media/image1500.png"/><Relationship Id="rId7" Type="http://schemas.openxmlformats.org/officeDocument/2006/relationships/image" Target="../media/image150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1502.png"/><Relationship Id="rId10" Type="http://schemas.openxmlformats.org/officeDocument/2006/relationships/image" Target="../media/image1506.png"/><Relationship Id="rId4" Type="http://schemas.openxmlformats.org/officeDocument/2006/relationships/image" Target="../media/image1501.png"/><Relationship Id="rId9" Type="http://schemas.openxmlformats.org/officeDocument/2006/relationships/image" Target="../media/image1505.png"/></Relationships>
</file>

<file path=ppt/slides/_rels/slide26.xml.rels><?xml version="1.0" encoding="UTF-8" standalone="yes"?>
<Relationships xmlns="http://schemas.openxmlformats.org/package/2006/relationships"><Relationship Id="rId3" Type="http://schemas.openxmlformats.org/officeDocument/2006/relationships/image" Target="../media/image1480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515.png"/><Relationship Id="rId3" Type="http://schemas.openxmlformats.org/officeDocument/2006/relationships/image" Target="../media/image1507.png"/><Relationship Id="rId7" Type="http://schemas.openxmlformats.org/officeDocument/2006/relationships/image" Target="../media/image151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13.png"/><Relationship Id="rId5" Type="http://schemas.openxmlformats.org/officeDocument/2006/relationships/image" Target="../media/image1510.png"/><Relationship Id="rId4" Type="http://schemas.openxmlformats.org/officeDocument/2006/relationships/image" Target="../media/image1508.png"/><Relationship Id="rId9" Type="http://schemas.openxmlformats.org/officeDocument/2006/relationships/image" Target="../media/image15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2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oleObject" Target="../embeddings/oleObject4.bin"/><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11.png"/><Relationship Id="rId11" Type="http://schemas.openxmlformats.org/officeDocument/2006/relationships/oleObject" Target="../embeddings/oleObject5.bin"/><Relationship Id="rId10" Type="http://schemas.openxmlformats.org/officeDocument/2006/relationships/image" Target="../media/image5.png"/><Relationship Id="rId4" Type="http://schemas.openxmlformats.org/officeDocument/2006/relationships/image" Target="../media/image1509.png"/><Relationship Id="rId9" Type="http://schemas.openxmlformats.org/officeDocument/2006/relationships/oleObject" Target="../embeddings/oleObject4.bin"/><Relationship Id="rId14" Type="http://schemas.openxmlformats.org/officeDocument/2006/relationships/image" Target="../media/image1387.png"/></Relationships>
</file>

<file path=ppt/slides/_rels/slide30.xml.rels><?xml version="1.0" encoding="UTF-8" standalone="yes"?>
<Relationships xmlns="http://schemas.openxmlformats.org/package/2006/relationships"><Relationship Id="rId3" Type="http://schemas.openxmlformats.org/officeDocument/2006/relationships/image" Target="../media/image1489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22.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524.png"/><Relationship Id="rId4" Type="http://schemas.openxmlformats.org/officeDocument/2006/relationships/image" Target="../media/image1523.png"/></Relationships>
</file>

<file path=ppt/slides/_rels/slide32.xml.rels><?xml version="1.0" encoding="UTF-8" standalone="yes"?>
<Relationships xmlns="http://schemas.openxmlformats.org/package/2006/relationships"><Relationship Id="rId3" Type="http://schemas.openxmlformats.org/officeDocument/2006/relationships/image" Target="../media/image1487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531.png"/><Relationship Id="rId3" Type="http://schemas.openxmlformats.org/officeDocument/2006/relationships/image" Target="../media/image1525.png"/><Relationship Id="rId7" Type="http://schemas.openxmlformats.org/officeDocument/2006/relationships/image" Target="../media/image152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528.png"/><Relationship Id="rId5" Type="http://schemas.openxmlformats.org/officeDocument/2006/relationships/image" Target="../media/image1527.png"/><Relationship Id="rId10" Type="http://schemas.openxmlformats.org/officeDocument/2006/relationships/image" Target="../media/image1533.png"/><Relationship Id="rId4" Type="http://schemas.openxmlformats.org/officeDocument/2006/relationships/image" Target="../media/image1526.png"/><Relationship Id="rId9" Type="http://schemas.openxmlformats.org/officeDocument/2006/relationships/image" Target="../media/image1532.png"/></Relationships>
</file>

<file path=ppt/slides/_rels/slide4.xml.rels><?xml version="1.0" encoding="UTF-8" standalone="yes"?>
<Relationships xmlns="http://schemas.openxmlformats.org/package/2006/relationships"><Relationship Id="rId3" Type="http://schemas.openxmlformats.org/officeDocument/2006/relationships/image" Target="../media/image1467.png"/><Relationship Id="rId7" Type="http://schemas.openxmlformats.org/officeDocument/2006/relationships/image" Target="../media/image147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71.png"/><Relationship Id="rId5" Type="http://schemas.openxmlformats.org/officeDocument/2006/relationships/image" Target="../media/image1470.png"/><Relationship Id="rId4" Type="http://schemas.openxmlformats.org/officeDocument/2006/relationships/image" Target="../media/image14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4.bin"/><Relationship Id="rId3" Type="http://schemas.openxmlformats.org/officeDocument/2006/relationships/notesSlide" Target="../notesSlides/notesSlide6.xml"/><Relationship Id="rId7" Type="http://schemas.openxmlformats.org/officeDocument/2006/relationships/oleObject" Target="../embeddings/oleObject6.bin"/><Relationship Id="rId12"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png"/><Relationship Id="rId11" Type="http://schemas.openxmlformats.org/officeDocument/2006/relationships/oleObject" Target="../embeddings/oleObject4.bin"/><Relationship Id="rId5" Type="http://schemas.openxmlformats.org/officeDocument/2006/relationships/oleObject" Target="../embeddings/oleObject5.bin"/><Relationship Id="rId15" Type="http://schemas.openxmlformats.org/officeDocument/2006/relationships/image" Target="../media/image1474.png"/><Relationship Id="rId10" Type="http://schemas.openxmlformats.org/officeDocument/2006/relationships/image" Target="../media/image1511.png"/><Relationship Id="rId4" Type="http://schemas.openxmlformats.org/officeDocument/2006/relationships/image" Target="../media/image1512.pn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94.png"/></Relationships>
</file>

<file path=ppt/slides/_rels/slide8.xml.rels><?xml version="1.0" encoding="UTF-8" standalone="yes"?>
<Relationships xmlns="http://schemas.openxmlformats.org/package/2006/relationships"><Relationship Id="rId3" Type="http://schemas.openxmlformats.org/officeDocument/2006/relationships/image" Target="../media/image149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F70BE7-AF1C-4140-BE8C-5E1099A6793D}"/>
              </a:ext>
            </a:extLst>
          </p:cNvPr>
          <p:cNvSpPr>
            <a:spLocks noGrp="1"/>
          </p:cNvSpPr>
          <p:nvPr>
            <p:ph type="title"/>
          </p:nvPr>
        </p:nvSpPr>
        <p:spPr/>
        <p:txBody>
          <a:bodyPr/>
          <a:lstStyle/>
          <a:p>
            <a:r>
              <a:rPr lang="en-US"/>
              <a:t>Chapter 14: Special Relativity</a:t>
            </a:r>
          </a:p>
        </p:txBody>
      </p:sp>
      <p:pic>
        <p:nvPicPr>
          <p:cNvPr id="2" name="Picture 1"/>
          <p:cNvPicPr>
            <a:picLocks noChangeAspect="1"/>
          </p:cNvPicPr>
          <p:nvPr/>
        </p:nvPicPr>
        <p:blipFill>
          <a:blip r:embed="rId3"/>
          <a:stretch>
            <a:fillRect/>
          </a:stretch>
        </p:blipFill>
        <p:spPr>
          <a:xfrm>
            <a:off x="1047410" y="1041171"/>
            <a:ext cx="10075021" cy="5667199"/>
          </a:xfrm>
          <a:prstGeom prst="rect">
            <a:avLst/>
          </a:prstGeom>
        </p:spPr>
      </p:pic>
    </p:spTree>
    <p:extLst>
      <p:ext uri="{BB962C8B-B14F-4D97-AF65-F5344CB8AC3E}">
        <p14:creationId xmlns:p14="http://schemas.microsoft.com/office/powerpoint/2010/main" val="351493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Highlights: Section 14.1-14.4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10</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517294" y="995893"/>
                <a:ext cx="11102619" cy="4031873"/>
              </a:xfrm>
            </p:spPr>
            <p:txBody>
              <a:bodyPr/>
              <a:lstStyle/>
              <a:p>
                <a:pPr marL="6350" indent="0">
                  <a:buNone/>
                </a:pPr>
                <a:r>
                  <a:rPr lang="en-US" sz="3200" b="1">
                    <a:latin typeface="Calibri" panose="020F0502020204030204" pitchFamily="34" charset="0"/>
                    <a:cs typeface="Calibri" panose="020F0502020204030204" pitchFamily="34" charset="0"/>
                  </a:rPr>
                  <a:t>Time and space</a:t>
                </a:r>
              </a:p>
              <a:p>
                <a:pPr marL="349250" indent="-342900"/>
                <a:r>
                  <a:rPr lang="en-US" sz="3200">
                    <a:solidFill>
                      <a:srgbClr val="C00000"/>
                    </a:solidFill>
                    <a:latin typeface="Calibri" panose="020F0502020204030204" pitchFamily="34" charset="0"/>
                    <a:cs typeface="Calibri" panose="020F0502020204030204" pitchFamily="34" charset="0"/>
                  </a:rPr>
                  <a:t>To measure time is complicated…but with a grid of clocks we can get a handle on when things happen</a:t>
                </a: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No info. communicated faster than the speed of light in vacuum</a:t>
                </a:r>
              </a:p>
              <a:p>
                <a:pPr marL="708025" lvl="1" indent="-342900"/>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=299792458</m:t>
                    </m:r>
                  </m:oMath>
                </a14:m>
                <a:r>
                  <a:rPr lang="en-US" sz="3200">
                    <a:solidFill>
                      <a:schemeClr val="accent2">
                        <a:lumMod val="50000"/>
                      </a:schemeClr>
                    </a:solidFill>
                    <a:latin typeface="Calibri" panose="020F0502020204030204" pitchFamily="34" charset="0"/>
                    <a:cs typeface="Calibri" panose="020F0502020204030204" pitchFamily="34" charset="0"/>
                  </a:rPr>
                  <a:t> </a:t>
                </a:r>
                <a:r>
                  <a:rPr lang="en-US" sz="3200">
                    <a:solidFill>
                      <a:srgbClr val="008F00"/>
                    </a:solidFill>
                    <a:latin typeface="Calibri" panose="020F0502020204030204" pitchFamily="34" charset="0"/>
                    <a:cs typeface="Calibri" panose="020F0502020204030204" pitchFamily="34" charset="0"/>
                  </a:rPr>
                  <a:t>m/s (</a:t>
                </a:r>
                <a:r>
                  <a:rPr lang="en-US" sz="3200" b="1" i="1">
                    <a:solidFill>
                      <a:srgbClr val="008F00"/>
                    </a:solidFill>
                    <a:latin typeface="Calibri" panose="020F0502020204030204" pitchFamily="34" charset="0"/>
                    <a:cs typeface="Calibri" panose="020F0502020204030204" pitchFamily="34" charset="0"/>
                  </a:rPr>
                  <a:t>exact</a:t>
                </a:r>
                <a:r>
                  <a:rPr lang="en-US" sz="3200">
                    <a:solidFill>
                      <a:srgbClr val="008F00"/>
                    </a:solidFill>
                    <a:latin typeface="Calibri" panose="020F0502020204030204" pitchFamily="34" charset="0"/>
                    <a:cs typeface="Calibri" panose="020F0502020204030204" pitchFamily="34" charset="0"/>
                  </a:rPr>
                  <a:t>!)</a:t>
                </a:r>
              </a:p>
              <a:p>
                <a:pPr marL="349250" indent="-342900"/>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𝑐</m:t>
                        </m:r>
                      </m:e>
                      <m:sub>
                        <m:r>
                          <a:rPr lang="en-US" sz="3200" i="1">
                            <a:latin typeface="Cambria Math" panose="02040503050406030204" pitchFamily="18" charset="0"/>
                          </a:rPr>
                          <m:t>0</m:t>
                        </m:r>
                      </m:sub>
                    </m:sSub>
                    <m:r>
                      <a:rPr lang="en-US" sz="3200" i="1">
                        <a:latin typeface="Cambria Math" panose="02040503050406030204" pitchFamily="18" charset="0"/>
                      </a:rPr>
                      <m:t> </m:t>
                    </m:r>
                  </m:oMath>
                </a14:m>
                <a:r>
                  <a:rPr lang="en-US" sz="3200">
                    <a:solidFill>
                      <a:srgbClr val="0432FF"/>
                    </a:solidFill>
                    <a:latin typeface="Calibri" panose="020F0502020204030204" pitchFamily="34" charset="0"/>
                    <a:cs typeface="Calibri" panose="020F0502020204030204" pitchFamily="34" charset="0"/>
                  </a:rPr>
                  <a:t>is the same in </a:t>
                </a:r>
                <a:r>
                  <a:rPr lang="en-US" sz="3200" i="1">
                    <a:solidFill>
                      <a:srgbClr val="0432FF"/>
                    </a:solidFill>
                    <a:latin typeface="Calibri" panose="020F0502020204030204" pitchFamily="34" charset="0"/>
                    <a:cs typeface="Calibri" panose="020F0502020204030204" pitchFamily="34" charset="0"/>
                  </a:rPr>
                  <a:t>any</a:t>
                </a:r>
                <a:r>
                  <a:rPr lang="en-US" sz="3200">
                    <a:solidFill>
                      <a:srgbClr val="0432FF"/>
                    </a:solidFill>
                    <a:latin typeface="Calibri" panose="020F0502020204030204" pitchFamily="34" charset="0"/>
                    <a:cs typeface="Calibri" panose="020F0502020204030204" pitchFamily="34" charset="0"/>
                  </a:rPr>
                  <a:t> frame of reference!</a:t>
                </a:r>
              </a:p>
              <a:p>
                <a:pPr marL="349250" indent="-342900"/>
                <a:r>
                  <a:rPr lang="en-US" sz="3200">
                    <a:solidFill>
                      <a:srgbClr val="4F2170"/>
                    </a:solidFill>
                    <a:latin typeface="Calibri" panose="020F0502020204030204" pitchFamily="34" charset="0"/>
                    <a:cs typeface="Calibri" panose="020F0502020204030204" pitchFamily="34" charset="0"/>
                  </a:rPr>
                  <a:t>Because of this, times and distances change depending on the reference frame of the observer</a:t>
                </a:r>
                <a:endParaRPr lang="en-US" sz="3200" b="1">
                  <a:solidFill>
                    <a:srgbClr val="4F2170"/>
                  </a:solidFill>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517294" y="995893"/>
                <a:ext cx="11102619" cy="4031873"/>
              </a:xfrm>
              <a:blipFill>
                <a:blip r:embed="rId3"/>
                <a:stretch>
                  <a:fillRect l="-1257" t="-1567" r="-800" b="-3762"/>
                </a:stretch>
              </a:blipFill>
            </p:spPr>
            <p:txBody>
              <a:bodyPr/>
              <a:lstStyle/>
              <a:p>
                <a:r>
                  <a:rPr lang="en-US">
                    <a:noFill/>
                  </a:rPr>
                  <a:t> </a:t>
                </a:r>
              </a:p>
            </p:txBody>
          </p:sp>
        </mc:Fallback>
      </mc:AlternateContent>
    </p:spTree>
    <p:extLst>
      <p:ext uri="{BB962C8B-B14F-4D97-AF65-F5344CB8AC3E}">
        <p14:creationId xmlns:p14="http://schemas.microsoft.com/office/powerpoint/2010/main" val="278184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Highlights: Section 14.1-14.4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11</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376618" y="995893"/>
                <a:ext cx="11496514" cy="5182316"/>
              </a:xfrm>
            </p:spPr>
            <p:txBody>
              <a:bodyPr/>
              <a:lstStyle/>
              <a:p>
                <a:pPr marL="6350" indent="0">
                  <a:buNone/>
                </a:pPr>
                <a:r>
                  <a:rPr lang="en-US" sz="3200" b="1">
                    <a:latin typeface="Calibri" panose="020F0502020204030204" pitchFamily="34" charset="0"/>
                    <a:cs typeface="Calibri" panose="020F0502020204030204" pitchFamily="34" charset="0"/>
                  </a:rPr>
                  <a:t>Proper time:</a:t>
                </a:r>
                <a:endParaRPr lang="en-US" sz="3200">
                  <a:solidFill>
                    <a:srgbClr val="4F2170"/>
                  </a:solidFill>
                  <a:latin typeface="Calibri" panose="020F0502020204030204" pitchFamily="34" charset="0"/>
                  <a:cs typeface="Calibri" panose="020F0502020204030204" pitchFamily="34" charset="0"/>
                </a:endParaRPr>
              </a:p>
              <a:p>
                <a:pPr marL="349250" indent="-342900"/>
                <a:r>
                  <a:rPr lang="en-US" sz="3200">
                    <a:solidFill>
                      <a:srgbClr val="C00000"/>
                    </a:solidFill>
                    <a:latin typeface="Calibri" panose="020F0502020204030204" pitchFamily="34" charset="0"/>
                    <a:cs typeface="Calibri" panose="020F0502020204030204" pitchFamily="34" charset="0"/>
                  </a:rPr>
                  <a:t>Measured by observer who measures events in the </a:t>
                </a:r>
                <a:r>
                  <a:rPr lang="en-US" sz="3200" b="1" i="1">
                    <a:solidFill>
                      <a:srgbClr val="C00000"/>
                    </a:solidFill>
                    <a:latin typeface="Calibri" panose="020F0502020204030204" pitchFamily="34" charset="0"/>
                    <a:cs typeface="Calibri" panose="020F0502020204030204" pitchFamily="34" charset="0"/>
                  </a:rPr>
                  <a:t>same location </a:t>
                </a:r>
                <a:r>
                  <a:rPr lang="en-US" sz="3200">
                    <a:solidFill>
                      <a:srgbClr val="C00000"/>
                    </a:solidFill>
                    <a:latin typeface="Calibri" panose="020F0502020204030204" pitchFamily="34" charset="0"/>
                    <a:cs typeface="Calibri" panose="020F0502020204030204" pitchFamily="34" charset="0"/>
                  </a:rPr>
                  <a:t>in their reference frame</a:t>
                </a: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The </a:t>
                </a:r>
                <a:r>
                  <a:rPr lang="en-US" sz="3200" b="1" i="1">
                    <a:solidFill>
                      <a:schemeClr val="accent2">
                        <a:lumMod val="50000"/>
                      </a:schemeClr>
                    </a:solidFill>
                    <a:latin typeface="Calibri" panose="020F0502020204030204" pitchFamily="34" charset="0"/>
                    <a:cs typeface="Calibri" panose="020F0502020204030204" pitchFamily="34" charset="0"/>
                  </a:rPr>
                  <a:t>shortest possible </a:t>
                </a:r>
                <a:r>
                  <a:rPr lang="en-US" sz="3200">
                    <a:solidFill>
                      <a:schemeClr val="accent2">
                        <a:lumMod val="50000"/>
                      </a:schemeClr>
                    </a:solidFill>
                    <a:latin typeface="Calibri" panose="020F0502020204030204" pitchFamily="34" charset="0"/>
                    <a:cs typeface="Calibri" panose="020F0502020204030204" pitchFamily="34" charset="0"/>
                  </a:rPr>
                  <a:t>time interval for the event</a:t>
                </a:r>
              </a:p>
              <a:p>
                <a:pPr marL="6350" indent="0">
                  <a:buNone/>
                </a:pPr>
                <a:endParaRPr lang="en-US" sz="3200" b="1">
                  <a:latin typeface="Calibri" panose="020F0502020204030204" pitchFamily="34" charset="0"/>
                  <a:cs typeface="Calibri" panose="020F0502020204030204" pitchFamily="34" charset="0"/>
                </a:endParaRPr>
              </a:p>
              <a:p>
                <a:pPr marL="6350" indent="0">
                  <a:buNone/>
                </a:pPr>
                <a:r>
                  <a:rPr lang="en-US" sz="3200" b="1">
                    <a:latin typeface="Calibri" panose="020F0502020204030204" pitchFamily="34" charset="0"/>
                    <a:cs typeface="Calibri" panose="020F0502020204030204" pitchFamily="34" charset="0"/>
                  </a:rPr>
                  <a:t>Time dilation:</a:t>
                </a:r>
              </a:p>
              <a:p>
                <a:pPr marL="6350" indent="0">
                  <a:buNone/>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cs typeface="Calibri" panose="020F0502020204030204" pitchFamily="34" charset="0"/>
                        </a:rPr>
                        <m:t>Δ</m:t>
                      </m:r>
                      <m:sSub>
                        <m:sSubPr>
                          <m:ctrlPr>
                            <a:rPr lang="en-US" sz="320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𝑡</m:t>
                          </m:r>
                        </m:e>
                        <m:sub>
                          <m:r>
                            <a:rPr lang="en-US" sz="3200" b="0" i="1" smtClean="0">
                              <a:latin typeface="Cambria Math" panose="02040503050406030204" pitchFamily="18" charset="0"/>
                              <a:cs typeface="Calibri" panose="020F0502020204030204" pitchFamily="34" charset="0"/>
                            </a:rPr>
                            <m:t>𝑣</m:t>
                          </m:r>
                        </m:sub>
                      </m:sSub>
                      <m:r>
                        <a:rPr lang="en-US" sz="3200" b="0" i="1" smtClean="0">
                          <a:latin typeface="Cambria Math" panose="02040503050406030204" pitchFamily="18" charset="0"/>
                          <a:cs typeface="Calibri" panose="020F0502020204030204" pitchFamily="34" charset="0"/>
                        </a:rPr>
                        <m:t>=</m:t>
                      </m:r>
                      <m:f>
                        <m:fPr>
                          <m:ctrlPr>
                            <a:rPr lang="en-US" sz="3200" b="0" i="1" smtClean="0">
                              <a:latin typeface="Cambria Math" panose="02040503050406030204" pitchFamily="18" charset="0"/>
                              <a:cs typeface="Calibri" panose="020F0502020204030204" pitchFamily="34" charset="0"/>
                            </a:rPr>
                          </m:ctrlPr>
                        </m:fPr>
                        <m:num>
                          <m:r>
                            <m:rPr>
                              <m:sty m:val="p"/>
                            </m:rPr>
                            <a:rPr lang="en-US" sz="3200">
                              <a:latin typeface="Cambria Math" panose="02040503050406030204" pitchFamily="18" charset="0"/>
                              <a:cs typeface="Calibri" panose="020F0502020204030204" pitchFamily="34" charset="0"/>
                            </a:rPr>
                            <m:t>Δ</m:t>
                          </m:r>
                          <m:sSub>
                            <m:sSubPr>
                              <m:ctrlPr>
                                <a:rPr lang="en-US" sz="3200" i="1">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𝑡</m:t>
                              </m:r>
                            </m:e>
                            <m:sub>
                              <m:r>
                                <m:rPr>
                                  <m:sty m:val="p"/>
                                </m:rPr>
                                <a:rPr lang="en-US" sz="3200">
                                  <a:latin typeface="Cambria Math" panose="02040503050406030204" pitchFamily="18" charset="0"/>
                                  <a:cs typeface="Calibri" panose="020F0502020204030204" pitchFamily="34" charset="0"/>
                                </a:rPr>
                                <m:t>proper</m:t>
                              </m:r>
                            </m:sub>
                          </m:sSub>
                        </m:num>
                        <m:den>
                          <m:rad>
                            <m:radPr>
                              <m:degHide m:val="on"/>
                              <m:ctrlPr>
                                <a:rPr lang="en-US" sz="3200" b="0" i="1" smtClean="0">
                                  <a:latin typeface="Cambria Math" panose="02040503050406030204" pitchFamily="18" charset="0"/>
                                  <a:cs typeface="Calibri" panose="020F0502020204030204" pitchFamily="34" charset="0"/>
                                </a:rPr>
                              </m:ctrlPr>
                            </m:radPr>
                            <m:deg/>
                            <m:e>
                              <m:r>
                                <a:rPr lang="en-US" sz="3200" b="0" i="1" smtClean="0">
                                  <a:latin typeface="Cambria Math" panose="02040503050406030204" pitchFamily="18" charset="0"/>
                                  <a:cs typeface="Calibri" panose="020F0502020204030204" pitchFamily="34" charset="0"/>
                                </a:rPr>
                                <m:t>1−</m:t>
                              </m:r>
                              <m:sSup>
                                <m:sSupPr>
                                  <m:ctrlPr>
                                    <a:rPr lang="en-US" sz="3200" b="0" i="1" smtClean="0">
                                      <a:latin typeface="Cambria Math" panose="02040503050406030204" pitchFamily="18" charset="0"/>
                                      <a:cs typeface="Calibri" panose="020F0502020204030204" pitchFamily="34" charset="0"/>
                                    </a:rPr>
                                  </m:ctrlPr>
                                </m:sSupPr>
                                <m:e>
                                  <m:d>
                                    <m:dPr>
                                      <m:ctrlPr>
                                        <a:rPr lang="en-US" sz="3200" b="0" i="1" smtClean="0">
                                          <a:latin typeface="Cambria Math" panose="02040503050406030204" pitchFamily="18" charset="0"/>
                                          <a:cs typeface="Calibri" panose="020F0502020204030204" pitchFamily="34" charset="0"/>
                                        </a:rPr>
                                      </m:ctrlPr>
                                    </m:dPr>
                                    <m:e>
                                      <m:r>
                                        <a:rPr lang="en-US" sz="3200" b="0" i="1" smtClean="0">
                                          <a:latin typeface="Cambria Math" panose="02040503050406030204" pitchFamily="18" charset="0"/>
                                          <a:cs typeface="Calibri" panose="020F0502020204030204" pitchFamily="34" charset="0"/>
                                        </a:rPr>
                                        <m:t>𝑣</m:t>
                                      </m:r>
                                      <m:r>
                                        <a:rPr lang="en-US" sz="3200" b="0" i="1" smtClean="0">
                                          <a:latin typeface="Cambria Math" panose="02040503050406030204" pitchFamily="18" charset="0"/>
                                          <a:cs typeface="Calibri" panose="020F0502020204030204" pitchFamily="34" charset="0"/>
                                        </a:rPr>
                                        <m:t>/</m:t>
                                      </m:r>
                                      <m:r>
                                        <a:rPr lang="en-US" sz="3200" b="0" i="1" smtClean="0">
                                          <a:latin typeface="Cambria Math" panose="02040503050406030204" pitchFamily="18" charset="0"/>
                                          <a:cs typeface="Calibri" panose="020F0502020204030204" pitchFamily="34" charset="0"/>
                                        </a:rPr>
                                        <m:t>𝑐</m:t>
                                      </m:r>
                                    </m:e>
                                  </m:d>
                                </m:e>
                                <m:sup>
                                  <m:r>
                                    <a:rPr lang="en-US" sz="3200" b="0" i="1" smtClean="0">
                                      <a:latin typeface="Cambria Math" panose="02040503050406030204" pitchFamily="18" charset="0"/>
                                      <a:cs typeface="Calibri" panose="020F0502020204030204" pitchFamily="34" charset="0"/>
                                    </a:rPr>
                                    <m:t>2</m:t>
                                  </m:r>
                                </m:sup>
                              </m:sSup>
                            </m:e>
                          </m:rad>
                        </m:den>
                      </m:f>
                      <m:r>
                        <a:rPr lang="en-US" sz="3200" b="0" i="1" smtClean="0">
                          <a:latin typeface="Cambria Math" panose="02040503050406030204" pitchFamily="18" charset="0"/>
                          <a:cs typeface="Calibri" panose="020F0502020204030204" pitchFamily="34" charset="0"/>
                        </a:rPr>
                        <m:t>=</m:t>
                      </m:r>
                      <m:r>
                        <a:rPr lang="en-US" sz="3200" b="0" i="1" smtClean="0">
                          <a:latin typeface="Cambria Math" panose="02040503050406030204" pitchFamily="18" charset="0"/>
                          <a:cs typeface="Calibri" panose="020F0502020204030204" pitchFamily="34" charset="0"/>
                        </a:rPr>
                        <m:t>𝛾</m:t>
                      </m:r>
                      <m:r>
                        <m:rPr>
                          <m:sty m:val="p"/>
                        </m:rPr>
                        <a:rPr lang="en-US" sz="3200" b="0" i="0" smtClean="0">
                          <a:latin typeface="Cambria Math" panose="02040503050406030204" pitchFamily="18" charset="0"/>
                          <a:cs typeface="Calibri" panose="020F0502020204030204" pitchFamily="34" charset="0"/>
                        </a:rPr>
                        <m:t>Δ</m:t>
                      </m:r>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𝑡</m:t>
                          </m:r>
                        </m:e>
                        <m:sub>
                          <m:r>
                            <m:rPr>
                              <m:sty m:val="p"/>
                            </m:rPr>
                            <a:rPr lang="en-US" sz="3200" b="0" i="0" smtClean="0">
                              <a:latin typeface="Cambria Math" panose="02040503050406030204" pitchFamily="18" charset="0"/>
                              <a:cs typeface="Calibri" panose="020F0502020204030204" pitchFamily="34" charset="0"/>
                            </a:rPr>
                            <m:t>proper</m:t>
                          </m:r>
                        </m:sub>
                      </m:sSub>
                    </m:oMath>
                  </m:oMathPara>
                </a14:m>
                <a:endParaRPr lang="en-US" sz="3200" i="1">
                  <a:latin typeface="Calibri" panose="020F0502020204030204" pitchFamily="34" charset="0"/>
                  <a:cs typeface="Calibri" panose="020F0502020204030204" pitchFamily="34" charset="0"/>
                </a:endParaRPr>
              </a:p>
              <a:p>
                <a:pPr marL="349250" indent="-342900"/>
                <a:r>
                  <a:rPr lang="en-US" sz="3200">
                    <a:solidFill>
                      <a:srgbClr val="008F00"/>
                    </a:solidFill>
                    <a:latin typeface="Calibri" panose="020F0502020204030204" pitchFamily="34" charset="0"/>
                    <a:cs typeface="Calibri" panose="020F0502020204030204" pitchFamily="34" charset="0"/>
                  </a:rPr>
                  <a:t>Time appears to move slower when something is moving relative to you (</a:t>
                </a:r>
                <a14:m>
                  <m:oMath xmlns:m="http://schemas.openxmlformats.org/officeDocument/2006/math">
                    <m:r>
                      <a:rPr lang="en-US" sz="3200" i="1">
                        <a:latin typeface="Cambria Math" panose="02040503050406030204" pitchFamily="18" charset="0"/>
                        <a:cs typeface="Calibri" panose="020F0502020204030204" pitchFamily="34" charset="0"/>
                      </a:rPr>
                      <m:t>𝛾</m:t>
                    </m:r>
                    <m:r>
                      <a:rPr lang="en-US" sz="3200" b="0" i="1" smtClean="0">
                        <a:latin typeface="Cambria Math" panose="02040503050406030204" pitchFamily="18" charset="0"/>
                        <a:cs typeface="Calibri" panose="020F0502020204030204" pitchFamily="34" charset="0"/>
                      </a:rPr>
                      <m:t>≥1</m:t>
                    </m:r>
                  </m:oMath>
                </a14:m>
                <a:r>
                  <a:rPr lang="en-US" sz="3200">
                    <a:solidFill>
                      <a:srgbClr val="008F00"/>
                    </a:solidFill>
                    <a:latin typeface="Calibri" panose="020F0502020204030204" pitchFamily="34" charset="0"/>
                    <a:cs typeface="Calibri" panose="020F0502020204030204" pitchFamily="34" charset="0"/>
                  </a:rPr>
                  <a:t>)</a:t>
                </a:r>
                <a:endParaRPr lang="en-US" sz="3200" b="1">
                  <a:solidFill>
                    <a:srgbClr val="008F00"/>
                  </a:solidFill>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376618" y="995893"/>
                <a:ext cx="11496514" cy="5182316"/>
              </a:xfrm>
              <a:blipFill>
                <a:blip r:embed="rId3"/>
                <a:stretch>
                  <a:fillRect l="-1214" t="-1222" r="-1325" b="-2934"/>
                </a:stretch>
              </a:blipFill>
            </p:spPr>
            <p:txBody>
              <a:bodyPr/>
              <a:lstStyle/>
              <a:p>
                <a:r>
                  <a:rPr lang="en-US">
                    <a:noFill/>
                  </a:rPr>
                  <a:t> </a:t>
                </a:r>
              </a:p>
            </p:txBody>
          </p:sp>
        </mc:Fallback>
      </mc:AlternateContent>
    </p:spTree>
    <p:extLst>
      <p:ext uri="{BB962C8B-B14F-4D97-AF65-F5344CB8AC3E}">
        <p14:creationId xmlns:p14="http://schemas.microsoft.com/office/powerpoint/2010/main" val="22433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Highlights: Section 14.1-14.4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12</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376618" y="995893"/>
                <a:ext cx="11496514" cy="4075731"/>
              </a:xfrm>
            </p:spPr>
            <p:txBody>
              <a:bodyPr/>
              <a:lstStyle/>
              <a:p>
                <a:pPr marL="6350" indent="0">
                  <a:buNone/>
                </a:pPr>
                <a:r>
                  <a:rPr lang="en-US" sz="3200" b="1">
                    <a:latin typeface="Calibri" panose="020F0502020204030204" pitchFamily="34" charset="0"/>
                    <a:cs typeface="Calibri" panose="020F0502020204030204" pitchFamily="34" charset="0"/>
                  </a:rPr>
                  <a:t>Proper length:</a:t>
                </a:r>
                <a:endParaRPr lang="en-US" sz="3200">
                  <a:solidFill>
                    <a:srgbClr val="008F00"/>
                  </a:solidFill>
                  <a:latin typeface="Calibri" panose="020F0502020204030204" pitchFamily="34" charset="0"/>
                  <a:cs typeface="Calibri" panose="020F0502020204030204" pitchFamily="34" charset="0"/>
                </a:endParaRPr>
              </a:p>
              <a:p>
                <a:pPr marL="349250" indent="-342900"/>
                <a:r>
                  <a:rPr lang="en-US" sz="3200">
                    <a:solidFill>
                      <a:srgbClr val="C00000"/>
                    </a:solidFill>
                    <a:latin typeface="Calibri" panose="020F0502020204030204" pitchFamily="34" charset="0"/>
                    <a:cs typeface="Calibri" panose="020F0502020204030204" pitchFamily="34" charset="0"/>
                  </a:rPr>
                  <a:t>Length measured at rest relative to the object</a:t>
                </a: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The </a:t>
                </a:r>
                <a:r>
                  <a:rPr lang="en-US" sz="3200" b="1" i="1">
                    <a:solidFill>
                      <a:schemeClr val="accent2">
                        <a:lumMod val="50000"/>
                      </a:schemeClr>
                    </a:solidFill>
                    <a:latin typeface="Calibri" panose="020F0502020204030204" pitchFamily="34" charset="0"/>
                    <a:cs typeface="Calibri" panose="020F0502020204030204" pitchFamily="34" charset="0"/>
                  </a:rPr>
                  <a:t>largest possible </a:t>
                </a:r>
                <a:r>
                  <a:rPr lang="en-US" sz="3200">
                    <a:solidFill>
                      <a:schemeClr val="accent2">
                        <a:lumMod val="50000"/>
                      </a:schemeClr>
                    </a:solidFill>
                    <a:latin typeface="Calibri" panose="020F0502020204030204" pitchFamily="34" charset="0"/>
                    <a:cs typeface="Calibri" panose="020F0502020204030204" pitchFamily="34" charset="0"/>
                  </a:rPr>
                  <a:t>length measured for the object</a:t>
                </a:r>
              </a:p>
              <a:p>
                <a:pPr marL="6350" indent="0">
                  <a:buNone/>
                </a:pPr>
                <a:endParaRPr lang="en-US" sz="3200" b="1">
                  <a:latin typeface="Calibri" panose="020F0502020204030204" pitchFamily="34" charset="0"/>
                  <a:cs typeface="Calibri" panose="020F0502020204030204" pitchFamily="34" charset="0"/>
                </a:endParaRPr>
              </a:p>
              <a:p>
                <a:pPr marL="6350" indent="0">
                  <a:buNone/>
                </a:pPr>
                <a:r>
                  <a:rPr lang="en-US" sz="3200" b="1">
                    <a:latin typeface="Calibri" panose="020F0502020204030204" pitchFamily="34" charset="0"/>
                    <a:cs typeface="Calibri" panose="020F0502020204030204" pitchFamily="34" charset="0"/>
                  </a:rPr>
                  <a:t>Length contraction:</a:t>
                </a:r>
                <a:endParaRPr lang="en-US" sz="3200">
                  <a:latin typeface="Calibri" panose="020F0502020204030204" pitchFamily="34" charset="0"/>
                  <a:cs typeface="Calibri" panose="020F0502020204030204" pitchFamily="34" charset="0"/>
                </a:endParaRPr>
              </a:p>
              <a:p>
                <a:pPr marL="6350" indent="0">
                  <a:buNone/>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𝑙</m:t>
                          </m:r>
                        </m:e>
                        <m:sub>
                          <m:r>
                            <a:rPr lang="en-US" sz="3200" b="0" i="1" smtClean="0">
                              <a:latin typeface="Cambria Math" panose="02040503050406030204" pitchFamily="18" charset="0"/>
                              <a:cs typeface="Calibri" panose="020F0502020204030204" pitchFamily="34" charset="0"/>
                            </a:rPr>
                            <m:t>𝑣</m:t>
                          </m:r>
                        </m:sub>
                      </m:sSub>
                      <m:r>
                        <a:rPr lang="en-US" sz="3200" i="1">
                          <a:latin typeface="Cambria Math" panose="02040503050406030204" pitchFamily="18" charset="0"/>
                          <a:cs typeface="Calibri" panose="020F0502020204030204" pitchFamily="34" charset="0"/>
                        </a:rPr>
                        <m:t>=</m:t>
                      </m:r>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𝑙</m:t>
                          </m:r>
                        </m:e>
                        <m:sub>
                          <m:r>
                            <m:rPr>
                              <m:sty m:val="p"/>
                            </m:rPr>
                            <a:rPr lang="en-US" sz="3200" b="0" i="0" smtClean="0">
                              <a:latin typeface="Cambria Math" panose="02040503050406030204" pitchFamily="18" charset="0"/>
                              <a:cs typeface="Calibri" panose="020F0502020204030204" pitchFamily="34" charset="0"/>
                            </a:rPr>
                            <m:t>proper</m:t>
                          </m:r>
                        </m:sub>
                      </m:sSub>
                      <m:r>
                        <a:rPr lang="en-US" sz="3200" b="0" i="1" smtClean="0">
                          <a:latin typeface="Cambria Math" panose="02040503050406030204" pitchFamily="18" charset="0"/>
                          <a:cs typeface="Calibri" panose="020F0502020204030204" pitchFamily="34" charset="0"/>
                        </a:rPr>
                        <m:t>/</m:t>
                      </m:r>
                      <m:r>
                        <a:rPr lang="en-US" sz="3200" i="1">
                          <a:latin typeface="Cambria Math" panose="02040503050406030204" pitchFamily="18" charset="0"/>
                          <a:cs typeface="Calibri" panose="020F0502020204030204" pitchFamily="34" charset="0"/>
                        </a:rPr>
                        <m:t>𝛾</m:t>
                      </m:r>
                    </m:oMath>
                  </m:oMathPara>
                </a14:m>
                <a:endParaRPr lang="en-US" sz="3200" b="1">
                  <a:latin typeface="Calibri" panose="020F0502020204030204" pitchFamily="34" charset="0"/>
                  <a:cs typeface="Calibri" panose="020F0502020204030204" pitchFamily="34" charset="0"/>
                </a:endParaRPr>
              </a:p>
              <a:p>
                <a:pPr marL="349250" indent="-342900"/>
                <a:r>
                  <a:rPr lang="en-US" sz="3200">
                    <a:solidFill>
                      <a:srgbClr val="008F00"/>
                    </a:solidFill>
                    <a:latin typeface="Calibri" panose="020F0502020204030204" pitchFamily="34" charset="0"/>
                    <a:cs typeface="Calibri" panose="020F0502020204030204" pitchFamily="34" charset="0"/>
                  </a:rPr>
                  <a:t>If an object moves relative to an observer, it is measured to be shorter than the proper length</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376618" y="995893"/>
                <a:ext cx="11496514" cy="4075731"/>
              </a:xfrm>
              <a:blipFill>
                <a:blip r:embed="rId3"/>
                <a:stretch>
                  <a:fillRect l="-1214" t="-1553" b="-3727"/>
                </a:stretch>
              </a:blipFill>
            </p:spPr>
            <p:txBody>
              <a:bodyPr/>
              <a:lstStyle/>
              <a:p>
                <a:r>
                  <a:rPr lang="en-US">
                    <a:noFill/>
                  </a:rPr>
                  <a:t> </a:t>
                </a:r>
              </a:p>
            </p:txBody>
          </p:sp>
        </mc:Fallback>
      </mc:AlternateContent>
    </p:spTree>
    <p:extLst>
      <p:ext uri="{BB962C8B-B14F-4D97-AF65-F5344CB8AC3E}">
        <p14:creationId xmlns:p14="http://schemas.microsoft.com/office/powerpoint/2010/main" val="32380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CAD85-1A6F-8042-B963-E1F062DE4989}"/>
              </a:ext>
            </a:extLst>
          </p:cNvPr>
          <p:cNvSpPr>
            <a:spLocks noGrp="1"/>
          </p:cNvSpPr>
          <p:nvPr>
            <p:ph type="title"/>
          </p:nvPr>
        </p:nvSpPr>
        <p:spPr/>
        <p:txBody>
          <a:bodyPr/>
          <a:lstStyle/>
          <a:p>
            <a:r>
              <a:rPr lang="en-US" altLang="en-US">
                <a:latin typeface="Arial" charset="0"/>
                <a:ea typeface="Arial" charset="0"/>
                <a:cs typeface="Arial" charset="0"/>
              </a:rPr>
              <a:t>The Tunnel</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13</a:t>
            </a:fld>
            <a:endParaRPr lang="en-US"/>
          </a:p>
        </p:txBody>
      </p:sp>
      <mc:AlternateContent xmlns:mc="http://schemas.openxmlformats.org/markup-compatibility/2006" xmlns:a14="http://schemas.microsoft.com/office/drawing/2010/main">
        <mc:Choice Requires="a14">
          <p:sp>
            <p:nvSpPr>
              <p:cNvPr id="2124805" name="Rectangle 5"/>
              <p:cNvSpPr>
                <a:spLocks noGrp="1" noChangeArrowheads="1"/>
              </p:cNvSpPr>
              <p:nvPr>
                <p:ph idx="1"/>
              </p:nvPr>
            </p:nvSpPr>
            <p:spPr>
              <a:xfrm>
                <a:off x="298211" y="980137"/>
                <a:ext cx="11655490" cy="4893647"/>
              </a:xfrm>
              <a:noFill/>
              <a:ln/>
              <a:effectLst/>
            </p:spPr>
            <p:txBody>
              <a:bodyPr/>
              <a:lstStyle/>
              <a:p>
                <a:pPr marL="15875" indent="-15875">
                  <a:buNone/>
                </a:pPr>
                <a:r>
                  <a:rPr lang="en-US" altLang="en-US" sz="2400">
                    <a:solidFill>
                      <a:schemeClr val="tx1"/>
                    </a:solidFill>
                    <a:effectLst/>
                    <a:latin typeface="Calibri" panose="020F0502020204030204" pitchFamily="34" charset="0"/>
                    <a:ea typeface="Arial" charset="0"/>
                    <a:cs typeface="Calibri" panose="020F0502020204030204" pitchFamily="34" charset="0"/>
                  </a:rPr>
                  <a:t>A spacecraft has a length of 100 m when parked on Earth. It now moves toward a tunnel with speed of </a:t>
                </a:r>
                <a14:m>
                  <m:oMath xmlns:m="http://schemas.openxmlformats.org/officeDocument/2006/math">
                    <m:r>
                      <a:rPr lang="en-US" altLang="en-US" sz="2400" i="1" smtClean="0">
                        <a:solidFill>
                          <a:schemeClr val="tx1"/>
                        </a:solidFill>
                        <a:effectLst/>
                        <a:latin typeface="Cambria Math" panose="02040503050406030204" pitchFamily="18" charset="0"/>
                        <a:ea typeface="Arial" charset="0"/>
                        <a:cs typeface="Calibri" panose="020F0502020204030204" pitchFamily="34" charset="0"/>
                      </a:rPr>
                      <m:t>0.8</m:t>
                    </m:r>
                    <m:sSub>
                      <m:sSubPr>
                        <m:ctrlPr>
                          <a:rPr lang="en-US" altLang="en-US" sz="2400" b="0" i="1" smtClean="0">
                            <a:solidFill>
                              <a:schemeClr val="tx1"/>
                            </a:solidFill>
                            <a:effectLst/>
                            <a:latin typeface="Cambria Math" panose="02040503050406030204" pitchFamily="18" charset="0"/>
                            <a:ea typeface="Arial" charset="0"/>
                            <a:cs typeface="Calibri" panose="020F0502020204030204" pitchFamily="34" charset="0"/>
                          </a:rPr>
                        </m:ctrlPr>
                      </m:sSubPr>
                      <m:e>
                        <m:r>
                          <a:rPr lang="en-US" altLang="en-US" sz="2400" i="1" smtClean="0">
                            <a:solidFill>
                              <a:schemeClr val="tx1"/>
                            </a:solidFill>
                            <a:effectLst/>
                            <a:latin typeface="Cambria Math" panose="02040503050406030204" pitchFamily="18" charset="0"/>
                            <a:ea typeface="Arial" charset="0"/>
                            <a:cs typeface="Calibri" panose="020F0502020204030204" pitchFamily="34" charset="0"/>
                          </a:rPr>
                          <m:t>𝑐</m:t>
                        </m:r>
                      </m:e>
                      <m:sub>
                        <m:r>
                          <a:rPr lang="en-US" altLang="en-US" sz="2400" b="0" i="1" smtClean="0">
                            <a:solidFill>
                              <a:schemeClr val="tx1"/>
                            </a:solidFill>
                            <a:effectLst/>
                            <a:latin typeface="Cambria Math" panose="02040503050406030204" pitchFamily="18" charset="0"/>
                            <a:ea typeface="Arial" charset="0"/>
                            <a:cs typeface="Calibri" panose="020F0502020204030204" pitchFamily="34" charset="0"/>
                          </a:rPr>
                          <m:t>0</m:t>
                        </m:r>
                      </m:sub>
                    </m:sSub>
                  </m:oMath>
                </a14:m>
                <a:r>
                  <a:rPr lang="en-US" altLang="en-US" sz="2400">
                    <a:solidFill>
                      <a:schemeClr val="tx1"/>
                    </a:solidFill>
                    <a:effectLst/>
                    <a:latin typeface="Calibri" panose="020F0502020204030204" pitchFamily="34" charset="0"/>
                    <a:ea typeface="Arial" charset="0"/>
                    <a:cs typeface="Calibri" panose="020F0502020204030204" pitchFamily="34" charset="0"/>
                  </a:rPr>
                  <a:t> (</a:t>
                </a:r>
                <a14:m>
                  <m:oMath xmlns:m="http://schemas.openxmlformats.org/officeDocument/2006/math">
                    <m:r>
                      <a:rPr lang="en-US" altLang="en-US" sz="2400" b="0" i="1">
                        <a:solidFill>
                          <a:schemeClr val="tx1"/>
                        </a:solidFill>
                        <a:effectLst/>
                        <a:latin typeface="Cambria Math" charset="0"/>
                        <a:ea typeface="Arial" charset="0"/>
                        <a:cs typeface="Arial" charset="0"/>
                      </a:rPr>
                      <m:t>𝛾</m:t>
                    </m:r>
                    <m:r>
                      <a:rPr lang="en-US" altLang="en-US" sz="2400" b="0" i="1">
                        <a:solidFill>
                          <a:schemeClr val="tx1"/>
                        </a:solidFill>
                        <a:effectLst/>
                        <a:latin typeface="Cambria Math" charset="0"/>
                        <a:ea typeface="Arial" charset="0"/>
                        <a:cs typeface="Arial" charset="0"/>
                      </a:rPr>
                      <m:t>=1.66</m:t>
                    </m:r>
                  </m:oMath>
                </a14:m>
                <a:r>
                  <a:rPr lang="en-US" altLang="en-US" sz="2400">
                    <a:solidFill>
                      <a:schemeClr val="tx1"/>
                    </a:solidFill>
                    <a:effectLst/>
                    <a:latin typeface="Calibri" panose="020F0502020204030204" pitchFamily="34" charset="0"/>
                    <a:ea typeface="Arial" charset="0"/>
                    <a:cs typeface="Calibri" panose="020F0502020204030204" pitchFamily="34" charset="0"/>
                  </a:rPr>
                  <a:t>). The lady living near the tunnel controls doors that open and shut at each end of the 65-m-long tunnel. The doors are open as the spaceship approaches, but in the very moment she sees the back of the spaceship in the tunnel, she closes both doors and immediately opens them again</a:t>
                </a:r>
                <a:r>
                  <a:rPr lang="en-US" altLang="en-US" sz="2400">
                    <a:latin typeface="Calibri" panose="020F0502020204030204" pitchFamily="34" charset="0"/>
                    <a:ea typeface="Arial" charset="0"/>
                    <a:cs typeface="Calibri" panose="020F0502020204030204" pitchFamily="34" charset="0"/>
                  </a:rPr>
                  <a:t>.</a:t>
                </a:r>
              </a:p>
              <a:p>
                <a:pPr marL="15875" indent="-15875" algn="ctr">
                  <a:buNone/>
                </a:pPr>
                <a:r>
                  <a:rPr lang="en-US" altLang="en-US" sz="2400" i="1">
                    <a:solidFill>
                      <a:schemeClr val="tx1"/>
                    </a:solidFill>
                    <a:effectLst/>
                    <a:latin typeface="Calibri" panose="020F0502020204030204" pitchFamily="34" charset="0"/>
                    <a:ea typeface="Arial" charset="0"/>
                    <a:cs typeface="Calibri" panose="020F0502020204030204" pitchFamily="34" charset="0"/>
                  </a:rPr>
                  <a:t>According to the lady living near the tunnel</a:t>
                </a:r>
                <a:r>
                  <a:rPr lang="en-US" altLang="en-US" sz="2400">
                    <a:latin typeface="Calibri" panose="020F0502020204030204" pitchFamily="34" charset="0"/>
                    <a:ea typeface="Arial" charset="0"/>
                    <a:cs typeface="Calibri" panose="020F0502020204030204" pitchFamily="34" charset="0"/>
                  </a:rPr>
                  <a:t>…</a:t>
                </a:r>
              </a:p>
              <a:p>
                <a:pPr marL="15875" indent="-15875" algn="ctr">
                  <a:buNone/>
                </a:pPr>
                <a:endParaRPr lang="en-US" altLang="en-US" sz="24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2400">
                    <a:latin typeface="Calibri" panose="020F0502020204030204" pitchFamily="34" charset="0"/>
                    <a:cs typeface="Calibri" panose="020F0502020204030204" pitchFamily="34" charset="0"/>
                  </a:rPr>
                  <a:t>no door hit the spacecraft because for her the doors weren’t closed simultaneously</a:t>
                </a:r>
              </a:p>
              <a:p>
                <a:pPr marL="514350" indent="-514350">
                  <a:buFont typeface="+mj-lt"/>
                  <a:buAutoNum type="alphaLcParenR"/>
                </a:pPr>
                <a:r>
                  <a:rPr lang="en-US" altLang="en-US" sz="2400">
                    <a:latin typeface="Calibri" panose="020F0502020204030204" pitchFamily="34" charset="0"/>
                    <a:cs typeface="Calibri" panose="020F0502020204030204" pitchFamily="34" charset="0"/>
                  </a:rPr>
                  <a:t>no door hit the spacecraft because length contraction makes the spaceship 60 m long</a:t>
                </a:r>
                <a:endParaRPr lang="en-US" altLang="en-US" sz="2400">
                  <a:latin typeface="Calibri" panose="020F0502020204030204" pitchFamily="34" charset="0"/>
                  <a:cs typeface="Calibri" panose="020F0502020204030204" pitchFamily="34" charset="0"/>
                  <a:sym typeface="Symbol" charset="2"/>
                </a:endParaRPr>
              </a:p>
              <a:p>
                <a:pPr marL="514350" indent="-514350">
                  <a:buFont typeface="+mj-lt"/>
                  <a:buAutoNum type="alphaLcParenR"/>
                </a:pPr>
                <a:r>
                  <a:rPr lang="en-US" altLang="en-US" sz="2400">
                    <a:latin typeface="Calibri" panose="020F0502020204030204" pitchFamily="34" charset="0"/>
                    <a:cs typeface="Calibri" panose="020F0502020204030204" pitchFamily="34" charset="0"/>
                    <a:sym typeface="Symbol" charset="2"/>
                  </a:rPr>
                  <a:t>no door hits the spaceship because length contraction has made the tunnel 109 m long</a:t>
                </a:r>
              </a:p>
              <a:p>
                <a:pPr marL="514350" indent="-514350">
                  <a:buFont typeface="+mj-lt"/>
                  <a:buAutoNum type="alphaLcParenR"/>
                </a:pPr>
                <a:r>
                  <a:rPr lang="en-US" altLang="en-US" sz="2400">
                    <a:latin typeface="Calibri" panose="020F0502020204030204" pitchFamily="34" charset="0"/>
                    <a:cs typeface="Calibri" panose="020F0502020204030204" pitchFamily="34" charset="0"/>
                    <a:sym typeface="Symbol" charset="2"/>
                  </a:rPr>
                  <a:t>a door hits the spaceship</a:t>
                </a:r>
              </a:p>
              <a:p>
                <a:pPr marL="0" indent="0">
                  <a:buNone/>
                </a:pPr>
                <a:endParaRPr lang="en-US" altLang="en-US" sz="2400">
                  <a:solidFill>
                    <a:schemeClr val="tx1"/>
                  </a:solidFill>
                  <a:effectLst/>
                  <a:latin typeface="Calibri" panose="020F0502020204030204" pitchFamily="34" charset="0"/>
                  <a:ea typeface="Arial" charset="0"/>
                  <a:cs typeface="Calibri" panose="020F0502020204030204" pitchFamily="34" charset="0"/>
                </a:endParaRPr>
              </a:p>
              <a:p>
                <a:pPr marL="0" indent="0" algn="ctr">
                  <a:buNone/>
                </a:pPr>
                <a:r>
                  <a:rPr lang="en-US" altLang="en-US" sz="2400" i="1">
                    <a:effectLst/>
                    <a:latin typeface="Arial" charset="0"/>
                  </a:rPr>
                  <a:t>The rocket moves relative to the observer; therefore length is contracted by </a:t>
                </a:r>
                <a14:m>
                  <m:oMath xmlns:m="http://schemas.openxmlformats.org/officeDocument/2006/math">
                    <m:r>
                      <a:rPr lang="en-US" altLang="en-US" sz="2400" b="0" i="1">
                        <a:effectLst/>
                        <a:latin typeface="Cambria Math" charset="0"/>
                      </a:rPr>
                      <m:t>𝛾</m:t>
                    </m:r>
                  </m:oMath>
                </a14:m>
                <a:endParaRPr lang="en-US" altLang="en-US" sz="3200" i="1">
                  <a:effectLst/>
                  <a:latin typeface="Arial" charset="0"/>
                </a:endParaRPr>
              </a:p>
            </p:txBody>
          </p:sp>
        </mc:Choice>
        <mc:Fallback xmlns="">
          <p:sp>
            <p:nvSpPr>
              <p:cNvPr id="2124805" name="Rectangle 5"/>
              <p:cNvSpPr>
                <a:spLocks noGrp="1" noRot="1" noChangeAspect="1" noMove="1" noResize="1" noEditPoints="1" noAdjustHandles="1" noChangeArrowheads="1" noChangeShapeType="1" noTextEdit="1"/>
              </p:cNvSpPr>
              <p:nvPr>
                <p:ph idx="1"/>
              </p:nvPr>
            </p:nvSpPr>
            <p:spPr>
              <a:xfrm>
                <a:off x="298211" y="980137"/>
                <a:ext cx="11655490" cy="4893647"/>
              </a:xfrm>
              <a:blipFill>
                <a:blip r:embed="rId3"/>
                <a:stretch>
                  <a:fillRect l="-762" t="-775" r="-544" b="-1550"/>
                </a:stretch>
              </a:blipFill>
              <a:ln/>
              <a:effectLst/>
            </p:spPr>
            <p:txBody>
              <a:bodyPr/>
              <a:lstStyle/>
              <a:p>
                <a:r>
                  <a:rPr lang="en-US">
                    <a:noFill/>
                  </a:rPr>
                  <a:t> </a:t>
                </a:r>
              </a:p>
            </p:txBody>
          </p:sp>
        </mc:Fallback>
      </mc:AlternateContent>
      <p:sp>
        <p:nvSpPr>
          <p:cNvPr id="14" name="Rectangle 13">
            <a:extLst>
              <a:ext uri="{FF2B5EF4-FFF2-40B4-BE49-F238E27FC236}">
                <a16:creationId xmlns:a16="http://schemas.microsoft.com/office/drawing/2014/main" id="{0F6C55E9-6D65-484F-830F-A88E5B81A222}"/>
              </a:ext>
            </a:extLst>
          </p:cNvPr>
          <p:cNvSpPr/>
          <p:nvPr/>
        </p:nvSpPr>
        <p:spPr>
          <a:xfrm>
            <a:off x="137782" y="3896751"/>
            <a:ext cx="11500035"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1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480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CAD85-1A6F-8042-B963-E1F062DE4989}"/>
              </a:ext>
            </a:extLst>
          </p:cNvPr>
          <p:cNvSpPr>
            <a:spLocks noGrp="1"/>
          </p:cNvSpPr>
          <p:nvPr>
            <p:ph type="title"/>
          </p:nvPr>
        </p:nvSpPr>
        <p:spPr/>
        <p:txBody>
          <a:bodyPr/>
          <a:lstStyle/>
          <a:p>
            <a:r>
              <a:rPr lang="en-US" altLang="en-US">
                <a:latin typeface="Arial" charset="0"/>
                <a:ea typeface="Arial" charset="0"/>
                <a:cs typeface="Arial" charset="0"/>
              </a:rPr>
              <a:t>The Tunnel</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14</a:t>
            </a:fld>
            <a:endParaRPr lang="en-US"/>
          </a:p>
        </p:txBody>
      </p:sp>
      <mc:AlternateContent xmlns:mc="http://schemas.openxmlformats.org/markup-compatibility/2006" xmlns:a14="http://schemas.microsoft.com/office/drawing/2010/main">
        <mc:Choice Requires="a14">
          <p:sp>
            <p:nvSpPr>
              <p:cNvPr id="2124805" name="Rectangle 5"/>
              <p:cNvSpPr>
                <a:spLocks noGrp="1" noChangeArrowheads="1"/>
              </p:cNvSpPr>
              <p:nvPr>
                <p:ph idx="1"/>
              </p:nvPr>
            </p:nvSpPr>
            <p:spPr>
              <a:xfrm>
                <a:off x="298211" y="980137"/>
                <a:ext cx="11655490" cy="5755422"/>
              </a:xfrm>
              <a:noFill/>
              <a:ln/>
              <a:effectLst/>
            </p:spPr>
            <p:txBody>
              <a:bodyPr/>
              <a:lstStyle/>
              <a:p>
                <a:pPr marL="15875" indent="-15875">
                  <a:buNone/>
                </a:pPr>
                <a:r>
                  <a:rPr lang="en-US" altLang="en-US" sz="2400">
                    <a:solidFill>
                      <a:schemeClr val="tx1"/>
                    </a:solidFill>
                    <a:effectLst/>
                    <a:latin typeface="Calibri" panose="020F0502020204030204" pitchFamily="34" charset="0"/>
                    <a:ea typeface="Arial" charset="0"/>
                    <a:cs typeface="Calibri" panose="020F0502020204030204" pitchFamily="34" charset="0"/>
                  </a:rPr>
                  <a:t>A spacecraft has a length of 100 m when parked on Earth. It now moves toward a tunnel with speed of </a:t>
                </a:r>
                <a14:m>
                  <m:oMath xmlns:m="http://schemas.openxmlformats.org/officeDocument/2006/math">
                    <m:r>
                      <a:rPr lang="en-US" altLang="en-US" sz="2400" i="1" smtClean="0">
                        <a:solidFill>
                          <a:schemeClr val="tx1"/>
                        </a:solidFill>
                        <a:effectLst/>
                        <a:latin typeface="Cambria Math" panose="02040503050406030204" pitchFamily="18" charset="0"/>
                        <a:ea typeface="Arial" charset="0"/>
                        <a:cs typeface="Calibri" panose="020F0502020204030204" pitchFamily="34" charset="0"/>
                      </a:rPr>
                      <m:t>0.8</m:t>
                    </m:r>
                    <m:sSub>
                      <m:sSubPr>
                        <m:ctrlPr>
                          <a:rPr lang="en-US" altLang="en-US" sz="2400" b="0" i="1" smtClean="0">
                            <a:solidFill>
                              <a:schemeClr val="tx1"/>
                            </a:solidFill>
                            <a:effectLst/>
                            <a:latin typeface="Cambria Math" panose="02040503050406030204" pitchFamily="18" charset="0"/>
                            <a:ea typeface="Arial" charset="0"/>
                            <a:cs typeface="Calibri" panose="020F0502020204030204" pitchFamily="34" charset="0"/>
                          </a:rPr>
                        </m:ctrlPr>
                      </m:sSubPr>
                      <m:e>
                        <m:r>
                          <a:rPr lang="en-US" altLang="en-US" sz="2400" i="1" smtClean="0">
                            <a:solidFill>
                              <a:schemeClr val="tx1"/>
                            </a:solidFill>
                            <a:effectLst/>
                            <a:latin typeface="Cambria Math" panose="02040503050406030204" pitchFamily="18" charset="0"/>
                            <a:ea typeface="Arial" charset="0"/>
                            <a:cs typeface="Calibri" panose="020F0502020204030204" pitchFamily="34" charset="0"/>
                          </a:rPr>
                          <m:t>𝑐</m:t>
                        </m:r>
                      </m:e>
                      <m:sub>
                        <m:r>
                          <a:rPr lang="en-US" altLang="en-US" sz="2400" b="0" i="1" smtClean="0">
                            <a:solidFill>
                              <a:schemeClr val="tx1"/>
                            </a:solidFill>
                            <a:effectLst/>
                            <a:latin typeface="Cambria Math" panose="02040503050406030204" pitchFamily="18" charset="0"/>
                            <a:ea typeface="Arial" charset="0"/>
                            <a:cs typeface="Calibri" panose="020F0502020204030204" pitchFamily="34" charset="0"/>
                          </a:rPr>
                          <m:t>0</m:t>
                        </m:r>
                      </m:sub>
                    </m:sSub>
                  </m:oMath>
                </a14:m>
                <a:r>
                  <a:rPr lang="en-US" altLang="en-US" sz="2400">
                    <a:solidFill>
                      <a:schemeClr val="tx1"/>
                    </a:solidFill>
                    <a:effectLst/>
                    <a:latin typeface="Calibri" panose="020F0502020204030204" pitchFamily="34" charset="0"/>
                    <a:ea typeface="Arial" charset="0"/>
                    <a:cs typeface="Calibri" panose="020F0502020204030204" pitchFamily="34" charset="0"/>
                  </a:rPr>
                  <a:t> (</a:t>
                </a:r>
                <a14:m>
                  <m:oMath xmlns:m="http://schemas.openxmlformats.org/officeDocument/2006/math">
                    <m:r>
                      <a:rPr lang="en-US" altLang="en-US" sz="2400" b="0" i="1">
                        <a:solidFill>
                          <a:schemeClr val="tx1"/>
                        </a:solidFill>
                        <a:effectLst/>
                        <a:latin typeface="Cambria Math" charset="0"/>
                        <a:ea typeface="Arial" charset="0"/>
                        <a:cs typeface="Arial" charset="0"/>
                      </a:rPr>
                      <m:t>𝛾</m:t>
                    </m:r>
                    <m:r>
                      <a:rPr lang="en-US" altLang="en-US" sz="2400" b="0" i="1">
                        <a:solidFill>
                          <a:schemeClr val="tx1"/>
                        </a:solidFill>
                        <a:effectLst/>
                        <a:latin typeface="Cambria Math" charset="0"/>
                        <a:ea typeface="Arial" charset="0"/>
                        <a:cs typeface="Arial" charset="0"/>
                      </a:rPr>
                      <m:t>=1.66</m:t>
                    </m:r>
                  </m:oMath>
                </a14:m>
                <a:r>
                  <a:rPr lang="en-US" altLang="en-US" sz="2400">
                    <a:solidFill>
                      <a:schemeClr val="tx1"/>
                    </a:solidFill>
                    <a:effectLst/>
                    <a:latin typeface="Calibri" panose="020F0502020204030204" pitchFamily="34" charset="0"/>
                    <a:ea typeface="Arial" charset="0"/>
                    <a:cs typeface="Calibri" panose="020F0502020204030204" pitchFamily="34" charset="0"/>
                  </a:rPr>
                  <a:t>). The lady living near the tunnel controls doors that open and shut at each end of the 65-m-long tunnel. The doors are open as the spaceship approaches, but in the very moment she sees the back of the spaceship in the tunnel, she closes both doors and immediately opens them again</a:t>
                </a:r>
                <a:r>
                  <a:rPr lang="en-US" altLang="en-US" sz="2400">
                    <a:latin typeface="Calibri" panose="020F0502020204030204" pitchFamily="34" charset="0"/>
                    <a:ea typeface="Arial" charset="0"/>
                    <a:cs typeface="Calibri" panose="020F0502020204030204" pitchFamily="34" charset="0"/>
                  </a:rPr>
                  <a:t>.</a:t>
                </a:r>
              </a:p>
              <a:p>
                <a:pPr marL="15875" indent="-15875" algn="ctr">
                  <a:buNone/>
                </a:pPr>
                <a:r>
                  <a:rPr lang="en-US" altLang="en-US" sz="2400" i="1">
                    <a:solidFill>
                      <a:schemeClr val="tx1"/>
                    </a:solidFill>
                    <a:effectLst/>
                    <a:latin typeface="Calibri" panose="020F0502020204030204" pitchFamily="34" charset="0"/>
                    <a:ea typeface="Arial" charset="0"/>
                    <a:cs typeface="Calibri" panose="020F0502020204030204" pitchFamily="34" charset="0"/>
                  </a:rPr>
                  <a:t>According to the captain in the spacecraft</a:t>
                </a:r>
                <a:r>
                  <a:rPr lang="en-US" altLang="en-US" sz="2400">
                    <a:latin typeface="Calibri" panose="020F0502020204030204" pitchFamily="34" charset="0"/>
                    <a:ea typeface="Arial" charset="0"/>
                    <a:cs typeface="Calibri" panose="020F0502020204030204" pitchFamily="34" charset="0"/>
                  </a:rPr>
                  <a:t>…</a:t>
                </a:r>
              </a:p>
              <a:p>
                <a:pPr marL="15875" indent="-15875" algn="ctr">
                  <a:buNone/>
                </a:pPr>
                <a:endParaRPr lang="en-US" altLang="en-US" sz="24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2400">
                    <a:latin typeface="Calibri" panose="020F0502020204030204" pitchFamily="34" charset="0"/>
                    <a:cs typeface="Calibri" panose="020F0502020204030204" pitchFamily="34" charset="0"/>
                  </a:rPr>
                  <a:t>no door hit the spacecraft because for her the doors weren’t closed simultaneously</a:t>
                </a:r>
              </a:p>
              <a:p>
                <a:pPr marL="514350" indent="-514350">
                  <a:buFont typeface="+mj-lt"/>
                  <a:buAutoNum type="alphaLcParenR"/>
                </a:pPr>
                <a:r>
                  <a:rPr lang="en-US" altLang="en-US" sz="2400">
                    <a:latin typeface="Calibri" panose="020F0502020204030204" pitchFamily="34" charset="0"/>
                    <a:cs typeface="Calibri" panose="020F0502020204030204" pitchFamily="34" charset="0"/>
                  </a:rPr>
                  <a:t>no door hit the spacecraft because length contraction makes the spaceship 60 m long</a:t>
                </a:r>
                <a:endParaRPr lang="en-US" altLang="en-US" sz="2400">
                  <a:latin typeface="Calibri" panose="020F0502020204030204" pitchFamily="34" charset="0"/>
                  <a:cs typeface="Calibri" panose="020F0502020204030204" pitchFamily="34" charset="0"/>
                  <a:sym typeface="Symbol" charset="2"/>
                </a:endParaRPr>
              </a:p>
              <a:p>
                <a:pPr marL="514350" indent="-514350">
                  <a:buFont typeface="+mj-lt"/>
                  <a:buAutoNum type="alphaLcParenR"/>
                </a:pPr>
                <a:r>
                  <a:rPr lang="en-US" altLang="en-US" sz="2400">
                    <a:latin typeface="Calibri" panose="020F0502020204030204" pitchFamily="34" charset="0"/>
                    <a:cs typeface="Calibri" panose="020F0502020204030204" pitchFamily="34" charset="0"/>
                    <a:sym typeface="Symbol" charset="2"/>
                  </a:rPr>
                  <a:t>no door hits the spaceship because length contraction has made the tunnel 109 m long</a:t>
                </a:r>
              </a:p>
              <a:p>
                <a:pPr marL="514350" indent="-514350">
                  <a:buFont typeface="+mj-lt"/>
                  <a:buAutoNum type="alphaLcParenR"/>
                </a:pPr>
                <a:r>
                  <a:rPr lang="en-US" altLang="en-US" sz="2400">
                    <a:latin typeface="Calibri" panose="020F0502020204030204" pitchFamily="34" charset="0"/>
                    <a:cs typeface="Calibri" panose="020F0502020204030204" pitchFamily="34" charset="0"/>
                    <a:sym typeface="Symbol" charset="2"/>
                  </a:rPr>
                  <a:t>a door hits the spaceship</a:t>
                </a:r>
              </a:p>
              <a:p>
                <a:pPr marL="0" indent="0">
                  <a:buNone/>
                </a:pPr>
                <a:endParaRPr lang="en-US" altLang="en-US" sz="2400">
                  <a:solidFill>
                    <a:schemeClr val="tx1"/>
                  </a:solidFill>
                  <a:effectLst/>
                  <a:latin typeface="Calibri" panose="020F0502020204030204" pitchFamily="34" charset="0"/>
                  <a:ea typeface="Arial" charset="0"/>
                  <a:cs typeface="Calibri" panose="020F0502020204030204" pitchFamily="34" charset="0"/>
                </a:endParaRPr>
              </a:p>
              <a:p>
                <a:pPr marL="0" indent="0">
                  <a:buNone/>
                </a:pPr>
                <a:r>
                  <a:rPr lang="en-US" altLang="en-US">
                    <a:latin typeface="Calibri" panose="020F0502020204030204" pitchFamily="34" charset="0"/>
                    <a:cs typeface="Calibri" panose="020F0502020204030204" pitchFamily="34" charset="0"/>
                  </a:rPr>
                  <a:t>The doors of the tunnel work like the flashes hitting the boxcars:</a:t>
                </a:r>
              </a:p>
              <a:p>
                <a:r>
                  <a:rPr lang="en-US" altLang="en-US">
                    <a:latin typeface="Calibri" panose="020F0502020204030204" pitchFamily="34" charset="0"/>
                    <a:cs typeface="Calibri" panose="020F0502020204030204" pitchFamily="34" charset="0"/>
                  </a:rPr>
                  <a:t>The</a:t>
                </a:r>
                <a:r>
                  <a:rPr lang="en-US" altLang="en-US">
                    <a:solidFill>
                      <a:schemeClr val="bg2"/>
                    </a:solidFill>
                    <a:latin typeface="Calibri" panose="020F0502020204030204" pitchFamily="34" charset="0"/>
                    <a:cs typeface="Calibri" panose="020F0502020204030204" pitchFamily="34" charset="0"/>
                  </a:rPr>
                  <a:t> </a:t>
                </a:r>
                <a:r>
                  <a:rPr lang="en-US" altLang="en-US" i="1">
                    <a:solidFill>
                      <a:srgbClr val="FF0000"/>
                    </a:solidFill>
                    <a:latin typeface="Calibri" panose="020F0502020204030204" pitchFamily="34" charset="0"/>
                    <a:cs typeface="Calibri" panose="020F0502020204030204" pitchFamily="34" charset="0"/>
                  </a:rPr>
                  <a:t>moving</a:t>
                </a:r>
                <a:r>
                  <a:rPr lang="en-US" altLang="en-US">
                    <a:solidFill>
                      <a:schemeClr val="bg2"/>
                    </a:solidFill>
                    <a:latin typeface="Calibri" panose="020F0502020204030204" pitchFamily="34" charset="0"/>
                    <a:cs typeface="Calibri" panose="020F0502020204030204" pitchFamily="34" charset="0"/>
                  </a:rPr>
                  <a:t> </a:t>
                </a:r>
                <a:r>
                  <a:rPr lang="en-US" altLang="en-US">
                    <a:latin typeface="Calibri" panose="020F0502020204030204" pitchFamily="34" charset="0"/>
                    <a:cs typeface="Calibri" panose="020F0502020204030204" pitchFamily="34" charset="0"/>
                  </a:rPr>
                  <a:t>boxcar sees the</a:t>
                </a:r>
                <a:r>
                  <a:rPr lang="en-US" altLang="en-US">
                    <a:solidFill>
                      <a:schemeClr val="bg2"/>
                    </a:solidFill>
                    <a:latin typeface="Calibri" panose="020F0502020204030204" pitchFamily="34" charset="0"/>
                    <a:cs typeface="Calibri" panose="020F0502020204030204" pitchFamily="34" charset="0"/>
                  </a:rPr>
                  <a:t> </a:t>
                </a:r>
                <a:r>
                  <a:rPr lang="en-US" altLang="en-US">
                    <a:solidFill>
                      <a:srgbClr val="FF0000"/>
                    </a:solidFill>
                    <a:latin typeface="Calibri" panose="020F0502020204030204" pitchFamily="34" charset="0"/>
                    <a:cs typeface="Calibri" panose="020F0502020204030204" pitchFamily="34" charset="0"/>
                  </a:rPr>
                  <a:t>front flash before the back flash</a:t>
                </a:r>
                <a:endParaRPr lang="en-US" altLang="en-US">
                  <a:latin typeface="Calibri" panose="020F0502020204030204" pitchFamily="34" charset="0"/>
                  <a:cs typeface="Calibri" panose="020F0502020204030204" pitchFamily="34" charset="0"/>
                </a:endParaRPr>
              </a:p>
              <a:p>
                <a:r>
                  <a:rPr lang="en-US" altLang="en-US">
                    <a:latin typeface="Calibri" panose="020F0502020204030204" pitchFamily="34" charset="0"/>
                    <a:cs typeface="Calibri" panose="020F0502020204030204" pitchFamily="34" charset="0"/>
                  </a:rPr>
                  <a:t>The captain sees the</a:t>
                </a:r>
                <a:r>
                  <a:rPr lang="en-US" altLang="en-US">
                    <a:solidFill>
                      <a:schemeClr val="bg2"/>
                    </a:solidFill>
                    <a:latin typeface="Calibri" panose="020F0502020204030204" pitchFamily="34" charset="0"/>
                    <a:cs typeface="Calibri" panose="020F0502020204030204" pitchFamily="34" charset="0"/>
                  </a:rPr>
                  <a:t> </a:t>
                </a:r>
                <a:r>
                  <a:rPr lang="en-US" altLang="en-US" i="1">
                    <a:solidFill>
                      <a:srgbClr val="FF0000"/>
                    </a:solidFill>
                    <a:latin typeface="Calibri" panose="020F0502020204030204" pitchFamily="34" charset="0"/>
                    <a:cs typeface="Calibri" panose="020F0502020204030204" pitchFamily="34" charset="0"/>
                  </a:rPr>
                  <a:t>front door close and open</a:t>
                </a:r>
                <a:r>
                  <a:rPr lang="en-US" altLang="en-US">
                    <a:latin typeface="Calibri" panose="020F0502020204030204" pitchFamily="34" charset="0"/>
                    <a:cs typeface="Calibri" panose="020F0502020204030204" pitchFamily="34" charset="0"/>
                  </a:rPr>
                  <a:t>,</a:t>
                </a:r>
                <a:r>
                  <a:rPr lang="en-US" altLang="en-US">
                    <a:solidFill>
                      <a:schemeClr val="bg2"/>
                    </a:solidFill>
                    <a:latin typeface="Calibri" panose="020F0502020204030204" pitchFamily="34" charset="0"/>
                    <a:cs typeface="Calibri" panose="020F0502020204030204" pitchFamily="34" charset="0"/>
                  </a:rPr>
                  <a:t> </a:t>
                </a:r>
                <a:r>
                  <a:rPr lang="en-US" altLang="en-US">
                    <a:latin typeface="Calibri" panose="020F0502020204030204" pitchFamily="34" charset="0"/>
                    <a:cs typeface="Calibri" panose="020F0502020204030204" pitchFamily="34" charset="0"/>
                  </a:rPr>
                  <a:t>while the ship still sticks out the backend of the tunnel</a:t>
                </a:r>
              </a:p>
              <a:p>
                <a:r>
                  <a:rPr lang="en-US" altLang="en-US">
                    <a:latin typeface="Calibri" panose="020F0502020204030204" pitchFamily="34" charset="0"/>
                    <a:cs typeface="Calibri" panose="020F0502020204030204" pitchFamily="34" charset="0"/>
                  </a:rPr>
                  <a:t>Then, she sees the back doors close, while the front of the ship is already out of the tunnel</a:t>
                </a:r>
                <a:endParaRPr lang="en-US" altLang="en-US" i="1">
                  <a:effectLst/>
                  <a:latin typeface="Calibri" panose="020F0502020204030204" pitchFamily="34" charset="0"/>
                  <a:cs typeface="Calibri" panose="020F0502020204030204" pitchFamily="34" charset="0"/>
                </a:endParaRPr>
              </a:p>
            </p:txBody>
          </p:sp>
        </mc:Choice>
        <mc:Fallback xmlns="">
          <p:sp>
            <p:nvSpPr>
              <p:cNvPr id="2124805" name="Rectangle 5"/>
              <p:cNvSpPr>
                <a:spLocks noGrp="1" noRot="1" noChangeAspect="1" noMove="1" noResize="1" noEditPoints="1" noAdjustHandles="1" noChangeArrowheads="1" noChangeShapeType="1" noTextEdit="1"/>
              </p:cNvSpPr>
              <p:nvPr>
                <p:ph idx="1"/>
              </p:nvPr>
            </p:nvSpPr>
            <p:spPr>
              <a:xfrm>
                <a:off x="298211" y="980137"/>
                <a:ext cx="11655490" cy="5755422"/>
              </a:xfrm>
              <a:blipFill>
                <a:blip r:embed="rId3"/>
                <a:stretch>
                  <a:fillRect l="-762" t="-661" r="-544" b="-881"/>
                </a:stretch>
              </a:blipFill>
              <a:ln/>
              <a:effectLst/>
            </p:spPr>
            <p:txBody>
              <a:bodyPr/>
              <a:lstStyle/>
              <a:p>
                <a:r>
                  <a:rPr lang="en-US">
                    <a:noFill/>
                  </a:rPr>
                  <a:t> </a:t>
                </a:r>
              </a:p>
            </p:txBody>
          </p:sp>
        </mc:Fallback>
      </mc:AlternateContent>
      <p:sp>
        <p:nvSpPr>
          <p:cNvPr id="14" name="Rectangle 13">
            <a:extLst>
              <a:ext uri="{FF2B5EF4-FFF2-40B4-BE49-F238E27FC236}">
                <a16:creationId xmlns:a16="http://schemas.microsoft.com/office/drawing/2014/main" id="{0F6C55E9-6D65-484F-830F-A88E5B81A222}"/>
              </a:ext>
            </a:extLst>
          </p:cNvPr>
          <p:cNvSpPr/>
          <p:nvPr/>
        </p:nvSpPr>
        <p:spPr>
          <a:xfrm>
            <a:off x="104531" y="3497741"/>
            <a:ext cx="11500035"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FG26_006">
            <a:extLst>
              <a:ext uri="{FF2B5EF4-FFF2-40B4-BE49-F238E27FC236}">
                <a16:creationId xmlns:a16="http://schemas.microsoft.com/office/drawing/2014/main" id="{BEB7F5BA-3525-7E41-9288-44F91651FEF3}"/>
              </a:ext>
            </a:extLst>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22464" t="4492" r="17734" b="15248"/>
          <a:stretch>
            <a:fillRect/>
          </a:stretch>
        </p:blipFill>
        <p:spPr bwMode="auto">
          <a:xfrm>
            <a:off x="9239134" y="2534272"/>
            <a:ext cx="2540000" cy="340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2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480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2480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2480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2480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Highlights: Section 14.1-14.4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15</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517294" y="995893"/>
                <a:ext cx="11187025" cy="5509200"/>
              </a:xfrm>
            </p:spPr>
            <p:txBody>
              <a:bodyPr/>
              <a:lstStyle/>
              <a:p>
                <a:pPr marL="6350" indent="0">
                  <a:buNone/>
                </a:pPr>
                <a:r>
                  <a:rPr lang="en-US" sz="3200" b="1">
                    <a:latin typeface="Calibri" panose="020F0502020204030204" pitchFamily="34" charset="0"/>
                    <a:cs typeface="Calibri" panose="020F0502020204030204" pitchFamily="34" charset="0"/>
                  </a:rPr>
                  <a:t>Momentum</a:t>
                </a:r>
              </a:p>
              <a:p>
                <a:pPr marL="349250" indent="-342900"/>
                <a:r>
                  <a:rPr lang="en-US" sz="3200">
                    <a:solidFill>
                      <a:srgbClr val="C00000"/>
                    </a:solidFill>
                    <a:latin typeface="Calibri" panose="020F0502020204030204" pitchFamily="34" charset="0"/>
                    <a:cs typeface="Calibri" panose="020F0502020204030204" pitchFamily="34" charset="0"/>
                  </a:rPr>
                  <a:t>Since time and length depend upon the observer’s frame of reference, so does velocity</a:t>
                </a: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So, an object’s propensity to resist changes to its motion (</a:t>
                </a:r>
                <a14:m>
                  <m:oMath xmlns:m="http://schemas.openxmlformats.org/officeDocument/2006/math">
                    <m:r>
                      <m:rPr>
                        <m:sty m:val="p"/>
                      </m:rPr>
                      <a:rPr lang="en-US" sz="3200" b="0" i="0" smtClean="0">
                        <a:solidFill>
                          <a:schemeClr val="tx1"/>
                        </a:solidFill>
                        <a:latin typeface="Cambria Math" panose="02040503050406030204" pitchFamily="18" charset="0"/>
                        <a:cs typeface="Calibri" panose="020F0502020204030204" pitchFamily="34" charset="0"/>
                      </a:rPr>
                      <m:t>Δ</m:t>
                    </m:r>
                    <m:r>
                      <a:rPr lang="en-US" sz="3200" b="0" i="1" smtClean="0">
                        <a:solidFill>
                          <a:schemeClr val="tx1"/>
                        </a:solidFill>
                        <a:latin typeface="Cambria Math" panose="02040503050406030204" pitchFamily="18" charset="0"/>
                        <a:cs typeface="Calibri" panose="020F0502020204030204" pitchFamily="34" charset="0"/>
                      </a:rPr>
                      <m:t>𝑣</m:t>
                    </m:r>
                  </m:oMath>
                </a14:m>
                <a:r>
                  <a:rPr lang="en-US" sz="3200">
                    <a:solidFill>
                      <a:schemeClr val="accent2">
                        <a:lumMod val="50000"/>
                      </a:schemeClr>
                    </a:solidFill>
                    <a:latin typeface="Calibri" panose="020F0502020204030204" pitchFamily="34" charset="0"/>
                    <a:cs typeface="Calibri" panose="020F0502020204030204" pitchFamily="34" charset="0"/>
                  </a:rPr>
                  <a:t>) is also reference-frame-dependent</a:t>
                </a:r>
              </a:p>
              <a:p>
                <a:pPr marL="6350" indent="0" algn="ctr">
                  <a:buNone/>
                </a:pPr>
                <a:r>
                  <a:rPr lang="en-US" sz="3200">
                    <a:latin typeface="Calibri" panose="020F0502020204030204" pitchFamily="34" charset="0"/>
                    <a:cs typeface="Calibri" panose="020F0502020204030204" pitchFamily="34" charset="0"/>
                    <a:sym typeface="Wingdings" pitchFamily="2" charset="2"/>
                  </a:rPr>
                  <a:t></a:t>
                </a:r>
                <a:r>
                  <a:rPr lang="en-US" sz="3200">
                    <a:solidFill>
                      <a:schemeClr val="accent2">
                        <a:lumMod val="50000"/>
                      </a:schemeClr>
                    </a:solidFill>
                    <a:latin typeface="Calibri" panose="020F0502020204030204" pitchFamily="34" charset="0"/>
                    <a:cs typeface="Calibri" panose="020F0502020204030204" pitchFamily="34" charset="0"/>
                    <a:sym typeface="Wingdings" pitchFamily="2" charset="2"/>
                  </a:rPr>
                  <a:t> </a:t>
                </a:r>
                <a:r>
                  <a:rPr lang="en-US" sz="3200" i="1">
                    <a:solidFill>
                      <a:srgbClr val="008F00"/>
                    </a:solidFill>
                    <a:latin typeface="Calibri" panose="020F0502020204030204" pitchFamily="34" charset="0"/>
                    <a:cs typeface="Calibri" panose="020F0502020204030204" pitchFamily="34" charset="0"/>
                    <a:sym typeface="Wingdings" pitchFamily="2" charset="2"/>
                  </a:rPr>
                  <a:t>inertia is not an invariant!</a:t>
                </a:r>
                <a:endParaRPr lang="en-US" sz="3200" i="1">
                  <a:solidFill>
                    <a:srgbClr val="008F00"/>
                  </a:solidFill>
                  <a:latin typeface="Calibri" panose="020F0502020204030204" pitchFamily="34" charset="0"/>
                  <a:cs typeface="Calibri" panose="020F0502020204030204" pitchFamily="34" charset="0"/>
                </a:endParaRPr>
              </a:p>
              <a:p>
                <a:pPr marL="349250" indent="-342900"/>
                <a:r>
                  <a:rPr lang="en-US" sz="3200" b="1">
                    <a:solidFill>
                      <a:srgbClr val="0432FF"/>
                    </a:solidFill>
                    <a:latin typeface="Calibri" panose="020F0502020204030204" pitchFamily="34" charset="0"/>
                    <a:cs typeface="Calibri" panose="020F0502020204030204" pitchFamily="34" charset="0"/>
                  </a:rPr>
                  <a:t>Momentum conservation </a:t>
                </a:r>
                <a:r>
                  <a:rPr lang="en-US" sz="3200">
                    <a:solidFill>
                      <a:srgbClr val="0432FF"/>
                    </a:solidFill>
                    <a:latin typeface="Calibri" panose="020F0502020204030204" pitchFamily="34" charset="0"/>
                    <a:cs typeface="Calibri" panose="020F0502020204030204" pitchFamily="34" charset="0"/>
                  </a:rPr>
                  <a:t>with relativistic corrections indicates:</a:t>
                </a:r>
                <a:endParaRPr lang="en-US" sz="3200">
                  <a:latin typeface="Calibri" panose="020F0502020204030204" pitchFamily="34" charset="0"/>
                  <a:cs typeface="Calibri" panose="020F0502020204030204" pitchFamily="34" charset="0"/>
                </a:endParaRPr>
              </a:p>
              <a:p>
                <a:pPr marL="6350" indent="0">
                  <a:buNone/>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𝑚</m:t>
                          </m:r>
                        </m:e>
                        <m:sub>
                          <m:r>
                            <a:rPr lang="en-US" sz="3200" b="0" i="1" smtClean="0">
                              <a:latin typeface="Cambria Math" panose="02040503050406030204" pitchFamily="18" charset="0"/>
                              <a:cs typeface="Calibri" panose="020F0502020204030204" pitchFamily="34" charset="0"/>
                            </a:rPr>
                            <m:t>𝑣</m:t>
                          </m:r>
                        </m:sub>
                      </m:sSub>
                      <m:r>
                        <a:rPr lang="en-US" sz="3200" b="0" i="1" smtClean="0">
                          <a:latin typeface="Cambria Math" panose="02040503050406030204" pitchFamily="18" charset="0"/>
                          <a:cs typeface="Calibri" panose="020F0502020204030204" pitchFamily="34" charset="0"/>
                        </a:rPr>
                        <m:t>=</m:t>
                      </m:r>
                      <m:r>
                        <a:rPr lang="en-US" sz="3200" b="0" i="1" smtClean="0">
                          <a:latin typeface="Cambria Math" panose="02040503050406030204" pitchFamily="18" charset="0"/>
                          <a:cs typeface="Calibri" panose="020F0502020204030204" pitchFamily="34" charset="0"/>
                        </a:rPr>
                        <m:t>𝛾</m:t>
                      </m:r>
                      <m:r>
                        <a:rPr lang="en-US" sz="3200" b="0" i="1" smtClean="0">
                          <a:latin typeface="Cambria Math" panose="02040503050406030204" pitchFamily="18" charset="0"/>
                          <a:cs typeface="Calibri" panose="020F0502020204030204" pitchFamily="34" charset="0"/>
                        </a:rPr>
                        <m:t>𝑚</m:t>
                      </m:r>
                    </m:oMath>
                  </m:oMathPara>
                </a14:m>
                <a:endParaRPr lang="en-US" sz="3200">
                  <a:latin typeface="Calibri" panose="020F0502020204030204" pitchFamily="34" charset="0"/>
                  <a:cs typeface="Calibri" panose="020F0502020204030204" pitchFamily="34" charset="0"/>
                </a:endParaRPr>
              </a:p>
              <a:p>
                <a:pPr marL="708025" lvl="1" indent="-342900"/>
                <a:r>
                  <a:rPr lang="en-US" sz="3200">
                    <a:solidFill>
                      <a:srgbClr val="4F2170"/>
                    </a:solidFill>
                    <a:latin typeface="Calibri" panose="020F0502020204030204" pitchFamily="34" charset="0"/>
                    <a:cs typeface="Calibri" panose="020F0502020204030204" pitchFamily="34" charset="0"/>
                  </a:rPr>
                  <a:t>Inertia (not invariant):</a:t>
                </a:r>
                <a:r>
                  <a:rPr lang="en-US" sz="3200">
                    <a:latin typeface="Calibri" panose="020F0502020204030204" pitchFamily="34" charset="0"/>
                    <a:cs typeface="Calibri" panose="020F0502020204030204" pitchFamily="34" charset="0"/>
                  </a:rPr>
                  <a:t> </a:t>
                </a:r>
                <a14:m>
                  <m:oMath xmlns:m="http://schemas.openxmlformats.org/officeDocument/2006/math">
                    <m:sSub>
                      <m:sSubPr>
                        <m:ctrlPr>
                          <a:rPr lang="en-US" sz="3200" i="1">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𝑚</m:t>
                        </m:r>
                      </m:e>
                      <m:sub>
                        <m:r>
                          <a:rPr lang="en-US" sz="3200" i="1">
                            <a:latin typeface="Cambria Math" panose="02040503050406030204" pitchFamily="18" charset="0"/>
                            <a:cs typeface="Calibri" panose="020F0502020204030204" pitchFamily="34" charset="0"/>
                          </a:rPr>
                          <m:t>𝑣</m:t>
                        </m:r>
                      </m:sub>
                    </m:sSub>
                  </m:oMath>
                </a14:m>
                <a:endParaRPr lang="en-US" sz="3200">
                  <a:latin typeface="Calibri" panose="020F0502020204030204" pitchFamily="34" charset="0"/>
                  <a:cs typeface="Calibri" panose="020F0502020204030204" pitchFamily="34" charset="0"/>
                </a:endParaRPr>
              </a:p>
              <a:p>
                <a:pPr marL="708025" lvl="1" indent="-342900"/>
                <a:r>
                  <a:rPr lang="en-US" sz="3200">
                    <a:solidFill>
                      <a:srgbClr val="C00000"/>
                    </a:solidFill>
                    <a:latin typeface="Calibri" panose="020F0502020204030204" pitchFamily="34" charset="0"/>
                    <a:cs typeface="Calibri" panose="020F0502020204030204" pitchFamily="34" charset="0"/>
                  </a:rPr>
                  <a:t>Mass (invariant):</a:t>
                </a:r>
                <a:r>
                  <a:rPr lang="en-US" sz="3200">
                    <a:latin typeface="Calibri" panose="020F0502020204030204" pitchFamily="34" charset="0"/>
                    <a:cs typeface="Calibri" panose="020F0502020204030204" pitchFamily="34" charset="0"/>
                  </a:rPr>
                  <a:t> </a:t>
                </a:r>
                <a14:m>
                  <m:oMath xmlns:m="http://schemas.openxmlformats.org/officeDocument/2006/math">
                    <m:r>
                      <a:rPr lang="en-US" sz="3200" i="1">
                        <a:latin typeface="Cambria Math" panose="02040503050406030204" pitchFamily="18" charset="0"/>
                        <a:cs typeface="Calibri" panose="020F0502020204030204" pitchFamily="34" charset="0"/>
                      </a:rPr>
                      <m:t>𝑚</m:t>
                    </m:r>
                  </m:oMath>
                </a14:m>
                <a:r>
                  <a:rPr lang="en-US" sz="3200">
                    <a:solidFill>
                      <a:srgbClr val="C00000"/>
                    </a:solidFill>
                    <a:latin typeface="Calibri" panose="020F0502020204030204" pitchFamily="34" charset="0"/>
                    <a:cs typeface="Calibri" panose="020F0502020204030204" pitchFamily="34" charset="0"/>
                  </a:rPr>
                  <a:t>, </a:t>
                </a:r>
                <a:r>
                  <a:rPr lang="en-US" sz="3200" i="1">
                    <a:solidFill>
                      <a:srgbClr val="C00000"/>
                    </a:solidFill>
                    <a:latin typeface="Calibri" panose="020F0502020204030204" pitchFamily="34" charset="0"/>
                    <a:cs typeface="Calibri" panose="020F0502020204030204" pitchFamily="34" charset="0"/>
                  </a:rPr>
                  <a:t>equivalent to inertia at rest</a:t>
                </a: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Relativistic momentum:</a:t>
                </a:r>
                <a:r>
                  <a:rPr lang="en-US" sz="3200">
                    <a:solidFill>
                      <a:srgbClr val="4F2170"/>
                    </a:solidFill>
                    <a:latin typeface="Calibri" panose="020F0502020204030204" pitchFamily="34" charset="0"/>
                    <a:cs typeface="Calibri" panose="020F0502020204030204" pitchFamily="34" charset="0"/>
                  </a:rPr>
                  <a:t> </a:t>
                </a:r>
                <a14:m>
                  <m:oMath xmlns:m="http://schemas.openxmlformats.org/officeDocument/2006/math">
                    <m:acc>
                      <m:accPr>
                        <m:chr m:val="⃗"/>
                        <m:ctrlPr>
                          <a:rPr lang="en-US" sz="3200" b="0" i="1" smtClean="0">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𝑝</m:t>
                        </m:r>
                      </m:e>
                    </m:acc>
                    <m:r>
                      <a:rPr lang="en-US" sz="3200" i="1">
                        <a:latin typeface="Cambria Math" panose="02040503050406030204" pitchFamily="18" charset="0"/>
                        <a:cs typeface="Calibri" panose="020F0502020204030204" pitchFamily="34" charset="0"/>
                      </a:rPr>
                      <m:t>=</m:t>
                    </m:r>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𝑚</m:t>
                        </m:r>
                      </m:e>
                      <m:sub>
                        <m:r>
                          <a:rPr lang="en-US" sz="3200" b="0" i="1" smtClean="0">
                            <a:latin typeface="Cambria Math" panose="02040503050406030204" pitchFamily="18" charset="0"/>
                            <a:cs typeface="Calibri" panose="020F0502020204030204" pitchFamily="34" charset="0"/>
                          </a:rPr>
                          <m:t>𝑣</m:t>
                        </m:r>
                      </m:sub>
                    </m:sSub>
                    <m:acc>
                      <m:accPr>
                        <m:chr m:val="⃗"/>
                        <m:ctrlPr>
                          <a:rPr lang="en-US" sz="3200" b="0" i="1" smtClean="0">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𝑣</m:t>
                        </m:r>
                      </m:e>
                    </m:acc>
                    <m:r>
                      <a:rPr lang="en-US" sz="3200" b="1" i="1" smtClean="0">
                        <a:latin typeface="Cambria Math" panose="02040503050406030204" pitchFamily="18" charset="0"/>
                        <a:cs typeface="Calibri" panose="020F0502020204030204" pitchFamily="34" charset="0"/>
                      </a:rPr>
                      <m:t>=</m:t>
                    </m:r>
                    <m:r>
                      <a:rPr lang="en-US" sz="3200" i="1">
                        <a:latin typeface="Cambria Math" panose="02040503050406030204" pitchFamily="18" charset="0"/>
                        <a:cs typeface="Calibri" panose="020F0502020204030204" pitchFamily="34" charset="0"/>
                      </a:rPr>
                      <m:t>𝛾</m:t>
                    </m:r>
                    <m:r>
                      <a:rPr lang="en-US" sz="3200" i="1">
                        <a:latin typeface="Cambria Math" panose="02040503050406030204" pitchFamily="18" charset="0"/>
                        <a:cs typeface="Calibri" panose="020F0502020204030204" pitchFamily="34" charset="0"/>
                      </a:rPr>
                      <m:t>𝑚</m:t>
                    </m:r>
                    <m:acc>
                      <m:accPr>
                        <m:chr m:val="⃗"/>
                        <m:ctrlPr>
                          <a:rPr lang="en-US" sz="3200" b="0" i="1" smtClean="0">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𝑣</m:t>
                        </m:r>
                      </m:e>
                    </m:acc>
                  </m:oMath>
                </a14:m>
                <a:endParaRPr lang="en-US" sz="3200">
                  <a:solidFill>
                    <a:srgbClr val="4F2170"/>
                  </a:solidFill>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517294" y="995893"/>
                <a:ext cx="11187025" cy="5509200"/>
              </a:xfrm>
              <a:blipFill>
                <a:blip r:embed="rId3"/>
                <a:stretch>
                  <a:fillRect l="-1247" t="-1149" r="-227" b="-2529"/>
                </a:stretch>
              </a:blipFill>
            </p:spPr>
            <p:txBody>
              <a:bodyPr/>
              <a:lstStyle/>
              <a:p>
                <a:r>
                  <a:rPr lang="en-US">
                    <a:noFill/>
                  </a:rPr>
                  <a:t> </a:t>
                </a:r>
              </a:p>
            </p:txBody>
          </p:sp>
        </mc:Fallback>
      </mc:AlternateContent>
    </p:spTree>
    <p:extLst>
      <p:ext uri="{BB962C8B-B14F-4D97-AF65-F5344CB8AC3E}">
        <p14:creationId xmlns:p14="http://schemas.microsoft.com/office/powerpoint/2010/main" val="63114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Highlights: Section 14.1-14.4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16</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517294" y="995893"/>
                <a:ext cx="11187025" cy="5538439"/>
              </a:xfrm>
            </p:spPr>
            <p:txBody>
              <a:bodyPr/>
              <a:lstStyle/>
              <a:p>
                <a:pPr marL="6350" indent="0">
                  <a:buNone/>
                </a:pPr>
                <a:r>
                  <a:rPr lang="en-US" sz="3200" b="1">
                    <a:latin typeface="Calibri" panose="020F0502020204030204" pitchFamily="34" charset="0"/>
                    <a:cs typeface="Calibri" panose="020F0502020204030204" pitchFamily="34" charset="0"/>
                  </a:rPr>
                  <a:t>Energy</a:t>
                </a:r>
              </a:p>
              <a:p>
                <a:pPr marL="349250" indent="-342900"/>
                <a:r>
                  <a:rPr lang="en-US" sz="3200">
                    <a:solidFill>
                      <a:srgbClr val="C00000"/>
                    </a:solidFill>
                    <a:latin typeface="Calibri" panose="020F0502020204030204" pitchFamily="34" charset="0"/>
                    <a:cs typeface="Calibri" panose="020F0502020204030204" pitchFamily="34" charset="0"/>
                  </a:rPr>
                  <a:t>Previously expressed kinetic energy:</a:t>
                </a:r>
              </a:p>
              <a:p>
                <a:pPr marL="6350" indent="0" algn="ctr">
                  <a:buNone/>
                </a:pP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rPr>
                      <m:t>𝐾</m:t>
                    </m:r>
                    <m:r>
                      <a:rPr lang="en-US" sz="3200" b="0" i="1" smtClean="0">
                        <a:solidFill>
                          <a:schemeClr val="tx1"/>
                        </a:solidFill>
                        <a:latin typeface="Cambria Math" panose="02040503050406030204" pitchFamily="18" charset="0"/>
                        <a:cs typeface="Calibri" panose="020F0502020204030204" pitchFamily="34" charset="0"/>
                      </a:rPr>
                      <m:t>=</m:t>
                    </m:r>
                    <m:r>
                      <a:rPr lang="en-US" sz="3200" b="0" i="1" smtClean="0">
                        <a:solidFill>
                          <a:schemeClr val="tx1"/>
                        </a:solidFill>
                        <a:latin typeface="Cambria Math" panose="02040503050406030204" pitchFamily="18" charset="0"/>
                        <a:cs typeface="Calibri" panose="020F0502020204030204" pitchFamily="34" charset="0"/>
                      </a:rPr>
                      <m:t>𝑚</m:t>
                    </m:r>
                    <m:sSup>
                      <m:sSupPr>
                        <m:ctrlPr>
                          <a:rPr lang="en-US" sz="3200" b="0" i="1" smtClean="0">
                            <a:solidFill>
                              <a:schemeClr val="tx1"/>
                            </a:solidFill>
                            <a:latin typeface="Cambria Math" panose="02040503050406030204" pitchFamily="18" charset="0"/>
                            <a:cs typeface="Calibri" panose="020F0502020204030204" pitchFamily="34" charset="0"/>
                          </a:rPr>
                        </m:ctrlPr>
                      </m:sSupPr>
                      <m:e>
                        <m:r>
                          <a:rPr lang="en-US" sz="3200" b="0" i="1" smtClean="0">
                            <a:solidFill>
                              <a:schemeClr val="tx1"/>
                            </a:solidFill>
                            <a:latin typeface="Cambria Math" panose="02040503050406030204" pitchFamily="18" charset="0"/>
                            <a:cs typeface="Calibri" panose="020F0502020204030204" pitchFamily="34" charset="0"/>
                          </a:rPr>
                          <m:t>𝑣</m:t>
                        </m:r>
                      </m:e>
                      <m:sup>
                        <m:r>
                          <a:rPr lang="en-US" sz="3200" b="0" i="1" smtClean="0">
                            <a:solidFill>
                              <a:schemeClr val="tx1"/>
                            </a:solidFill>
                            <a:latin typeface="Cambria Math" panose="02040503050406030204" pitchFamily="18" charset="0"/>
                            <a:cs typeface="Calibri" panose="020F0502020204030204" pitchFamily="34" charset="0"/>
                          </a:rPr>
                          <m:t>2</m:t>
                        </m:r>
                      </m:sup>
                    </m:sSup>
                    <m:r>
                      <a:rPr lang="en-US" sz="3200" b="0" i="1" smtClean="0">
                        <a:solidFill>
                          <a:schemeClr val="tx1"/>
                        </a:solidFill>
                        <a:latin typeface="Cambria Math" panose="02040503050406030204" pitchFamily="18" charset="0"/>
                        <a:cs typeface="Calibri" panose="020F0502020204030204" pitchFamily="34" charset="0"/>
                      </a:rPr>
                      <m:t>/2</m:t>
                    </m:r>
                  </m:oMath>
                </a14:m>
                <a:r>
                  <a:rPr lang="en-US" sz="3200">
                    <a:solidFill>
                      <a:schemeClr val="accent2">
                        <a:lumMod val="50000"/>
                      </a:schemeClr>
                    </a:solidFill>
                    <a:latin typeface="Calibri" panose="020F0502020204030204" pitchFamily="34" charset="0"/>
                    <a:cs typeface="Calibri" panose="020F0502020204030204" pitchFamily="34" charset="0"/>
                  </a:rPr>
                  <a:t>, with </a:t>
                </a:r>
                <a14:m>
                  <m:oMath xmlns:m="http://schemas.openxmlformats.org/officeDocument/2006/math">
                    <m:r>
                      <a:rPr lang="en-US" sz="3200" i="1">
                        <a:latin typeface="Cambria Math" panose="02040503050406030204" pitchFamily="18" charset="0"/>
                        <a:cs typeface="Calibri" panose="020F0502020204030204" pitchFamily="34" charset="0"/>
                      </a:rPr>
                      <m:t>𝑚</m:t>
                    </m:r>
                    <m:r>
                      <a:rPr lang="en-US" sz="3200" b="0" i="1" smtClean="0">
                        <a:latin typeface="Cambria Math" panose="02040503050406030204" pitchFamily="18" charset="0"/>
                        <a:cs typeface="Calibri" panose="020F0502020204030204" pitchFamily="34" charset="0"/>
                      </a:rPr>
                      <m:t>=</m:t>
                    </m:r>
                  </m:oMath>
                </a14:m>
                <a:r>
                  <a:rPr lang="en-US" sz="3200">
                    <a:solidFill>
                      <a:srgbClr val="C00000"/>
                    </a:solidFill>
                    <a:latin typeface="Calibri" panose="020F0502020204030204" pitchFamily="34" charset="0"/>
                    <a:cs typeface="Calibri" panose="020F0502020204030204" pitchFamily="34" charset="0"/>
                  </a:rPr>
                  <a:t> </a:t>
                </a:r>
                <a:r>
                  <a:rPr lang="en-US" sz="3200" b="1" i="1">
                    <a:solidFill>
                      <a:schemeClr val="accent2">
                        <a:lumMod val="50000"/>
                      </a:schemeClr>
                    </a:solidFill>
                    <a:latin typeface="Calibri" panose="020F0502020204030204" pitchFamily="34" charset="0"/>
                    <a:cs typeface="Calibri" panose="020F0502020204030204" pitchFamily="34" charset="0"/>
                  </a:rPr>
                  <a:t>inertia</a:t>
                </a:r>
              </a:p>
              <a:p>
                <a:pPr marL="708025" lvl="1" indent="-342900"/>
                <a:r>
                  <a:rPr lang="en-US" sz="3200">
                    <a:solidFill>
                      <a:srgbClr val="008F00"/>
                    </a:solidFill>
                    <a:latin typeface="Calibri" panose="020F0502020204030204" pitchFamily="34" charset="0"/>
                    <a:cs typeface="Calibri" panose="020F0502020204030204" pitchFamily="34" charset="0"/>
                  </a:rPr>
                  <a:t>Equivalent to work necessary to accelerate a particle from rest to speed </a:t>
                </a:r>
                <a14:m>
                  <m:oMath xmlns:m="http://schemas.openxmlformats.org/officeDocument/2006/math">
                    <m:r>
                      <a:rPr lang="en-US" sz="3200" i="1" smtClean="0">
                        <a:solidFill>
                          <a:schemeClr val="tx1"/>
                        </a:solidFill>
                        <a:latin typeface="Cambria Math" panose="02040503050406030204" pitchFamily="18" charset="0"/>
                        <a:cs typeface="Calibri" panose="020F0502020204030204" pitchFamily="34" charset="0"/>
                      </a:rPr>
                      <m:t>𝑣</m:t>
                    </m:r>
                  </m:oMath>
                </a14:m>
                <a:r>
                  <a:rPr lang="en-US" sz="3200">
                    <a:solidFill>
                      <a:srgbClr val="008F00"/>
                    </a:solidFill>
                    <a:latin typeface="Calibri" panose="020F0502020204030204" pitchFamily="34" charset="0"/>
                    <a:cs typeface="Calibri" panose="020F0502020204030204" pitchFamily="34" charset="0"/>
                  </a:rPr>
                  <a:t>, using </a:t>
                </a:r>
                <a14:m>
                  <m:oMath xmlns:m="http://schemas.openxmlformats.org/officeDocument/2006/math">
                    <m:acc>
                      <m:accPr>
                        <m:chr m:val="⃗"/>
                        <m:ctrlPr>
                          <a:rPr lang="en-US" sz="3200" b="0" i="1" smtClean="0">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𝑝</m:t>
                        </m:r>
                      </m:e>
                    </m:acc>
                    <m:r>
                      <a:rPr lang="en-US" sz="3200" b="0" i="0" smtClean="0">
                        <a:latin typeface="Cambria Math" panose="02040503050406030204" pitchFamily="18" charset="0"/>
                        <a:cs typeface="Calibri" panose="020F0502020204030204" pitchFamily="34" charset="0"/>
                      </a:rPr>
                      <m:t>=</m:t>
                    </m:r>
                    <m:r>
                      <a:rPr lang="en-US" sz="3200" i="1">
                        <a:latin typeface="Cambria Math" panose="02040503050406030204" pitchFamily="18" charset="0"/>
                        <a:cs typeface="Calibri" panose="020F0502020204030204" pitchFamily="34" charset="0"/>
                      </a:rPr>
                      <m:t>𝑚</m:t>
                    </m:r>
                    <m:acc>
                      <m:accPr>
                        <m:chr m:val="⃗"/>
                        <m:ctrlPr>
                          <a:rPr lang="en-US" sz="3200" i="1">
                            <a:latin typeface="Cambria Math" panose="02040503050406030204" pitchFamily="18" charset="0"/>
                            <a:cs typeface="Calibri" panose="020F0502020204030204" pitchFamily="34" charset="0"/>
                          </a:rPr>
                        </m:ctrlPr>
                      </m:accPr>
                      <m:e>
                        <m:r>
                          <a:rPr lang="en-US" sz="3200" i="1">
                            <a:latin typeface="Cambria Math" panose="02040503050406030204" pitchFamily="18" charset="0"/>
                            <a:cs typeface="Calibri" panose="020F0502020204030204" pitchFamily="34" charset="0"/>
                          </a:rPr>
                          <m:t>𝑣</m:t>
                        </m:r>
                      </m:e>
                    </m:acc>
                  </m:oMath>
                </a14:m>
                <a:endParaRPr lang="en-US" sz="3200">
                  <a:solidFill>
                    <a:schemeClr val="accent2">
                      <a:lumMod val="50000"/>
                    </a:schemeClr>
                  </a:solidFill>
                  <a:latin typeface="Calibri" panose="020F0502020204030204" pitchFamily="34" charset="0"/>
                  <a:cs typeface="Calibri" panose="020F0502020204030204" pitchFamily="34" charset="0"/>
                </a:endParaRPr>
              </a:p>
              <a:p>
                <a:pPr marL="349250" indent="-342900"/>
                <a:r>
                  <a:rPr lang="en-US" sz="3200">
                    <a:solidFill>
                      <a:srgbClr val="0432FF"/>
                    </a:solidFill>
                    <a:latin typeface="Calibri" panose="020F0502020204030204" pitchFamily="34" charset="0"/>
                    <a:cs typeface="Calibri" panose="020F0502020204030204" pitchFamily="34" charset="0"/>
                  </a:rPr>
                  <a:t>Work necessary using </a:t>
                </a:r>
                <a14:m>
                  <m:oMath xmlns:m="http://schemas.openxmlformats.org/officeDocument/2006/math">
                    <m:acc>
                      <m:accPr>
                        <m:chr m:val="⃗"/>
                        <m:ctrlPr>
                          <a:rPr lang="en-US" sz="3200" i="1">
                            <a:latin typeface="Cambria Math" panose="02040503050406030204" pitchFamily="18" charset="0"/>
                            <a:cs typeface="Calibri" panose="020F0502020204030204" pitchFamily="34" charset="0"/>
                          </a:rPr>
                        </m:ctrlPr>
                      </m:accPr>
                      <m:e>
                        <m:r>
                          <a:rPr lang="en-US" sz="3200" i="1">
                            <a:latin typeface="Cambria Math" panose="02040503050406030204" pitchFamily="18" charset="0"/>
                            <a:cs typeface="Calibri" panose="020F0502020204030204" pitchFamily="34" charset="0"/>
                          </a:rPr>
                          <m:t>𝑝</m:t>
                        </m:r>
                      </m:e>
                    </m:acc>
                    <m:r>
                      <a:rPr lang="en-US" sz="3200">
                        <a:latin typeface="Cambria Math" panose="02040503050406030204" pitchFamily="18" charset="0"/>
                        <a:cs typeface="Calibri" panose="020F0502020204030204" pitchFamily="34" charset="0"/>
                      </a:rPr>
                      <m:t>=</m:t>
                    </m:r>
                    <m:r>
                      <a:rPr lang="en-US" sz="3200" b="0" i="1" smtClean="0">
                        <a:latin typeface="Cambria Math" panose="02040503050406030204" pitchFamily="18" charset="0"/>
                        <a:cs typeface="Calibri" panose="020F0502020204030204" pitchFamily="34" charset="0"/>
                      </a:rPr>
                      <m:t>𝛾</m:t>
                    </m:r>
                    <m:r>
                      <a:rPr lang="en-US" sz="3200" i="1">
                        <a:latin typeface="Cambria Math" panose="02040503050406030204" pitchFamily="18" charset="0"/>
                        <a:cs typeface="Calibri" panose="020F0502020204030204" pitchFamily="34" charset="0"/>
                      </a:rPr>
                      <m:t>𝑚</m:t>
                    </m:r>
                    <m:acc>
                      <m:accPr>
                        <m:chr m:val="⃗"/>
                        <m:ctrlPr>
                          <a:rPr lang="en-US" sz="3200" i="1">
                            <a:latin typeface="Cambria Math" panose="02040503050406030204" pitchFamily="18" charset="0"/>
                            <a:cs typeface="Calibri" panose="020F0502020204030204" pitchFamily="34" charset="0"/>
                          </a:rPr>
                        </m:ctrlPr>
                      </m:accPr>
                      <m:e>
                        <m:r>
                          <a:rPr lang="en-US" sz="3200" i="1">
                            <a:latin typeface="Cambria Math" panose="02040503050406030204" pitchFamily="18" charset="0"/>
                            <a:cs typeface="Calibri" panose="020F0502020204030204" pitchFamily="34" charset="0"/>
                          </a:rPr>
                          <m:t>𝑣</m:t>
                        </m:r>
                      </m:e>
                    </m:acc>
                  </m:oMath>
                </a14:m>
                <a:r>
                  <a:rPr lang="en-US" sz="3200">
                    <a:solidFill>
                      <a:srgbClr val="008F00"/>
                    </a:solidFill>
                    <a:latin typeface="Calibri" panose="020F0502020204030204" pitchFamily="34" charset="0"/>
                    <a:cs typeface="Calibri" panose="020F0502020204030204" pitchFamily="34" charset="0"/>
                  </a:rPr>
                  <a:t>:</a:t>
                </a:r>
              </a:p>
              <a:p>
                <a:pPr marL="635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Calibri" panose="020F0502020204030204" pitchFamily="34" charset="0"/>
                        </a:rPr>
                        <m:t>𝐾</m:t>
                      </m:r>
                      <m:r>
                        <a:rPr lang="en-US" sz="3200">
                          <a:latin typeface="Cambria Math" panose="02040503050406030204" pitchFamily="18" charset="0"/>
                          <a:cs typeface="Calibri" panose="020F0502020204030204" pitchFamily="34" charset="0"/>
                        </a:rPr>
                        <m:t>=</m:t>
                      </m:r>
                      <m:d>
                        <m:dPr>
                          <m:ctrlPr>
                            <a:rPr lang="en-US" sz="3200" b="0" i="1" smtClean="0">
                              <a:latin typeface="Cambria Math" panose="02040503050406030204" pitchFamily="18" charset="0"/>
                              <a:cs typeface="Calibri" panose="020F0502020204030204" pitchFamily="34" charset="0"/>
                            </a:rPr>
                          </m:ctrlPr>
                        </m:dPr>
                        <m:e>
                          <m:r>
                            <a:rPr lang="en-US" sz="3200" i="1">
                              <a:latin typeface="Cambria Math" panose="02040503050406030204" pitchFamily="18" charset="0"/>
                              <a:cs typeface="Calibri" panose="020F0502020204030204" pitchFamily="34" charset="0"/>
                            </a:rPr>
                            <m:t>𝛾</m:t>
                          </m:r>
                          <m:r>
                            <a:rPr lang="en-US" sz="3200" b="0" i="1" smtClean="0">
                              <a:latin typeface="Cambria Math" panose="02040503050406030204" pitchFamily="18" charset="0"/>
                              <a:cs typeface="Calibri" panose="020F0502020204030204" pitchFamily="34" charset="0"/>
                            </a:rPr>
                            <m:t>−1</m:t>
                          </m:r>
                        </m:e>
                      </m:d>
                      <m:r>
                        <a:rPr lang="en-US" sz="3200" i="1">
                          <a:latin typeface="Cambria Math" panose="02040503050406030204" pitchFamily="18" charset="0"/>
                          <a:cs typeface="Calibri" panose="020F0502020204030204" pitchFamily="34" charset="0"/>
                        </a:rPr>
                        <m:t>𝑚</m:t>
                      </m:r>
                      <m:sSubSup>
                        <m:sSubSupPr>
                          <m:ctrlPr>
                            <a:rPr lang="en-US" sz="3200" b="0" i="1" smtClean="0">
                              <a:latin typeface="Cambria Math" panose="02040503050406030204" pitchFamily="18" charset="0"/>
                              <a:cs typeface="Calibri" panose="020F0502020204030204" pitchFamily="34" charset="0"/>
                            </a:rPr>
                          </m:ctrlPr>
                        </m:sSubSupPr>
                        <m:e>
                          <m:r>
                            <a:rPr lang="en-US" sz="3200" b="0" i="1" smtClean="0">
                              <a:latin typeface="Cambria Math" panose="02040503050406030204" pitchFamily="18" charset="0"/>
                              <a:cs typeface="Calibri" panose="020F0502020204030204" pitchFamily="34" charset="0"/>
                            </a:rPr>
                            <m:t>𝑐</m:t>
                          </m:r>
                        </m:e>
                        <m:sub>
                          <m:r>
                            <a:rPr lang="en-US" sz="3200" b="0" i="1" smtClean="0">
                              <a:latin typeface="Cambria Math" panose="02040503050406030204" pitchFamily="18" charset="0"/>
                              <a:cs typeface="Calibri" panose="020F0502020204030204" pitchFamily="34" charset="0"/>
                            </a:rPr>
                            <m:t>0</m:t>
                          </m:r>
                        </m:sub>
                        <m:sup>
                          <m:r>
                            <a:rPr lang="en-US" sz="3200" b="0" i="1" smtClean="0">
                              <a:latin typeface="Cambria Math" panose="02040503050406030204" pitchFamily="18" charset="0"/>
                              <a:cs typeface="Calibri" panose="020F0502020204030204" pitchFamily="34" charset="0"/>
                            </a:rPr>
                            <m:t>2</m:t>
                          </m:r>
                        </m:sup>
                      </m:sSubSup>
                    </m:oMath>
                  </m:oMathPara>
                </a14:m>
                <a:endParaRPr lang="en-US" sz="3200">
                  <a:solidFill>
                    <a:srgbClr val="008F00"/>
                  </a:solidFill>
                  <a:latin typeface="Calibri" panose="020F0502020204030204" pitchFamily="34" charset="0"/>
                  <a:cs typeface="Calibri" panose="020F0502020204030204" pitchFamily="34" charset="0"/>
                </a:endParaRPr>
              </a:p>
              <a:p>
                <a:pPr marL="349250" indent="-342900"/>
                <a:r>
                  <a:rPr lang="en-US" sz="3200">
                    <a:solidFill>
                      <a:srgbClr val="4F2170"/>
                    </a:solidFill>
                    <a:latin typeface="Calibri" panose="020F0502020204030204" pitchFamily="34" charset="0"/>
                    <a:cs typeface="Calibri" panose="020F0502020204030204" pitchFamily="34" charset="0"/>
                  </a:rPr>
                  <a:t>Total energy: </a:t>
                </a:r>
                <a14:m>
                  <m:oMath xmlns:m="http://schemas.openxmlformats.org/officeDocument/2006/math">
                    <m:r>
                      <a:rPr lang="en-US" sz="3200" b="0" i="1" smtClean="0">
                        <a:latin typeface="Cambria Math" panose="02040503050406030204" pitchFamily="18" charset="0"/>
                        <a:cs typeface="Calibri" panose="020F0502020204030204" pitchFamily="34" charset="0"/>
                      </a:rPr>
                      <m:t>𝐸</m:t>
                    </m:r>
                    <m:r>
                      <a:rPr lang="en-US" sz="3200">
                        <a:latin typeface="Cambria Math" panose="02040503050406030204" pitchFamily="18" charset="0"/>
                        <a:cs typeface="Calibri" panose="020F0502020204030204" pitchFamily="34" charset="0"/>
                      </a:rPr>
                      <m:t>=</m:t>
                    </m:r>
                    <m:r>
                      <a:rPr lang="en-US" sz="3200" i="1">
                        <a:latin typeface="Cambria Math" panose="02040503050406030204" pitchFamily="18" charset="0"/>
                        <a:cs typeface="Calibri" panose="020F0502020204030204" pitchFamily="34" charset="0"/>
                      </a:rPr>
                      <m:t>𝛾</m:t>
                    </m:r>
                    <m:r>
                      <a:rPr lang="en-US" sz="3200" i="1">
                        <a:latin typeface="Cambria Math" panose="02040503050406030204" pitchFamily="18" charset="0"/>
                        <a:cs typeface="Calibri" panose="020F0502020204030204" pitchFamily="34" charset="0"/>
                      </a:rPr>
                      <m:t>𝑚</m:t>
                    </m:r>
                    <m:sSubSup>
                      <m:sSubSupPr>
                        <m:ctrlPr>
                          <a:rPr lang="en-US" sz="3200" i="1">
                            <a:latin typeface="Cambria Math" panose="02040503050406030204" pitchFamily="18" charset="0"/>
                            <a:cs typeface="Calibri" panose="020F0502020204030204" pitchFamily="34" charset="0"/>
                          </a:rPr>
                        </m:ctrlPr>
                      </m:sSubSupPr>
                      <m:e>
                        <m:r>
                          <a:rPr lang="en-US" sz="3200" i="1">
                            <a:latin typeface="Cambria Math" panose="02040503050406030204" pitchFamily="18" charset="0"/>
                            <a:cs typeface="Calibri" panose="020F0502020204030204" pitchFamily="34" charset="0"/>
                          </a:rPr>
                          <m:t>𝑐</m:t>
                        </m:r>
                      </m:e>
                      <m:sub>
                        <m:r>
                          <a:rPr lang="en-US" sz="3200" i="1">
                            <a:latin typeface="Cambria Math" panose="02040503050406030204" pitchFamily="18" charset="0"/>
                            <a:cs typeface="Calibri" panose="020F0502020204030204" pitchFamily="34" charset="0"/>
                          </a:rPr>
                          <m:t>0</m:t>
                        </m:r>
                      </m:sub>
                      <m:sup>
                        <m:r>
                          <a:rPr lang="en-US" sz="3200" i="1">
                            <a:latin typeface="Cambria Math" panose="02040503050406030204" pitchFamily="18" charset="0"/>
                            <a:cs typeface="Calibri" panose="020F0502020204030204" pitchFamily="34" charset="0"/>
                          </a:rPr>
                          <m:t>2</m:t>
                        </m:r>
                      </m:sup>
                    </m:sSubSup>
                    <m:r>
                      <a:rPr lang="en-US" sz="3200">
                        <a:latin typeface="Cambria Math" panose="02040503050406030204" pitchFamily="18" charset="0"/>
                        <a:cs typeface="Calibri" panose="020F0502020204030204" pitchFamily="34" charset="0"/>
                      </a:rPr>
                      <m:t>=</m:t>
                    </m:r>
                    <m:sSub>
                      <m:sSubPr>
                        <m:ctrlPr>
                          <a:rPr lang="en-US" sz="3200" b="0" i="1" smtClean="0">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𝑚</m:t>
                        </m:r>
                      </m:e>
                      <m:sub>
                        <m:r>
                          <a:rPr lang="en-US" sz="3200" b="0" i="1" smtClean="0">
                            <a:latin typeface="Cambria Math" panose="02040503050406030204" pitchFamily="18" charset="0"/>
                            <a:cs typeface="Calibri" panose="020F0502020204030204" pitchFamily="34" charset="0"/>
                          </a:rPr>
                          <m:t>𝑣</m:t>
                        </m:r>
                      </m:sub>
                    </m:sSub>
                    <m:sSubSup>
                      <m:sSubSupPr>
                        <m:ctrlPr>
                          <a:rPr lang="en-US" sz="3200" i="1">
                            <a:latin typeface="Cambria Math" panose="02040503050406030204" pitchFamily="18" charset="0"/>
                            <a:cs typeface="Calibri" panose="020F0502020204030204" pitchFamily="34" charset="0"/>
                          </a:rPr>
                        </m:ctrlPr>
                      </m:sSubSupPr>
                      <m:e>
                        <m:r>
                          <a:rPr lang="en-US" sz="3200" i="1">
                            <a:latin typeface="Cambria Math" panose="02040503050406030204" pitchFamily="18" charset="0"/>
                            <a:cs typeface="Calibri" panose="020F0502020204030204" pitchFamily="34" charset="0"/>
                          </a:rPr>
                          <m:t>𝑐</m:t>
                        </m:r>
                      </m:e>
                      <m:sub>
                        <m:r>
                          <a:rPr lang="en-US" sz="3200" i="1">
                            <a:latin typeface="Cambria Math" panose="02040503050406030204" pitchFamily="18" charset="0"/>
                            <a:cs typeface="Calibri" panose="020F0502020204030204" pitchFamily="34" charset="0"/>
                          </a:rPr>
                          <m:t>0</m:t>
                        </m:r>
                      </m:sub>
                      <m:sup>
                        <m:r>
                          <a:rPr lang="en-US" sz="3200" i="1">
                            <a:latin typeface="Cambria Math" panose="02040503050406030204" pitchFamily="18" charset="0"/>
                            <a:cs typeface="Calibri" panose="020F0502020204030204" pitchFamily="34" charset="0"/>
                          </a:rPr>
                          <m:t>2</m:t>
                        </m:r>
                      </m:sup>
                    </m:sSubSup>
                  </m:oMath>
                </a14:m>
                <a:endParaRPr lang="en-US" sz="3200" b="1">
                  <a:solidFill>
                    <a:srgbClr val="0432FF"/>
                  </a:solidFill>
                  <a:latin typeface="Calibri" panose="020F0502020204030204" pitchFamily="34" charset="0"/>
                  <a:cs typeface="Calibri" panose="020F0502020204030204" pitchFamily="34" charset="0"/>
                </a:endParaRPr>
              </a:p>
              <a:p>
                <a:pPr marL="349250" indent="-342900"/>
                <a:r>
                  <a:rPr lang="en-US" sz="3200">
                    <a:solidFill>
                      <a:srgbClr val="C00000"/>
                    </a:solidFill>
                    <a:latin typeface="Calibri" panose="020F0502020204030204" pitchFamily="34" charset="0"/>
                    <a:cs typeface="Calibri" panose="020F0502020204030204" pitchFamily="34" charset="0"/>
                  </a:rPr>
                  <a:t>Internal (“rest”) energy: </a:t>
                </a:r>
                <a14:m>
                  <m:oMath xmlns:m="http://schemas.openxmlformats.org/officeDocument/2006/math">
                    <m:sSub>
                      <m:sSubPr>
                        <m:ctrlPr>
                          <a:rPr lang="en-US" sz="3200" b="0" i="1" smtClean="0">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𝐸</m:t>
                        </m:r>
                      </m:e>
                      <m:sub>
                        <m:r>
                          <m:rPr>
                            <m:sty m:val="p"/>
                          </m:rPr>
                          <a:rPr lang="en-US" sz="3200" b="0" i="0" smtClean="0">
                            <a:latin typeface="Cambria Math" panose="02040503050406030204" pitchFamily="18" charset="0"/>
                            <a:cs typeface="Calibri" panose="020F0502020204030204" pitchFamily="34" charset="0"/>
                          </a:rPr>
                          <m:t>int</m:t>
                        </m:r>
                      </m:sub>
                    </m:sSub>
                    <m:r>
                      <a:rPr lang="en-US" sz="3200">
                        <a:latin typeface="Cambria Math" panose="02040503050406030204" pitchFamily="18" charset="0"/>
                        <a:cs typeface="Calibri" panose="020F0502020204030204" pitchFamily="34" charset="0"/>
                      </a:rPr>
                      <m:t>=</m:t>
                    </m:r>
                    <m:r>
                      <a:rPr lang="en-US" sz="3200" i="1">
                        <a:latin typeface="Cambria Math" panose="02040503050406030204" pitchFamily="18" charset="0"/>
                        <a:cs typeface="Calibri" panose="020F0502020204030204" pitchFamily="34" charset="0"/>
                      </a:rPr>
                      <m:t>𝑚</m:t>
                    </m:r>
                    <m:sSubSup>
                      <m:sSubSupPr>
                        <m:ctrlPr>
                          <a:rPr lang="en-US" sz="3200" i="1">
                            <a:latin typeface="Cambria Math" panose="02040503050406030204" pitchFamily="18" charset="0"/>
                            <a:cs typeface="Calibri" panose="020F0502020204030204" pitchFamily="34" charset="0"/>
                          </a:rPr>
                        </m:ctrlPr>
                      </m:sSubSupPr>
                      <m:e>
                        <m:r>
                          <a:rPr lang="en-US" sz="3200" i="1">
                            <a:latin typeface="Cambria Math" panose="02040503050406030204" pitchFamily="18" charset="0"/>
                            <a:cs typeface="Calibri" panose="020F0502020204030204" pitchFamily="34" charset="0"/>
                          </a:rPr>
                          <m:t>𝑐</m:t>
                        </m:r>
                      </m:e>
                      <m:sub>
                        <m:r>
                          <a:rPr lang="en-US" sz="3200" i="1">
                            <a:latin typeface="Cambria Math" panose="02040503050406030204" pitchFamily="18" charset="0"/>
                            <a:cs typeface="Calibri" panose="020F0502020204030204" pitchFamily="34" charset="0"/>
                          </a:rPr>
                          <m:t>0</m:t>
                        </m:r>
                      </m:sub>
                      <m:sup>
                        <m:r>
                          <a:rPr lang="en-US" sz="3200" i="1">
                            <a:latin typeface="Cambria Math" panose="02040503050406030204" pitchFamily="18" charset="0"/>
                            <a:cs typeface="Calibri" panose="020F0502020204030204" pitchFamily="34" charset="0"/>
                          </a:rPr>
                          <m:t>2</m:t>
                        </m:r>
                      </m:sup>
                    </m:sSubSup>
                  </m:oMath>
                </a14:m>
                <a:endParaRPr lang="en-US" sz="3200">
                  <a:solidFill>
                    <a:srgbClr val="4F2170"/>
                  </a:solidFill>
                  <a:latin typeface="Calibri" panose="020F0502020204030204" pitchFamily="34" charset="0"/>
                  <a:cs typeface="Calibri" panose="020F0502020204030204" pitchFamily="34" charset="0"/>
                </a:endParaRP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Increasing energy </a:t>
                </a:r>
                <a14:m>
                  <m:oMath xmlns:m="http://schemas.openxmlformats.org/officeDocument/2006/math">
                    <m:r>
                      <a:rPr lang="en-US" sz="3200" i="1">
                        <a:latin typeface="Cambria Math" panose="02040503050406030204" pitchFamily="18" charset="0"/>
                        <a:cs typeface="Calibri" panose="020F0502020204030204" pitchFamily="34" charset="0"/>
                      </a:rPr>
                      <m:t>𝐸</m:t>
                    </m:r>
                    <m:r>
                      <a:rPr lang="en-US" sz="3200">
                        <a:latin typeface="Cambria Math" panose="02040503050406030204" pitchFamily="18" charset="0"/>
                        <a:cs typeface="Calibri" panose="020F0502020204030204" pitchFamily="34" charset="0"/>
                      </a:rPr>
                      <m:t>=</m:t>
                    </m:r>
                    <m:r>
                      <a:rPr lang="en-US" sz="3200" b="0" i="1" smtClean="0">
                        <a:latin typeface="Cambria Math" panose="02040503050406030204" pitchFamily="18" charset="0"/>
                        <a:cs typeface="Calibri" panose="020F0502020204030204" pitchFamily="34" charset="0"/>
                      </a:rPr>
                      <m:t>𝐾</m:t>
                    </m:r>
                    <m:r>
                      <a:rPr lang="en-US" sz="3200" b="0" i="0" smtClean="0">
                        <a:latin typeface="Cambria Math" panose="02040503050406030204" pitchFamily="18" charset="0"/>
                        <a:cs typeface="Calibri" panose="020F0502020204030204" pitchFamily="34" charset="0"/>
                      </a:rPr>
                      <m:t>+</m:t>
                    </m:r>
                    <m:sSub>
                      <m:sSubPr>
                        <m:ctrlPr>
                          <a:rPr lang="en-US" sz="3200" b="0" i="1" smtClean="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𝐸</m:t>
                        </m:r>
                      </m:e>
                      <m:sub>
                        <m:r>
                          <m:rPr>
                            <m:sty m:val="p"/>
                          </m:rPr>
                          <a:rPr lang="en-US" sz="3200" b="0" i="0" smtClean="0">
                            <a:latin typeface="Cambria Math" panose="02040503050406030204" pitchFamily="18" charset="0"/>
                            <a:cs typeface="Calibri" panose="020F0502020204030204" pitchFamily="34" charset="0"/>
                          </a:rPr>
                          <m:t>int</m:t>
                        </m:r>
                      </m:sub>
                    </m:sSub>
                  </m:oMath>
                </a14:m>
                <a:r>
                  <a:rPr lang="en-US" sz="3200">
                    <a:solidFill>
                      <a:srgbClr val="C00000"/>
                    </a:solidFill>
                    <a:latin typeface="Calibri" panose="020F0502020204030204" pitchFamily="34" charset="0"/>
                    <a:cs typeface="Calibri" panose="020F0502020204030204" pitchFamily="34" charset="0"/>
                  </a:rPr>
                  <a:t> </a:t>
                </a:r>
                <a:r>
                  <a:rPr lang="en-US" sz="3200">
                    <a:solidFill>
                      <a:schemeClr val="accent2">
                        <a:lumMod val="50000"/>
                      </a:schemeClr>
                    </a:solidFill>
                    <a:latin typeface="Calibri" panose="020F0502020204030204" pitchFamily="34" charset="0"/>
                    <a:cs typeface="Calibri" panose="020F0502020204030204" pitchFamily="34" charset="0"/>
                  </a:rPr>
                  <a:t>increases </a:t>
                </a:r>
                <a:r>
                  <a:rPr lang="en-US" sz="3200" i="1">
                    <a:solidFill>
                      <a:schemeClr val="accent2">
                        <a:lumMod val="50000"/>
                      </a:schemeClr>
                    </a:solidFill>
                    <a:latin typeface="Calibri" panose="020F0502020204030204" pitchFamily="34" charset="0"/>
                    <a:cs typeface="Calibri" panose="020F0502020204030204" pitchFamily="34" charset="0"/>
                  </a:rPr>
                  <a:t>inertia</a:t>
                </a:r>
              </a:p>
              <a:p>
                <a:pPr marL="349250" indent="-342900"/>
                <a:r>
                  <a:rPr lang="en-US" sz="3200">
                    <a:solidFill>
                      <a:srgbClr val="008F00"/>
                    </a:solidFill>
                    <a:latin typeface="Calibri" panose="020F0502020204030204" pitchFamily="34" charset="0"/>
                    <a:cs typeface="Calibri" panose="020F0502020204030204" pitchFamily="34" charset="0"/>
                  </a:rPr>
                  <a:t>Increasing </a:t>
                </a:r>
                <a14:m>
                  <m:oMath xmlns:m="http://schemas.openxmlformats.org/officeDocument/2006/math">
                    <m:sSub>
                      <m:sSubPr>
                        <m:ctrlPr>
                          <a:rPr lang="en-US" sz="3200" i="1">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𝐸</m:t>
                        </m:r>
                      </m:e>
                      <m:sub>
                        <m:r>
                          <m:rPr>
                            <m:sty m:val="p"/>
                          </m:rPr>
                          <a:rPr lang="en-US" sz="3200">
                            <a:latin typeface="Cambria Math" panose="02040503050406030204" pitchFamily="18" charset="0"/>
                            <a:cs typeface="Calibri" panose="020F0502020204030204" pitchFamily="34" charset="0"/>
                          </a:rPr>
                          <m:t>int</m:t>
                        </m:r>
                      </m:sub>
                    </m:sSub>
                  </m:oMath>
                </a14:m>
                <a:r>
                  <a:rPr lang="en-US" sz="3200">
                    <a:latin typeface="Calibri" panose="020F0502020204030204" pitchFamily="34" charset="0"/>
                    <a:cs typeface="Calibri" panose="020F0502020204030204" pitchFamily="34" charset="0"/>
                  </a:rPr>
                  <a:t> </a:t>
                </a:r>
                <a:r>
                  <a:rPr lang="en-US" sz="3200">
                    <a:solidFill>
                      <a:srgbClr val="008F00"/>
                    </a:solidFill>
                    <a:latin typeface="Calibri" panose="020F0502020204030204" pitchFamily="34" charset="0"/>
                    <a:cs typeface="Calibri" panose="020F0502020204030204" pitchFamily="34" charset="0"/>
                  </a:rPr>
                  <a:t>increases </a:t>
                </a:r>
                <a:r>
                  <a:rPr lang="en-US" sz="3200" i="1">
                    <a:solidFill>
                      <a:srgbClr val="008F00"/>
                    </a:solidFill>
                    <a:latin typeface="Calibri" panose="020F0502020204030204" pitchFamily="34" charset="0"/>
                    <a:cs typeface="Calibri" panose="020F0502020204030204" pitchFamily="34" charset="0"/>
                  </a:rPr>
                  <a:t>mass</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517294" y="995893"/>
                <a:ext cx="11187025" cy="5538439"/>
              </a:xfrm>
              <a:blipFill>
                <a:blip r:embed="rId3"/>
                <a:stretch>
                  <a:fillRect l="-1247" t="-1142" r="-1814" b="-2283"/>
                </a:stretch>
              </a:blipFill>
            </p:spPr>
            <p:txBody>
              <a:bodyPr/>
              <a:lstStyle/>
              <a:p>
                <a:r>
                  <a:rPr lang="en-US">
                    <a:noFill/>
                  </a:rPr>
                  <a:t> </a:t>
                </a:r>
              </a:p>
            </p:txBody>
          </p:sp>
        </mc:Fallback>
      </mc:AlternateContent>
    </p:spTree>
    <p:extLst>
      <p:ext uri="{BB962C8B-B14F-4D97-AF65-F5344CB8AC3E}">
        <p14:creationId xmlns:p14="http://schemas.microsoft.com/office/powerpoint/2010/main" val="5380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EA820-4119-9F45-8390-F5CAC68F1B84}"/>
              </a:ext>
            </a:extLst>
          </p:cNvPr>
          <p:cNvSpPr>
            <a:spLocks noGrp="1"/>
          </p:cNvSpPr>
          <p:nvPr>
            <p:ph type="title"/>
          </p:nvPr>
        </p:nvSpPr>
        <p:spPr/>
        <p:txBody>
          <a:bodyPr>
            <a:normAutofit/>
          </a:bodyPr>
          <a:lstStyle/>
          <a:p>
            <a:r>
              <a:rPr lang="en-US"/>
              <a:t>Section 14.4: Clicker Question 4</a:t>
            </a:r>
          </a:p>
        </p:txBody>
      </p:sp>
      <p:sp>
        <p:nvSpPr>
          <p:cNvPr id="4" name="Footer Placeholder 3"/>
          <p:cNvSpPr>
            <a:spLocks noGrp="1"/>
          </p:cNvSpPr>
          <p:nvPr>
            <p:ph type="ftr" sz="quarter" idx="11"/>
          </p:nvPr>
        </p:nvSpPr>
        <p:spPr/>
        <p:txBody>
          <a:bodyPr/>
          <a:lstStyle/>
          <a:p>
            <a:r>
              <a:rPr lang="en-GB"/>
              <a:t>© 2015 Pearson Education, Inc.</a:t>
            </a:r>
          </a:p>
        </p:txBody>
      </p:sp>
      <p:sp>
        <p:nvSpPr>
          <p:cNvPr id="13" name="Content Placeholder 12"/>
          <p:cNvSpPr>
            <a:spLocks noGrp="1"/>
          </p:cNvSpPr>
          <p:nvPr>
            <p:ph idx="1"/>
          </p:nvPr>
        </p:nvSpPr>
        <p:spPr>
          <a:xfrm>
            <a:off x="950495" y="1328320"/>
            <a:ext cx="10515600" cy="3539430"/>
          </a:xfrm>
        </p:spPr>
        <p:txBody>
          <a:bodyPr/>
          <a:lstStyle/>
          <a:p>
            <a:pPr marL="15875" indent="0">
              <a:buNone/>
            </a:pPr>
            <a:r>
              <a:rPr lang="en-US" sz="3200"/>
              <a:t>Which of the following variables depend on the reference frame of the person measuring them? Answer all that apply.</a:t>
            </a:r>
          </a:p>
          <a:p>
            <a:pPr marL="15875" indent="0">
              <a:buNone/>
            </a:pPr>
            <a:endParaRPr lang="en-US" sz="3200"/>
          </a:p>
          <a:p>
            <a:pPr marL="530225" indent="-514350">
              <a:buFont typeface="+mj-lt"/>
              <a:buAutoNum type="alphaLcParenR"/>
            </a:pPr>
            <a:r>
              <a:rPr lang="en-US" sz="3200"/>
              <a:t>Inertia</a:t>
            </a:r>
          </a:p>
          <a:p>
            <a:pPr marL="530225" indent="-514350">
              <a:buFont typeface="+mj-lt"/>
              <a:buAutoNum type="alphaLcParenR"/>
            </a:pPr>
            <a:r>
              <a:rPr lang="en-US" sz="3200"/>
              <a:t>Mass</a:t>
            </a:r>
          </a:p>
          <a:p>
            <a:pPr marL="530225" indent="-514350">
              <a:buFont typeface="+mj-lt"/>
              <a:buAutoNum type="alphaLcParenR"/>
            </a:pPr>
            <a:r>
              <a:rPr lang="en-US" sz="3200"/>
              <a:t>Kinetic energy</a:t>
            </a:r>
          </a:p>
          <a:p>
            <a:pPr marL="530225" indent="-514350">
              <a:buFont typeface="+mj-lt"/>
              <a:buAutoNum type="alphaLcParenR"/>
            </a:pPr>
            <a:r>
              <a:rPr lang="en-US" sz="3200"/>
              <a:t>Internal energy</a:t>
            </a:r>
          </a:p>
        </p:txBody>
      </p:sp>
      <p:sp>
        <p:nvSpPr>
          <p:cNvPr id="3" name="Slide Number Placeholder 2">
            <a:extLst>
              <a:ext uri="{FF2B5EF4-FFF2-40B4-BE49-F238E27FC236}">
                <a16:creationId xmlns:a16="http://schemas.microsoft.com/office/drawing/2014/main" id="{D9E7AB26-8B2E-4447-9854-9552DF8DCFEA}"/>
              </a:ext>
            </a:extLst>
          </p:cNvPr>
          <p:cNvSpPr>
            <a:spLocks noGrp="1"/>
          </p:cNvSpPr>
          <p:nvPr>
            <p:ph type="sldNum" sz="quarter" idx="12"/>
          </p:nvPr>
        </p:nvSpPr>
        <p:spPr/>
        <p:txBody>
          <a:bodyPr/>
          <a:lstStyle/>
          <a:p>
            <a:fld id="{B79B69FD-2E52-A742-8FC1-C69E57207C6B}" type="slidenum">
              <a:rPr lang="en-US" smtClean="0"/>
              <a:pPr/>
              <a:t>17</a:t>
            </a:fld>
            <a:endParaRPr lang="en-US"/>
          </a:p>
        </p:txBody>
      </p:sp>
      <p:sp>
        <p:nvSpPr>
          <p:cNvPr id="9" name="Rectangle 8">
            <a:extLst>
              <a:ext uri="{FF2B5EF4-FFF2-40B4-BE49-F238E27FC236}">
                <a16:creationId xmlns:a16="http://schemas.microsoft.com/office/drawing/2014/main" id="{7CBA0FCB-EACA-1546-803E-DBFD21FA4F40}"/>
              </a:ext>
            </a:extLst>
          </p:cNvPr>
          <p:cNvSpPr/>
          <p:nvPr/>
        </p:nvSpPr>
        <p:spPr>
          <a:xfrm>
            <a:off x="686184" y="2806759"/>
            <a:ext cx="3733415" cy="582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5061B8-2771-6340-B00F-73A7FCED4E7B}"/>
              </a:ext>
            </a:extLst>
          </p:cNvPr>
          <p:cNvSpPr/>
          <p:nvPr/>
        </p:nvSpPr>
        <p:spPr>
          <a:xfrm>
            <a:off x="686185" y="3810978"/>
            <a:ext cx="3733415" cy="582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14.25</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18</a:t>
            </a:fld>
            <a:endParaRPr lang="en-US"/>
          </a:p>
        </p:txBody>
      </p:sp>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292841" y="954844"/>
            <a:ext cx="11660861" cy="1077218"/>
          </a:xfrm>
        </p:spPr>
        <p:txBody>
          <a:bodyPr/>
          <a:lstStyle/>
          <a:p>
            <a:pPr marL="0" indent="0">
              <a:buNone/>
            </a:pPr>
            <a:r>
              <a:rPr lang="en-US" sz="3200">
                <a:solidFill>
                  <a:schemeClr val="tx1"/>
                </a:solidFill>
                <a:latin typeface="Calibri" panose="020F0502020204030204" pitchFamily="34" charset="0"/>
                <a:cs typeface="Calibri" panose="020F0502020204030204" pitchFamily="34" charset="0"/>
                <a:sym typeface="Wingdings" pitchFamily="2" charset="2"/>
              </a:rPr>
              <a:t>How far above Earth’s surface must a 10,000-kg boulder be moved to increase the mass of the Earth-boulder system by 2.50 mg?</a:t>
            </a:r>
          </a:p>
        </p:txBody>
      </p:sp>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96A2460-2C95-E047-8201-5328354D2DCE}"/>
                  </a:ext>
                </a:extLst>
              </p:cNvPr>
              <p:cNvSpPr txBox="1">
                <a:spLocks/>
              </p:cNvSpPr>
              <p:nvPr/>
            </p:nvSpPr>
            <p:spPr>
              <a:xfrm>
                <a:off x="292841" y="2083044"/>
                <a:ext cx="4179408" cy="34919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b="0" i="1" smtClean="0">
                            <a:latin typeface="Cambria Math" panose="02040503050406030204" pitchFamily="18" charset="0"/>
                            <a:cs typeface="Calibri" panose="020F0502020204030204" pitchFamily="34" charset="0"/>
                            <a:sym typeface="Wingdings" pitchFamily="2" charset="2"/>
                          </a:rPr>
                          <m:t>𝑚</m:t>
                        </m:r>
                      </m:e>
                      <m:sub>
                        <m:r>
                          <a:rPr lang="en-US" b="0" i="1" smtClean="0">
                            <a:latin typeface="Cambria Math" panose="02040503050406030204" pitchFamily="18" charset="0"/>
                            <a:cs typeface="Calibri" panose="020F0502020204030204" pitchFamily="34" charset="0"/>
                            <a:sym typeface="Wingdings" pitchFamily="2" charset="2"/>
                          </a:rPr>
                          <m:t>𝐵</m:t>
                        </m:r>
                      </m:sub>
                    </m:sSub>
                  </m:oMath>
                </a14:m>
                <a:r>
                  <a:rPr lang="en-US" b="0">
                    <a:solidFill>
                      <a:srgbClr val="008F00"/>
                    </a:solidFill>
                  </a:rPr>
                  <a:t> on Earth, </a:t>
                </a:r>
                <a14:m>
                  <m:oMath xmlns:m="http://schemas.openxmlformats.org/officeDocument/2006/math">
                    <m:r>
                      <m:rPr>
                        <m:sty m:val="p"/>
                      </m:rPr>
                      <a:rPr lang="en-US" b="0" i="0" smtClean="0">
                        <a:latin typeface="Cambria Math" panose="02040503050406030204" pitchFamily="18" charset="0"/>
                        <a:cs typeface="Calibri" panose="020F0502020204030204" pitchFamily="34" charset="0"/>
                        <a:sym typeface="Wingdings" pitchFamily="2" charset="2"/>
                      </a:rPr>
                      <m:t>Δ</m:t>
                    </m:r>
                    <m:r>
                      <a:rPr lang="en-US" b="0" i="1" smtClean="0">
                        <a:latin typeface="Cambria Math" panose="02040503050406030204" pitchFamily="18" charset="0"/>
                        <a:cs typeface="Calibri" panose="020F0502020204030204" pitchFamily="34" charset="0"/>
                        <a:sym typeface="Wingdings" pitchFamily="2" charset="2"/>
                      </a:rPr>
                      <m:t>𝑚</m:t>
                    </m:r>
                  </m:oMath>
                </a14:m>
                <a:r>
                  <a:rPr lang="en-US" b="0">
                    <a:solidFill>
                      <a:srgbClr val="008F00"/>
                    </a:solidFill>
                  </a:rPr>
                  <a:t>, </a:t>
                </a:r>
                <a14:m>
                  <m:oMath xmlns:m="http://schemas.openxmlformats.org/officeDocument/2006/math">
                    <m:r>
                      <m:rPr>
                        <m:sty m:val="p"/>
                      </m:rPr>
                      <a:rPr lang="en-US">
                        <a:latin typeface="Cambria Math" panose="02040503050406030204" pitchFamily="18" charset="0"/>
                        <a:cs typeface="Calibri" panose="020F0502020204030204" pitchFamily="34" charset="0"/>
                        <a:sym typeface="Wingdings" pitchFamily="2" charset="2"/>
                      </a:rPr>
                      <m:t>Δ</m:t>
                    </m:r>
                    <m:r>
                      <a:rPr lang="en-US" b="0" i="1" smtClean="0">
                        <a:latin typeface="Cambria Math" panose="02040503050406030204" pitchFamily="18" charset="0"/>
                        <a:cs typeface="Calibri" panose="020F0502020204030204" pitchFamily="34" charset="0"/>
                        <a:sym typeface="Wingdings" pitchFamily="2" charset="2"/>
                      </a:rPr>
                      <m:t>𝐸</m:t>
                    </m:r>
                    <m:r>
                      <a:rPr lang="en-US" b="0" i="0" smtClean="0">
                        <a:latin typeface="Cambria Math" panose="02040503050406030204" pitchFamily="18" charset="0"/>
                        <a:cs typeface="Calibri" panose="020F0502020204030204" pitchFamily="34" charset="0"/>
                        <a:sym typeface="Wingdings" pitchFamily="2" charset="2"/>
                      </a:rPr>
                      <m:t>=</m:t>
                    </m:r>
                    <m:r>
                      <m:rPr>
                        <m:sty m:val="p"/>
                      </m:rPr>
                      <a:rPr lang="en-US" b="0" i="0" smtClean="0">
                        <a:latin typeface="Cambria Math" panose="02040503050406030204" pitchFamily="18" charset="0"/>
                        <a:cs typeface="Calibri" panose="020F0502020204030204" pitchFamily="34" charset="0"/>
                        <a:sym typeface="Wingdings" pitchFamily="2" charset="2"/>
                      </a:rPr>
                      <m:t>Δ</m:t>
                    </m:r>
                    <m:r>
                      <a:rPr lang="en-US" b="0" i="1" smtClean="0">
                        <a:latin typeface="Cambria Math" panose="02040503050406030204" pitchFamily="18" charset="0"/>
                        <a:cs typeface="Calibri" panose="020F0502020204030204" pitchFamily="34" charset="0"/>
                        <a:sym typeface="Wingdings" pitchFamily="2" charset="2"/>
                      </a:rPr>
                      <m:t>𝑚</m:t>
                    </m:r>
                    <m:sSubSup>
                      <m:sSubSupPr>
                        <m:ctrlPr>
                          <a:rPr lang="en-US" b="0" i="1" smtClean="0">
                            <a:latin typeface="Cambria Math" panose="02040503050406030204" pitchFamily="18" charset="0"/>
                            <a:cs typeface="Calibri" panose="020F0502020204030204" pitchFamily="34" charset="0"/>
                            <a:sym typeface="Wingdings" pitchFamily="2" charset="2"/>
                          </a:rPr>
                        </m:ctrlPr>
                      </m:sSubSupPr>
                      <m:e>
                        <m:r>
                          <a:rPr lang="en-US" b="0" i="1" smtClean="0">
                            <a:latin typeface="Cambria Math" panose="02040503050406030204" pitchFamily="18" charset="0"/>
                            <a:cs typeface="Calibri" panose="020F0502020204030204" pitchFamily="34" charset="0"/>
                            <a:sym typeface="Wingdings" pitchFamily="2" charset="2"/>
                          </a:rPr>
                          <m:t>𝑐</m:t>
                        </m:r>
                      </m:e>
                      <m:sub>
                        <m:r>
                          <a:rPr lang="en-US" b="0" i="1" smtClean="0">
                            <a:latin typeface="Cambria Math" panose="02040503050406030204" pitchFamily="18" charset="0"/>
                            <a:cs typeface="Calibri" panose="020F0502020204030204" pitchFamily="34" charset="0"/>
                            <a:sym typeface="Wingdings" pitchFamily="2" charset="2"/>
                          </a:rPr>
                          <m:t>0</m:t>
                        </m:r>
                      </m:sub>
                      <m:sup>
                        <m:r>
                          <a:rPr lang="en-US" b="0" i="1" smtClean="0">
                            <a:latin typeface="Cambria Math" panose="02040503050406030204" pitchFamily="18" charset="0"/>
                            <a:cs typeface="Calibri" panose="020F0502020204030204" pitchFamily="34" charset="0"/>
                            <a:sym typeface="Wingdings" pitchFamily="2" charset="2"/>
                          </a:rPr>
                          <m:t>2</m:t>
                        </m:r>
                      </m:sup>
                    </m:sSubSup>
                  </m:oMath>
                </a14:m>
                <a:endParaRPr lang="en-US" b="0">
                  <a:solidFill>
                    <a:srgbClr val="008F00"/>
                  </a:solidFill>
                </a:endParaRP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r>
                  <a:rPr lang="en-US">
                    <a:solidFill>
                      <a:srgbClr val="4F2170"/>
                    </a:solidFill>
                    <a:cs typeface="Calibri" panose="020F0502020204030204" pitchFamily="34" charset="0"/>
                    <a:sym typeface="Wingdings" pitchFamily="2" charset="2"/>
                  </a:rPr>
                  <a:t>Distance required</a:t>
                </a:r>
                <a:endParaRPr lang="en-US">
                  <a:solidFill>
                    <a:srgbClr val="0432FF"/>
                  </a:solidFill>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Change in </a:t>
                </a:r>
                <a14:m>
                  <m:oMath xmlns:m="http://schemas.openxmlformats.org/officeDocument/2006/math">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𝐸</m:t>
                        </m:r>
                      </m:e>
                      <m:sub>
                        <m:r>
                          <m:rPr>
                            <m:sty m:val="p"/>
                          </m:rPr>
                          <a:rPr lang="en-US" sz="2000" b="0" i="0" smtClean="0">
                            <a:latin typeface="Cambria Math" panose="02040503050406030204" pitchFamily="18" charset="0"/>
                            <a:cs typeface="Calibri" panose="020F0502020204030204" pitchFamily="34" charset="0"/>
                            <a:sym typeface="Wingdings" pitchFamily="2" charset="2"/>
                          </a:rPr>
                          <m:t>int</m:t>
                        </m:r>
                      </m:sub>
                    </m:sSub>
                  </m:oMath>
                </a14:m>
                <a:r>
                  <a:rPr lang="en-US" sz="2000">
                    <a:solidFill>
                      <a:srgbClr val="C00000"/>
                    </a:solidFill>
                    <a:latin typeface="Calibri" panose="020F0502020204030204" pitchFamily="34" charset="0"/>
                    <a:cs typeface="Calibri" panose="020F0502020204030204" pitchFamily="34" charset="0"/>
                  </a:rPr>
                  <a:t> from </a:t>
                </a:r>
                <a14:m>
                  <m:oMath xmlns:m="http://schemas.openxmlformats.org/officeDocument/2006/math">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𝑈</m:t>
                        </m:r>
                      </m:e>
                      <m:sup>
                        <m:r>
                          <a:rPr lang="en-US" sz="2000" b="0" i="1" smtClean="0">
                            <a:latin typeface="Cambria Math" panose="02040503050406030204" pitchFamily="18" charset="0"/>
                            <a:cs typeface="Calibri" panose="020F0502020204030204" pitchFamily="34" charset="0"/>
                            <a:sym typeface="Wingdings" pitchFamily="2" charset="2"/>
                          </a:rPr>
                          <m:t>𝐺</m:t>
                        </m:r>
                      </m:sup>
                    </m:sSup>
                  </m:oMath>
                </a14:m>
                <a:endParaRPr lang="en-US" sz="2000">
                  <a:solidFill>
                    <a:srgbClr val="C00000"/>
                  </a:solidFill>
                  <a:latin typeface="Calibri" panose="020F0502020204030204" pitchFamily="34" charset="0"/>
                  <a:cs typeface="Calibri" panose="020F0502020204030204" pitchFamily="34" charset="0"/>
                </a:endParaRPr>
              </a:p>
              <a:p>
                <a:pPr marL="0" indent="15875">
                  <a:lnSpc>
                    <a:spcPct val="100000"/>
                  </a:lnSpc>
                  <a:spcBef>
                    <a:spcPts val="0"/>
                  </a:spcBef>
                  <a:buClr>
                    <a:schemeClr val="tx1"/>
                  </a:buClr>
                  <a:buNone/>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𝑈</m:t>
                          </m:r>
                        </m:e>
                        <m:sup>
                          <m:r>
                            <a:rPr lang="en-US" sz="2000" i="1">
                              <a:latin typeface="Cambria Math" panose="02040503050406030204" pitchFamily="18" charset="0"/>
                              <a:cs typeface="Calibri" panose="020F0502020204030204" pitchFamily="34" charset="0"/>
                              <a:sym typeface="Wingdings" pitchFamily="2" charset="2"/>
                            </a:rPr>
                            <m:t>𝐺</m:t>
                          </m:r>
                        </m:sup>
                      </m:sSup>
                      <m:r>
                        <a:rPr lang="en-US" sz="2000" b="0" i="1" smtClean="0">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𝐺</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1</m:t>
                          </m:r>
                        </m:sub>
                      </m:sSub>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2</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𝑟</m:t>
                          </m:r>
                        </m:e>
                        <m:sub>
                          <m:r>
                            <a:rPr lang="en-US" sz="2000" b="0" i="1" smtClean="0">
                              <a:latin typeface="Cambria Math" panose="02040503050406030204" pitchFamily="18" charset="0"/>
                              <a:cs typeface="Calibri" panose="020F0502020204030204" pitchFamily="34" charset="0"/>
                              <a:sym typeface="Wingdings" pitchFamily="2" charset="2"/>
                            </a:rPr>
                            <m:t>12</m:t>
                          </m:r>
                        </m:sub>
                      </m:sSub>
                    </m:oMath>
                  </m:oMathPara>
                </a14:m>
                <a:endParaRPr lang="en-US" sz="2000">
                  <a:solidFill>
                    <a:srgbClr val="C00000"/>
                  </a:solidFill>
                  <a:latin typeface="Calibri" panose="020F0502020204030204" pitchFamily="34" charset="0"/>
                  <a:cs typeface="Calibri" panose="020F0502020204030204" pitchFamily="34" charset="0"/>
                </a:endParaRPr>
              </a:p>
              <a:p>
                <a:pPr marL="527050" indent="-214313">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Find</a:t>
                </a:r>
                <a:r>
                  <a:rPr lang="en-US" sz="2000">
                    <a:solidFill>
                      <a:srgbClr val="C00000"/>
                    </a:solidFill>
                    <a:latin typeface="Calibri" panose="020F0502020204030204" pitchFamily="34" charset="0"/>
                    <a:cs typeface="Calibri" panose="020F0502020204030204" pitchFamily="34" charset="0"/>
                  </a:rPr>
                  <a:t> </a:t>
                </a:r>
                <a14:m>
                  <m:oMath xmlns:m="http://schemas.openxmlformats.org/officeDocument/2006/math">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𝐸</m:t>
                    </m:r>
                    <m:r>
                      <a:rPr lang="en-US" sz="2000" b="0" i="1" smtClean="0">
                        <a:latin typeface="Cambria Math" panose="02040503050406030204" pitchFamily="18" charset="0"/>
                        <a:cs typeface="Calibri" panose="020F0502020204030204" pitchFamily="34" charset="0"/>
                        <a:sym typeface="Wingdings" pitchFamily="2" charset="2"/>
                      </a:rPr>
                      <m:t>=</m:t>
                    </m:r>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𝑚</m:t>
                    </m:r>
                    <m:sSubSup>
                      <m:sSubSupPr>
                        <m:ctrlPr>
                          <a:rPr lang="en-US" sz="2000" b="0" i="1" smtClean="0">
                            <a:latin typeface="Cambria Math" panose="02040503050406030204" pitchFamily="18" charset="0"/>
                            <a:cs typeface="Calibri" panose="020F0502020204030204" pitchFamily="34" charset="0"/>
                            <a:sym typeface="Wingdings" pitchFamily="2" charset="2"/>
                          </a:rPr>
                        </m:ctrlPr>
                      </m:sSubSup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up>
                        <m:r>
                          <a:rPr lang="en-US" sz="2000" b="0" i="1" smtClean="0">
                            <a:latin typeface="Cambria Math" panose="02040503050406030204" pitchFamily="18" charset="0"/>
                            <a:cs typeface="Calibri" panose="020F0502020204030204" pitchFamily="34" charset="0"/>
                            <a:sym typeface="Wingdings" pitchFamily="2" charset="2"/>
                          </a:rPr>
                          <m:t>2</m:t>
                        </m:r>
                      </m:sup>
                    </m:sSubSup>
                  </m:oMath>
                </a14:m>
                <a:r>
                  <a:rPr lang="en-US" sz="2000">
                    <a:solidFill>
                      <a:srgbClr val="C00000"/>
                    </a:solidFill>
                    <a:latin typeface="Calibri" panose="020F0502020204030204" pitchFamily="34" charset="0"/>
                    <a:cs typeface="Calibri" panose="020F0502020204030204" pitchFamily="34" charset="0"/>
                  </a:rPr>
                  <a:t> </a:t>
                </a:r>
                <a:r>
                  <a:rPr lang="en-US" sz="2000">
                    <a:solidFill>
                      <a:schemeClr val="accent2">
                        <a:lumMod val="50000"/>
                      </a:schemeClr>
                    </a:solidFill>
                    <a:latin typeface="Calibri" panose="020F0502020204030204" pitchFamily="34" charset="0"/>
                    <a:cs typeface="Calibri" panose="020F0502020204030204" pitchFamily="34" charset="0"/>
                  </a:rPr>
                  <a:t>&amp; plug in for</a:t>
                </a:r>
                <a:r>
                  <a:rPr lang="en-US" sz="2000">
                    <a:solidFill>
                      <a:srgbClr val="C00000"/>
                    </a:solidFill>
                    <a:latin typeface="Calibri" panose="020F0502020204030204" pitchFamily="34" charset="0"/>
                    <a:cs typeface="Calibri" panose="020F0502020204030204" pitchFamily="34" charset="0"/>
                  </a:rPr>
                  <a:t> </a:t>
                </a:r>
                <a14:m>
                  <m:oMath xmlns:m="http://schemas.openxmlformats.org/officeDocument/2006/math">
                    <m:r>
                      <a:rPr lang="en-US" sz="2000" i="1">
                        <a:latin typeface="Cambria Math" panose="02040503050406030204" pitchFamily="18" charset="0"/>
                      </a:rPr>
                      <m:t>𝑑</m:t>
                    </m:r>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6" name="Content Placeholder 5">
                <a:extLst>
                  <a:ext uri="{FF2B5EF4-FFF2-40B4-BE49-F238E27FC236}">
                    <a16:creationId xmlns:a16="http://schemas.microsoft.com/office/drawing/2014/main" id="{796A2460-2C95-E047-8201-5328354D2DCE}"/>
                  </a:ext>
                </a:extLst>
              </p:cNvPr>
              <p:cNvSpPr txBox="1">
                <a:spLocks noRot="1" noChangeAspect="1" noMove="1" noResize="1" noEditPoints="1" noAdjustHandles="1" noChangeArrowheads="1" noChangeShapeType="1" noTextEdit="1"/>
              </p:cNvSpPr>
              <p:nvPr/>
            </p:nvSpPr>
            <p:spPr>
              <a:xfrm>
                <a:off x="292841" y="2083044"/>
                <a:ext cx="4179408" cy="3491982"/>
              </a:xfrm>
              <a:prstGeom prst="rect">
                <a:avLst/>
              </a:prstGeom>
              <a:blipFill>
                <a:blip r:embed="rId3"/>
                <a:stretch>
                  <a:fillRect l="-1212" t="-725" b="-1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177338F-3330-8C45-9A13-66099F2AC9F4}"/>
                  </a:ext>
                </a:extLst>
              </p:cNvPr>
              <p:cNvSpPr/>
              <p:nvPr/>
            </p:nvSpPr>
            <p:spPr>
              <a:xfrm>
                <a:off x="4857003" y="2083044"/>
                <a:ext cx="7334997" cy="4408258"/>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349250">
                  <a:buClr>
                    <a:schemeClr val="tx1"/>
                  </a:buClr>
                </a:pPr>
                <a14:m>
                  <m:oMathPara xmlns:m="http://schemas.openxmlformats.org/officeDocument/2006/math">
                    <m:oMathParaPr>
                      <m:jc m:val="left"/>
                    </m:oMathParaPr>
                    <m:oMath xmlns:m="http://schemas.openxmlformats.org/officeDocument/2006/math">
                      <m:r>
                        <m:rPr>
                          <m:sty m:val="p"/>
                        </m:rPr>
                        <a:rPr lang="en-US" sz="2000">
                          <a:latin typeface="Cambria Math" panose="02040503050406030204" pitchFamily="18" charset="0"/>
                        </a:rPr>
                        <m:t>Δ</m:t>
                      </m:r>
                      <m:r>
                        <a:rPr lang="en-US" sz="2000" i="1">
                          <a:latin typeface="Cambria Math" panose="02040503050406030204" pitchFamily="18" charset="0"/>
                        </a:rPr>
                        <m:t>𝐸</m:t>
                      </m:r>
                      <m:r>
                        <a:rPr lang="en-US" sz="2000" i="1">
                          <a:latin typeface="Cambria Math" panose="02040503050406030204" pitchFamily="18" charset="0"/>
                        </a:rPr>
                        <m:t>=</m:t>
                      </m:r>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𝑚</m:t>
                      </m:r>
                      <m:sSubSup>
                        <m:sSubSupPr>
                          <m:ctrlPr>
                            <a:rPr lang="en-US" sz="2000" b="0" i="1" smtClean="0">
                              <a:latin typeface="Cambria Math" panose="02040503050406030204" pitchFamily="18" charset="0"/>
                              <a:cs typeface="Calibri" panose="020F0502020204030204" pitchFamily="34" charset="0"/>
                              <a:sym typeface="Wingdings" pitchFamily="2" charset="2"/>
                            </a:rPr>
                          </m:ctrlPr>
                        </m:sSubSup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up>
                          <m:r>
                            <a:rPr lang="en-US" sz="2000" b="0" i="1" smtClean="0">
                              <a:latin typeface="Cambria Math" panose="02040503050406030204" pitchFamily="18" charset="0"/>
                              <a:cs typeface="Calibri" panose="020F0502020204030204" pitchFamily="34" charset="0"/>
                              <a:sym typeface="Wingdings" pitchFamily="2" charset="2"/>
                            </a:rPr>
                            <m:t>2</m:t>
                          </m:r>
                        </m:sup>
                      </m:sSubSup>
                    </m:oMath>
                  </m:oMathPara>
                </a14:m>
                <a:endParaRPr lang="en-US" sz="2000" b="0">
                  <a:solidFill>
                    <a:srgbClr val="008F00"/>
                  </a:solidFill>
                  <a:latin typeface="Calibri" panose="020F0502020204030204" pitchFamily="34" charset="0"/>
                  <a:cs typeface="Calibri" panose="020F0502020204030204" pitchFamily="34" charset="0"/>
                </a:endParaRPr>
              </a:p>
              <a:p>
                <a:pPr marL="757238">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d>
                        <m:dPr>
                          <m:ctrlPr>
                            <a:rPr lang="en-US" sz="2000" i="1">
                              <a:latin typeface="Cambria Math" panose="02040503050406030204" pitchFamily="18" charset="0"/>
                              <a:cs typeface="Calibri" panose="020F0502020204030204" pitchFamily="34" charset="0"/>
                              <a:sym typeface="Wingdings" pitchFamily="2" charset="2"/>
                            </a:rPr>
                          </m:ctrlPr>
                        </m:dPr>
                        <m:e>
                          <m:r>
                            <m:rPr>
                              <m:nor/>
                            </m:rPr>
                            <a:rPr lang="en-US" sz="2000">
                              <a:latin typeface="Calibri" panose="020F0502020204030204" pitchFamily="34" charset="0"/>
                              <a:cs typeface="Calibri" panose="020F0502020204030204" pitchFamily="34" charset="0"/>
                              <a:sym typeface="Wingdings" pitchFamily="2" charset="2"/>
                            </a:rPr>
                            <m:t>2.50</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−6</m:t>
                              </m:r>
                            </m:sup>
                          </m:sSup>
                          <m:r>
                            <a:rPr lang="en-US" sz="2000" i="1">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kg</m:t>
                          </m:r>
                        </m:e>
                      </m:d>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299792458 </m:t>
                              </m:r>
                              <m:r>
                                <m:rPr>
                                  <m:sty m:val="p"/>
                                </m:rPr>
                                <a:rPr lang="en-US" sz="2000" b="0" i="0" smtClean="0">
                                  <a:latin typeface="Cambria Math" panose="02040503050406030204" pitchFamily="18" charset="0"/>
                                  <a:cs typeface="Calibri" panose="020F0502020204030204" pitchFamily="34" charset="0"/>
                                  <a:sym typeface="Wingdings" pitchFamily="2" charset="2"/>
                                </a:rPr>
                                <m:t>m</m:t>
                              </m:r>
                              <m:r>
                                <a:rPr lang="en-US" sz="2000" b="0" i="0" smtClean="0">
                                  <a:latin typeface="Cambria Math" panose="02040503050406030204" pitchFamily="18" charset="0"/>
                                  <a:cs typeface="Calibri" panose="020F0502020204030204" pitchFamily="34" charset="0"/>
                                  <a:sym typeface="Wingdings" pitchFamily="2" charset="2"/>
                                </a:rPr>
                                <m:t>/</m:t>
                              </m:r>
                              <m:r>
                                <m:rPr>
                                  <m:sty m:val="p"/>
                                </m:rPr>
                                <a:rPr lang="en-US" sz="2000" b="0" i="0" smtClean="0">
                                  <a:latin typeface="Cambria Math" panose="02040503050406030204" pitchFamily="18" charset="0"/>
                                  <a:cs typeface="Calibri" panose="020F0502020204030204" pitchFamily="34" charset="0"/>
                                  <a:sym typeface="Wingdings" pitchFamily="2" charset="2"/>
                                </a:rPr>
                                <m:t>s</m:t>
                              </m:r>
                            </m:e>
                          </m:d>
                        </m:e>
                        <m:sup>
                          <m:r>
                            <a:rPr lang="en-US" sz="2000" b="0" i="1" smtClean="0">
                              <a:latin typeface="Cambria Math" panose="02040503050406030204" pitchFamily="18" charset="0"/>
                              <a:cs typeface="Calibri" panose="020F0502020204030204" pitchFamily="34" charset="0"/>
                              <a:sym typeface="Wingdings" pitchFamily="2" charset="2"/>
                            </a:rPr>
                            <m:t>2</m:t>
                          </m:r>
                        </m:sup>
                      </m:sSup>
                    </m:oMath>
                  </m:oMathPara>
                </a14:m>
                <a:endParaRPr lang="en-US" sz="2000" b="0">
                  <a:solidFill>
                    <a:srgbClr val="008F00"/>
                  </a:solidFill>
                  <a:latin typeface="Calibri" panose="020F0502020204030204" pitchFamily="34" charset="0"/>
                  <a:cs typeface="Calibri" panose="020F0502020204030204" pitchFamily="34" charset="0"/>
                </a:endParaRPr>
              </a:p>
              <a:p>
                <a:pPr marL="757238">
                  <a:buClr>
                    <a:schemeClr val="tx1"/>
                  </a:buClr>
                </a:pP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=2.2</m:t>
                    </m:r>
                    <m:r>
                      <a:rPr lang="en-US" sz="2000" b="0" i="1" smtClean="0">
                        <a:latin typeface="Cambria Math" panose="02040503050406030204" pitchFamily="18" charset="0"/>
                        <a:cs typeface="Calibri" panose="020F0502020204030204" pitchFamily="34" charset="0"/>
                        <a:sym typeface="Wingdings" pitchFamily="2" charset="2"/>
                      </a:rPr>
                      <m:t>5</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11</m:t>
                        </m:r>
                      </m:sup>
                    </m:sSup>
                  </m:oMath>
                </a14:m>
                <a:r>
                  <a:rPr lang="en-US" sz="2000">
                    <a:latin typeface="Cambria Math" panose="02040503050406030204" pitchFamily="18" charset="0"/>
                  </a:rPr>
                  <a:t> </a:t>
                </a:r>
                <a:r>
                  <a:rPr lang="en-US" sz="2000">
                    <a:solidFill>
                      <a:srgbClr val="008F00"/>
                    </a:solidFill>
                    <a:latin typeface="Calibri" panose="020F0502020204030204" pitchFamily="34" charset="0"/>
                    <a:cs typeface="Calibri" panose="020F0502020204030204" pitchFamily="34" charset="0"/>
                  </a:rPr>
                  <a:t>J</a:t>
                </a:r>
                <a:endParaRPr lang="en-US" sz="2000" b="0">
                  <a:solidFill>
                    <a:srgbClr val="008F00"/>
                  </a:solidFill>
                  <a:latin typeface="Calibri" panose="020F0502020204030204" pitchFamily="34" charset="0"/>
                  <a:cs typeface="Calibri" panose="020F0502020204030204" pitchFamily="34" charset="0"/>
                </a:endParaRPr>
              </a:p>
              <a:p>
                <a:pPr marL="349250">
                  <a:buClr>
                    <a:schemeClr val="tx1"/>
                  </a:buClr>
                </a:pPr>
                <a14:m>
                  <m:oMathPara xmlns:m="http://schemas.openxmlformats.org/officeDocument/2006/math">
                    <m:oMathParaPr>
                      <m:jc m:val="left"/>
                    </m:oMathParaPr>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𝐸</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𝑈</m:t>
                          </m:r>
                        </m:e>
                        <m:sup>
                          <m:r>
                            <a:rPr lang="en-US" sz="2000" b="0" i="1" smtClean="0">
                              <a:latin typeface="Cambria Math" panose="02040503050406030204" pitchFamily="18" charset="0"/>
                            </a:rPr>
                            <m:t>𝐺</m:t>
                          </m:r>
                        </m:sup>
                      </m:sSup>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𝐸</m:t>
                              </m:r>
                            </m:sub>
                          </m:sSub>
                          <m:r>
                            <a:rPr lang="en-US" sz="2000" b="0" i="1" smtClean="0">
                              <a:latin typeface="Cambria Math" panose="02040503050406030204" pitchFamily="18" charset="0"/>
                            </a:rPr>
                            <m:t>+</m:t>
                          </m:r>
                          <m:r>
                            <a:rPr lang="en-US" sz="2000" b="0" i="1" smtClean="0">
                              <a:latin typeface="Cambria Math" panose="02040503050406030204" pitchFamily="18" charset="0"/>
                            </a:rPr>
                            <m:t>𝑑</m:t>
                          </m:r>
                        </m:e>
                      </m:d>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𝑈</m:t>
                          </m:r>
                        </m:e>
                        <m:sup>
                          <m:r>
                            <a:rPr lang="en-US" sz="2000" i="1">
                              <a:latin typeface="Cambria Math" panose="02040503050406030204" pitchFamily="18" charset="0"/>
                            </a:rPr>
                            <m:t>𝐺</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e>
                      </m:d>
                    </m:oMath>
                  </m:oMathPara>
                </a14:m>
                <a:endParaRPr lang="en-US" sz="2000">
                  <a:solidFill>
                    <a:srgbClr val="C00000"/>
                  </a:solidFill>
                  <a:latin typeface="Calibri" panose="020F0502020204030204" pitchFamily="34" charset="0"/>
                  <a:cs typeface="Calibri" panose="020F0502020204030204" pitchFamily="34" charset="0"/>
                </a:endParaRPr>
              </a:p>
              <a:p>
                <a:pPr marL="757238">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cs typeface="Calibri" panose="020F0502020204030204" pitchFamily="34" charset="0"/>
                          <a:sym typeface="Wingdings" pitchFamily="2" charset="2"/>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a:rPr lang="en-US" sz="2000" i="1">
                              <a:latin typeface="Cambria Math" panose="02040503050406030204" pitchFamily="18" charset="0"/>
                            </a:rPr>
                            <m:t>𝑑</m:t>
                          </m:r>
                        </m:e>
                      </m:d>
                      <m:r>
                        <a:rPr lang="en-US" sz="2000" i="1">
                          <a:latin typeface="Cambria Math" panose="02040503050406030204" pitchFamily="18" charset="0"/>
                        </a:rPr>
                        <m:t>+</m:t>
                      </m:r>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oMath>
                  </m:oMathPara>
                </a14:m>
                <a:endParaRPr lang="en-US" sz="2000">
                  <a:solidFill>
                    <a:srgbClr val="C00000"/>
                  </a:solidFill>
                  <a:latin typeface="Calibri" panose="020F0502020204030204" pitchFamily="34" charset="0"/>
                  <a:cs typeface="Calibri" panose="020F0502020204030204" pitchFamily="34" charset="0"/>
                </a:endParaRPr>
              </a:p>
              <a:p>
                <a:pPr marL="361950">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cs typeface="Calibri" panose="020F0502020204030204" pitchFamily="34" charset="0"/>
                          <a:sym typeface="Wingdings" pitchFamily="2" charset="2"/>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a:rPr lang="en-US" sz="2000" i="1">
                              <a:latin typeface="Cambria Math" panose="02040503050406030204" pitchFamily="18" charset="0"/>
                            </a:rPr>
                            <m:t>𝑑</m:t>
                          </m:r>
                        </m:e>
                      </m:d>
                      <m:r>
                        <a:rPr lang="en-US" sz="2000" b="0" i="1" smtClean="0">
                          <a:latin typeface="Cambria Math" panose="02040503050406030204" pitchFamily="18" charset="0"/>
                        </a:rPr>
                        <m:t>=</m:t>
                      </m:r>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m:rPr>
                          <m:sty m:val="p"/>
                        </m:rPr>
                        <a:rPr lang="en-US" sz="2000">
                          <a:latin typeface="Cambria Math" panose="02040503050406030204" pitchFamily="18" charset="0"/>
                        </a:rPr>
                        <m:t>Δ</m:t>
                      </m:r>
                      <m:r>
                        <a:rPr lang="en-US" sz="2000" i="1">
                          <a:latin typeface="Cambria Math" panose="02040503050406030204" pitchFamily="18" charset="0"/>
                        </a:rPr>
                        <m:t>𝐸</m:t>
                      </m:r>
                    </m:oMath>
                  </m:oMathPara>
                </a14:m>
                <a:endParaRPr lang="en-US" sz="2000">
                  <a:solidFill>
                    <a:srgbClr val="C00000"/>
                  </a:solidFill>
                  <a:latin typeface="Calibri" panose="020F0502020204030204" pitchFamily="34" charset="0"/>
                  <a:cs typeface="Calibri" panose="020F0502020204030204" pitchFamily="34" charset="0"/>
                </a:endParaRPr>
              </a:p>
              <a:p>
                <a:pPr marL="361950">
                  <a:buClr>
                    <a:schemeClr val="tx1"/>
                  </a:buClr>
                </a:pPr>
                <a14:m>
                  <m:oMathPara xmlns:m="http://schemas.openxmlformats.org/officeDocument/2006/math">
                    <m:oMathParaPr>
                      <m:jc m:val="left"/>
                    </m:oMathParaPr>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a:rPr lang="en-US" sz="2000" i="1">
                              <a:latin typeface="Cambria Math" panose="02040503050406030204" pitchFamily="18" charset="0"/>
                            </a:rPr>
                            <m:t>𝑑</m:t>
                          </m:r>
                        </m:e>
                      </m:d>
                      <m:r>
                        <a:rPr lang="en-US" sz="2000" b="0" i="1" smtClean="0">
                          <a:latin typeface="Cambria Math" panose="02040503050406030204" pitchFamily="18" charset="0"/>
                        </a:rPr>
                        <m:t>/</m:t>
                      </m:r>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rPr>
                        <m:t>=</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m:rPr>
                                  <m:sty m:val="p"/>
                                </m:rPr>
                                <a:rPr lang="en-US" sz="2000">
                                  <a:latin typeface="Cambria Math" panose="02040503050406030204" pitchFamily="18" charset="0"/>
                                </a:rPr>
                                <m:t>Δ</m:t>
                              </m:r>
                              <m:r>
                                <a:rPr lang="en-US" sz="2000" i="1">
                                  <a:latin typeface="Cambria Math" panose="02040503050406030204" pitchFamily="18" charset="0"/>
                                </a:rPr>
                                <m:t>𝐸</m:t>
                              </m:r>
                            </m:e>
                          </m:d>
                        </m:e>
                        <m:sup>
                          <m:r>
                            <a:rPr lang="en-US" sz="2000" b="0" i="1" smtClean="0">
                              <a:latin typeface="Cambria Math" panose="02040503050406030204" pitchFamily="18" charset="0"/>
                            </a:rPr>
                            <m:t>−1</m:t>
                          </m:r>
                        </m:sup>
                      </m:sSup>
                    </m:oMath>
                  </m:oMathPara>
                </a14:m>
                <a:endParaRPr lang="en-US" sz="2000">
                  <a:solidFill>
                    <a:srgbClr val="C00000"/>
                  </a:solidFill>
                  <a:latin typeface="Calibri" panose="020F0502020204030204" pitchFamily="34" charset="0"/>
                  <a:cs typeface="Calibri" panose="020F0502020204030204" pitchFamily="34" charset="0"/>
                </a:endParaRPr>
              </a:p>
              <a:p>
                <a:pPr marL="361950">
                  <a:buClr>
                    <a:schemeClr val="tx1"/>
                  </a:buClr>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a:rPr lang="en-US" sz="2000" i="1">
                          <a:latin typeface="Cambria Math" panose="02040503050406030204" pitchFamily="18" charset="0"/>
                        </a:rPr>
                        <m:t>𝑑</m:t>
                      </m:r>
                      <m:r>
                        <a:rPr lang="en-US" sz="2000" i="1">
                          <a:latin typeface="Cambria Math" panose="02040503050406030204" pitchFamily="18" charset="0"/>
                        </a:rPr>
                        <m:t>=</m:t>
                      </m:r>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m:rPr>
                                  <m:sty m:val="p"/>
                                </m:rPr>
                                <a:rPr lang="en-US" sz="2000">
                                  <a:latin typeface="Cambria Math" panose="02040503050406030204" pitchFamily="18" charset="0"/>
                                </a:rPr>
                                <m:t>Δ</m:t>
                              </m:r>
                              <m:r>
                                <a:rPr lang="en-US" sz="2000" i="1">
                                  <a:latin typeface="Cambria Math" panose="02040503050406030204" pitchFamily="18" charset="0"/>
                                </a:rPr>
                                <m:t>𝐸</m:t>
                              </m:r>
                            </m:e>
                          </m:d>
                        </m:e>
                        <m:sup>
                          <m:r>
                            <a:rPr lang="en-US" sz="2000" i="1">
                              <a:latin typeface="Cambria Math" panose="02040503050406030204" pitchFamily="18" charset="0"/>
                            </a:rPr>
                            <m:t>−1</m:t>
                          </m:r>
                        </m:sup>
                      </m:sSup>
                    </m:oMath>
                  </m:oMathPara>
                </a14:m>
                <a:endParaRPr lang="en-US" sz="2000">
                  <a:solidFill>
                    <a:srgbClr val="C00000"/>
                  </a:solidFill>
                  <a:latin typeface="Calibri" panose="020F0502020204030204" pitchFamily="34" charset="0"/>
                  <a:cs typeface="Calibri" panose="020F0502020204030204" pitchFamily="34" charset="0"/>
                </a:endParaRPr>
              </a:p>
              <a:p>
                <a:pPr marL="361950">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𝑑</m:t>
                      </m:r>
                      <m:r>
                        <a:rPr lang="en-US" sz="2000" b="0" i="1" smtClean="0">
                          <a:latin typeface="Cambria Math" panose="02040503050406030204" pitchFamily="18" charset="0"/>
                        </a:rPr>
                        <m:t>=</m:t>
                      </m:r>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rPr>
                                <m:t>𝐺</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𝐸</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r>
                                <a:rPr lang="en-US" sz="2000" i="1">
                                  <a:latin typeface="Cambria Math" panose="02040503050406030204" pitchFamily="18" charset="0"/>
                                </a:rPr>
                                <m:t>−</m:t>
                              </m:r>
                              <m:r>
                                <m:rPr>
                                  <m:sty m:val="p"/>
                                </m:rPr>
                                <a:rPr lang="en-US" sz="2000">
                                  <a:latin typeface="Cambria Math" panose="02040503050406030204" pitchFamily="18" charset="0"/>
                                </a:rPr>
                                <m:t>Δ</m:t>
                              </m:r>
                              <m:r>
                                <a:rPr lang="en-US" sz="2000" i="1">
                                  <a:latin typeface="Cambria Math" panose="02040503050406030204" pitchFamily="18" charset="0"/>
                                </a:rPr>
                                <m:t>𝐸</m:t>
                              </m:r>
                            </m:e>
                          </m:d>
                        </m:e>
                        <m:sup>
                          <m:r>
                            <a:rPr lang="en-US" sz="2000" i="1">
                              <a:latin typeface="Cambria Math" panose="02040503050406030204" pitchFamily="18" charset="0"/>
                            </a:rPr>
                            <m:t>−1</m:t>
                          </m:r>
                        </m:sup>
                      </m:sSup>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𝐸</m:t>
                          </m:r>
                        </m:sub>
                      </m:sSub>
                    </m:oMath>
                  </m:oMathPara>
                </a14:m>
                <a:endParaRPr lang="en-US" sz="2000">
                  <a:solidFill>
                    <a:srgbClr val="C00000"/>
                  </a:solidFill>
                  <a:latin typeface="Calibri" panose="020F0502020204030204" pitchFamily="34" charset="0"/>
                  <a:cs typeface="Calibri" panose="020F0502020204030204" pitchFamily="34" charset="0"/>
                </a:endParaRPr>
              </a:p>
              <a:p>
                <a:pPr marL="576263">
                  <a:buClr>
                    <a:schemeClr val="tx1"/>
                  </a:buClr>
                </a:pPr>
                <a14:m>
                  <m:oMath xmlns:m="http://schemas.openxmlformats.org/officeDocument/2006/math">
                    <m:r>
                      <a:rPr lang="en-US" sz="2000" i="1">
                        <a:latin typeface="Cambria Math" panose="02040503050406030204" pitchFamily="18" charset="0"/>
                      </a:rPr>
                      <m:t>=</m:t>
                    </m:r>
                    <m:r>
                      <a:rPr lang="en-US" sz="2000" b="0" i="1" smtClean="0">
                        <a:latin typeface="Cambria Math" panose="02040503050406030204" pitchFamily="18" charset="0"/>
                      </a:rPr>
                      <m:t>3.53×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m:t>
                        </m:r>
                      </m:sup>
                    </m:sSup>
                  </m:oMath>
                </a14:m>
                <a:r>
                  <a:rPr lang="en-US" sz="2000">
                    <a:solidFill>
                      <a:srgbClr val="C00000"/>
                    </a:solidFill>
                    <a:latin typeface="Calibri" panose="020F0502020204030204" pitchFamily="34" charset="0"/>
                    <a:cs typeface="Calibri" panose="020F0502020204030204" pitchFamily="34" charset="0"/>
                  </a:rPr>
                  <a:t> </a:t>
                </a:r>
                <a:r>
                  <a:rPr lang="en-US" sz="2000">
                    <a:solidFill>
                      <a:srgbClr val="0432FF"/>
                    </a:solidFill>
                    <a:latin typeface="Calibri" panose="020F0502020204030204" pitchFamily="34" charset="0"/>
                    <a:cs typeface="Calibri" panose="020F0502020204030204" pitchFamily="34" charset="0"/>
                  </a:rPr>
                  <a:t>m</a:t>
                </a:r>
              </a:p>
              <a:p>
                <a:pPr marL="857250">
                  <a:buClr>
                    <a:schemeClr val="tx1"/>
                  </a:buClr>
                </a:pPr>
                <a:endParaRPr lang="en-US" sz="2000">
                  <a:solidFill>
                    <a:srgbClr val="4F2170"/>
                  </a:solidFill>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a:t>
                </a:r>
              </a:p>
              <a:p>
                <a:pPr marL="377825" indent="-342900">
                  <a:buClr>
                    <a:schemeClr val="tx1"/>
                  </a:buClr>
                  <a:buFont typeface="Arial" panose="020B0604020202020204" pitchFamily="34" charset="0"/>
                  <a:buChar char="•"/>
                </a:pPr>
                <a:r>
                  <a:rPr lang="en-US" sz="2000">
                    <a:solidFill>
                      <a:srgbClr val="4F2170"/>
                    </a:solidFill>
                    <a:latin typeface="Calibri" panose="020F0502020204030204" pitchFamily="34" charset="0"/>
                    <a:cs typeface="Calibri" panose="020F0502020204030204" pitchFamily="34" charset="0"/>
                  </a:rPr>
                  <a:t>Good time to check the order of magnitude</a:t>
                </a:r>
              </a:p>
            </p:txBody>
          </p:sp>
        </mc:Choice>
        <mc:Fallback xmlns="">
          <p:sp>
            <p:nvSpPr>
              <p:cNvPr id="7" name="Rectangle 6">
                <a:extLst>
                  <a:ext uri="{FF2B5EF4-FFF2-40B4-BE49-F238E27FC236}">
                    <a16:creationId xmlns:a16="http://schemas.microsoft.com/office/drawing/2014/main" id="{C177338F-3330-8C45-9A13-66099F2AC9F4}"/>
                  </a:ext>
                </a:extLst>
              </p:cNvPr>
              <p:cNvSpPr>
                <a:spLocks noRot="1" noChangeAspect="1" noMove="1" noResize="1" noEditPoints="1" noAdjustHandles="1" noChangeArrowheads="1" noChangeShapeType="1" noTextEdit="1"/>
              </p:cNvSpPr>
              <p:nvPr/>
            </p:nvSpPr>
            <p:spPr>
              <a:xfrm>
                <a:off x="4857003" y="2083044"/>
                <a:ext cx="7334997" cy="4408258"/>
              </a:xfrm>
              <a:prstGeom prst="rect">
                <a:avLst/>
              </a:prstGeom>
              <a:blipFill>
                <a:blip r:embed="rId4"/>
                <a:stretch>
                  <a:fillRect l="-691" t="-575" b="-1437"/>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C33841B9-AA2A-4A40-B648-33FC669D61A7}"/>
              </a:ext>
            </a:extLst>
          </p:cNvPr>
          <p:cNvGrpSpPr/>
          <p:nvPr/>
        </p:nvGrpSpPr>
        <p:grpSpPr>
          <a:xfrm>
            <a:off x="9677121" y="1574356"/>
            <a:ext cx="2227811" cy="1016457"/>
            <a:chOff x="9665806" y="2325259"/>
            <a:chExt cx="2227811" cy="1016457"/>
          </a:xfrm>
        </p:grpSpPr>
        <p:grpSp>
          <p:nvGrpSpPr>
            <p:cNvPr id="11" name="Group 10">
              <a:extLst>
                <a:ext uri="{FF2B5EF4-FFF2-40B4-BE49-F238E27FC236}">
                  <a16:creationId xmlns:a16="http://schemas.microsoft.com/office/drawing/2014/main" id="{3DF2CEF2-E48A-264B-8B4C-15FE65E201B7}"/>
                </a:ext>
              </a:extLst>
            </p:cNvPr>
            <p:cNvGrpSpPr/>
            <p:nvPr/>
          </p:nvGrpSpPr>
          <p:grpSpPr>
            <a:xfrm>
              <a:off x="9665806" y="2325259"/>
              <a:ext cx="2227811" cy="1016457"/>
              <a:chOff x="9665806" y="2325259"/>
              <a:chExt cx="2227811" cy="1016457"/>
            </a:xfrm>
          </p:grpSpPr>
          <p:cxnSp>
            <p:nvCxnSpPr>
              <p:cNvPr id="8" name="Straight Connector 7">
                <a:extLst>
                  <a:ext uri="{FF2B5EF4-FFF2-40B4-BE49-F238E27FC236}">
                    <a16:creationId xmlns:a16="http://schemas.microsoft.com/office/drawing/2014/main" id="{42DE2673-014C-B545-BA74-1C38F97E0214}"/>
                  </a:ext>
                </a:extLst>
              </p:cNvPr>
              <p:cNvCxnSpPr>
                <a:cxnSpLocks/>
              </p:cNvCxnSpPr>
              <p:nvPr/>
            </p:nvCxnSpPr>
            <p:spPr>
              <a:xfrm>
                <a:off x="9665806" y="3341716"/>
                <a:ext cx="2227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65DD058-0335-FD4D-B4D5-0FAD60BFD47D}"/>
                  </a:ext>
                </a:extLst>
              </p:cNvPr>
              <p:cNvSpPr>
                <a:spLocks noChangeAspect="1"/>
              </p:cNvSpPr>
              <p:nvPr/>
            </p:nvSpPr>
            <p:spPr>
              <a:xfrm>
                <a:off x="10075026" y="2975956"/>
                <a:ext cx="365760" cy="36576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0D8BF7-42EB-964D-BF31-03D8D05BE5A9}"/>
                  </a:ext>
                </a:extLst>
              </p:cNvPr>
              <p:cNvSpPr>
                <a:spLocks noChangeAspect="1"/>
              </p:cNvSpPr>
              <p:nvPr/>
            </p:nvSpPr>
            <p:spPr>
              <a:xfrm>
                <a:off x="11258204" y="2325259"/>
                <a:ext cx="365760" cy="36576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23D97688-DF72-BB44-95C2-D2B0D0B80CCA}"/>
                </a:ext>
              </a:extLst>
            </p:cNvPr>
            <p:cNvCxnSpPr>
              <a:cxnSpLocks/>
            </p:cNvCxnSpPr>
            <p:nvPr/>
          </p:nvCxnSpPr>
          <p:spPr>
            <a:xfrm flipH="1">
              <a:off x="11438313" y="2543695"/>
              <a:ext cx="2771" cy="79802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246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Highlights: Section 14.1-14.4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19</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517294" y="995893"/>
                <a:ext cx="11187025" cy="5518947"/>
              </a:xfrm>
            </p:spPr>
            <p:txBody>
              <a:bodyPr/>
              <a:lstStyle/>
              <a:p>
                <a:pPr marL="6350" indent="0">
                  <a:buNone/>
                </a:pPr>
                <a:r>
                  <a:rPr lang="en-US" sz="3200" b="1">
                    <a:latin typeface="Calibri" panose="020F0502020204030204" pitchFamily="34" charset="0"/>
                    <a:cs typeface="Calibri" panose="020F0502020204030204" pitchFamily="34" charset="0"/>
                  </a:rPr>
                  <a:t>Mass/Energy Recap</a:t>
                </a:r>
              </a:p>
              <a:p>
                <a:pPr marL="349250" indent="-342900"/>
                <a:r>
                  <a:rPr lang="en-US" sz="3200">
                    <a:solidFill>
                      <a:srgbClr val="C00000"/>
                    </a:solidFill>
                    <a:latin typeface="Calibri" panose="020F0502020204030204" pitchFamily="34" charset="0"/>
                    <a:cs typeface="Calibri" panose="020F0502020204030204" pitchFamily="34" charset="0"/>
                  </a:rPr>
                  <a:t>Mass of a system is the </a:t>
                </a:r>
                <a:r>
                  <a:rPr lang="en-US" sz="3200" b="1" i="1">
                    <a:solidFill>
                      <a:srgbClr val="C00000"/>
                    </a:solidFill>
                    <a:latin typeface="Calibri" panose="020F0502020204030204" pitchFamily="34" charset="0"/>
                    <a:cs typeface="Calibri" panose="020F0502020204030204" pitchFamily="34" charset="0"/>
                  </a:rPr>
                  <a:t>same for all observers</a:t>
                </a:r>
                <a:r>
                  <a:rPr lang="en-US" sz="3200">
                    <a:solidFill>
                      <a:srgbClr val="C00000"/>
                    </a:solidFill>
                    <a:latin typeface="Calibri" panose="020F0502020204030204" pitchFamily="34" charset="0"/>
                    <a:cs typeface="Calibri" panose="020F0502020204030204" pitchFamily="34" charset="0"/>
                  </a:rPr>
                  <a:t>!</a:t>
                </a:r>
              </a:p>
              <a:p>
                <a:pPr marL="349250" indent="-342900"/>
                <a:r>
                  <a:rPr lang="en-US" sz="3200">
                    <a:solidFill>
                      <a:schemeClr val="accent2">
                        <a:lumMod val="50000"/>
                      </a:schemeClr>
                    </a:solidFill>
                    <a:latin typeface="Calibri" panose="020F0502020204030204" pitchFamily="34" charset="0"/>
                    <a:cs typeface="Calibri" panose="020F0502020204030204" pitchFamily="34" charset="0"/>
                  </a:rPr>
                  <a:t>Internal (“rest”) energy:</a:t>
                </a:r>
                <a:r>
                  <a:rPr lang="en-US" sz="3200">
                    <a:solidFill>
                      <a:srgbClr val="C00000"/>
                    </a:solidFill>
                    <a:latin typeface="Calibri" panose="020F0502020204030204" pitchFamily="34" charset="0"/>
                    <a:cs typeface="Calibri" panose="020F0502020204030204" pitchFamily="34" charset="0"/>
                  </a:rPr>
                  <a:t> </a:t>
                </a:r>
                <a14:m>
                  <m:oMath xmlns:m="http://schemas.openxmlformats.org/officeDocument/2006/math">
                    <m:sSub>
                      <m:sSubPr>
                        <m:ctrlPr>
                          <a:rPr lang="en-US" sz="3200" b="0" i="1" smtClean="0">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𝐸</m:t>
                        </m:r>
                      </m:e>
                      <m:sub>
                        <m:r>
                          <m:rPr>
                            <m:sty m:val="p"/>
                          </m:rPr>
                          <a:rPr lang="en-US" sz="3200" b="0" i="0" smtClean="0">
                            <a:latin typeface="Cambria Math" panose="02040503050406030204" pitchFamily="18" charset="0"/>
                            <a:cs typeface="Calibri" panose="020F0502020204030204" pitchFamily="34" charset="0"/>
                          </a:rPr>
                          <m:t>int</m:t>
                        </m:r>
                      </m:sub>
                    </m:sSub>
                    <m:r>
                      <a:rPr lang="en-US" sz="3200">
                        <a:latin typeface="Cambria Math" panose="02040503050406030204" pitchFamily="18" charset="0"/>
                        <a:cs typeface="Calibri" panose="020F0502020204030204" pitchFamily="34" charset="0"/>
                      </a:rPr>
                      <m:t>=</m:t>
                    </m:r>
                    <m:r>
                      <a:rPr lang="en-US" sz="3200" i="1">
                        <a:latin typeface="Cambria Math" panose="02040503050406030204" pitchFamily="18" charset="0"/>
                        <a:cs typeface="Calibri" panose="020F0502020204030204" pitchFamily="34" charset="0"/>
                      </a:rPr>
                      <m:t>𝑚</m:t>
                    </m:r>
                    <m:sSubSup>
                      <m:sSubSupPr>
                        <m:ctrlPr>
                          <a:rPr lang="en-US" sz="3200" i="1">
                            <a:latin typeface="Cambria Math" panose="02040503050406030204" pitchFamily="18" charset="0"/>
                            <a:cs typeface="Calibri" panose="020F0502020204030204" pitchFamily="34" charset="0"/>
                          </a:rPr>
                        </m:ctrlPr>
                      </m:sSubSupPr>
                      <m:e>
                        <m:r>
                          <a:rPr lang="en-US" sz="3200" i="1">
                            <a:latin typeface="Cambria Math" panose="02040503050406030204" pitchFamily="18" charset="0"/>
                            <a:cs typeface="Calibri" panose="020F0502020204030204" pitchFamily="34" charset="0"/>
                          </a:rPr>
                          <m:t>𝑐</m:t>
                        </m:r>
                      </m:e>
                      <m:sub>
                        <m:r>
                          <a:rPr lang="en-US" sz="3200" i="1">
                            <a:latin typeface="Cambria Math" panose="02040503050406030204" pitchFamily="18" charset="0"/>
                            <a:cs typeface="Calibri" panose="020F0502020204030204" pitchFamily="34" charset="0"/>
                          </a:rPr>
                          <m:t>0</m:t>
                        </m:r>
                      </m:sub>
                      <m:sup>
                        <m:r>
                          <a:rPr lang="en-US" sz="3200" i="1">
                            <a:latin typeface="Cambria Math" panose="02040503050406030204" pitchFamily="18" charset="0"/>
                            <a:cs typeface="Calibri" panose="020F0502020204030204" pitchFamily="34" charset="0"/>
                          </a:rPr>
                          <m:t>2</m:t>
                        </m:r>
                      </m:sup>
                    </m:sSubSup>
                  </m:oMath>
                </a14:m>
                <a:endParaRPr lang="en-US" sz="3200">
                  <a:solidFill>
                    <a:srgbClr val="4F2170"/>
                  </a:solidFill>
                  <a:latin typeface="Calibri" panose="020F0502020204030204" pitchFamily="34" charset="0"/>
                  <a:cs typeface="Calibri" panose="020F0502020204030204" pitchFamily="34" charset="0"/>
                </a:endParaRPr>
              </a:p>
              <a:p>
                <a:pPr marL="708025" lvl="1" indent="-342900"/>
                <a:r>
                  <a:rPr lang="en-US" sz="3200">
                    <a:solidFill>
                      <a:srgbClr val="008F00"/>
                    </a:solidFill>
                    <a:latin typeface="Calibri" panose="020F0502020204030204" pitchFamily="34" charset="0"/>
                    <a:cs typeface="Calibri" panose="020F0502020204030204" pitchFamily="34" charset="0"/>
                  </a:rPr>
                  <a:t>Changing </a:t>
                </a:r>
                <a14:m>
                  <m:oMath xmlns:m="http://schemas.openxmlformats.org/officeDocument/2006/math">
                    <m:sSub>
                      <m:sSubPr>
                        <m:ctrlPr>
                          <a:rPr lang="en-US" sz="3200" i="1" smtClean="0">
                            <a:solidFill>
                              <a:schemeClr val="tx1"/>
                            </a:solidFill>
                            <a:latin typeface="Cambria Math" panose="02040503050406030204" pitchFamily="18" charset="0"/>
                            <a:cs typeface="Calibri" panose="020F0502020204030204" pitchFamily="34" charset="0"/>
                          </a:rPr>
                        </m:ctrlPr>
                      </m:sSubPr>
                      <m:e>
                        <m:r>
                          <a:rPr lang="en-US" sz="3200" i="1">
                            <a:solidFill>
                              <a:schemeClr val="tx1"/>
                            </a:solidFill>
                            <a:latin typeface="Cambria Math" panose="02040503050406030204" pitchFamily="18" charset="0"/>
                            <a:cs typeface="Calibri" panose="020F0502020204030204" pitchFamily="34" charset="0"/>
                          </a:rPr>
                          <m:t>𝐸</m:t>
                        </m:r>
                      </m:e>
                      <m:sub>
                        <m:r>
                          <m:rPr>
                            <m:sty m:val="p"/>
                          </m:rPr>
                          <a:rPr lang="en-US" sz="3200">
                            <a:solidFill>
                              <a:schemeClr val="tx1"/>
                            </a:solidFill>
                            <a:latin typeface="Cambria Math" panose="02040503050406030204" pitchFamily="18" charset="0"/>
                            <a:cs typeface="Calibri" panose="020F0502020204030204" pitchFamily="34" charset="0"/>
                          </a:rPr>
                          <m:t>int</m:t>
                        </m:r>
                      </m:sub>
                    </m:sSub>
                  </m:oMath>
                </a14:m>
                <a:r>
                  <a:rPr lang="en-US" sz="3200">
                    <a:solidFill>
                      <a:srgbClr val="008F00"/>
                    </a:solidFill>
                    <a:latin typeface="Calibri" panose="020F0502020204030204" pitchFamily="34" charset="0"/>
                    <a:cs typeface="Calibri" panose="020F0502020204030204" pitchFamily="34" charset="0"/>
                  </a:rPr>
                  <a:t> of a system changes the system’s mass</a:t>
                </a:r>
                <a:endParaRPr lang="en-US" sz="3200" i="1">
                  <a:solidFill>
                    <a:srgbClr val="008F00"/>
                  </a:solidFill>
                  <a:latin typeface="Calibri" panose="020F0502020204030204" pitchFamily="34" charset="0"/>
                  <a:cs typeface="Calibri" panose="020F0502020204030204" pitchFamily="34" charset="0"/>
                </a:endParaRPr>
              </a:p>
              <a:p>
                <a:pPr marL="349250" indent="-342900"/>
                <a:r>
                  <a:rPr lang="en-US" sz="3200">
                    <a:solidFill>
                      <a:srgbClr val="0432FF"/>
                    </a:solidFill>
                    <a:latin typeface="Calibri" panose="020F0502020204030204" pitchFamily="34" charset="0"/>
                    <a:cs typeface="Calibri" panose="020F0502020204030204" pitchFamily="34" charset="0"/>
                  </a:rPr>
                  <a:t>Think about how a system is defined…</a:t>
                </a:r>
              </a:p>
              <a:p>
                <a:pPr marL="708025" lvl="1" indent="-342900"/>
                <a:r>
                  <a:rPr lang="en-US" sz="3200" b="1">
                    <a:solidFill>
                      <a:srgbClr val="4F2170"/>
                    </a:solidFill>
                    <a:latin typeface="Calibri" panose="020F0502020204030204" pitchFamily="34" charset="0"/>
                    <a:cs typeface="Calibri" panose="020F0502020204030204" pitchFamily="34" charset="0"/>
                  </a:rPr>
                  <a:t>Standard kilogram by itself:</a:t>
                </a:r>
              </a:p>
              <a:p>
                <a:pPr marL="1263650" lvl="2" indent="-342900"/>
                <a:r>
                  <a:rPr lang="en-US" sz="3200">
                    <a:solidFill>
                      <a:srgbClr val="C00000"/>
                    </a:solidFill>
                    <a:latin typeface="Calibri" panose="020F0502020204030204" pitchFamily="34" charset="0"/>
                    <a:cs typeface="Calibri" panose="020F0502020204030204" pitchFamily="34" charset="0"/>
                  </a:rPr>
                  <a:t>No internal energy to change!</a:t>
                </a:r>
              </a:p>
              <a:p>
                <a:pPr marL="1263650" lvl="2" indent="-342900"/>
                <a:r>
                  <a:rPr lang="en-US" sz="3200">
                    <a:solidFill>
                      <a:schemeClr val="accent2">
                        <a:lumMod val="50000"/>
                      </a:schemeClr>
                    </a:solidFill>
                    <a:latin typeface="Calibri" panose="020F0502020204030204" pitchFamily="34" charset="0"/>
                    <a:cs typeface="Calibri" panose="020F0502020204030204" pitchFamily="34" charset="0"/>
                  </a:rPr>
                  <a:t>Mass of the system [just the kilogram, here] </a:t>
                </a:r>
                <a:r>
                  <a:rPr lang="en-US" sz="3200" i="1">
                    <a:solidFill>
                      <a:schemeClr val="accent2">
                        <a:lumMod val="50000"/>
                      </a:schemeClr>
                    </a:solidFill>
                    <a:latin typeface="Calibri" panose="020F0502020204030204" pitchFamily="34" charset="0"/>
                    <a:cs typeface="Calibri" panose="020F0502020204030204" pitchFamily="34" charset="0"/>
                  </a:rPr>
                  <a:t>unchanged</a:t>
                </a:r>
              </a:p>
              <a:p>
                <a:pPr marL="708025" lvl="1" indent="-342900"/>
                <a:r>
                  <a:rPr lang="en-US" sz="3200" b="1">
                    <a:solidFill>
                      <a:srgbClr val="008F00"/>
                    </a:solidFill>
                    <a:latin typeface="Calibri" panose="020F0502020204030204" pitchFamily="34" charset="0"/>
                    <a:cs typeface="Calibri" panose="020F0502020204030204" pitchFamily="34" charset="0"/>
                  </a:rPr>
                  <a:t>Standard kilogram + Earth:</a:t>
                </a:r>
              </a:p>
              <a:p>
                <a:pPr marL="1263650" lvl="2" indent="-342900"/>
                <a:r>
                  <a:rPr lang="en-US" sz="3200">
                    <a:solidFill>
                      <a:srgbClr val="0432FF"/>
                    </a:solidFill>
                    <a:latin typeface="Calibri" panose="020F0502020204030204" pitchFamily="34" charset="0"/>
                    <a:cs typeface="Calibri" panose="020F0502020204030204" pitchFamily="34" charset="0"/>
                  </a:rPr>
                  <a:t>Internal energy from gravitational interaction!</a:t>
                </a:r>
              </a:p>
              <a:p>
                <a:pPr marL="1263650" lvl="2" indent="-342900"/>
                <a:r>
                  <a:rPr lang="en-US" sz="3200">
                    <a:solidFill>
                      <a:srgbClr val="4F2170"/>
                    </a:solidFill>
                    <a:latin typeface="Calibri" panose="020F0502020204030204" pitchFamily="34" charset="0"/>
                    <a:cs typeface="Calibri" panose="020F0502020204030204" pitchFamily="34" charset="0"/>
                  </a:rPr>
                  <a:t>Mass of the system [kilogram + Earth] changes</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517294" y="995893"/>
                <a:ext cx="11187025" cy="5518947"/>
              </a:xfrm>
              <a:blipFill>
                <a:blip r:embed="rId3"/>
                <a:stretch>
                  <a:fillRect l="-1247" t="-1147" b="-2523"/>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B97DB9BB-DF7B-CA49-A991-4540152D8B16}"/>
              </a:ext>
            </a:extLst>
          </p:cNvPr>
          <p:cNvGrpSpPr/>
          <p:nvPr/>
        </p:nvGrpSpPr>
        <p:grpSpPr>
          <a:xfrm>
            <a:off x="9831866" y="2881510"/>
            <a:ext cx="2227811" cy="1157134"/>
            <a:chOff x="9665806" y="2325259"/>
            <a:chExt cx="2227811" cy="1157134"/>
          </a:xfrm>
        </p:grpSpPr>
        <p:cxnSp>
          <p:nvCxnSpPr>
            <p:cNvPr id="9" name="Straight Connector 8">
              <a:extLst>
                <a:ext uri="{FF2B5EF4-FFF2-40B4-BE49-F238E27FC236}">
                  <a16:creationId xmlns:a16="http://schemas.microsoft.com/office/drawing/2014/main" id="{1D31ECAD-6676-374D-8C74-9AED9270FE46}"/>
                </a:ext>
              </a:extLst>
            </p:cNvPr>
            <p:cNvCxnSpPr>
              <a:cxnSpLocks/>
            </p:cNvCxnSpPr>
            <p:nvPr/>
          </p:nvCxnSpPr>
          <p:spPr>
            <a:xfrm>
              <a:off x="9665806" y="3482393"/>
              <a:ext cx="2227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C6C8C07-82AC-3849-B4E1-1A42C27241C6}"/>
                </a:ext>
              </a:extLst>
            </p:cNvPr>
            <p:cNvSpPr>
              <a:spLocks noChangeAspect="1"/>
            </p:cNvSpPr>
            <p:nvPr/>
          </p:nvSpPr>
          <p:spPr>
            <a:xfrm>
              <a:off x="10075026" y="2975956"/>
              <a:ext cx="365760" cy="36576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1DD885-5060-B34D-90C5-48DB51162561}"/>
                </a:ext>
              </a:extLst>
            </p:cNvPr>
            <p:cNvSpPr>
              <a:spLocks noChangeAspect="1"/>
            </p:cNvSpPr>
            <p:nvPr/>
          </p:nvSpPr>
          <p:spPr>
            <a:xfrm>
              <a:off x="11258204" y="2325259"/>
              <a:ext cx="365760" cy="36576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0555183-3C7B-7A4A-86AB-F65F25452615}"/>
              </a:ext>
            </a:extLst>
          </p:cNvPr>
          <p:cNvGrpSpPr/>
          <p:nvPr/>
        </p:nvGrpSpPr>
        <p:grpSpPr>
          <a:xfrm>
            <a:off x="9988061" y="2768991"/>
            <a:ext cx="2079674" cy="1209799"/>
            <a:chOff x="9988061" y="2768991"/>
            <a:chExt cx="2079674" cy="1209799"/>
          </a:xfrm>
        </p:grpSpPr>
        <p:sp>
          <p:nvSpPr>
            <p:cNvPr id="4" name="Rounded Rectangle 3">
              <a:extLst>
                <a:ext uri="{FF2B5EF4-FFF2-40B4-BE49-F238E27FC236}">
                  <a16:creationId xmlns:a16="http://schemas.microsoft.com/office/drawing/2014/main" id="{BA742BD5-C199-1541-AEB3-E57C2969BC41}"/>
                </a:ext>
              </a:extLst>
            </p:cNvPr>
            <p:cNvSpPr/>
            <p:nvPr/>
          </p:nvSpPr>
          <p:spPr>
            <a:xfrm>
              <a:off x="9988061" y="3376246"/>
              <a:ext cx="914400" cy="602544"/>
            </a:xfrm>
            <a:prstGeom prst="roundRect">
              <a:avLst/>
            </a:prstGeom>
            <a:noFill/>
            <a:ln w="38100">
              <a:solidFill>
                <a:srgbClr val="4F217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59979DC-C0FC-0F48-8293-E1B4B228E786}"/>
                </a:ext>
              </a:extLst>
            </p:cNvPr>
            <p:cNvSpPr/>
            <p:nvPr/>
          </p:nvSpPr>
          <p:spPr>
            <a:xfrm>
              <a:off x="11153335" y="2768991"/>
              <a:ext cx="914400" cy="602544"/>
            </a:xfrm>
            <a:prstGeom prst="roundRect">
              <a:avLst/>
            </a:prstGeom>
            <a:noFill/>
            <a:ln w="38100">
              <a:solidFill>
                <a:srgbClr val="4F217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2E75FA6-8028-9747-880F-0DE4C3C07AF3}"/>
              </a:ext>
            </a:extLst>
          </p:cNvPr>
          <p:cNvGrpSpPr/>
          <p:nvPr/>
        </p:nvGrpSpPr>
        <p:grpSpPr>
          <a:xfrm>
            <a:off x="9988062" y="2771335"/>
            <a:ext cx="2082018" cy="1520895"/>
            <a:chOff x="9988062" y="2771335"/>
            <a:chExt cx="2082018" cy="1520895"/>
          </a:xfrm>
        </p:grpSpPr>
        <p:sp>
          <p:nvSpPr>
            <p:cNvPr id="15" name="Rounded Rectangle 14">
              <a:extLst>
                <a:ext uri="{FF2B5EF4-FFF2-40B4-BE49-F238E27FC236}">
                  <a16:creationId xmlns:a16="http://schemas.microsoft.com/office/drawing/2014/main" id="{C15E297B-AD93-B248-9505-D94968153630}"/>
                </a:ext>
              </a:extLst>
            </p:cNvPr>
            <p:cNvSpPr/>
            <p:nvPr/>
          </p:nvSpPr>
          <p:spPr>
            <a:xfrm>
              <a:off x="9988062" y="3219156"/>
              <a:ext cx="914396" cy="1071490"/>
            </a:xfrm>
            <a:prstGeom prst="roundRect">
              <a:avLst/>
            </a:prstGeom>
            <a:noFill/>
            <a:ln w="38100">
              <a:solidFill>
                <a:srgbClr val="008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1723E8F-C34F-B241-977B-3BA849FB6189}"/>
                </a:ext>
              </a:extLst>
            </p:cNvPr>
            <p:cNvSpPr/>
            <p:nvPr/>
          </p:nvSpPr>
          <p:spPr>
            <a:xfrm>
              <a:off x="11154409" y="2771335"/>
              <a:ext cx="915671" cy="1520895"/>
            </a:xfrm>
            <a:prstGeom prst="roundRect">
              <a:avLst/>
            </a:prstGeom>
            <a:noFill/>
            <a:ln w="38100">
              <a:solidFill>
                <a:srgbClr val="008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021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B94784-73F6-E444-8A0C-E3543F0835E4}"/>
              </a:ext>
            </a:extLst>
          </p:cNvPr>
          <p:cNvSpPr>
            <a:spLocks noGrp="1"/>
          </p:cNvSpPr>
          <p:nvPr>
            <p:ph type="title"/>
          </p:nvPr>
        </p:nvSpPr>
        <p:spPr/>
        <p:txBody>
          <a:bodyPr/>
          <a:lstStyle/>
          <a:p>
            <a:r>
              <a:rPr lang="en-US" altLang="en-US">
                <a:ea typeface="Arial" charset="0"/>
              </a:rPr>
              <a:t>The Boxcar</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2</a:t>
            </a:fld>
            <a:endParaRPr lang="en-US"/>
          </a:p>
        </p:txBody>
      </p:sp>
      <p:sp>
        <p:nvSpPr>
          <p:cNvPr id="2096164" name="Rectangle 36"/>
          <p:cNvSpPr>
            <a:spLocks noGrp="1" noChangeArrowheads="1"/>
          </p:cNvSpPr>
          <p:nvPr>
            <p:ph idx="1"/>
          </p:nvPr>
        </p:nvSpPr>
        <p:spPr>
          <a:xfrm>
            <a:off x="498764" y="990412"/>
            <a:ext cx="11321933" cy="3539430"/>
          </a:xfrm>
          <a:noFill/>
          <a:ln/>
        </p:spPr>
        <p:txBody>
          <a:bodyPr/>
          <a:lstStyle/>
          <a:p>
            <a:pPr marL="15875" indent="-15875">
              <a:buNone/>
            </a:pPr>
            <a:r>
              <a:rPr lang="en-US" altLang="en-US" sz="2800">
                <a:latin typeface="Calibri" panose="020F0502020204030204" pitchFamily="34" charset="0"/>
                <a:ea typeface="Arial" charset="0"/>
                <a:cs typeface="Calibri" panose="020F0502020204030204" pitchFamily="34" charset="0"/>
              </a:rPr>
              <a:t>A boxcar moves right at </a:t>
            </a:r>
            <a:r>
              <a:rPr lang="en-US" altLang="en-US" sz="2800">
                <a:solidFill>
                  <a:schemeClr val="accent2"/>
                </a:solidFill>
                <a:latin typeface="Calibri" panose="020F0502020204030204" pitchFamily="34" charset="0"/>
                <a:ea typeface="Arial" charset="0"/>
                <a:cs typeface="Calibri" panose="020F0502020204030204" pitchFamily="34" charset="0"/>
              </a:rPr>
              <a:t>50 m/s</a:t>
            </a:r>
            <a:r>
              <a:rPr lang="en-US" altLang="en-US" sz="2800">
                <a:latin typeface="Calibri" panose="020F0502020204030204" pitchFamily="34" charset="0"/>
                <a:ea typeface="Arial" charset="0"/>
                <a:cs typeface="Calibri" panose="020F0502020204030204" pitchFamily="34" charset="0"/>
              </a:rPr>
              <a:t>. A physics professor kicks a soccer ball at </a:t>
            </a:r>
            <a:r>
              <a:rPr lang="en-US" altLang="en-US" sz="2800">
                <a:solidFill>
                  <a:schemeClr val="accent2"/>
                </a:solidFill>
                <a:latin typeface="Calibri" panose="020F0502020204030204" pitchFamily="34" charset="0"/>
                <a:ea typeface="Arial" charset="0"/>
                <a:cs typeface="Calibri" panose="020F0502020204030204" pitchFamily="34" charset="0"/>
              </a:rPr>
              <a:t>5 m/s</a:t>
            </a:r>
            <a:r>
              <a:rPr lang="en-US" altLang="en-US" sz="2800">
                <a:latin typeface="Calibri" panose="020F0502020204030204" pitchFamily="34" charset="0"/>
                <a:ea typeface="Arial" charset="0"/>
                <a:cs typeface="Calibri" panose="020F0502020204030204" pitchFamily="34" charset="0"/>
              </a:rPr>
              <a:t> toward  the front of the car. Since the boxcar is </a:t>
            </a:r>
            <a:r>
              <a:rPr lang="en-US" altLang="en-US" sz="2800">
                <a:solidFill>
                  <a:schemeClr val="accent2"/>
                </a:solidFill>
                <a:latin typeface="Calibri" panose="020F0502020204030204" pitchFamily="34" charset="0"/>
                <a:ea typeface="Arial" charset="0"/>
                <a:cs typeface="Calibri" panose="020F0502020204030204" pitchFamily="34" charset="0"/>
              </a:rPr>
              <a:t>10 m</a:t>
            </a:r>
            <a:r>
              <a:rPr lang="en-US" altLang="en-US" sz="2800">
                <a:latin typeface="Calibri" panose="020F0502020204030204" pitchFamily="34" charset="0"/>
                <a:ea typeface="Arial" charset="0"/>
                <a:cs typeface="Calibri" panose="020F0502020204030204" pitchFamily="34" charset="0"/>
              </a:rPr>
              <a:t> long, he measures the time it takes for the ball to reach the front wall to be </a:t>
            </a:r>
            <a:r>
              <a:rPr lang="en-US" altLang="en-US" sz="2800" i="1">
                <a:solidFill>
                  <a:srgbClr val="7E12AE"/>
                </a:solidFill>
                <a:latin typeface="Calibri" panose="020F0502020204030204" pitchFamily="34" charset="0"/>
                <a:ea typeface="Arial" charset="0"/>
                <a:cs typeface="Calibri" panose="020F0502020204030204" pitchFamily="34" charset="0"/>
              </a:rPr>
              <a:t>t </a:t>
            </a:r>
            <a:r>
              <a:rPr lang="en-US" altLang="en-US" sz="2800">
                <a:solidFill>
                  <a:srgbClr val="7E12AE"/>
                </a:solidFill>
                <a:latin typeface="Calibri" panose="020F0502020204030204" pitchFamily="34" charset="0"/>
                <a:ea typeface="Arial" charset="0"/>
                <a:cs typeface="Calibri" panose="020F0502020204030204" pitchFamily="34" charset="0"/>
              </a:rPr>
              <a:t>= 10 m / 5</a:t>
            </a:r>
            <a:r>
              <a:rPr lang="en-US" altLang="en-US" sz="2800" i="1">
                <a:solidFill>
                  <a:srgbClr val="7E12AE"/>
                </a:solidFill>
                <a:latin typeface="Calibri" panose="020F0502020204030204" pitchFamily="34" charset="0"/>
                <a:ea typeface="Arial" charset="0"/>
                <a:cs typeface="Calibri" panose="020F0502020204030204" pitchFamily="34" charset="0"/>
              </a:rPr>
              <a:t> </a:t>
            </a:r>
            <a:r>
              <a:rPr lang="en-US" altLang="en-US" sz="2800">
                <a:solidFill>
                  <a:srgbClr val="7E12AE"/>
                </a:solidFill>
                <a:latin typeface="Calibri" panose="020F0502020204030204" pitchFamily="34" charset="0"/>
                <a:ea typeface="Arial" charset="0"/>
                <a:cs typeface="Calibri" panose="020F0502020204030204" pitchFamily="34" charset="0"/>
              </a:rPr>
              <a:t>m/s = 2 seconds</a:t>
            </a:r>
            <a:r>
              <a:rPr lang="en-US" altLang="en-US" sz="2800">
                <a:latin typeface="Calibri" panose="020F0502020204030204" pitchFamily="34" charset="0"/>
                <a:ea typeface="Arial" charset="0"/>
                <a:cs typeface="Calibri" panose="020F0502020204030204" pitchFamily="34" charset="0"/>
              </a:rPr>
              <a:t>. What time does the girl at the station measure?</a:t>
            </a:r>
          </a:p>
          <a:p>
            <a:pPr marL="401638" indent="-401638">
              <a:buNone/>
            </a:pPr>
            <a:endParaRPr lang="en-US" altLang="en-US" sz="28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2800">
                <a:latin typeface="Calibri" panose="020F0502020204030204" pitchFamily="34" charset="0"/>
                <a:cs typeface="Calibri" panose="020F0502020204030204" pitchFamily="34" charset="0"/>
              </a:rPr>
              <a:t>2 s</a:t>
            </a:r>
          </a:p>
          <a:p>
            <a:pPr marL="514350" indent="-514350">
              <a:buFont typeface="+mj-lt"/>
              <a:buAutoNum type="alphaLcParenR"/>
            </a:pPr>
            <a:r>
              <a:rPr lang="en-US" altLang="en-US" sz="2800">
                <a:latin typeface="Calibri" panose="020F0502020204030204" pitchFamily="34" charset="0"/>
                <a:cs typeface="Calibri" panose="020F0502020204030204" pitchFamily="34" charset="0"/>
              </a:rPr>
              <a:t>more than 2 s</a:t>
            </a:r>
            <a:endParaRPr lang="en-US" altLang="en-US" sz="2800" baseline="30000">
              <a:latin typeface="Calibri" panose="020F0502020204030204" pitchFamily="34" charset="0"/>
              <a:cs typeface="Calibri" panose="020F0502020204030204" pitchFamily="34" charset="0"/>
            </a:endParaRPr>
          </a:p>
          <a:p>
            <a:pPr marL="514350" indent="-514350">
              <a:buFont typeface="+mj-lt"/>
              <a:buAutoNum type="alphaLcParenR"/>
            </a:pPr>
            <a:r>
              <a:rPr lang="en-US" altLang="en-US" sz="2800">
                <a:latin typeface="Calibri" panose="020F0502020204030204" pitchFamily="34" charset="0"/>
                <a:cs typeface="Calibri" panose="020F0502020204030204" pitchFamily="34" charset="0"/>
              </a:rPr>
              <a:t>less than 2 s</a:t>
            </a:r>
          </a:p>
        </p:txBody>
      </p:sp>
      <p:grpSp>
        <p:nvGrpSpPr>
          <p:cNvPr id="2096135" name="Group 7"/>
          <p:cNvGrpSpPr>
            <a:grpSpLocks/>
          </p:cNvGrpSpPr>
          <p:nvPr/>
        </p:nvGrpSpPr>
        <p:grpSpPr bwMode="auto">
          <a:xfrm>
            <a:off x="3568925" y="2881375"/>
            <a:ext cx="2392363" cy="1778000"/>
            <a:chOff x="0" y="2260"/>
            <a:chExt cx="1834" cy="1431"/>
          </a:xfrm>
        </p:grpSpPr>
        <p:graphicFrame>
          <p:nvGraphicFramePr>
            <p:cNvPr id="2096136" name="Object 8"/>
            <p:cNvGraphicFramePr>
              <a:graphicFrameLocks noChangeAspect="1"/>
            </p:cNvGraphicFramePr>
            <p:nvPr/>
          </p:nvGraphicFramePr>
          <p:xfrm>
            <a:off x="0" y="2260"/>
            <a:ext cx="1780" cy="1264"/>
          </p:xfrm>
          <a:graphic>
            <a:graphicData uri="http://schemas.openxmlformats.org/presentationml/2006/ole">
              <mc:AlternateContent xmlns:mc="http://schemas.openxmlformats.org/markup-compatibility/2006">
                <mc:Choice xmlns:v="urn:schemas-microsoft-com:vml" Requires="v">
                  <p:oleObj spid="_x0000_s121760" name="Clip" r:id="rId4" imgW="38430200" imgH="27203400" progId="MS_ClipArt_Gallery.2">
                    <p:embed/>
                  </p:oleObj>
                </mc:Choice>
                <mc:Fallback>
                  <p:oleObj name="Clip" r:id="rId4" imgW="38430200" imgH="27203400" progId="MS_ClipArt_Gallery.2">
                    <p:embed/>
                    <p:pic>
                      <p:nvPicPr>
                        <p:cNvPr id="209613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60"/>
                          <a:ext cx="1780" cy="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96137" name="Object 9"/>
            <p:cNvGraphicFramePr>
              <a:graphicFrameLocks noChangeAspect="1"/>
            </p:cNvGraphicFramePr>
            <p:nvPr/>
          </p:nvGraphicFramePr>
          <p:xfrm>
            <a:off x="1175" y="2821"/>
            <a:ext cx="659" cy="870"/>
          </p:xfrm>
          <a:graphic>
            <a:graphicData uri="http://schemas.openxmlformats.org/presentationml/2006/ole">
              <mc:AlternateContent xmlns:mc="http://schemas.openxmlformats.org/markup-compatibility/2006">
                <mc:Choice xmlns:v="urn:schemas-microsoft-com:vml" Requires="v">
                  <p:oleObj spid="_x0000_s121761" name="Clip" r:id="rId6" imgW="19304000" imgH="25565100" progId="MS_ClipArt_Gallery.2">
                    <p:embed/>
                  </p:oleObj>
                </mc:Choice>
                <mc:Fallback>
                  <p:oleObj name="Clip" r:id="rId6" imgW="19304000" imgH="25565100" progId="MS_ClipArt_Gallery.2">
                    <p:embed/>
                    <p:pic>
                      <p:nvPicPr>
                        <p:cNvPr id="209613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5" y="2821"/>
                          <a:ext cx="659" cy="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39" name="Group 10">
            <a:extLst>
              <a:ext uri="{FF2B5EF4-FFF2-40B4-BE49-F238E27FC236}">
                <a16:creationId xmlns:a16="http://schemas.microsoft.com/office/drawing/2014/main" id="{9A25746B-49F5-7E47-B835-A10218B08CBC}"/>
              </a:ext>
            </a:extLst>
          </p:cNvPr>
          <p:cNvGrpSpPr>
            <a:grpSpLocks/>
          </p:cNvGrpSpPr>
          <p:nvPr/>
        </p:nvGrpSpPr>
        <p:grpSpPr bwMode="auto">
          <a:xfrm>
            <a:off x="6404096" y="2980842"/>
            <a:ext cx="4904581" cy="1841341"/>
            <a:chOff x="2551" y="1991"/>
            <a:chExt cx="3327" cy="1695"/>
          </a:xfrm>
        </p:grpSpPr>
        <p:sp>
          <p:nvSpPr>
            <p:cNvPr id="40" name="Rectangle 11">
              <a:extLst>
                <a:ext uri="{FF2B5EF4-FFF2-40B4-BE49-F238E27FC236}">
                  <a16:creationId xmlns:a16="http://schemas.microsoft.com/office/drawing/2014/main" id="{690D0A8E-5E07-1049-8198-14DE063039CF}"/>
                </a:ext>
              </a:extLst>
            </p:cNvPr>
            <p:cNvSpPr>
              <a:spLocks noChangeArrowheads="1"/>
            </p:cNvSpPr>
            <p:nvPr/>
          </p:nvSpPr>
          <p:spPr bwMode="auto">
            <a:xfrm>
              <a:off x="2551" y="2097"/>
              <a:ext cx="3209" cy="1589"/>
            </a:xfrm>
            <a:prstGeom prst="rect">
              <a:avLst/>
            </a:prstGeom>
            <a:noFill/>
            <a:ln w="9525">
              <a:no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Line 12">
              <a:extLst>
                <a:ext uri="{FF2B5EF4-FFF2-40B4-BE49-F238E27FC236}">
                  <a16:creationId xmlns:a16="http://schemas.microsoft.com/office/drawing/2014/main" id="{8CA37D41-F17F-EB47-AC67-CF09D29DFCF0}"/>
                </a:ext>
              </a:extLst>
            </p:cNvPr>
            <p:cNvSpPr>
              <a:spLocks noChangeShapeType="1"/>
            </p:cNvSpPr>
            <p:nvPr/>
          </p:nvSpPr>
          <p:spPr bwMode="auto">
            <a:xfrm>
              <a:off x="5165" y="2828"/>
              <a:ext cx="40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2" name="Text Box 13">
              <a:extLst>
                <a:ext uri="{FF2B5EF4-FFF2-40B4-BE49-F238E27FC236}">
                  <a16:creationId xmlns:a16="http://schemas.microsoft.com/office/drawing/2014/main" id="{519A2BF8-6C6A-9246-AE3F-B7739094F1C0}"/>
                </a:ext>
              </a:extLst>
            </p:cNvPr>
            <p:cNvSpPr txBox="1">
              <a:spLocks noChangeArrowheads="1"/>
            </p:cNvSpPr>
            <p:nvPr/>
          </p:nvSpPr>
          <p:spPr bwMode="auto">
            <a:xfrm>
              <a:off x="5102" y="2925"/>
              <a:ext cx="776" cy="391"/>
            </a:xfrm>
            <a:prstGeom prst="rect">
              <a:avLst/>
            </a:prstGeom>
            <a:no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altLang="en-US" sz="2400" b="1">
                  <a:latin typeface="Arial" charset="0"/>
                  <a:ea typeface="Arial" charset="0"/>
                  <a:cs typeface="Arial" charset="0"/>
                </a:rPr>
                <a:t>50 m/s</a:t>
              </a:r>
            </a:p>
          </p:txBody>
        </p:sp>
        <p:grpSp>
          <p:nvGrpSpPr>
            <p:cNvPr id="43" name="Group 14">
              <a:extLst>
                <a:ext uri="{FF2B5EF4-FFF2-40B4-BE49-F238E27FC236}">
                  <a16:creationId xmlns:a16="http://schemas.microsoft.com/office/drawing/2014/main" id="{FA2478F7-A792-C745-83E7-3EB244D48DC6}"/>
                </a:ext>
              </a:extLst>
            </p:cNvPr>
            <p:cNvGrpSpPr>
              <a:grpSpLocks/>
            </p:cNvGrpSpPr>
            <p:nvPr/>
          </p:nvGrpSpPr>
          <p:grpSpPr bwMode="auto">
            <a:xfrm>
              <a:off x="2880" y="2326"/>
              <a:ext cx="2238" cy="1254"/>
              <a:chOff x="4054" y="0"/>
              <a:chExt cx="1451" cy="833"/>
            </a:xfrm>
          </p:grpSpPr>
          <p:sp>
            <p:nvSpPr>
              <p:cNvPr id="50" name="Rectangle 15">
                <a:extLst>
                  <a:ext uri="{FF2B5EF4-FFF2-40B4-BE49-F238E27FC236}">
                    <a16:creationId xmlns:a16="http://schemas.microsoft.com/office/drawing/2014/main" id="{8381D628-4099-AA4A-AC59-4A1467EE28E9}"/>
                  </a:ext>
                </a:extLst>
              </p:cNvPr>
              <p:cNvSpPr>
                <a:spLocks noChangeArrowheads="1"/>
              </p:cNvSpPr>
              <p:nvPr/>
            </p:nvSpPr>
            <p:spPr bwMode="auto">
              <a:xfrm>
                <a:off x="4054" y="0"/>
                <a:ext cx="1451" cy="600"/>
              </a:xfrm>
              <a:prstGeom prst="rect">
                <a:avLst/>
              </a:prstGeom>
              <a:solidFill>
                <a:schemeClr val="bg2">
                  <a:lumMod val="50000"/>
                </a:schemeClr>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51" name="Group 16">
                <a:extLst>
                  <a:ext uri="{FF2B5EF4-FFF2-40B4-BE49-F238E27FC236}">
                    <a16:creationId xmlns:a16="http://schemas.microsoft.com/office/drawing/2014/main" id="{19862E66-842F-A748-A386-7BDB419C10A4}"/>
                  </a:ext>
                </a:extLst>
              </p:cNvPr>
              <p:cNvGrpSpPr>
                <a:grpSpLocks/>
              </p:cNvGrpSpPr>
              <p:nvPr/>
            </p:nvGrpSpPr>
            <p:grpSpPr bwMode="auto">
              <a:xfrm>
                <a:off x="4063" y="633"/>
                <a:ext cx="1434" cy="200"/>
                <a:chOff x="4064" y="633"/>
                <a:chExt cx="1434" cy="200"/>
              </a:xfrm>
            </p:grpSpPr>
            <p:grpSp>
              <p:nvGrpSpPr>
                <p:cNvPr id="52" name="Group 17">
                  <a:extLst>
                    <a:ext uri="{FF2B5EF4-FFF2-40B4-BE49-F238E27FC236}">
                      <a16:creationId xmlns:a16="http://schemas.microsoft.com/office/drawing/2014/main" id="{898BC74B-700A-AB4A-B346-0384B03090D1}"/>
                    </a:ext>
                  </a:extLst>
                </p:cNvPr>
                <p:cNvGrpSpPr>
                  <a:grpSpLocks/>
                </p:cNvGrpSpPr>
                <p:nvPr/>
              </p:nvGrpSpPr>
              <p:grpSpPr bwMode="auto">
                <a:xfrm>
                  <a:off x="4064" y="633"/>
                  <a:ext cx="442" cy="200"/>
                  <a:chOff x="4100" y="625"/>
                  <a:chExt cx="442" cy="200"/>
                </a:xfrm>
              </p:grpSpPr>
              <p:grpSp>
                <p:nvGrpSpPr>
                  <p:cNvPr id="58" name="Group 18">
                    <a:extLst>
                      <a:ext uri="{FF2B5EF4-FFF2-40B4-BE49-F238E27FC236}">
                        <a16:creationId xmlns:a16="http://schemas.microsoft.com/office/drawing/2014/main" id="{C89D9485-BDBA-1541-9D8A-3211046BA776}"/>
                      </a:ext>
                    </a:extLst>
                  </p:cNvPr>
                  <p:cNvGrpSpPr>
                    <a:grpSpLocks/>
                  </p:cNvGrpSpPr>
                  <p:nvPr/>
                </p:nvGrpSpPr>
                <p:grpSpPr bwMode="auto">
                  <a:xfrm>
                    <a:off x="4100" y="625"/>
                    <a:ext cx="442" cy="200"/>
                    <a:chOff x="4100" y="625"/>
                    <a:chExt cx="442" cy="200"/>
                  </a:xfrm>
                </p:grpSpPr>
                <p:sp>
                  <p:nvSpPr>
                    <p:cNvPr id="60" name="Oval 19">
                      <a:extLst>
                        <a:ext uri="{FF2B5EF4-FFF2-40B4-BE49-F238E27FC236}">
                          <a16:creationId xmlns:a16="http://schemas.microsoft.com/office/drawing/2014/main" id="{0CA96C3D-1EA2-6245-A12C-6AA7118F9F78}"/>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1" name="Oval 20">
                      <a:extLst>
                        <a:ext uri="{FF2B5EF4-FFF2-40B4-BE49-F238E27FC236}">
                          <a16:creationId xmlns:a16="http://schemas.microsoft.com/office/drawing/2014/main" id="{5261CBF7-2C9E-7D42-835F-02088A1D8641}"/>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59" name="Rectangle 21">
                    <a:extLst>
                      <a:ext uri="{FF2B5EF4-FFF2-40B4-BE49-F238E27FC236}">
                        <a16:creationId xmlns:a16="http://schemas.microsoft.com/office/drawing/2014/main" id="{B0C8C226-1A31-544C-8232-95C6766B2395}"/>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53" name="Group 22">
                  <a:extLst>
                    <a:ext uri="{FF2B5EF4-FFF2-40B4-BE49-F238E27FC236}">
                      <a16:creationId xmlns:a16="http://schemas.microsoft.com/office/drawing/2014/main" id="{67CFB615-FE58-FE44-87F3-540593622CF5}"/>
                    </a:ext>
                  </a:extLst>
                </p:cNvPr>
                <p:cNvGrpSpPr>
                  <a:grpSpLocks/>
                </p:cNvGrpSpPr>
                <p:nvPr/>
              </p:nvGrpSpPr>
              <p:grpSpPr bwMode="auto">
                <a:xfrm>
                  <a:off x="5056" y="633"/>
                  <a:ext cx="442" cy="200"/>
                  <a:chOff x="4100" y="625"/>
                  <a:chExt cx="442" cy="200"/>
                </a:xfrm>
              </p:grpSpPr>
              <p:grpSp>
                <p:nvGrpSpPr>
                  <p:cNvPr id="54" name="Group 23">
                    <a:extLst>
                      <a:ext uri="{FF2B5EF4-FFF2-40B4-BE49-F238E27FC236}">
                        <a16:creationId xmlns:a16="http://schemas.microsoft.com/office/drawing/2014/main" id="{87E186B4-7B10-C44B-8AA9-E7D5CD72512F}"/>
                      </a:ext>
                    </a:extLst>
                  </p:cNvPr>
                  <p:cNvGrpSpPr>
                    <a:grpSpLocks/>
                  </p:cNvGrpSpPr>
                  <p:nvPr/>
                </p:nvGrpSpPr>
                <p:grpSpPr bwMode="auto">
                  <a:xfrm>
                    <a:off x="4100" y="625"/>
                    <a:ext cx="442" cy="200"/>
                    <a:chOff x="4100" y="625"/>
                    <a:chExt cx="442" cy="200"/>
                  </a:xfrm>
                </p:grpSpPr>
                <p:sp>
                  <p:nvSpPr>
                    <p:cNvPr id="56" name="Oval 24">
                      <a:extLst>
                        <a:ext uri="{FF2B5EF4-FFF2-40B4-BE49-F238E27FC236}">
                          <a16:creationId xmlns:a16="http://schemas.microsoft.com/office/drawing/2014/main" id="{CF3285DA-5FF6-2F42-B864-43C2CD5DA790}"/>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 name="Oval 25">
                      <a:extLst>
                        <a:ext uri="{FF2B5EF4-FFF2-40B4-BE49-F238E27FC236}">
                          <a16:creationId xmlns:a16="http://schemas.microsoft.com/office/drawing/2014/main" id="{6F118CE2-BF4D-764F-B3E5-2696437F0224}"/>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55" name="Rectangle 26">
                    <a:extLst>
                      <a:ext uri="{FF2B5EF4-FFF2-40B4-BE49-F238E27FC236}">
                        <a16:creationId xmlns:a16="http://schemas.microsoft.com/office/drawing/2014/main" id="{44B75C92-5DA5-DD4C-8E23-69298E731600}"/>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grpSp>
        <p:graphicFrame>
          <p:nvGraphicFramePr>
            <p:cNvPr id="44" name="Object 28">
              <a:extLst>
                <a:ext uri="{FF2B5EF4-FFF2-40B4-BE49-F238E27FC236}">
                  <a16:creationId xmlns:a16="http://schemas.microsoft.com/office/drawing/2014/main" id="{CB61CE3E-E0F8-A74A-A137-5CF86FF0B99E}"/>
                </a:ext>
              </a:extLst>
            </p:cNvPr>
            <p:cNvGraphicFramePr>
              <a:graphicFrameLocks noChangeAspect="1"/>
            </p:cNvGraphicFramePr>
            <p:nvPr>
              <p:extLst/>
            </p:nvPr>
          </p:nvGraphicFramePr>
          <p:xfrm>
            <a:off x="2927" y="2375"/>
            <a:ext cx="625" cy="799"/>
          </p:xfrm>
          <a:graphic>
            <a:graphicData uri="http://schemas.openxmlformats.org/presentationml/2006/ole">
              <mc:AlternateContent xmlns:mc="http://schemas.openxmlformats.org/markup-compatibility/2006">
                <mc:Choice xmlns:v="urn:schemas-microsoft-com:vml" Requires="v">
                  <p:oleObj spid="_x0000_s121762" name="Clip" r:id="rId8" imgW="26289000" imgH="33540700" progId="MS_ClipArt_Gallery.2">
                    <p:embed/>
                  </p:oleObj>
                </mc:Choice>
                <mc:Fallback>
                  <p:oleObj name="Clip" r:id="rId8" imgW="26289000" imgH="33540700" progId="MS_ClipArt_Gallery.2">
                    <p:embed/>
                    <p:pic>
                      <p:nvPicPr>
                        <p:cNvPr id="44" name="Object 28">
                          <a:extLst>
                            <a:ext uri="{FF2B5EF4-FFF2-40B4-BE49-F238E27FC236}">
                              <a16:creationId xmlns:a16="http://schemas.microsoft.com/office/drawing/2014/main" id="{CB61CE3E-E0F8-A74A-A137-5CF86FF0B9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7" y="2375"/>
                          <a:ext cx="625" cy="799"/>
                        </a:xfrm>
                        <a:prstGeom prst="rect">
                          <a:avLst/>
                        </a:prstGeom>
                        <a:noFill/>
                        <a:ln>
                          <a:noFill/>
                        </a:ln>
                        <a:effectLst/>
                      </p:spPr>
                    </p:pic>
                  </p:oleObj>
                </mc:Fallback>
              </mc:AlternateContent>
            </a:graphicData>
          </a:graphic>
        </p:graphicFrame>
        <p:sp>
          <p:nvSpPr>
            <p:cNvPr id="45" name="Line 30">
              <a:extLst>
                <a:ext uri="{FF2B5EF4-FFF2-40B4-BE49-F238E27FC236}">
                  <a16:creationId xmlns:a16="http://schemas.microsoft.com/office/drawing/2014/main" id="{96ECD5C5-4D34-FD4C-931E-1D3B93129C87}"/>
                </a:ext>
              </a:extLst>
            </p:cNvPr>
            <p:cNvSpPr>
              <a:spLocks noChangeShapeType="1"/>
            </p:cNvSpPr>
            <p:nvPr/>
          </p:nvSpPr>
          <p:spPr bwMode="auto">
            <a:xfrm>
              <a:off x="4244" y="3098"/>
              <a:ext cx="180" cy="0"/>
            </a:xfrm>
            <a:prstGeom prst="line">
              <a:avLst/>
            </a:prstGeom>
            <a:noFill/>
            <a:ln w="28575">
              <a:solidFill>
                <a:srgbClr val="FF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6" name="Text Box 31">
              <a:extLst>
                <a:ext uri="{FF2B5EF4-FFF2-40B4-BE49-F238E27FC236}">
                  <a16:creationId xmlns:a16="http://schemas.microsoft.com/office/drawing/2014/main" id="{BF1166F1-2CB1-A540-ABB9-BEB3D897F563}"/>
                </a:ext>
              </a:extLst>
            </p:cNvPr>
            <p:cNvSpPr txBox="1">
              <a:spLocks noChangeArrowheads="1"/>
            </p:cNvSpPr>
            <p:nvPr/>
          </p:nvSpPr>
          <p:spPr bwMode="auto">
            <a:xfrm>
              <a:off x="3632" y="2885"/>
              <a:ext cx="659" cy="391"/>
            </a:xfrm>
            <a:prstGeom prst="rect">
              <a:avLst/>
            </a:prstGeom>
            <a:no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altLang="en-US" sz="2400" b="1">
                  <a:solidFill>
                    <a:schemeClr val="bg1"/>
                  </a:solidFill>
                  <a:latin typeface="Arial" charset="0"/>
                  <a:ea typeface="Arial" charset="0"/>
                  <a:cs typeface="Arial" charset="0"/>
                </a:rPr>
                <a:t>5 m/s</a:t>
              </a:r>
            </a:p>
          </p:txBody>
        </p:sp>
        <p:sp>
          <p:nvSpPr>
            <p:cNvPr id="47" name="Line 32">
              <a:extLst>
                <a:ext uri="{FF2B5EF4-FFF2-40B4-BE49-F238E27FC236}">
                  <a16:creationId xmlns:a16="http://schemas.microsoft.com/office/drawing/2014/main" id="{1062D350-AC9C-0041-A642-727D7AFB929D}"/>
                </a:ext>
              </a:extLst>
            </p:cNvPr>
            <p:cNvSpPr>
              <a:spLocks noChangeShapeType="1"/>
            </p:cNvSpPr>
            <p:nvPr/>
          </p:nvSpPr>
          <p:spPr bwMode="auto">
            <a:xfrm>
              <a:off x="2880" y="2190"/>
              <a:ext cx="899" cy="0"/>
            </a:xfrm>
            <a:prstGeom prst="line">
              <a:avLst/>
            </a:prstGeom>
            <a:noFill/>
            <a:ln w="95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Text Box 33">
              <a:extLst>
                <a:ext uri="{FF2B5EF4-FFF2-40B4-BE49-F238E27FC236}">
                  <a16:creationId xmlns:a16="http://schemas.microsoft.com/office/drawing/2014/main" id="{ED56C6FE-4C09-AF47-9C86-00C9CB2C027E}"/>
                </a:ext>
              </a:extLst>
            </p:cNvPr>
            <p:cNvSpPr txBox="1">
              <a:spLocks noChangeArrowheads="1"/>
            </p:cNvSpPr>
            <p:nvPr/>
          </p:nvSpPr>
          <p:spPr bwMode="auto">
            <a:xfrm>
              <a:off x="3754" y="1991"/>
              <a:ext cx="602" cy="391"/>
            </a:xfrm>
            <a:prstGeom prst="rect">
              <a:avLst/>
            </a:prstGeom>
            <a:no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altLang="en-US" sz="2400" b="1">
                  <a:latin typeface="Arial" charset="0"/>
                  <a:ea typeface="Arial" charset="0"/>
                  <a:cs typeface="Arial" charset="0"/>
                </a:rPr>
                <a:t>10 m</a:t>
              </a:r>
            </a:p>
          </p:txBody>
        </p:sp>
        <p:sp>
          <p:nvSpPr>
            <p:cNvPr id="49" name="Line 34">
              <a:extLst>
                <a:ext uri="{FF2B5EF4-FFF2-40B4-BE49-F238E27FC236}">
                  <a16:creationId xmlns:a16="http://schemas.microsoft.com/office/drawing/2014/main" id="{892A4BD5-24C8-0843-8067-2A397DDFC59B}"/>
                </a:ext>
              </a:extLst>
            </p:cNvPr>
            <p:cNvSpPr>
              <a:spLocks noChangeShapeType="1"/>
            </p:cNvSpPr>
            <p:nvPr/>
          </p:nvSpPr>
          <p:spPr bwMode="auto">
            <a:xfrm>
              <a:off x="4308" y="2193"/>
              <a:ext cx="821" cy="0"/>
            </a:xfrm>
            <a:prstGeom prst="line">
              <a:avLst/>
            </a:prstGeom>
            <a:noFill/>
            <a:ln w="95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mc:AlternateContent xmlns:mc="http://schemas.openxmlformats.org/markup-compatibility/2006" xmlns:a14="http://schemas.microsoft.com/office/drawing/2010/main">
        <mc:Choice Requires="a14">
          <p:sp>
            <p:nvSpPr>
              <p:cNvPr id="2096131" name="Rectangle 3"/>
              <p:cNvSpPr>
                <a:spLocks noChangeArrowheads="1"/>
              </p:cNvSpPr>
              <p:nvPr/>
            </p:nvSpPr>
            <p:spPr bwMode="auto">
              <a:xfrm>
                <a:off x="99755" y="5182698"/>
                <a:ext cx="11996928" cy="13856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marL="230188" indent="-230188">
                  <a:buClr>
                    <a:schemeClr val="tx1"/>
                  </a:buClr>
                  <a:buFont typeface="Arial" panose="020B0604020202020204" pitchFamily="34" charset="0"/>
                  <a:buChar char="•"/>
                </a:pPr>
                <a:r>
                  <a:rPr lang="en-US" altLang="en-US" sz="2800">
                    <a:solidFill>
                      <a:srgbClr val="C00000"/>
                    </a:solidFill>
                    <a:latin typeface="Calibri" panose="020F0502020204030204" pitchFamily="34" charset="0"/>
                    <a:cs typeface="Calibri" panose="020F0502020204030204" pitchFamily="34" charset="0"/>
                  </a:rPr>
                  <a:t>For the girl, soccer ball travels at</a:t>
                </a:r>
                <a:r>
                  <a:rPr lang="en-US" altLang="en-US" sz="2800">
                    <a:solidFill>
                      <a:schemeClr val="bg2"/>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en-US" sz="2800" b="0" i="1" smtClean="0">
                            <a:latin typeface="Cambria Math" panose="02040503050406030204" pitchFamily="18" charset="0"/>
                            <a:cs typeface="Calibri" panose="020F0502020204030204" pitchFamily="34" charset="0"/>
                          </a:rPr>
                        </m:ctrlPr>
                      </m:sSubPr>
                      <m:e>
                        <m:r>
                          <a:rPr lang="en-US" altLang="en-US" sz="2800" i="1" smtClean="0">
                            <a:latin typeface="Cambria Math" panose="02040503050406030204" pitchFamily="18" charset="0"/>
                            <a:cs typeface="Calibri" panose="020F0502020204030204" pitchFamily="34" charset="0"/>
                          </a:rPr>
                          <m:t>𝑣</m:t>
                        </m:r>
                      </m:e>
                      <m:sub>
                        <m:r>
                          <a:rPr lang="en-US" altLang="en-US" sz="2800" b="0" i="1" smtClean="0">
                            <a:latin typeface="Cambria Math" panose="02040503050406030204" pitchFamily="18" charset="0"/>
                            <a:cs typeface="Calibri" panose="020F0502020204030204" pitchFamily="34" charset="0"/>
                          </a:rPr>
                          <m:t>𝐺𝑆</m:t>
                        </m:r>
                      </m:sub>
                    </m:sSub>
                    <m:r>
                      <a:rPr lang="en-US" altLang="en-US" sz="2800" i="1" smtClean="0">
                        <a:latin typeface="Cambria Math" panose="02040503050406030204" pitchFamily="18" charset="0"/>
                        <a:cs typeface="Calibri" panose="020F0502020204030204" pitchFamily="34" charset="0"/>
                      </a:rPr>
                      <m:t>=</m:t>
                    </m:r>
                    <m:sSub>
                      <m:sSubPr>
                        <m:ctrlPr>
                          <a:rPr lang="en-US" altLang="en-US" sz="2800" b="0" i="1" smtClean="0">
                            <a:latin typeface="Cambria Math" panose="02040503050406030204" pitchFamily="18" charset="0"/>
                            <a:cs typeface="Calibri" panose="020F0502020204030204" pitchFamily="34" charset="0"/>
                          </a:rPr>
                        </m:ctrlPr>
                      </m:sSubPr>
                      <m:e>
                        <m:r>
                          <a:rPr lang="en-US" altLang="en-US" sz="2800" b="0" i="1" smtClean="0">
                            <a:latin typeface="Cambria Math" panose="02040503050406030204" pitchFamily="18" charset="0"/>
                            <a:cs typeface="Calibri" panose="020F0502020204030204" pitchFamily="34" charset="0"/>
                          </a:rPr>
                          <m:t>𝑣</m:t>
                        </m:r>
                      </m:e>
                      <m:sub>
                        <m:r>
                          <a:rPr lang="en-US" altLang="en-US" sz="2800" b="0" i="1" smtClean="0">
                            <a:latin typeface="Cambria Math" panose="02040503050406030204" pitchFamily="18" charset="0"/>
                            <a:cs typeface="Calibri" panose="020F0502020204030204" pitchFamily="34" charset="0"/>
                          </a:rPr>
                          <m:t>𝐺𝐶</m:t>
                        </m:r>
                      </m:sub>
                    </m:sSub>
                    <m:r>
                      <a:rPr lang="en-US" altLang="en-US" sz="2800" b="0" i="1" smtClean="0">
                        <a:latin typeface="Cambria Math" panose="02040503050406030204" pitchFamily="18" charset="0"/>
                        <a:cs typeface="Calibri" panose="020F0502020204030204" pitchFamily="34" charset="0"/>
                      </a:rPr>
                      <m:t>+</m:t>
                    </m:r>
                    <m:sSub>
                      <m:sSubPr>
                        <m:ctrlPr>
                          <a:rPr lang="en-US" altLang="en-US" sz="2800" b="0" i="1" smtClean="0">
                            <a:latin typeface="Cambria Math" panose="02040503050406030204" pitchFamily="18" charset="0"/>
                            <a:cs typeface="Calibri" panose="020F0502020204030204" pitchFamily="34" charset="0"/>
                          </a:rPr>
                        </m:ctrlPr>
                      </m:sSubPr>
                      <m:e>
                        <m:r>
                          <a:rPr lang="en-US" altLang="en-US" sz="2800" b="0" i="1" smtClean="0">
                            <a:latin typeface="Cambria Math" panose="02040503050406030204" pitchFamily="18" charset="0"/>
                            <a:cs typeface="Calibri" panose="020F0502020204030204" pitchFamily="34" charset="0"/>
                          </a:rPr>
                          <m:t>𝑣</m:t>
                        </m:r>
                      </m:e>
                      <m:sub>
                        <m:r>
                          <a:rPr lang="en-US" altLang="en-US" sz="2800" b="0" i="1" smtClean="0">
                            <a:latin typeface="Cambria Math" panose="02040503050406030204" pitchFamily="18" charset="0"/>
                            <a:cs typeface="Calibri" panose="020F0502020204030204" pitchFamily="34" charset="0"/>
                          </a:rPr>
                          <m:t>𝐶𝑆</m:t>
                        </m:r>
                      </m:sub>
                    </m:sSub>
                    <m:r>
                      <a:rPr lang="en-US" altLang="en-US" sz="2800" b="0" i="1" smtClean="0">
                        <a:latin typeface="Cambria Math" panose="02040503050406030204" pitchFamily="18" charset="0"/>
                        <a:cs typeface="Calibri" panose="020F0502020204030204" pitchFamily="34" charset="0"/>
                      </a:rPr>
                      <m:t>=</m:t>
                    </m:r>
                    <m:r>
                      <a:rPr lang="en-US" altLang="en-US" sz="2800" i="1">
                        <a:latin typeface="Cambria Math" panose="02040503050406030204" pitchFamily="18" charset="0"/>
                        <a:cs typeface="Calibri" panose="020F0502020204030204" pitchFamily="34" charset="0"/>
                      </a:rPr>
                      <m:t>50 </m:t>
                    </m:r>
                    <m:r>
                      <m:rPr>
                        <m:sty m:val="p"/>
                      </m:rPr>
                      <a:rPr lang="en-US" altLang="en-US" sz="2800">
                        <a:latin typeface="Cambria Math" panose="02040503050406030204" pitchFamily="18" charset="0"/>
                        <a:cs typeface="Calibri" panose="020F0502020204030204" pitchFamily="34" charset="0"/>
                      </a:rPr>
                      <m:t>m</m:t>
                    </m:r>
                    <m:r>
                      <a:rPr lang="en-US" altLang="en-US" sz="2800">
                        <a:latin typeface="Cambria Math" panose="02040503050406030204" pitchFamily="18" charset="0"/>
                        <a:cs typeface="Calibri" panose="020F0502020204030204" pitchFamily="34" charset="0"/>
                      </a:rPr>
                      <m:t>/</m:t>
                    </m:r>
                    <m:r>
                      <m:rPr>
                        <m:sty m:val="p"/>
                      </m:rPr>
                      <a:rPr lang="en-US" altLang="en-US" sz="2800">
                        <a:latin typeface="Cambria Math" panose="02040503050406030204" pitchFamily="18" charset="0"/>
                        <a:cs typeface="Calibri" panose="020F0502020204030204" pitchFamily="34" charset="0"/>
                      </a:rPr>
                      <m:t>s</m:t>
                    </m:r>
                    <m:r>
                      <a:rPr lang="en-US" altLang="en-US" sz="2800" i="1" smtClean="0">
                        <a:latin typeface="Cambria Math" panose="02040503050406030204" pitchFamily="18" charset="0"/>
                        <a:cs typeface="Calibri" panose="020F0502020204030204" pitchFamily="34" charset="0"/>
                      </a:rPr>
                      <m:t>+</m:t>
                    </m:r>
                    <m:r>
                      <a:rPr lang="en-US" altLang="en-US" sz="2800" i="1">
                        <a:latin typeface="Cambria Math" panose="02040503050406030204" pitchFamily="18" charset="0"/>
                        <a:cs typeface="Calibri" panose="020F0502020204030204" pitchFamily="34" charset="0"/>
                      </a:rPr>
                      <m:t>5</m:t>
                    </m:r>
                    <m:r>
                      <a:rPr lang="en-US" altLang="en-US" sz="2800">
                        <a:latin typeface="Cambria Math" panose="02040503050406030204" pitchFamily="18" charset="0"/>
                        <a:cs typeface="Calibri" panose="020F0502020204030204" pitchFamily="34" charset="0"/>
                      </a:rPr>
                      <m:t> </m:t>
                    </m:r>
                    <m:r>
                      <m:rPr>
                        <m:sty m:val="p"/>
                      </m:rPr>
                      <a:rPr lang="en-US" altLang="en-US" sz="2800">
                        <a:latin typeface="Cambria Math" panose="02040503050406030204" pitchFamily="18" charset="0"/>
                        <a:cs typeface="Calibri" panose="020F0502020204030204" pitchFamily="34" charset="0"/>
                      </a:rPr>
                      <m:t>m</m:t>
                    </m:r>
                    <m:r>
                      <a:rPr lang="en-US" altLang="en-US" sz="2800">
                        <a:latin typeface="Cambria Math" panose="02040503050406030204" pitchFamily="18" charset="0"/>
                        <a:cs typeface="Calibri" panose="020F0502020204030204" pitchFamily="34" charset="0"/>
                      </a:rPr>
                      <m:t>/</m:t>
                    </m:r>
                    <m:r>
                      <m:rPr>
                        <m:sty m:val="p"/>
                      </m:rPr>
                      <a:rPr lang="en-US" altLang="en-US" sz="2800">
                        <a:latin typeface="Cambria Math" panose="02040503050406030204" pitchFamily="18" charset="0"/>
                        <a:cs typeface="Calibri" panose="020F0502020204030204" pitchFamily="34" charset="0"/>
                      </a:rPr>
                      <m:t>s</m:t>
                    </m:r>
                    <m:r>
                      <a:rPr lang="en-US" altLang="en-US" sz="2800" i="1" smtClean="0">
                        <a:latin typeface="Cambria Math" panose="02040503050406030204" pitchFamily="18" charset="0"/>
                        <a:cs typeface="Calibri" panose="020F0502020204030204" pitchFamily="34" charset="0"/>
                      </a:rPr>
                      <m:t>=55</m:t>
                    </m:r>
                  </m:oMath>
                </a14:m>
                <a:r>
                  <a:rPr lang="en-US" altLang="en-US" sz="2800">
                    <a:latin typeface="Calibri" panose="020F0502020204030204" pitchFamily="34" charset="0"/>
                    <a:cs typeface="Calibri" panose="020F0502020204030204" pitchFamily="34" charset="0"/>
                  </a:rPr>
                  <a:t> </a:t>
                </a:r>
                <a:r>
                  <a:rPr lang="en-US" altLang="en-US" sz="2800">
                    <a:solidFill>
                      <a:srgbClr val="C00000"/>
                    </a:solidFill>
                    <a:latin typeface="Calibri" panose="020F0502020204030204" pitchFamily="34" charset="0"/>
                    <a:cs typeface="Calibri" panose="020F0502020204030204" pitchFamily="34" charset="0"/>
                  </a:rPr>
                  <a:t>m/s</a:t>
                </a:r>
              </a:p>
              <a:p>
                <a:pPr marL="230188" indent="-230188">
                  <a:buClr>
                    <a:schemeClr val="tx1"/>
                  </a:buClr>
                  <a:buFont typeface="Arial" panose="020B0604020202020204" pitchFamily="34" charset="0"/>
                  <a:buChar char="•"/>
                </a:pPr>
                <a:r>
                  <a:rPr lang="en-US" altLang="en-US" sz="2800">
                    <a:solidFill>
                      <a:schemeClr val="accent2">
                        <a:lumMod val="50000"/>
                      </a:schemeClr>
                    </a:solidFill>
                    <a:latin typeface="Calibri" panose="020F0502020204030204" pitchFamily="34" charset="0"/>
                    <a:cs typeface="Calibri" panose="020F0502020204030204" pitchFamily="34" charset="0"/>
                  </a:rPr>
                  <a:t>Soccer ball goes </a:t>
                </a:r>
                <a14:m>
                  <m:oMath xmlns:m="http://schemas.openxmlformats.org/officeDocument/2006/math">
                    <m:r>
                      <m:rPr>
                        <m:sty m:val="p"/>
                      </m:rPr>
                      <a:rPr lang="en-US" altLang="en-US" sz="2800" b="0" i="0" smtClean="0">
                        <a:latin typeface="Cambria Math" panose="02040503050406030204" pitchFamily="18" charset="0"/>
                        <a:cs typeface="Calibri" panose="020F0502020204030204" pitchFamily="34" charset="0"/>
                      </a:rPr>
                      <m:t>Δ</m:t>
                    </m:r>
                    <m:sSub>
                      <m:sSubPr>
                        <m:ctrlPr>
                          <a:rPr lang="en-US" altLang="en-US" sz="2800" i="1">
                            <a:latin typeface="Cambria Math" panose="02040503050406030204" pitchFamily="18" charset="0"/>
                            <a:cs typeface="Calibri" panose="020F0502020204030204" pitchFamily="34" charset="0"/>
                          </a:rPr>
                        </m:ctrlPr>
                      </m:sSubPr>
                      <m:e>
                        <m:r>
                          <a:rPr lang="en-US" altLang="en-US" sz="2800" b="0" i="1" smtClean="0">
                            <a:latin typeface="Cambria Math" panose="02040503050406030204" pitchFamily="18" charset="0"/>
                            <a:cs typeface="Calibri" panose="020F0502020204030204" pitchFamily="34" charset="0"/>
                          </a:rPr>
                          <m:t>𝑥</m:t>
                        </m:r>
                      </m:e>
                      <m:sub>
                        <m:r>
                          <a:rPr lang="en-US" altLang="en-US" sz="2800" i="1">
                            <a:latin typeface="Cambria Math" panose="02040503050406030204" pitchFamily="18" charset="0"/>
                            <a:cs typeface="Calibri" panose="020F0502020204030204" pitchFamily="34" charset="0"/>
                          </a:rPr>
                          <m:t>𝐺𝑆</m:t>
                        </m:r>
                      </m:sub>
                    </m:sSub>
                    <m:r>
                      <a:rPr lang="en-US" altLang="en-US" sz="2800" i="1">
                        <a:latin typeface="Cambria Math" panose="02040503050406030204" pitchFamily="18" charset="0"/>
                        <a:cs typeface="Calibri" panose="020F0502020204030204" pitchFamily="34" charset="0"/>
                      </a:rPr>
                      <m:t>=</m:t>
                    </m:r>
                    <m:r>
                      <m:rPr>
                        <m:sty m:val="p"/>
                      </m:rPr>
                      <a:rPr lang="en-US" altLang="en-US" sz="2800">
                        <a:latin typeface="Cambria Math" panose="02040503050406030204" pitchFamily="18" charset="0"/>
                        <a:cs typeface="Calibri" panose="020F0502020204030204" pitchFamily="34" charset="0"/>
                      </a:rPr>
                      <m:t>Δ</m:t>
                    </m:r>
                    <m:sSub>
                      <m:sSubPr>
                        <m:ctrlPr>
                          <a:rPr lang="en-US" altLang="en-US" sz="2800" i="1">
                            <a:latin typeface="Cambria Math" panose="02040503050406030204" pitchFamily="18" charset="0"/>
                            <a:cs typeface="Calibri" panose="020F0502020204030204" pitchFamily="34" charset="0"/>
                          </a:rPr>
                        </m:ctrlPr>
                      </m:sSubPr>
                      <m:e>
                        <m:r>
                          <a:rPr lang="en-US" altLang="en-US" sz="2800" i="1">
                            <a:latin typeface="Cambria Math" panose="02040503050406030204" pitchFamily="18" charset="0"/>
                            <a:cs typeface="Calibri" panose="020F0502020204030204" pitchFamily="34" charset="0"/>
                          </a:rPr>
                          <m:t>𝑥</m:t>
                        </m:r>
                      </m:e>
                      <m:sub>
                        <m:r>
                          <a:rPr lang="en-US" altLang="en-US" sz="2800" i="1">
                            <a:latin typeface="Cambria Math" panose="02040503050406030204" pitchFamily="18" charset="0"/>
                            <a:cs typeface="Calibri" panose="020F0502020204030204" pitchFamily="34" charset="0"/>
                          </a:rPr>
                          <m:t>𝐺</m:t>
                        </m:r>
                        <m:r>
                          <a:rPr lang="en-US" altLang="en-US" sz="2800" b="0" i="1" smtClean="0">
                            <a:latin typeface="Cambria Math" panose="02040503050406030204" pitchFamily="18" charset="0"/>
                            <a:cs typeface="Calibri" panose="020F0502020204030204" pitchFamily="34" charset="0"/>
                          </a:rPr>
                          <m:t>𝐶</m:t>
                        </m:r>
                      </m:sub>
                    </m:sSub>
                    <m:r>
                      <a:rPr lang="en-US" altLang="en-US" sz="2800" i="1">
                        <a:latin typeface="Cambria Math" panose="02040503050406030204" pitchFamily="18" charset="0"/>
                        <a:cs typeface="Calibri" panose="020F0502020204030204" pitchFamily="34" charset="0"/>
                      </a:rPr>
                      <m:t>+</m:t>
                    </m:r>
                    <m:r>
                      <m:rPr>
                        <m:sty m:val="p"/>
                      </m:rPr>
                      <a:rPr lang="en-US" altLang="en-US" sz="2800">
                        <a:latin typeface="Cambria Math" panose="02040503050406030204" pitchFamily="18" charset="0"/>
                        <a:cs typeface="Calibri" panose="020F0502020204030204" pitchFamily="34" charset="0"/>
                      </a:rPr>
                      <m:t>Δ</m:t>
                    </m:r>
                    <m:sSub>
                      <m:sSubPr>
                        <m:ctrlPr>
                          <a:rPr lang="en-US" altLang="en-US" sz="2800" i="1">
                            <a:latin typeface="Cambria Math" panose="02040503050406030204" pitchFamily="18" charset="0"/>
                            <a:cs typeface="Calibri" panose="020F0502020204030204" pitchFamily="34" charset="0"/>
                          </a:rPr>
                        </m:ctrlPr>
                      </m:sSubPr>
                      <m:e>
                        <m:r>
                          <a:rPr lang="en-US" altLang="en-US" sz="2800" i="1">
                            <a:latin typeface="Cambria Math" panose="02040503050406030204" pitchFamily="18" charset="0"/>
                            <a:cs typeface="Calibri" panose="020F0502020204030204" pitchFamily="34" charset="0"/>
                          </a:rPr>
                          <m:t>𝑥</m:t>
                        </m:r>
                      </m:e>
                      <m:sub>
                        <m:r>
                          <a:rPr lang="en-US" altLang="en-US" sz="2800" b="0" i="1" smtClean="0">
                            <a:latin typeface="Cambria Math" panose="02040503050406030204" pitchFamily="18" charset="0"/>
                            <a:cs typeface="Calibri" panose="020F0502020204030204" pitchFamily="34" charset="0"/>
                          </a:rPr>
                          <m:t>𝐶</m:t>
                        </m:r>
                        <m:r>
                          <a:rPr lang="en-US" altLang="en-US" sz="2800" i="1">
                            <a:latin typeface="Cambria Math" panose="02040503050406030204" pitchFamily="18" charset="0"/>
                            <a:cs typeface="Calibri" panose="020F0502020204030204" pitchFamily="34" charset="0"/>
                          </a:rPr>
                          <m:t>𝑆</m:t>
                        </m:r>
                      </m:sub>
                    </m:sSub>
                    <m:r>
                      <a:rPr lang="en-US" altLang="en-US" sz="2800" i="1">
                        <a:latin typeface="Cambria Math" panose="02040503050406030204" pitchFamily="18" charset="0"/>
                        <a:cs typeface="Calibri" panose="020F0502020204030204" pitchFamily="34" charset="0"/>
                      </a:rPr>
                      <m:t>=2</m:t>
                    </m:r>
                    <m:r>
                      <a:rPr lang="en-US" altLang="en-US" sz="2800" b="0" i="1" smtClean="0">
                        <a:latin typeface="Cambria Math" panose="02040503050406030204" pitchFamily="18" charset="0"/>
                        <a:cs typeface="Calibri" panose="020F0502020204030204" pitchFamily="34" charset="0"/>
                      </a:rPr>
                      <m:t> </m:t>
                    </m:r>
                    <m:r>
                      <m:rPr>
                        <m:sty m:val="p"/>
                      </m:rPr>
                      <a:rPr lang="en-US" altLang="en-US" sz="2800" b="0" i="0" smtClean="0">
                        <a:latin typeface="Cambria Math" panose="02040503050406030204" pitchFamily="18" charset="0"/>
                        <a:cs typeface="Calibri" panose="020F0502020204030204" pitchFamily="34" charset="0"/>
                      </a:rPr>
                      <m:t>s</m:t>
                    </m:r>
                    <m:r>
                      <a:rPr lang="en-US" altLang="en-US" sz="2800" i="1">
                        <a:latin typeface="Cambria Math" panose="02040503050406030204" pitchFamily="18" charset="0"/>
                        <a:cs typeface="Calibri" panose="020F0502020204030204" pitchFamily="34" charset="0"/>
                      </a:rPr>
                      <m:t>×50 </m:t>
                    </m:r>
                    <m:r>
                      <m:rPr>
                        <m:sty m:val="p"/>
                      </m:rPr>
                      <a:rPr lang="en-US" altLang="en-US" sz="2800">
                        <a:latin typeface="Cambria Math" panose="02040503050406030204" pitchFamily="18" charset="0"/>
                        <a:cs typeface="Calibri" panose="020F0502020204030204" pitchFamily="34" charset="0"/>
                      </a:rPr>
                      <m:t>m</m:t>
                    </m:r>
                    <m:r>
                      <a:rPr lang="en-US" altLang="en-US" sz="2800" b="0" i="0" smtClean="0">
                        <a:latin typeface="Cambria Math" panose="02040503050406030204" pitchFamily="18" charset="0"/>
                        <a:cs typeface="Calibri" panose="020F0502020204030204" pitchFamily="34" charset="0"/>
                      </a:rPr>
                      <m:t>/</m:t>
                    </m:r>
                    <m:r>
                      <m:rPr>
                        <m:sty m:val="p"/>
                      </m:rPr>
                      <a:rPr lang="en-US" altLang="en-US" sz="2800" b="0" i="0" smtClean="0">
                        <a:latin typeface="Cambria Math" panose="02040503050406030204" pitchFamily="18" charset="0"/>
                        <a:cs typeface="Calibri" panose="020F0502020204030204" pitchFamily="34" charset="0"/>
                      </a:rPr>
                      <m:t>s</m:t>
                    </m:r>
                    <m:r>
                      <a:rPr lang="en-US" altLang="en-US" sz="2800" b="0" i="1" smtClean="0">
                        <a:latin typeface="Cambria Math" panose="02040503050406030204" pitchFamily="18" charset="0"/>
                        <a:cs typeface="Calibri" panose="020F0502020204030204" pitchFamily="34" charset="0"/>
                      </a:rPr>
                      <m:t>+</m:t>
                    </m:r>
                    <m:r>
                      <a:rPr lang="en-US" altLang="en-US" sz="2800" i="1" smtClean="0">
                        <a:latin typeface="Cambria Math" panose="02040503050406030204" pitchFamily="18" charset="0"/>
                        <a:cs typeface="Calibri" panose="020F0502020204030204" pitchFamily="34" charset="0"/>
                      </a:rPr>
                      <m:t>10</m:t>
                    </m:r>
                    <m:r>
                      <a:rPr lang="en-US" altLang="en-US" sz="2800" b="0" i="0" smtClean="0">
                        <a:latin typeface="Cambria Math" panose="02040503050406030204" pitchFamily="18" charset="0"/>
                        <a:cs typeface="Calibri" panose="020F0502020204030204" pitchFamily="34" charset="0"/>
                      </a:rPr>
                      <m:t> </m:t>
                    </m:r>
                    <m:r>
                      <m:rPr>
                        <m:sty m:val="p"/>
                      </m:rPr>
                      <a:rPr lang="en-US" altLang="en-US" sz="2800" b="0" i="0" smtClean="0">
                        <a:latin typeface="Cambria Math" panose="02040503050406030204" pitchFamily="18" charset="0"/>
                        <a:cs typeface="Calibri" panose="020F0502020204030204" pitchFamily="34" charset="0"/>
                      </a:rPr>
                      <m:t>m</m:t>
                    </m:r>
                    <m:r>
                      <a:rPr lang="en-US" altLang="en-US" sz="2800" i="1" smtClean="0">
                        <a:latin typeface="Cambria Math" panose="02040503050406030204" pitchFamily="18" charset="0"/>
                        <a:cs typeface="Calibri" panose="020F0502020204030204" pitchFamily="34" charset="0"/>
                      </a:rPr>
                      <m:t>=110</m:t>
                    </m:r>
                    <m:r>
                      <a:rPr lang="en-US" altLang="en-US" sz="2800" b="0" i="0" smtClean="0">
                        <a:latin typeface="Cambria Math" panose="02040503050406030204" pitchFamily="18" charset="0"/>
                        <a:cs typeface="Calibri" panose="020F0502020204030204" pitchFamily="34" charset="0"/>
                      </a:rPr>
                      <m:t> </m:t>
                    </m:r>
                    <m:r>
                      <m:rPr>
                        <m:sty m:val="p"/>
                      </m:rPr>
                      <a:rPr lang="en-US" altLang="en-US" sz="2800" i="0" smtClean="0">
                        <a:latin typeface="Cambria Math" panose="02040503050406030204" pitchFamily="18" charset="0"/>
                        <a:cs typeface="Calibri" panose="020F0502020204030204" pitchFamily="34" charset="0"/>
                      </a:rPr>
                      <m:t>m</m:t>
                    </m:r>
                  </m:oMath>
                </a14:m>
                <a:endParaRPr lang="en-US" altLang="en-US" sz="2800">
                  <a:latin typeface="Calibri" panose="020F0502020204030204" pitchFamily="34" charset="0"/>
                  <a:cs typeface="Calibri" panose="020F0502020204030204" pitchFamily="34" charset="0"/>
                </a:endParaRPr>
              </a:p>
              <a:p>
                <a:pPr marL="230188" indent="-230188">
                  <a:buClr>
                    <a:schemeClr val="tx1"/>
                  </a:buClr>
                  <a:buFont typeface="Arial" panose="020B0604020202020204" pitchFamily="34" charset="0"/>
                  <a:buChar char="•"/>
                </a:pPr>
                <a:r>
                  <a:rPr lang="en-US" altLang="en-US" sz="2800">
                    <a:solidFill>
                      <a:srgbClr val="008F00"/>
                    </a:solidFill>
                    <a:latin typeface="Calibri" panose="020F0502020204030204" pitchFamily="34" charset="0"/>
                    <a:cs typeface="Calibri" panose="020F0502020204030204" pitchFamily="34" charset="0"/>
                  </a:rPr>
                  <a:t>Girl at the station measures </a:t>
                </a:r>
                <a14:m>
                  <m:oMath xmlns:m="http://schemas.openxmlformats.org/officeDocument/2006/math">
                    <m:r>
                      <a:rPr lang="en-US" altLang="en-US" sz="2800" i="1" smtClean="0">
                        <a:latin typeface="Cambria Math" panose="02040503050406030204" pitchFamily="18" charset="0"/>
                        <a:cs typeface="Calibri" panose="020F0502020204030204" pitchFamily="34" charset="0"/>
                      </a:rPr>
                      <m:t>𝑡</m:t>
                    </m:r>
                    <m:r>
                      <a:rPr lang="en-US" altLang="en-US" sz="2800" i="1" smtClean="0">
                        <a:latin typeface="Cambria Math" panose="02040503050406030204" pitchFamily="18" charset="0"/>
                        <a:cs typeface="Calibri" panose="020F0502020204030204" pitchFamily="34" charset="0"/>
                      </a:rPr>
                      <m:t>=110 </m:t>
                    </m:r>
                    <m:r>
                      <m:rPr>
                        <m:sty m:val="p"/>
                      </m:rPr>
                      <a:rPr lang="en-US" altLang="en-US" sz="2800" b="0" i="0" smtClean="0">
                        <a:latin typeface="Cambria Math" panose="02040503050406030204" pitchFamily="18" charset="0"/>
                        <a:cs typeface="Calibri" panose="020F0502020204030204" pitchFamily="34" charset="0"/>
                      </a:rPr>
                      <m:t>m</m:t>
                    </m:r>
                    <m:r>
                      <a:rPr lang="en-US" altLang="en-US" sz="2800" b="0" i="0" smtClean="0">
                        <a:latin typeface="Cambria Math" panose="02040503050406030204" pitchFamily="18" charset="0"/>
                        <a:cs typeface="Calibri" panose="020F0502020204030204" pitchFamily="34" charset="0"/>
                      </a:rPr>
                      <m:t>/</m:t>
                    </m:r>
                    <m:d>
                      <m:dPr>
                        <m:ctrlPr>
                          <a:rPr lang="en-US" altLang="en-US" sz="2800" b="0" i="1" smtClean="0">
                            <a:latin typeface="Cambria Math" panose="02040503050406030204" pitchFamily="18" charset="0"/>
                            <a:cs typeface="Calibri" panose="020F0502020204030204" pitchFamily="34" charset="0"/>
                          </a:rPr>
                        </m:ctrlPr>
                      </m:dPr>
                      <m:e>
                        <m:r>
                          <a:rPr lang="en-US" altLang="en-US" sz="2800">
                            <a:latin typeface="Cambria Math" panose="02040503050406030204" pitchFamily="18" charset="0"/>
                            <a:cs typeface="Calibri" panose="020F0502020204030204" pitchFamily="34" charset="0"/>
                          </a:rPr>
                          <m:t>55 </m:t>
                        </m:r>
                        <m:r>
                          <m:rPr>
                            <m:sty m:val="p"/>
                          </m:rPr>
                          <a:rPr lang="en-US" altLang="en-US" sz="2800">
                            <a:latin typeface="Cambria Math" panose="02040503050406030204" pitchFamily="18" charset="0"/>
                            <a:cs typeface="Calibri" panose="020F0502020204030204" pitchFamily="34" charset="0"/>
                          </a:rPr>
                          <m:t>m</m:t>
                        </m:r>
                        <m:r>
                          <a:rPr lang="en-US" altLang="en-US" sz="2800">
                            <a:latin typeface="Cambria Math" panose="02040503050406030204" pitchFamily="18" charset="0"/>
                            <a:cs typeface="Calibri" panose="020F0502020204030204" pitchFamily="34" charset="0"/>
                          </a:rPr>
                          <m:t>/</m:t>
                        </m:r>
                        <m:r>
                          <m:rPr>
                            <m:sty m:val="p"/>
                          </m:rPr>
                          <a:rPr lang="en-US" altLang="en-US" sz="2800">
                            <a:latin typeface="Cambria Math" panose="02040503050406030204" pitchFamily="18" charset="0"/>
                            <a:cs typeface="Calibri" panose="020F0502020204030204" pitchFamily="34" charset="0"/>
                          </a:rPr>
                          <m:t>s</m:t>
                        </m:r>
                      </m:e>
                    </m:d>
                    <m:r>
                      <a:rPr lang="en-US" altLang="en-US" sz="2800" i="1" smtClean="0">
                        <a:latin typeface="Cambria Math" panose="02040503050406030204" pitchFamily="18" charset="0"/>
                        <a:cs typeface="Calibri" panose="020F0502020204030204" pitchFamily="34" charset="0"/>
                      </a:rPr>
                      <m:t>=2</m:t>
                    </m:r>
                    <m:r>
                      <a:rPr lang="en-US" altLang="en-US" sz="2800" b="0" i="1" smtClean="0">
                        <a:latin typeface="Cambria Math" panose="02040503050406030204" pitchFamily="18" charset="0"/>
                        <a:cs typeface="Calibri" panose="020F0502020204030204" pitchFamily="34" charset="0"/>
                      </a:rPr>
                      <m:t> </m:t>
                    </m:r>
                    <m:r>
                      <m:rPr>
                        <m:sty m:val="p"/>
                      </m:rPr>
                      <a:rPr lang="en-US" altLang="en-US" sz="2800" i="0" smtClean="0">
                        <a:latin typeface="Cambria Math" panose="02040503050406030204" pitchFamily="18" charset="0"/>
                        <a:cs typeface="Calibri" panose="020F0502020204030204" pitchFamily="34" charset="0"/>
                      </a:rPr>
                      <m:t>s</m:t>
                    </m:r>
                  </m:oMath>
                </a14:m>
                <a:endParaRPr lang="en-US" altLang="en-US" sz="2800">
                  <a:solidFill>
                    <a:schemeClr val="bg2"/>
                  </a:solidFill>
                  <a:latin typeface="Calibri" panose="020F0502020204030204" pitchFamily="34" charset="0"/>
                  <a:cs typeface="Calibri" panose="020F0502020204030204" pitchFamily="34" charset="0"/>
                </a:endParaRPr>
              </a:p>
            </p:txBody>
          </p:sp>
        </mc:Choice>
        <mc:Fallback xmlns="">
          <p:sp>
            <p:nvSpPr>
              <p:cNvPr id="2096131" name="Rectangle 3"/>
              <p:cNvSpPr>
                <a:spLocks noRot="1" noChangeAspect="1" noMove="1" noResize="1" noEditPoints="1" noAdjustHandles="1" noChangeArrowheads="1" noChangeShapeType="1" noTextEdit="1"/>
              </p:cNvSpPr>
              <p:nvPr/>
            </p:nvSpPr>
            <p:spPr bwMode="auto">
              <a:xfrm>
                <a:off x="99755" y="5182698"/>
                <a:ext cx="11996928" cy="1385637"/>
              </a:xfrm>
              <a:prstGeom prst="rect">
                <a:avLst/>
              </a:prstGeom>
              <a:blipFill>
                <a:blip r:embed="rId10"/>
                <a:stretch>
                  <a:fillRect l="-741" t="-4587" r="-952" b="-100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34" name="Rectangle 33">
            <a:extLst>
              <a:ext uri="{FF2B5EF4-FFF2-40B4-BE49-F238E27FC236}">
                <a16:creationId xmlns:a16="http://schemas.microsoft.com/office/drawing/2014/main" id="{43531EBE-7D26-B642-944D-D1C1E238A413}"/>
              </a:ext>
            </a:extLst>
          </p:cNvPr>
          <p:cNvSpPr/>
          <p:nvPr/>
        </p:nvSpPr>
        <p:spPr>
          <a:xfrm>
            <a:off x="279737" y="3125585"/>
            <a:ext cx="1881572"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69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61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61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6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BB9942-C064-9B40-9541-D764624B41A3}"/>
              </a:ext>
            </a:extLst>
          </p:cNvPr>
          <p:cNvSpPr>
            <a:spLocks noGrp="1"/>
          </p:cNvSpPr>
          <p:nvPr>
            <p:ph type="title"/>
          </p:nvPr>
        </p:nvSpPr>
        <p:spPr/>
        <p:txBody>
          <a:bodyPr>
            <a:normAutofit/>
          </a:bodyPr>
          <a:lstStyle/>
          <a:p>
            <a:r>
              <a:rPr lang="en-US"/>
              <a:t>Section 14.5: Clicker Question 5</a:t>
            </a:r>
          </a:p>
        </p:txBody>
      </p:sp>
      <p:sp>
        <p:nvSpPr>
          <p:cNvPr id="2" name="Footer Placeholder 1"/>
          <p:cNvSpPr>
            <a:spLocks noGrp="1"/>
          </p:cNvSpPr>
          <p:nvPr>
            <p:ph type="ftr" sz="quarter" idx="11"/>
          </p:nvPr>
        </p:nvSpPr>
        <p:spPr/>
        <p:txBody>
          <a:bodyPr/>
          <a:lstStyle/>
          <a:p>
            <a:r>
              <a:rPr lang="en-GB"/>
              <a:t>© 2015 Pearson Education, Inc.</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90074" y="1296235"/>
                <a:ext cx="10808368" cy="3539430"/>
              </a:xfrm>
            </p:spPr>
            <p:txBody>
              <a:bodyPr/>
              <a:lstStyle/>
              <a:p>
                <a:pPr marL="15875" indent="0">
                  <a:buNone/>
                </a:pPr>
                <a:r>
                  <a:rPr lang="en-US" sz="3200">
                    <a:solidFill>
                      <a:schemeClr val="tx1"/>
                    </a:solidFill>
                  </a:rPr>
                  <a:t>Rank the space-time interval </a:t>
                </a:r>
                <a14:m>
                  <m:oMath xmlns:m="http://schemas.openxmlformats.org/officeDocument/2006/math">
                    <m:sSup>
                      <m:sSupPr>
                        <m:ctrlPr>
                          <a:rPr lang="en-US" sz="3200" b="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𝑠</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sSup>
                      <m:sSupPr>
                        <m:ctrlPr>
                          <a:rPr lang="en-US" sz="3200" b="0" i="1" smtClean="0">
                            <a:solidFill>
                              <a:schemeClr val="tx1"/>
                            </a:solidFill>
                            <a:latin typeface="Cambria Math" panose="02040503050406030204" pitchFamily="18" charset="0"/>
                          </a:rPr>
                        </m:ctrlPr>
                      </m:sSupPr>
                      <m:e>
                        <m:d>
                          <m:dPr>
                            <m:ctrlPr>
                              <a:rPr lang="en-US" sz="3200" b="0" i="1" smtClean="0">
                                <a:solidFill>
                                  <a:schemeClr val="tx1"/>
                                </a:solidFill>
                                <a:latin typeface="Cambria Math" panose="02040503050406030204" pitchFamily="18" charset="0"/>
                              </a:rPr>
                            </m:ctrlPr>
                          </m:dPr>
                          <m:e>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𝑐</m:t>
                                </m:r>
                              </m:e>
                              <m:sub>
                                <m:r>
                                  <a:rPr lang="en-US" sz="3200" b="0" i="1" smtClean="0">
                                    <a:solidFill>
                                      <a:schemeClr val="tx1"/>
                                    </a:solidFill>
                                    <a:latin typeface="Cambria Math" panose="02040503050406030204" pitchFamily="18" charset="0"/>
                                  </a:rPr>
                                  <m:t>0</m:t>
                                </m:r>
                              </m:sub>
                            </m:sSub>
                            <m:r>
                              <m:rPr>
                                <m:sty m:val="p"/>
                              </m:rPr>
                              <a:rPr lang="en-US" sz="3200" b="0" i="0" smtClean="0">
                                <a:solidFill>
                                  <a:schemeClr val="tx1"/>
                                </a:solidFill>
                                <a:latin typeface="Cambria Math" panose="02040503050406030204" pitchFamily="18" charset="0"/>
                              </a:rPr>
                              <m:t>Δ</m:t>
                            </m:r>
                            <m:r>
                              <a:rPr lang="en-US" sz="3200" b="0" i="1" smtClean="0">
                                <a:solidFill>
                                  <a:schemeClr val="tx1"/>
                                </a:solidFill>
                                <a:latin typeface="Cambria Math" panose="02040503050406030204" pitchFamily="18" charset="0"/>
                              </a:rPr>
                              <m:t>𝑡</m:t>
                            </m:r>
                          </m:e>
                        </m:d>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sSup>
                      <m:sSupPr>
                        <m:ctrlPr>
                          <a:rPr lang="en-US" sz="3200" b="0" i="1" smtClean="0">
                            <a:solidFill>
                              <a:schemeClr val="tx1"/>
                            </a:solidFill>
                            <a:latin typeface="Cambria Math" panose="02040503050406030204" pitchFamily="18" charset="0"/>
                          </a:rPr>
                        </m:ctrlPr>
                      </m:sSupPr>
                      <m:e>
                        <m:d>
                          <m:dPr>
                            <m:ctrlPr>
                              <a:rPr lang="en-US" sz="3200" b="0" i="1" smtClean="0">
                                <a:solidFill>
                                  <a:schemeClr val="tx1"/>
                                </a:solidFill>
                                <a:latin typeface="Cambria Math" panose="02040503050406030204" pitchFamily="18" charset="0"/>
                              </a:rPr>
                            </m:ctrlPr>
                          </m:dPr>
                          <m:e>
                            <m:r>
                              <m:rPr>
                                <m:sty m:val="p"/>
                              </m:rPr>
                              <a:rPr lang="en-US" sz="3200" b="0" i="0" smtClean="0">
                                <a:solidFill>
                                  <a:schemeClr val="tx1"/>
                                </a:solidFill>
                                <a:latin typeface="Cambria Math" panose="02040503050406030204" pitchFamily="18" charset="0"/>
                              </a:rPr>
                              <m:t>Δ</m:t>
                            </m:r>
                            <m:r>
                              <a:rPr lang="en-US" sz="3200" b="0" i="1" smtClean="0">
                                <a:solidFill>
                                  <a:schemeClr val="tx1"/>
                                </a:solidFill>
                                <a:latin typeface="Cambria Math" panose="02040503050406030204" pitchFamily="18" charset="0"/>
                              </a:rPr>
                              <m:t>𝑥</m:t>
                            </m:r>
                          </m:e>
                        </m:d>
                      </m:e>
                      <m:sup>
                        <m:r>
                          <a:rPr lang="en-US" sz="3200" b="0" i="1" smtClean="0">
                            <a:solidFill>
                              <a:schemeClr val="tx1"/>
                            </a:solidFill>
                            <a:latin typeface="Cambria Math" panose="02040503050406030204" pitchFamily="18" charset="0"/>
                          </a:rPr>
                          <m:t>2</m:t>
                        </m:r>
                      </m:sup>
                    </m:sSup>
                  </m:oMath>
                </a14:m>
                <a:r>
                  <a:rPr lang="en-US" sz="3200">
                    <a:solidFill>
                      <a:schemeClr val="tx1"/>
                    </a:solidFill>
                  </a:rPr>
                  <a:t> for </a:t>
                </a:r>
                <a:r>
                  <a:rPr lang="en-US" sz="3200" i="1">
                    <a:solidFill>
                      <a:schemeClr val="tx1"/>
                    </a:solidFill>
                  </a:rPr>
                  <a:t>timelike, lightlike, </a:t>
                </a:r>
                <a:r>
                  <a:rPr lang="en-US" sz="3200">
                    <a:solidFill>
                      <a:schemeClr val="tx1"/>
                    </a:solidFill>
                  </a:rPr>
                  <a:t>and</a:t>
                </a:r>
                <a:r>
                  <a:rPr lang="en-US" sz="3200" i="1">
                    <a:solidFill>
                      <a:schemeClr val="tx1"/>
                    </a:solidFill>
                  </a:rPr>
                  <a:t> spacelike </a:t>
                </a:r>
                <a:r>
                  <a:rPr lang="en-US" sz="3200">
                    <a:solidFill>
                      <a:schemeClr val="tx1"/>
                    </a:solidFill>
                  </a:rPr>
                  <a:t>events. </a:t>
                </a:r>
              </a:p>
              <a:p>
                <a:pPr marL="15875" indent="0">
                  <a:buNone/>
                </a:pPr>
                <a:endParaRPr lang="en-US" sz="3200">
                  <a:solidFill>
                    <a:schemeClr val="tx1"/>
                  </a:solidFill>
                </a:endParaRPr>
              </a:p>
              <a:p>
                <a:pPr marL="530225" indent="-514350">
                  <a:buFont typeface="+mj-lt"/>
                  <a:buAutoNum type="alphaLcParenR"/>
                </a:pPr>
                <a:r>
                  <a:rPr lang="en-US" sz="3200">
                    <a:solidFill>
                      <a:schemeClr val="tx1"/>
                    </a:solidFill>
                  </a:rPr>
                  <a:t>Timelike &gt; lightlike &gt; spacelike</a:t>
                </a:r>
              </a:p>
              <a:p>
                <a:pPr marL="530225" indent="-514350">
                  <a:buFont typeface="+mj-lt"/>
                  <a:buAutoNum type="alphaLcParenR"/>
                </a:pPr>
                <a:r>
                  <a:rPr lang="en-US" sz="3200">
                    <a:solidFill>
                      <a:schemeClr val="tx1"/>
                    </a:solidFill>
                  </a:rPr>
                  <a:t>Spacelike &gt; lightlike &gt; timelike</a:t>
                </a:r>
              </a:p>
              <a:p>
                <a:pPr marL="530225" indent="-514350">
                  <a:buFont typeface="+mj-lt"/>
                  <a:buAutoNum type="alphaLcParenR"/>
                </a:pPr>
                <a:r>
                  <a:rPr lang="en-US" sz="3200">
                    <a:solidFill>
                      <a:schemeClr val="tx1"/>
                    </a:solidFill>
                  </a:rPr>
                  <a:t>Lightlike &gt; timelike &gt; spacelike</a:t>
                </a:r>
              </a:p>
              <a:p>
                <a:pPr marL="530225" indent="-514350">
                  <a:buFont typeface="+mj-lt"/>
                  <a:buAutoNum type="alphaLcParenR"/>
                </a:pPr>
                <a:r>
                  <a:rPr lang="en-US" sz="3200">
                    <a:solidFill>
                      <a:schemeClr val="tx1"/>
                    </a:solidFill>
                  </a:rPr>
                  <a:t>Lightlike &gt; spacelike &gt; timelike</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90074" y="1296235"/>
                <a:ext cx="10808368" cy="3539430"/>
              </a:xfrm>
              <a:blipFill>
                <a:blip r:embed="rId2"/>
                <a:stretch>
                  <a:fillRect l="-1291" t="-1786" r="-1878" b="-46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6E88AA6-F26D-5A40-8ABD-6715A0C67E75}"/>
              </a:ext>
            </a:extLst>
          </p:cNvPr>
          <p:cNvSpPr>
            <a:spLocks noGrp="1"/>
          </p:cNvSpPr>
          <p:nvPr>
            <p:ph type="sldNum" sz="quarter" idx="12"/>
          </p:nvPr>
        </p:nvSpPr>
        <p:spPr/>
        <p:txBody>
          <a:bodyPr/>
          <a:lstStyle/>
          <a:p>
            <a:fld id="{B79B69FD-2E52-A742-8FC1-C69E57207C6B}" type="slidenum">
              <a:rPr lang="en-US" smtClean="0"/>
              <a:pPr/>
              <a:t>20</a:t>
            </a:fld>
            <a:endParaRPr lang="en-US"/>
          </a:p>
        </p:txBody>
      </p:sp>
      <p:sp>
        <p:nvSpPr>
          <p:cNvPr id="8" name="Rectangle 7">
            <a:extLst>
              <a:ext uri="{FF2B5EF4-FFF2-40B4-BE49-F238E27FC236}">
                <a16:creationId xmlns:a16="http://schemas.microsoft.com/office/drawing/2014/main" id="{3BC0DFB5-4129-A44F-A61A-6A7FD2980943}"/>
              </a:ext>
            </a:extLst>
          </p:cNvPr>
          <p:cNvSpPr/>
          <p:nvPr/>
        </p:nvSpPr>
        <p:spPr>
          <a:xfrm>
            <a:off x="710248" y="2776263"/>
            <a:ext cx="5963268" cy="582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7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14.32</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21</a:t>
            </a:fld>
            <a:endParaRPr lang="en-US"/>
          </a:p>
        </p:txBody>
      </p:sp>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209713" y="1021344"/>
            <a:ext cx="11777240" cy="5170646"/>
          </a:xfrm>
        </p:spPr>
        <p:txBody>
          <a:bodyPr/>
          <a:lstStyle/>
          <a:p>
            <a:pPr marL="0" indent="0">
              <a:buNone/>
            </a:pPr>
            <a:r>
              <a:rPr lang="en-US" sz="3000">
                <a:solidFill>
                  <a:schemeClr val="tx1"/>
                </a:solidFill>
                <a:latin typeface="Calibri" panose="020F0502020204030204" pitchFamily="34" charset="0"/>
                <a:cs typeface="Calibri" panose="020F0502020204030204" pitchFamily="34" charset="0"/>
                <a:sym typeface="Wingdings" pitchFamily="2" charset="2"/>
              </a:rPr>
              <a:t>Planets A and B are 10 light years apart in the reference frame of planet A (one light year is the distance light travels in one year). A deep-space probe is launched from A, and 5 y later (in referenc</a:t>
            </a:r>
            <a:r>
              <a:rPr lang="en-US" sz="3000">
                <a:latin typeface="Calibri" panose="020F0502020204030204" pitchFamily="34" charset="0"/>
                <a:cs typeface="Calibri" panose="020F0502020204030204" pitchFamily="34" charset="0"/>
                <a:sym typeface="Wingdings" pitchFamily="2" charset="2"/>
              </a:rPr>
              <a:t>e frame A) a similar probe is launched from B. Does a reference frame exist in which these two events</a:t>
            </a:r>
            <a:endParaRPr lang="en-US" sz="3000">
              <a:solidFill>
                <a:schemeClr val="tx1"/>
              </a:solidFill>
              <a:latin typeface="Calibri" panose="020F0502020204030204" pitchFamily="34" charset="0"/>
              <a:cs typeface="Calibri" panose="020F0502020204030204" pitchFamily="34" charset="0"/>
              <a:sym typeface="Wingdings" pitchFamily="2" charset="2"/>
            </a:endParaRPr>
          </a:p>
          <a:p>
            <a:pPr marL="514350" indent="-514350">
              <a:buFont typeface="+mj-lt"/>
              <a:buAutoNum type="alphaLcParenR"/>
            </a:pPr>
            <a:r>
              <a:rPr lang="en-US" sz="3000">
                <a:latin typeface="Calibri" panose="020F0502020204030204" pitchFamily="34" charset="0"/>
                <a:cs typeface="Calibri" panose="020F0502020204030204" pitchFamily="34" charset="0"/>
                <a:sym typeface="Wingdings" pitchFamily="2" charset="2"/>
              </a:rPr>
              <a:t>are simultaneous and</a:t>
            </a:r>
          </a:p>
          <a:p>
            <a:pPr marL="514350" indent="-514350">
              <a:buFont typeface="+mj-lt"/>
              <a:buAutoNum type="alphaLcParenR"/>
            </a:pPr>
            <a:r>
              <a:rPr lang="en-US" sz="3000">
                <a:latin typeface="Calibri" panose="020F0502020204030204" pitchFamily="34" charset="0"/>
                <a:cs typeface="Calibri" panose="020F0502020204030204" pitchFamily="34" charset="0"/>
                <a:sym typeface="Wingdings" pitchFamily="2" charset="2"/>
              </a:rPr>
              <a:t>o</a:t>
            </a:r>
            <a:r>
              <a:rPr lang="en-US" sz="3000">
                <a:solidFill>
                  <a:schemeClr val="tx1"/>
                </a:solidFill>
                <a:latin typeface="Calibri" panose="020F0502020204030204" pitchFamily="34" charset="0"/>
                <a:cs typeface="Calibri" panose="020F0502020204030204" pitchFamily="34" charset="0"/>
                <a:sym typeface="Wingdings" pitchFamily="2" charset="2"/>
              </a:rPr>
              <a:t>ccur at the same positions?</a:t>
            </a:r>
          </a:p>
          <a:p>
            <a:pPr marL="514350" indent="-514350">
              <a:buFont typeface="+mj-lt"/>
              <a:buAutoNum type="alphaLcParenR"/>
            </a:pPr>
            <a:r>
              <a:rPr lang="en-US" sz="3000">
                <a:latin typeface="Calibri" panose="020F0502020204030204" pitchFamily="34" charset="0"/>
                <a:cs typeface="Calibri" panose="020F0502020204030204" pitchFamily="34" charset="0"/>
                <a:sym typeface="Wingdings" pitchFamily="2" charset="2"/>
              </a:rPr>
              <a:t>Compute, if possible, the proper time interval between the events?</a:t>
            </a:r>
          </a:p>
          <a:p>
            <a:pPr marL="514350" indent="-514350">
              <a:buFont typeface="+mj-lt"/>
              <a:buAutoNum type="alphaLcParenR"/>
            </a:pPr>
            <a:r>
              <a:rPr lang="en-US" sz="3000">
                <a:solidFill>
                  <a:schemeClr val="tx1"/>
                </a:solidFill>
                <a:latin typeface="Calibri" panose="020F0502020204030204" pitchFamily="34" charset="0"/>
                <a:cs typeface="Calibri" panose="020F0502020204030204" pitchFamily="34" charset="0"/>
                <a:sym typeface="Wingdings" pitchFamily="2" charset="2"/>
              </a:rPr>
              <a:t>How </a:t>
            </a:r>
            <a:r>
              <a:rPr lang="en-US" sz="3000">
                <a:latin typeface="Calibri" panose="020F0502020204030204" pitchFamily="34" charset="0"/>
                <a:cs typeface="Calibri" panose="020F0502020204030204" pitchFamily="34" charset="0"/>
                <a:sym typeface="Wingdings" pitchFamily="2" charset="2"/>
              </a:rPr>
              <a:t>do your answers to parts a)-c) change if the planets are (in reference frame A) 5 light years apart and the time interval between launch from A and launch from B is 10 y?</a:t>
            </a:r>
            <a:endParaRPr lang="en-US" sz="3000">
              <a:solidFill>
                <a:schemeClr val="tx1"/>
              </a:solidFill>
              <a:latin typeface="Calibri" panose="020F0502020204030204" pitchFamily="34" charset="0"/>
              <a:cs typeface="Calibri" panose="020F0502020204030204" pitchFamily="34" charset="0"/>
              <a:sym typeface="Wingdings" pitchFamily="2" charset="2"/>
            </a:endParaRPr>
          </a:p>
        </p:txBody>
      </p:sp>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p:spTree>
    <p:extLst>
      <p:ext uri="{BB962C8B-B14F-4D97-AF65-F5344CB8AC3E}">
        <p14:creationId xmlns:p14="http://schemas.microsoft.com/office/powerpoint/2010/main" val="256537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14.32</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22</a:t>
            </a:fld>
            <a:endParaRPr lang="en-US"/>
          </a:p>
        </p:txBody>
      </p:sp>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209713" y="936936"/>
            <a:ext cx="11777240" cy="2246769"/>
          </a:xfrm>
        </p:spPr>
        <p:txBody>
          <a:bodyPr/>
          <a:lstStyle/>
          <a:p>
            <a:pPr marL="0" indent="0">
              <a:buNone/>
            </a:pPr>
            <a:r>
              <a:rPr lang="en-US">
                <a:solidFill>
                  <a:schemeClr val="tx1"/>
                </a:solidFill>
                <a:latin typeface="Calibri" panose="020F0502020204030204" pitchFamily="34" charset="0"/>
                <a:cs typeface="Calibri" panose="020F0502020204030204" pitchFamily="34" charset="0"/>
                <a:sym typeface="Wingdings" pitchFamily="2" charset="2"/>
              </a:rPr>
              <a:t>Planets A and B are 10 light years apart in the reference frame of planet A (one light year is the distance light travels in one year). A deep-space probe is launched from A, and 5 y later (in referenc</a:t>
            </a:r>
            <a:r>
              <a:rPr lang="en-US">
                <a:latin typeface="Calibri" panose="020F0502020204030204" pitchFamily="34" charset="0"/>
                <a:cs typeface="Calibri" panose="020F0502020204030204" pitchFamily="34" charset="0"/>
                <a:sym typeface="Wingdings" pitchFamily="2" charset="2"/>
              </a:rPr>
              <a:t>e frame A) a similar probe is launched from B. Does a reference frame exist in which these two events</a:t>
            </a:r>
            <a:endParaRPr lang="en-US">
              <a:solidFill>
                <a:schemeClr val="tx1"/>
              </a:solidFill>
              <a:latin typeface="Calibri" panose="020F0502020204030204" pitchFamily="34" charset="0"/>
              <a:cs typeface="Calibri" panose="020F0502020204030204" pitchFamily="34" charset="0"/>
              <a:sym typeface="Wingdings" pitchFamily="2" charset="2"/>
            </a:endParaRP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are simultaneous and</a:t>
            </a: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o</a:t>
            </a:r>
            <a:r>
              <a:rPr lang="en-US">
                <a:solidFill>
                  <a:schemeClr val="tx1"/>
                </a:solidFill>
                <a:latin typeface="Calibri" panose="020F0502020204030204" pitchFamily="34" charset="0"/>
                <a:cs typeface="Calibri" panose="020F0502020204030204" pitchFamily="34" charset="0"/>
                <a:sym typeface="Wingdings" pitchFamily="2" charset="2"/>
              </a:rPr>
              <a:t>ccur at the same positions?</a:t>
            </a: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Compute, if possible, the proper time interval between the events?</a:t>
            </a:r>
          </a:p>
          <a:p>
            <a:pPr marL="514350" indent="-514350">
              <a:buFont typeface="+mj-lt"/>
              <a:buAutoNum type="alphaLcParenR"/>
            </a:pPr>
            <a:r>
              <a:rPr lang="en-US">
                <a:solidFill>
                  <a:schemeClr val="tx1"/>
                </a:solidFill>
                <a:latin typeface="Calibri" panose="020F0502020204030204" pitchFamily="34" charset="0"/>
                <a:cs typeface="Calibri" panose="020F0502020204030204" pitchFamily="34" charset="0"/>
                <a:sym typeface="Wingdings" pitchFamily="2" charset="2"/>
              </a:rPr>
              <a:t>How </a:t>
            </a:r>
            <a:r>
              <a:rPr lang="en-US">
                <a:latin typeface="Calibri" panose="020F0502020204030204" pitchFamily="34" charset="0"/>
                <a:cs typeface="Calibri" panose="020F0502020204030204" pitchFamily="34" charset="0"/>
                <a:sym typeface="Wingdings" pitchFamily="2" charset="2"/>
              </a:rPr>
              <a:t>do answers to a)-c) change if planets are (in frame A) 5 </a:t>
            </a:r>
            <a:r>
              <a:rPr lang="en-US" err="1">
                <a:latin typeface="Calibri" panose="020F0502020204030204" pitchFamily="34" charset="0"/>
                <a:cs typeface="Calibri" panose="020F0502020204030204" pitchFamily="34" charset="0"/>
                <a:sym typeface="Wingdings" pitchFamily="2" charset="2"/>
              </a:rPr>
              <a:t>ly</a:t>
            </a:r>
            <a:r>
              <a:rPr lang="en-US">
                <a:latin typeface="Calibri" panose="020F0502020204030204" pitchFamily="34" charset="0"/>
                <a:cs typeface="Calibri" panose="020F0502020204030204" pitchFamily="34" charset="0"/>
                <a:sym typeface="Wingdings" pitchFamily="2" charset="2"/>
              </a:rPr>
              <a:t> apart and interval between launches is 10 y?</a:t>
            </a:r>
            <a:endParaRPr lang="en-US">
              <a:solidFill>
                <a:schemeClr val="tx1"/>
              </a:solidFill>
              <a:latin typeface="Calibri" panose="020F0502020204030204" pitchFamily="34" charset="0"/>
              <a:cs typeface="Calibri" panose="020F0502020204030204" pitchFamily="34" charset="0"/>
              <a:sym typeface="Wingdings" pitchFamily="2" charset="2"/>
            </a:endParaRPr>
          </a:p>
        </p:txBody>
      </p:sp>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95D0DC7-0044-084A-AAAF-AD73BDCB14A7}"/>
                  </a:ext>
                </a:extLst>
              </p:cNvPr>
              <p:cNvSpPr txBox="1">
                <a:spLocks/>
              </p:cNvSpPr>
              <p:nvPr/>
            </p:nvSpPr>
            <p:spPr>
              <a:xfrm>
                <a:off x="209713" y="3073726"/>
                <a:ext cx="4179408" cy="328032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a:latin typeface="Cambria Math" panose="02040503050406030204" pitchFamily="18" charset="0"/>
                            <a:cs typeface="Calibri" panose="020F0502020204030204" pitchFamily="34" charset="0"/>
                            <a:sym typeface="Wingdings" pitchFamily="2" charset="2"/>
                          </a:rPr>
                          <m:t>Δ</m:t>
                        </m:r>
                        <m:r>
                          <a:rPr lang="en-US" i="1">
                            <a:latin typeface="Cambria Math" panose="02040503050406030204" pitchFamily="18" charset="0"/>
                            <a:cs typeface="Calibri" panose="020F0502020204030204" pitchFamily="34" charset="0"/>
                            <a:sym typeface="Wingdings" pitchFamily="2" charset="2"/>
                          </a:rPr>
                          <m:t>𝑥</m:t>
                        </m:r>
                      </m:e>
                      <m:sub>
                        <m:r>
                          <a:rPr lang="en-US" i="1">
                            <a:latin typeface="Cambria Math" panose="02040503050406030204" pitchFamily="18" charset="0"/>
                            <a:cs typeface="Calibri" panose="020F0502020204030204" pitchFamily="34" charset="0"/>
                            <a:sym typeface="Wingdings" pitchFamily="2" charset="2"/>
                          </a:rPr>
                          <m:t>𝐴</m:t>
                        </m:r>
                        <m:r>
                          <a:rPr lang="en-US" i="1">
                            <a:latin typeface="Cambria Math" panose="02040503050406030204" pitchFamily="18" charset="0"/>
                            <a:cs typeface="Calibri" panose="020F0502020204030204" pitchFamily="34" charset="0"/>
                            <a:sym typeface="Wingdings" pitchFamily="2" charset="2"/>
                          </a:rPr>
                          <m:t>12</m:t>
                        </m:r>
                      </m:sub>
                    </m:sSub>
                  </m:oMath>
                </a14:m>
                <a:r>
                  <a:rPr lang="en-US" b="0">
                    <a:solidFill>
                      <a:srgbClr val="008F00"/>
                    </a:solidFill>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a:latin typeface="Cambria Math" panose="02040503050406030204" pitchFamily="18" charset="0"/>
                            <a:cs typeface="Calibri" panose="020F0502020204030204" pitchFamily="34" charset="0"/>
                            <a:sym typeface="Wingdings" pitchFamily="2" charset="2"/>
                          </a:rPr>
                          <m:t>Δ</m:t>
                        </m:r>
                        <m:r>
                          <a:rPr lang="en-US" i="1">
                            <a:latin typeface="Cambria Math" panose="02040503050406030204" pitchFamily="18" charset="0"/>
                            <a:cs typeface="Calibri" panose="020F0502020204030204" pitchFamily="34" charset="0"/>
                            <a:sym typeface="Wingdings" pitchFamily="2" charset="2"/>
                          </a:rPr>
                          <m:t>𝑡</m:t>
                        </m:r>
                      </m:e>
                      <m:sub>
                        <m:r>
                          <a:rPr lang="en-US" i="1">
                            <a:latin typeface="Cambria Math" panose="02040503050406030204" pitchFamily="18" charset="0"/>
                            <a:cs typeface="Calibri" panose="020F0502020204030204" pitchFamily="34" charset="0"/>
                            <a:sym typeface="Wingdings" pitchFamily="2" charset="2"/>
                          </a:rPr>
                          <m:t>𝐴</m:t>
                        </m:r>
                        <m:r>
                          <a:rPr lang="en-US" i="1">
                            <a:latin typeface="Cambria Math" panose="02040503050406030204" pitchFamily="18" charset="0"/>
                            <a:cs typeface="Calibri" panose="020F0502020204030204" pitchFamily="34" charset="0"/>
                            <a:sym typeface="Wingdings" pitchFamily="2" charset="2"/>
                          </a:rPr>
                          <m:t>12</m:t>
                        </m:r>
                      </m:sub>
                    </m:sSub>
                  </m:oMath>
                </a14:m>
                <a:endParaRPr lang="en-US" b="0">
                  <a:solidFill>
                    <a:srgbClr val="008F00"/>
                  </a:solidFill>
                </a:endParaRP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r>
                  <a:rPr lang="en-US">
                    <a:solidFill>
                      <a:srgbClr val="4F2170"/>
                    </a:solidFill>
                    <a:cs typeface="Calibri" panose="020F0502020204030204" pitchFamily="34" charset="0"/>
                    <a:sym typeface="Wingdings" pitchFamily="2" charset="2"/>
                  </a:rPr>
                  <a:t>Ref. frames for simultaneity and same position</a:t>
                </a: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Evaluate </a:t>
                </a:r>
                <a14:m>
                  <m:oMath xmlns:m="http://schemas.openxmlformats.org/officeDocument/2006/math">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𝑠</m:t>
                        </m:r>
                      </m:e>
                      <m:sup>
                        <m:r>
                          <a:rPr lang="en-US" sz="2000" b="0" i="1" smtClean="0">
                            <a:latin typeface="Cambria Math" panose="02040503050406030204" pitchFamily="18" charset="0"/>
                            <a:cs typeface="Calibri" panose="020F0502020204030204" pitchFamily="34" charset="0"/>
                            <a:sym typeface="Wingdings" pitchFamily="2" charset="2"/>
                          </a:rPr>
                          <m:t>2</m:t>
                        </m:r>
                      </m:sup>
                    </m:sSup>
                  </m:oMath>
                </a14:m>
                <a:r>
                  <a:rPr lang="en-US" sz="2000">
                    <a:solidFill>
                      <a:srgbClr val="C00000"/>
                    </a:solidFill>
                    <a:latin typeface="Calibri" panose="020F0502020204030204" pitchFamily="34" charset="0"/>
                    <a:cs typeface="Calibri" panose="020F0502020204030204" pitchFamily="34" charset="0"/>
                  </a:rPr>
                  <a:t>!</a:t>
                </a:r>
              </a:p>
              <a:p>
                <a:pPr marL="527050" indent="-214313">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Use </a:t>
                </a: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b="0" i="1" smtClean="0">
                        <a:latin typeface="Cambria Math" panose="02040503050406030204" pitchFamily="18" charset="0"/>
                        <a:cs typeface="Calibri" panose="020F0502020204030204" pitchFamily="34" charset="0"/>
                        <a:sym typeface="Wingdings" pitchFamily="2" charset="2"/>
                      </a:rPr>
                      <m:t>=</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0" smtClean="0">
                                    <a:latin typeface="Cambria Math" panose="02040503050406030204" pitchFamily="18" charset="0"/>
                                    <a:cs typeface="Calibri" panose="020F0502020204030204" pitchFamily="34" charset="0"/>
                                    <a:sym typeface="Wingdings" pitchFamily="2" charset="2"/>
                                  </a:rPr>
                                  <m:t>0</m:t>
                                </m:r>
                              </m:sub>
                            </m:sSub>
                            <m:r>
                              <m:rPr>
                                <m:sty m:val="p"/>
                              </m:rPr>
                              <a:rPr lang="en-US" sz="2000" b="0" i="0" smtClean="0">
                                <a:latin typeface="Cambria Math" panose="02040503050406030204" pitchFamily="18" charset="0"/>
                                <a:cs typeface="Calibri" panose="020F0502020204030204" pitchFamily="34" charset="0"/>
                                <a:sym typeface="Wingdings" pitchFamily="2" charset="2"/>
                              </a:rPr>
                              <m:t>Δ</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𝑡</m:t>
                                </m:r>
                              </m:e>
                              <m:sub>
                                <m:r>
                                  <m:rPr>
                                    <m:sty m:val="p"/>
                                  </m:rPr>
                                  <a:rPr lang="en-US" sz="2000" b="0" i="0" smtClean="0">
                                    <a:latin typeface="Cambria Math" panose="02040503050406030204" pitchFamily="18" charset="0"/>
                                    <a:cs typeface="Calibri" panose="020F0502020204030204" pitchFamily="34" charset="0"/>
                                    <a:sym typeface="Wingdings" pitchFamily="2" charset="2"/>
                                  </a:rPr>
                                  <m:t>proper</m:t>
                                </m:r>
                              </m:sub>
                            </m:sSub>
                          </m:e>
                        </m:d>
                      </m:e>
                      <m:sup>
                        <m:r>
                          <a:rPr lang="en-US" sz="2000" b="0" i="1" smtClean="0">
                            <a:latin typeface="Cambria Math" panose="02040503050406030204" pitchFamily="18" charset="0"/>
                            <a:cs typeface="Calibri" panose="020F0502020204030204" pitchFamily="34" charset="0"/>
                            <a:sym typeface="Wingdings" pitchFamily="2" charset="2"/>
                          </a:rPr>
                          <m:t>2</m:t>
                        </m:r>
                      </m:sup>
                    </m:sSup>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6" name="Content Placeholder 5">
                <a:extLst>
                  <a:ext uri="{FF2B5EF4-FFF2-40B4-BE49-F238E27FC236}">
                    <a16:creationId xmlns:a16="http://schemas.microsoft.com/office/drawing/2014/main" id="{395D0DC7-0044-084A-AAAF-AD73BDCB14A7}"/>
                  </a:ext>
                </a:extLst>
              </p:cNvPr>
              <p:cNvSpPr txBox="1">
                <a:spLocks noRot="1" noChangeAspect="1" noMove="1" noResize="1" noEditPoints="1" noAdjustHandles="1" noChangeArrowheads="1" noChangeShapeType="1" noTextEdit="1"/>
              </p:cNvSpPr>
              <p:nvPr/>
            </p:nvSpPr>
            <p:spPr>
              <a:xfrm>
                <a:off x="209713" y="3073726"/>
                <a:ext cx="4179408" cy="3280322"/>
              </a:xfrm>
              <a:prstGeom prst="rect">
                <a:avLst/>
              </a:prstGeom>
              <a:blipFill>
                <a:blip r:embed="rId3"/>
                <a:stretch>
                  <a:fillRect l="-1515" t="-772" b="-1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FC41EA8-2FC3-B043-9058-76A2D674474D}"/>
                  </a:ext>
                </a:extLst>
              </p:cNvPr>
              <p:cNvSpPr/>
              <p:nvPr/>
            </p:nvSpPr>
            <p:spPr>
              <a:xfrm>
                <a:off x="4019507" y="3069311"/>
                <a:ext cx="7907077" cy="3505190"/>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12700">
                  <a:buClr>
                    <a:schemeClr val="tx1"/>
                  </a:buClr>
                </a:pPr>
                <a:r>
                  <a:rPr lang="en-US" sz="2000">
                    <a:cs typeface="Calibri" panose="020F0502020204030204" pitchFamily="34" charset="0"/>
                    <a:sym typeface="Wingdings" pitchFamily="2" charset="2"/>
                  </a:rPr>
                  <a:t> </a:t>
                </a: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rPr>
                      <m:t>=</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Sub>
                            <m:r>
                              <m:rPr>
                                <m:sty m:val="p"/>
                              </m:rPr>
                              <a:rPr lang="en-US" sz="2000" b="0" i="0" smtClean="0">
                                <a:latin typeface="Cambria Math" panose="02040503050406030204" pitchFamily="18" charset="0"/>
                                <a:cs typeface="Calibri" panose="020F0502020204030204" pitchFamily="34" charset="0"/>
                                <a:sym typeface="Wingdings" pitchFamily="2" charset="2"/>
                              </a:rPr>
                              <m:t>Δ</m:t>
                            </m:r>
                            <m:r>
                              <a:rPr lang="en-US" sz="2000" b="0" i="1" smtClean="0">
                                <a:latin typeface="Cambria Math" panose="02040503050406030204" pitchFamily="18" charset="0"/>
                                <a:cs typeface="Calibri" panose="020F0502020204030204" pitchFamily="34" charset="0"/>
                                <a:sym typeface="Wingdings" pitchFamily="2" charset="2"/>
                              </a:rPr>
                              <m:t>𝑡</m:t>
                            </m:r>
                          </m:e>
                        </m:d>
                      </m:e>
                      <m:sup>
                        <m:r>
                          <a:rPr lang="en-US" sz="2000" b="0" i="1" smtClean="0">
                            <a:latin typeface="Cambria Math" panose="02040503050406030204" pitchFamily="18" charset="0"/>
                            <a:cs typeface="Calibri" panose="020F0502020204030204" pitchFamily="34" charset="0"/>
                            <a:sym typeface="Wingdings" pitchFamily="2" charset="2"/>
                          </a:rPr>
                          <m:t>2</m:t>
                        </m:r>
                      </m:sup>
                    </m:sSup>
                    <m:r>
                      <a:rPr lang="en-US" sz="2000" b="0" i="1" smtClean="0">
                        <a:latin typeface="Cambria Math" panose="02040503050406030204" pitchFamily="18" charset="0"/>
                        <a:cs typeface="Calibri" panose="020F0502020204030204" pitchFamily="34" charset="0"/>
                        <a:sym typeface="Wingdings" pitchFamily="2" charset="2"/>
                      </a:rPr>
                      <m:t>−</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r>
                              <m:rPr>
                                <m:sty m:val="p"/>
                              </m:rPr>
                              <a:rPr lang="en-US" sz="2000" b="0" i="0" smtClean="0">
                                <a:latin typeface="Cambria Math" panose="02040503050406030204" pitchFamily="18" charset="0"/>
                                <a:cs typeface="Calibri" panose="020F0502020204030204" pitchFamily="34" charset="0"/>
                                <a:sym typeface="Wingdings" pitchFamily="2" charset="2"/>
                              </a:rPr>
                              <m:t>Δ</m:t>
                            </m:r>
                            <m:r>
                              <a:rPr lang="en-US" sz="2000" b="0" i="1" smtClean="0">
                                <a:latin typeface="Cambria Math" panose="02040503050406030204" pitchFamily="18" charset="0"/>
                                <a:cs typeface="Calibri" panose="020F0502020204030204" pitchFamily="34" charset="0"/>
                                <a:sym typeface="Wingdings" pitchFamily="2" charset="2"/>
                              </a:rPr>
                              <m:t>𝑥</m:t>
                            </m:r>
                          </m:e>
                        </m:d>
                      </m:e>
                      <m:sup>
                        <m:r>
                          <a:rPr lang="en-US" sz="2000" b="0" i="1" smtClean="0">
                            <a:latin typeface="Cambria Math" panose="02040503050406030204" pitchFamily="18" charset="0"/>
                            <a:cs typeface="Calibri" panose="020F0502020204030204" pitchFamily="34" charset="0"/>
                            <a:sym typeface="Wingdings" pitchFamily="2" charset="2"/>
                          </a:rPr>
                          <m:t>2</m:t>
                        </m:r>
                      </m:sup>
                    </m:sSup>
                  </m:oMath>
                </a14:m>
                <a:endParaRPr lang="en-US" sz="2000">
                  <a:solidFill>
                    <a:srgbClr val="008F00"/>
                  </a:solidFill>
                  <a:latin typeface="Calibri" panose="020F0502020204030204" pitchFamily="34" charset="0"/>
                  <a:cs typeface="Calibri" panose="020F0502020204030204" pitchFamily="34" charset="0"/>
                </a:endParaRPr>
              </a:p>
              <a:p>
                <a:pPr marL="749300" lvl="1" indent="-457200">
                  <a:buClr>
                    <a:schemeClr val="tx1"/>
                  </a:buClr>
                  <a:buFont typeface="+mj-lt"/>
                  <a:buAutoNum type="alphaLcParenR"/>
                </a:pPr>
                <a:r>
                  <a:rPr lang="en-US" sz="2000">
                    <a:solidFill>
                      <a:srgbClr val="0432FF"/>
                    </a:solidFill>
                    <a:latin typeface="Calibri" panose="020F0502020204030204" pitchFamily="34" charset="0"/>
                    <a:cs typeface="Calibri" panose="020F0502020204030204" pitchFamily="34" charset="0"/>
                  </a:rPr>
                  <a:t>There </a:t>
                </a:r>
                <a:r>
                  <a:rPr lang="en-US" sz="2000" b="1" i="1">
                    <a:solidFill>
                      <a:srgbClr val="0432FF"/>
                    </a:solidFill>
                    <a:latin typeface="Calibri" panose="020F0502020204030204" pitchFamily="34" charset="0"/>
                    <a:cs typeface="Calibri" panose="020F0502020204030204" pitchFamily="34" charset="0"/>
                  </a:rPr>
                  <a:t>is</a:t>
                </a:r>
                <a:r>
                  <a:rPr lang="en-US" sz="2000" b="1">
                    <a:solidFill>
                      <a:srgbClr val="0432FF"/>
                    </a:solidFill>
                    <a:latin typeface="Calibri" panose="020F0502020204030204" pitchFamily="34" charset="0"/>
                    <a:cs typeface="Calibri" panose="020F0502020204030204" pitchFamily="34" charset="0"/>
                  </a:rPr>
                  <a:t> </a:t>
                </a:r>
                <a:r>
                  <a:rPr lang="en-US" sz="2000">
                    <a:solidFill>
                      <a:srgbClr val="0432FF"/>
                    </a:solidFill>
                    <a:latin typeface="Calibri" panose="020F0502020204030204" pitchFamily="34" charset="0"/>
                    <a:cs typeface="Calibri" panose="020F0502020204030204" pitchFamily="34" charset="0"/>
                  </a:rPr>
                  <a:t>a reference frame in which these are </a:t>
                </a:r>
                <a:r>
                  <a:rPr lang="en-US" sz="2000" b="1" i="1">
                    <a:solidFill>
                      <a:srgbClr val="0432FF"/>
                    </a:solidFill>
                    <a:latin typeface="Calibri" panose="020F0502020204030204" pitchFamily="34" charset="0"/>
                    <a:cs typeface="Calibri" panose="020F0502020204030204" pitchFamily="34" charset="0"/>
                  </a:rPr>
                  <a:t>simultaneous</a:t>
                </a:r>
              </a:p>
              <a:p>
                <a:pPr marL="749300" lvl="1" indent="-457200">
                  <a:buClr>
                    <a:schemeClr val="tx1"/>
                  </a:buClr>
                  <a:buFont typeface="+mj-lt"/>
                  <a:buAutoNum type="alphaLcParenR"/>
                </a:pPr>
                <a:r>
                  <a:rPr lang="en-US" sz="2000">
                    <a:solidFill>
                      <a:srgbClr val="4F2170"/>
                    </a:solidFill>
                    <a:latin typeface="Calibri" panose="020F0502020204030204" pitchFamily="34" charset="0"/>
                    <a:cs typeface="Calibri" panose="020F0502020204030204" pitchFamily="34" charset="0"/>
                  </a:rPr>
                  <a:t>There </a:t>
                </a:r>
                <a:r>
                  <a:rPr lang="en-US" sz="2000" b="1" i="1">
                    <a:solidFill>
                      <a:srgbClr val="4F2170"/>
                    </a:solidFill>
                    <a:latin typeface="Calibri" panose="020F0502020204030204" pitchFamily="34" charset="0"/>
                    <a:cs typeface="Calibri" panose="020F0502020204030204" pitchFamily="34" charset="0"/>
                  </a:rPr>
                  <a:t>is not </a:t>
                </a:r>
                <a:r>
                  <a:rPr lang="en-US" sz="2000">
                    <a:solidFill>
                      <a:srgbClr val="4F2170"/>
                    </a:solidFill>
                    <a:latin typeface="Calibri" panose="020F0502020204030204" pitchFamily="34" charset="0"/>
                    <a:cs typeface="Calibri" panose="020F0502020204030204" pitchFamily="34" charset="0"/>
                  </a:rPr>
                  <a:t>a frame in which they occur at the </a:t>
                </a:r>
                <a:r>
                  <a:rPr lang="en-US" sz="2000" b="1" i="1">
                    <a:solidFill>
                      <a:srgbClr val="4F2170"/>
                    </a:solidFill>
                    <a:latin typeface="Calibri" panose="020F0502020204030204" pitchFamily="34" charset="0"/>
                    <a:cs typeface="Calibri" panose="020F0502020204030204" pitchFamily="34" charset="0"/>
                  </a:rPr>
                  <a:t>same location</a:t>
                </a:r>
              </a:p>
              <a:p>
                <a:pPr marL="749300" lvl="1" indent="-457200">
                  <a:buClr>
                    <a:schemeClr val="tx1"/>
                  </a:buClr>
                  <a:buFont typeface="+mj-lt"/>
                  <a:buAutoNum type="alphaLcParenR"/>
                </a:pPr>
                <a:r>
                  <a:rPr lang="en-US" sz="2000">
                    <a:solidFill>
                      <a:srgbClr val="C00000"/>
                    </a:solidFill>
                    <a:latin typeface="Calibri" panose="020F0502020204030204" pitchFamily="34" charset="0"/>
                    <a:cs typeface="Calibri" panose="020F0502020204030204" pitchFamily="34" charset="0"/>
                  </a:rPr>
                  <a:t> </a:t>
                </a:r>
                <a:r>
                  <a:rPr lang="en-US" sz="2000" b="1" i="1">
                    <a:solidFill>
                      <a:srgbClr val="C00000"/>
                    </a:solidFill>
                    <a:latin typeface="Calibri" panose="020F0502020204030204" pitchFamily="34" charset="0"/>
                    <a:cs typeface="Calibri" panose="020F0502020204030204" pitchFamily="34" charset="0"/>
                  </a:rPr>
                  <a:t>No proper time!</a:t>
                </a:r>
              </a:p>
              <a:p>
                <a:pPr marL="749300" lvl="1" indent="-457200">
                  <a:buClr>
                    <a:schemeClr val="tx1"/>
                  </a:buClr>
                  <a:buFont typeface="+mj-lt"/>
                  <a:buAutoNum type="alphaLcParenR"/>
                </a:pPr>
                <a:r>
                  <a:rPr lang="en-US" sz="2000">
                    <a:solidFill>
                      <a:srgbClr val="4F2170"/>
                    </a:solidFill>
                    <a:latin typeface="Calibri" panose="020F0502020204030204" pitchFamily="34" charset="0"/>
                    <a:cs typeface="Calibri" panose="020F0502020204030204" pitchFamily="34" charset="0"/>
                  </a:rPr>
                  <a:t> </a:t>
                </a: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10</m:t>
                            </m:r>
                            <m:r>
                              <a:rPr lang="en-US" sz="2000" i="1">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y</m:t>
                            </m:r>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5</m:t>
                            </m:r>
                            <m:r>
                              <a:rPr lang="en-US" sz="2000" i="1">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ly</m:t>
                            </m:r>
                          </m:e>
                        </m:d>
                      </m:e>
                      <m:sup>
                        <m:r>
                          <a:rPr lang="en-US" sz="2000" i="1">
                            <a:latin typeface="Cambria Math" panose="02040503050406030204" pitchFamily="18" charset="0"/>
                            <a:cs typeface="Calibri" panose="020F0502020204030204" pitchFamily="34" charset="0"/>
                            <a:sym typeface="Wingdings" pitchFamily="2" charset="2"/>
                          </a:rPr>
                          <m:t>2</m:t>
                        </m:r>
                      </m:sup>
                    </m:sSup>
                  </m:oMath>
                </a14:m>
                <a:endParaRPr lang="en-US" sz="2000">
                  <a:solidFill>
                    <a:schemeClr val="accent2">
                      <a:lumMod val="50000"/>
                    </a:schemeClr>
                  </a:solidFill>
                  <a:latin typeface="Calibri" panose="020F0502020204030204" pitchFamily="34" charset="0"/>
                  <a:cs typeface="Calibri" panose="020F0502020204030204" pitchFamily="34" charset="0"/>
                </a:endParaRPr>
              </a:p>
              <a:p>
                <a:pPr marL="1098550" lvl="2" indent="-349250">
                  <a:buClr>
                    <a:schemeClr val="tx1"/>
                  </a:buClr>
                  <a:buFont typeface="Arial" panose="020B0604020202020204" pitchFamily="34" charset="0"/>
                  <a:buChar char="•"/>
                </a:pPr>
                <a:r>
                  <a:rPr lang="en-US" sz="2000">
                    <a:solidFill>
                      <a:srgbClr val="008F00"/>
                    </a:solidFill>
                    <a:latin typeface="Calibri" panose="020F0502020204030204" pitchFamily="34" charset="0"/>
                    <a:cs typeface="Calibri" panose="020F0502020204030204" pitchFamily="34" charset="0"/>
                  </a:rPr>
                  <a:t>There </a:t>
                </a:r>
                <a:r>
                  <a:rPr lang="en-US" sz="2000" b="1" i="1">
                    <a:solidFill>
                      <a:srgbClr val="008F00"/>
                    </a:solidFill>
                    <a:latin typeface="Calibri" panose="020F0502020204030204" pitchFamily="34" charset="0"/>
                    <a:cs typeface="Calibri" panose="020F0502020204030204" pitchFamily="34" charset="0"/>
                  </a:rPr>
                  <a:t>is</a:t>
                </a:r>
                <a:r>
                  <a:rPr lang="en-US" sz="2000" b="1">
                    <a:solidFill>
                      <a:srgbClr val="008F00"/>
                    </a:solidFill>
                    <a:latin typeface="Calibri" panose="020F0502020204030204" pitchFamily="34" charset="0"/>
                    <a:cs typeface="Calibri" panose="020F0502020204030204" pitchFamily="34" charset="0"/>
                  </a:rPr>
                  <a:t> </a:t>
                </a:r>
                <a:r>
                  <a:rPr lang="en-US" sz="2000" b="1" i="1">
                    <a:solidFill>
                      <a:srgbClr val="008F00"/>
                    </a:solidFill>
                    <a:latin typeface="Calibri" panose="020F0502020204030204" pitchFamily="34" charset="0"/>
                    <a:cs typeface="Calibri" panose="020F0502020204030204" pitchFamily="34" charset="0"/>
                  </a:rPr>
                  <a:t>not </a:t>
                </a:r>
                <a:r>
                  <a:rPr lang="en-US" sz="2000">
                    <a:solidFill>
                      <a:srgbClr val="008F00"/>
                    </a:solidFill>
                    <a:latin typeface="Calibri" panose="020F0502020204030204" pitchFamily="34" charset="0"/>
                    <a:cs typeface="Calibri" panose="020F0502020204030204" pitchFamily="34" charset="0"/>
                  </a:rPr>
                  <a:t>a reference frame in which these are </a:t>
                </a:r>
                <a:r>
                  <a:rPr lang="en-US" sz="2000" b="1" i="1">
                    <a:solidFill>
                      <a:srgbClr val="008F00"/>
                    </a:solidFill>
                    <a:latin typeface="Calibri" panose="020F0502020204030204" pitchFamily="34" charset="0"/>
                    <a:cs typeface="Calibri" panose="020F0502020204030204" pitchFamily="34" charset="0"/>
                  </a:rPr>
                  <a:t>simultaneous</a:t>
                </a:r>
              </a:p>
              <a:p>
                <a:pPr marL="1098550" lvl="2" indent="-349250">
                  <a:buClr>
                    <a:schemeClr val="tx1"/>
                  </a:buClr>
                  <a:buFont typeface="Arial" panose="020B0604020202020204" pitchFamily="34" charset="0"/>
                  <a:buChar char="•"/>
                </a:pPr>
                <a:r>
                  <a:rPr lang="en-US" sz="2000">
                    <a:solidFill>
                      <a:srgbClr val="0432FF"/>
                    </a:solidFill>
                    <a:latin typeface="Calibri" panose="020F0502020204030204" pitchFamily="34" charset="0"/>
                    <a:cs typeface="Calibri" panose="020F0502020204030204" pitchFamily="34" charset="0"/>
                  </a:rPr>
                  <a:t>There </a:t>
                </a:r>
                <a:r>
                  <a:rPr lang="en-US" sz="2000" b="1" i="1">
                    <a:solidFill>
                      <a:srgbClr val="0432FF"/>
                    </a:solidFill>
                    <a:latin typeface="Calibri" panose="020F0502020204030204" pitchFamily="34" charset="0"/>
                    <a:cs typeface="Calibri" panose="020F0502020204030204" pitchFamily="34" charset="0"/>
                  </a:rPr>
                  <a:t>is </a:t>
                </a:r>
                <a:r>
                  <a:rPr lang="en-US" sz="2000">
                    <a:solidFill>
                      <a:srgbClr val="0432FF"/>
                    </a:solidFill>
                    <a:latin typeface="Calibri" panose="020F0502020204030204" pitchFamily="34" charset="0"/>
                    <a:cs typeface="Calibri" panose="020F0502020204030204" pitchFamily="34" charset="0"/>
                  </a:rPr>
                  <a:t>a frame in which they occur at the </a:t>
                </a:r>
                <a:r>
                  <a:rPr lang="en-US" sz="2000" b="1" i="1">
                    <a:solidFill>
                      <a:srgbClr val="0432FF"/>
                    </a:solidFill>
                    <a:latin typeface="Calibri" panose="020F0502020204030204" pitchFamily="34" charset="0"/>
                    <a:cs typeface="Calibri" panose="020F0502020204030204" pitchFamily="34" charset="0"/>
                  </a:rPr>
                  <a:t>same location</a:t>
                </a:r>
              </a:p>
              <a:p>
                <a:pPr marL="1098550" lvl="2" indent="-349250">
                  <a:buClr>
                    <a:schemeClr val="tx1"/>
                  </a:buClr>
                  <a:buFont typeface="Arial" panose="020B0604020202020204" pitchFamily="34" charset="0"/>
                  <a:buChar char="•"/>
                </a:pPr>
                <a:r>
                  <a:rPr lang="en-US" sz="2000" b="1">
                    <a:solidFill>
                      <a:srgbClr val="4F2170"/>
                    </a:solidFill>
                    <a:latin typeface="Calibri" panose="020F0502020204030204" pitchFamily="34" charset="0"/>
                    <a:cs typeface="Calibri" panose="020F0502020204030204" pitchFamily="34" charset="0"/>
                  </a:rPr>
                  <a:t>Proper time:</a:t>
                </a:r>
                <a:r>
                  <a:rPr lang="en-US" sz="2000" b="1">
                    <a:solidFill>
                      <a:srgbClr val="C00000"/>
                    </a:solidFill>
                    <a:latin typeface="Calibri" panose="020F0502020204030204" pitchFamily="34" charset="0"/>
                    <a:cs typeface="Calibri" panose="020F0502020204030204" pitchFamily="34" charset="0"/>
                  </a:rPr>
                  <a:t> </a:t>
                </a:r>
                <a14:m>
                  <m:oMath xmlns:m="http://schemas.openxmlformats.org/officeDocument/2006/math">
                    <m:r>
                      <m:rPr>
                        <m:sty m:val="p"/>
                      </m:rPr>
                      <a:rPr lang="en-US" sz="2000">
                        <a:latin typeface="Cambria Math" panose="02040503050406030204" pitchFamily="18" charset="0"/>
                        <a:cs typeface="Calibri" panose="020F0502020204030204" pitchFamily="34" charset="0"/>
                        <a:sym typeface="Wingdings" pitchFamily="2" charset="2"/>
                      </a:rPr>
                      <m:t>Δ</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𝑡</m:t>
                        </m:r>
                      </m:e>
                      <m:sub>
                        <m:r>
                          <m:rPr>
                            <m:sty m:val="p"/>
                          </m:rPr>
                          <a:rPr lang="en-US" sz="2000">
                            <a:latin typeface="Cambria Math" panose="02040503050406030204" pitchFamily="18" charset="0"/>
                            <a:cs typeface="Calibri" panose="020F0502020204030204" pitchFamily="34" charset="0"/>
                            <a:sym typeface="Wingdings" pitchFamily="2" charset="2"/>
                          </a:rPr>
                          <m:t>proper</m:t>
                        </m:r>
                      </m:sub>
                    </m:sSub>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𝑠</m:t>
                    </m:r>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Sub>
                  </m:oMath>
                </a14:m>
                <a:endParaRPr lang="en-US" sz="2000" b="1">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a:t>
                </a:r>
              </a:p>
              <a:p>
                <a:pPr marL="377825" indent="-342900">
                  <a:buClr>
                    <a:schemeClr val="tx1"/>
                  </a:buClr>
                  <a:buFont typeface="Arial" panose="020B0604020202020204" pitchFamily="34" charset="0"/>
                  <a:buChar char="•"/>
                </a:pPr>
                <a:r>
                  <a:rPr lang="en-US" sz="2000">
                    <a:solidFill>
                      <a:srgbClr val="C00000"/>
                    </a:solidFill>
                    <a:latin typeface="Calibri" panose="020F0502020204030204" pitchFamily="34" charset="0"/>
                    <a:cs typeface="Calibri" panose="020F0502020204030204" pitchFamily="34" charset="0"/>
                  </a:rPr>
                  <a:t>Frame A moves at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0.5</m:t>
                        </m:r>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oMath>
                </a14:m>
                <a:r>
                  <a:rPr lang="en-US" sz="2000">
                    <a:solidFill>
                      <a:srgbClr val="C00000"/>
                    </a:solidFill>
                    <a:latin typeface="Calibri" panose="020F0502020204030204" pitchFamily="34" charset="0"/>
                    <a:cs typeface="Calibri" panose="020F0502020204030204" pitchFamily="34" charset="0"/>
                  </a:rPr>
                  <a:t>, relative to proper time frame</a:t>
                </a:r>
              </a:p>
            </p:txBody>
          </p:sp>
        </mc:Choice>
        <mc:Fallback xmlns="">
          <p:sp>
            <p:nvSpPr>
              <p:cNvPr id="7" name="Rectangle 6">
                <a:extLst>
                  <a:ext uri="{FF2B5EF4-FFF2-40B4-BE49-F238E27FC236}">
                    <a16:creationId xmlns:a16="http://schemas.microsoft.com/office/drawing/2014/main" id="{FFC41EA8-2FC3-B043-9058-76A2D674474D}"/>
                  </a:ext>
                </a:extLst>
              </p:cNvPr>
              <p:cNvSpPr>
                <a:spLocks noRot="1" noChangeAspect="1" noMove="1" noResize="1" noEditPoints="1" noAdjustHandles="1" noChangeArrowheads="1" noChangeShapeType="1" noTextEdit="1"/>
              </p:cNvSpPr>
              <p:nvPr/>
            </p:nvSpPr>
            <p:spPr>
              <a:xfrm>
                <a:off x="4019507" y="3069311"/>
                <a:ext cx="7907077" cy="3505190"/>
              </a:xfrm>
              <a:prstGeom prst="rect">
                <a:avLst/>
              </a:prstGeom>
              <a:blipFill>
                <a:blip r:embed="rId4"/>
                <a:stretch>
                  <a:fillRect l="-641" t="-722" b="-1805"/>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E211D9E0-EB88-0C40-B00C-F7D632597898}"/>
              </a:ext>
            </a:extLst>
          </p:cNvPr>
          <p:cNvGrpSpPr/>
          <p:nvPr/>
        </p:nvGrpSpPr>
        <p:grpSpPr>
          <a:xfrm>
            <a:off x="9376117" y="1693220"/>
            <a:ext cx="2287883" cy="832324"/>
            <a:chOff x="9376117" y="1890170"/>
            <a:chExt cx="2287883" cy="832324"/>
          </a:xfrm>
        </p:grpSpPr>
        <p:grpSp>
          <p:nvGrpSpPr>
            <p:cNvPr id="17" name="Group 16">
              <a:extLst>
                <a:ext uri="{FF2B5EF4-FFF2-40B4-BE49-F238E27FC236}">
                  <a16:creationId xmlns:a16="http://schemas.microsoft.com/office/drawing/2014/main" id="{7F471A6E-F824-B84F-B08B-AE9E8E98CFDB}"/>
                </a:ext>
              </a:extLst>
            </p:cNvPr>
            <p:cNvGrpSpPr/>
            <p:nvPr/>
          </p:nvGrpSpPr>
          <p:grpSpPr>
            <a:xfrm>
              <a:off x="9376117" y="1890170"/>
              <a:ext cx="2287883" cy="462993"/>
              <a:chOff x="9376117" y="1890170"/>
              <a:chExt cx="2287883" cy="462993"/>
            </a:xfrm>
          </p:grpSpPr>
          <p:grpSp>
            <p:nvGrpSpPr>
              <p:cNvPr id="13" name="Group 12">
                <a:extLst>
                  <a:ext uri="{FF2B5EF4-FFF2-40B4-BE49-F238E27FC236}">
                    <a16:creationId xmlns:a16="http://schemas.microsoft.com/office/drawing/2014/main" id="{C9F4B57B-3F4A-B846-92A8-A4DFF222E619}"/>
                  </a:ext>
                </a:extLst>
              </p:cNvPr>
              <p:cNvGrpSpPr/>
              <p:nvPr/>
            </p:nvGrpSpPr>
            <p:grpSpPr>
              <a:xfrm>
                <a:off x="9376117" y="1890170"/>
                <a:ext cx="2287883" cy="462993"/>
                <a:chOff x="9376117" y="1890170"/>
                <a:chExt cx="2287883" cy="462993"/>
              </a:xfrm>
            </p:grpSpPr>
            <p:grpSp>
              <p:nvGrpSpPr>
                <p:cNvPr id="8" name="Group 7">
                  <a:extLst>
                    <a:ext uri="{FF2B5EF4-FFF2-40B4-BE49-F238E27FC236}">
                      <a16:creationId xmlns:a16="http://schemas.microsoft.com/office/drawing/2014/main" id="{D9662BEC-AE12-5648-9C6C-05B055C067E0}"/>
                    </a:ext>
                  </a:extLst>
                </p:cNvPr>
                <p:cNvGrpSpPr/>
                <p:nvPr/>
              </p:nvGrpSpPr>
              <p:grpSpPr>
                <a:xfrm>
                  <a:off x="9376117" y="2078843"/>
                  <a:ext cx="2287883" cy="274320"/>
                  <a:chOff x="9214338" y="1899138"/>
                  <a:chExt cx="2287883" cy="274320"/>
                </a:xfrm>
              </p:grpSpPr>
              <p:sp>
                <p:nvSpPr>
                  <p:cNvPr id="4" name="Oval 3">
                    <a:extLst>
                      <a:ext uri="{FF2B5EF4-FFF2-40B4-BE49-F238E27FC236}">
                        <a16:creationId xmlns:a16="http://schemas.microsoft.com/office/drawing/2014/main" id="{3B817470-BE84-9447-8998-ABFA3C6B9F91}"/>
                      </a:ext>
                    </a:extLst>
                  </p:cNvPr>
                  <p:cNvSpPr>
                    <a:spLocks noChangeAspect="1"/>
                  </p:cNvSpPr>
                  <p:nvPr/>
                </p:nvSpPr>
                <p:spPr>
                  <a:xfrm>
                    <a:off x="9214338" y="1899138"/>
                    <a:ext cx="274320" cy="274320"/>
                  </a:xfrm>
                  <a:prstGeom prst="ellipse">
                    <a:avLst/>
                  </a:prstGeom>
                  <a:solidFill>
                    <a:srgbClr val="4F2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776C29-423C-0D49-ACF9-6E74D1120779}"/>
                      </a:ext>
                    </a:extLst>
                  </p:cNvPr>
                  <p:cNvSpPr>
                    <a:spLocks noChangeAspect="1"/>
                  </p:cNvSpPr>
                  <p:nvPr/>
                </p:nvSpPr>
                <p:spPr>
                  <a:xfrm>
                    <a:off x="11227901" y="1899138"/>
                    <a:ext cx="274320" cy="274320"/>
                  </a:xfrm>
                  <a:prstGeom prst="ellipse">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B9BB36F0-756F-7648-AD66-D03A9BB7058E}"/>
                    </a:ext>
                  </a:extLst>
                </p:cNvPr>
                <p:cNvSpPr>
                  <a:spLocks noChangeAspect="1"/>
                </p:cNvSpPr>
                <p:nvPr/>
              </p:nvSpPr>
              <p:spPr>
                <a:xfrm>
                  <a:off x="9467557" y="1890802"/>
                  <a:ext cx="91440" cy="914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2C8DD1-B1C7-204B-B196-F902A8C8298E}"/>
                    </a:ext>
                  </a:extLst>
                </p:cNvPr>
                <p:cNvSpPr>
                  <a:spLocks noChangeAspect="1"/>
                </p:cNvSpPr>
                <p:nvPr/>
              </p:nvSpPr>
              <p:spPr>
                <a:xfrm>
                  <a:off x="11470568" y="1890170"/>
                  <a:ext cx="91440" cy="914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3EB50123-EAF7-7142-8358-66B8D4748A33}"/>
                  </a:ext>
                </a:extLst>
              </p:cNvPr>
              <p:cNvCxnSpPr/>
              <p:nvPr/>
            </p:nvCxnSpPr>
            <p:spPr>
              <a:xfrm>
                <a:off x="9513277" y="2222696"/>
                <a:ext cx="200301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A0CD63D-A93C-A940-8939-AD22DFBD6E55}"/>
                    </a:ext>
                  </a:extLst>
                </p:cNvPr>
                <p:cNvSpPr/>
                <p:nvPr/>
              </p:nvSpPr>
              <p:spPr>
                <a:xfrm>
                  <a:off x="9993001" y="2199274"/>
                  <a:ext cx="1218988" cy="523220"/>
                </a:xfrm>
                <a:prstGeom prst="rect">
                  <a:avLst/>
                </a:prstGeom>
              </p:spPr>
              <p:txBody>
                <a:bodyPr wrap="none">
                  <a:spAutoFit/>
                </a:bodyPr>
                <a:lstStyle/>
                <a:p>
                  <a14:m>
                    <m:oMath xmlns:m="http://schemas.openxmlformats.org/officeDocument/2006/math">
                      <m:sSub>
                        <m:sSubPr>
                          <m:ctrlPr>
                            <a:rPr lang="en-US" sz="1400" b="0" i="1" smtClean="0">
                              <a:latin typeface="Cambria Math" panose="02040503050406030204" pitchFamily="18" charset="0"/>
                              <a:cs typeface="Calibri" panose="020F0502020204030204" pitchFamily="34" charset="0"/>
                              <a:sym typeface="Wingdings" pitchFamily="2" charset="2"/>
                            </a:rPr>
                          </m:ctrlPr>
                        </m:sSubPr>
                        <m:e>
                          <m:r>
                            <m:rPr>
                              <m:sty m:val="p"/>
                            </m:rPr>
                            <a:rPr lang="en-US" sz="1400" b="0" i="0" smtClean="0">
                              <a:latin typeface="Cambria Math" panose="02040503050406030204" pitchFamily="18" charset="0"/>
                              <a:cs typeface="Calibri" panose="020F0502020204030204" pitchFamily="34" charset="0"/>
                              <a:sym typeface="Wingdings" pitchFamily="2" charset="2"/>
                            </a:rPr>
                            <m:t>Δ</m:t>
                          </m:r>
                          <m:r>
                            <a:rPr lang="en-US" sz="1400" b="0" i="1" smtClean="0">
                              <a:latin typeface="Cambria Math" panose="02040503050406030204" pitchFamily="18" charset="0"/>
                              <a:cs typeface="Calibri" panose="020F0502020204030204" pitchFamily="34" charset="0"/>
                              <a:sym typeface="Wingdings" pitchFamily="2" charset="2"/>
                            </a:rPr>
                            <m:t>𝑥</m:t>
                          </m:r>
                        </m:e>
                        <m:sub>
                          <m:r>
                            <a:rPr lang="en-US" sz="1400" b="0" i="1" smtClean="0">
                              <a:latin typeface="Cambria Math" panose="02040503050406030204" pitchFamily="18" charset="0"/>
                              <a:cs typeface="Calibri" panose="020F0502020204030204" pitchFamily="34" charset="0"/>
                              <a:sym typeface="Wingdings" pitchFamily="2" charset="2"/>
                            </a:rPr>
                            <m:t>𝐴</m:t>
                          </m:r>
                          <m:r>
                            <a:rPr lang="en-US" sz="1400" b="0" i="1" smtClean="0">
                              <a:latin typeface="Cambria Math" panose="02040503050406030204" pitchFamily="18" charset="0"/>
                              <a:cs typeface="Calibri" panose="020F0502020204030204" pitchFamily="34" charset="0"/>
                              <a:sym typeface="Wingdings" pitchFamily="2" charset="2"/>
                            </a:rPr>
                            <m:t>12</m:t>
                          </m:r>
                        </m:sub>
                      </m:sSub>
                      <m:r>
                        <a:rPr lang="en-US" sz="1400" b="0" i="1" smtClean="0">
                          <a:latin typeface="Cambria Math" panose="02040503050406030204" pitchFamily="18" charset="0"/>
                          <a:cs typeface="Calibri" panose="020F0502020204030204" pitchFamily="34" charset="0"/>
                          <a:sym typeface="Wingdings" pitchFamily="2" charset="2"/>
                        </a:rPr>
                        <m:t>=</m:t>
                      </m:r>
                      <m:r>
                        <a:rPr lang="en-US" sz="1400" i="1" smtClean="0">
                          <a:latin typeface="Cambria Math" panose="02040503050406030204" pitchFamily="18" charset="0"/>
                          <a:cs typeface="Calibri" panose="020F0502020204030204" pitchFamily="34" charset="0"/>
                          <a:sym typeface="Wingdings" pitchFamily="2" charset="2"/>
                        </a:rPr>
                        <m:t>10</m:t>
                      </m:r>
                    </m:oMath>
                  </a14:m>
                  <a:r>
                    <a:rPr lang="en-US" sz="1400">
                      <a:latin typeface="Calibri" panose="020F0502020204030204" pitchFamily="34" charset="0"/>
                      <a:cs typeface="Calibri" panose="020F0502020204030204" pitchFamily="34" charset="0"/>
                      <a:sym typeface="Wingdings" pitchFamily="2" charset="2"/>
                    </a:rPr>
                    <a:t> ly</a:t>
                  </a:r>
                </a:p>
                <a:p>
                  <a14:m>
                    <m:oMath xmlns:m="http://schemas.openxmlformats.org/officeDocument/2006/math">
                      <m:sSub>
                        <m:sSubPr>
                          <m:ctrlPr>
                            <a:rPr lang="en-US" sz="1400" i="1">
                              <a:latin typeface="Cambria Math" panose="02040503050406030204" pitchFamily="18" charset="0"/>
                              <a:cs typeface="Calibri" panose="020F0502020204030204" pitchFamily="34" charset="0"/>
                              <a:sym typeface="Wingdings" pitchFamily="2" charset="2"/>
                            </a:rPr>
                          </m:ctrlPr>
                        </m:sSubPr>
                        <m:e>
                          <m:r>
                            <m:rPr>
                              <m:sty m:val="p"/>
                            </m:rPr>
                            <a:rPr lang="en-US" sz="1400">
                              <a:latin typeface="Cambria Math" panose="02040503050406030204" pitchFamily="18" charset="0"/>
                              <a:cs typeface="Calibri" panose="020F0502020204030204" pitchFamily="34" charset="0"/>
                              <a:sym typeface="Wingdings" pitchFamily="2" charset="2"/>
                            </a:rPr>
                            <m:t>Δ</m:t>
                          </m:r>
                          <m:r>
                            <a:rPr lang="en-US" sz="1400" b="0" i="1" smtClean="0">
                              <a:latin typeface="Cambria Math" panose="02040503050406030204" pitchFamily="18" charset="0"/>
                              <a:cs typeface="Calibri" panose="020F0502020204030204" pitchFamily="34" charset="0"/>
                              <a:sym typeface="Wingdings" pitchFamily="2" charset="2"/>
                            </a:rPr>
                            <m:t>𝑡</m:t>
                          </m:r>
                        </m:e>
                        <m:sub>
                          <m:r>
                            <a:rPr lang="en-US" sz="1400" i="1">
                              <a:latin typeface="Cambria Math" panose="02040503050406030204" pitchFamily="18" charset="0"/>
                              <a:cs typeface="Calibri" panose="020F0502020204030204" pitchFamily="34" charset="0"/>
                              <a:sym typeface="Wingdings" pitchFamily="2" charset="2"/>
                            </a:rPr>
                            <m:t>𝐴</m:t>
                          </m:r>
                          <m:r>
                            <a:rPr lang="en-US" sz="1400" b="0" i="1" smtClean="0">
                              <a:latin typeface="Cambria Math" panose="02040503050406030204" pitchFamily="18" charset="0"/>
                              <a:cs typeface="Calibri" panose="020F0502020204030204" pitchFamily="34" charset="0"/>
                              <a:sym typeface="Wingdings" pitchFamily="2" charset="2"/>
                            </a:rPr>
                            <m:t>12</m:t>
                          </m:r>
                        </m:sub>
                      </m:sSub>
                      <m:r>
                        <a:rPr lang="en-US" sz="1400" i="1">
                          <a:latin typeface="Cambria Math" panose="02040503050406030204" pitchFamily="18" charset="0"/>
                          <a:cs typeface="Calibri" panose="020F0502020204030204" pitchFamily="34" charset="0"/>
                          <a:sym typeface="Wingdings" pitchFamily="2" charset="2"/>
                        </a:rPr>
                        <m:t>=</m:t>
                      </m:r>
                      <m:r>
                        <a:rPr lang="en-US" sz="1400" b="0" i="1" smtClean="0">
                          <a:latin typeface="Cambria Math" panose="02040503050406030204" pitchFamily="18" charset="0"/>
                          <a:cs typeface="Calibri" panose="020F0502020204030204" pitchFamily="34" charset="0"/>
                          <a:sym typeface="Wingdings" pitchFamily="2" charset="2"/>
                        </a:rPr>
                        <m:t>5</m:t>
                      </m:r>
                    </m:oMath>
                  </a14:m>
                  <a:r>
                    <a:rPr lang="en-US" sz="1400">
                      <a:latin typeface="Calibri" panose="020F0502020204030204" pitchFamily="34" charset="0"/>
                      <a:cs typeface="Calibri" panose="020F0502020204030204" pitchFamily="34" charset="0"/>
                      <a:sym typeface="Wingdings" pitchFamily="2" charset="2"/>
                    </a:rPr>
                    <a:t> y</a:t>
                  </a:r>
                  <a:endParaRPr lang="en-US" sz="1400"/>
                </a:p>
              </p:txBody>
            </p:sp>
          </mc:Choice>
          <mc:Fallback xmlns="">
            <p:sp>
              <p:nvSpPr>
                <p:cNvPr id="18" name="Rectangle 17">
                  <a:extLst>
                    <a:ext uri="{FF2B5EF4-FFF2-40B4-BE49-F238E27FC236}">
                      <a16:creationId xmlns:a16="http://schemas.microsoft.com/office/drawing/2014/main" id="{BA0CD63D-A93C-A940-8939-AD22DFBD6E55}"/>
                    </a:ext>
                  </a:extLst>
                </p:cNvPr>
                <p:cNvSpPr>
                  <a:spLocks noRot="1" noChangeAspect="1" noMove="1" noResize="1" noEditPoints="1" noAdjustHandles="1" noChangeArrowheads="1" noChangeShapeType="1" noTextEdit="1"/>
                </p:cNvSpPr>
                <p:nvPr/>
              </p:nvSpPr>
              <p:spPr>
                <a:xfrm>
                  <a:off x="9993001" y="2199274"/>
                  <a:ext cx="1218988" cy="523220"/>
                </a:xfrm>
                <a:prstGeom prst="rect">
                  <a:avLst/>
                </a:prstGeom>
                <a:blipFill>
                  <a:blip r:embed="rId5"/>
                  <a:stretch>
                    <a:fillRect t="-2381" b="-1190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2BD6A71-32C2-D749-8384-EB74CDD0F48F}"/>
                  </a:ext>
                </a:extLst>
              </p:cNvPr>
              <p:cNvSpPr/>
              <p:nvPr/>
            </p:nvSpPr>
            <p:spPr>
              <a:xfrm>
                <a:off x="6448312" y="3393963"/>
                <a:ext cx="275953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i="1">
                                  <a:latin typeface="Cambria Math" panose="02040503050406030204" pitchFamily="18" charset="0"/>
                                  <a:cs typeface="Calibri" panose="020F0502020204030204" pitchFamily="34" charset="0"/>
                                  <a:sym typeface="Wingdings" pitchFamily="2" charset="2"/>
                                </a:rPr>
                                <m:t>⋅5 </m:t>
                              </m:r>
                              <m:r>
                                <m:rPr>
                                  <m:sty m:val="p"/>
                                </m:rPr>
                                <a:rPr lang="en-US" sz="2000">
                                  <a:latin typeface="Cambria Math" panose="02040503050406030204" pitchFamily="18" charset="0"/>
                                  <a:cs typeface="Calibri" panose="020F0502020204030204" pitchFamily="34" charset="0"/>
                                  <a:sym typeface="Wingdings" pitchFamily="2" charset="2"/>
                                </a:rPr>
                                <m:t>y</m:t>
                              </m:r>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cs typeface="Calibri" panose="020F0502020204030204" pitchFamily="34" charset="0"/>
                                  <a:sym typeface="Wingdings" pitchFamily="2" charset="2"/>
                                </a:rPr>
                                <m:t>10 </m:t>
                              </m:r>
                              <m:r>
                                <m:rPr>
                                  <m:sty m:val="p"/>
                                </m:rPr>
                                <a:rPr lang="en-US" sz="2000">
                                  <a:latin typeface="Cambria Math" panose="02040503050406030204" pitchFamily="18" charset="0"/>
                                  <a:cs typeface="Calibri" panose="020F0502020204030204" pitchFamily="34" charset="0"/>
                                  <a:sym typeface="Wingdings" pitchFamily="2" charset="2"/>
                                </a:rPr>
                                <m:t>ly</m:t>
                              </m:r>
                            </m:e>
                          </m:d>
                        </m:e>
                        <m:sup>
                          <m:r>
                            <a:rPr lang="en-US" sz="2000" i="1">
                              <a:latin typeface="Cambria Math" panose="02040503050406030204" pitchFamily="18" charset="0"/>
                              <a:cs typeface="Calibri" panose="020F0502020204030204" pitchFamily="34" charset="0"/>
                              <a:sym typeface="Wingdings" pitchFamily="2" charset="2"/>
                            </a:rPr>
                            <m:t>2</m:t>
                          </m:r>
                        </m:sup>
                      </m:sSup>
                    </m:oMath>
                  </m:oMathPara>
                </a14:m>
                <a:endParaRPr lang="en-US" sz="2000"/>
              </a:p>
            </p:txBody>
          </p:sp>
        </mc:Choice>
        <mc:Fallback xmlns="">
          <p:sp>
            <p:nvSpPr>
              <p:cNvPr id="20" name="Rectangle 19">
                <a:extLst>
                  <a:ext uri="{FF2B5EF4-FFF2-40B4-BE49-F238E27FC236}">
                    <a16:creationId xmlns:a16="http://schemas.microsoft.com/office/drawing/2014/main" id="{62BD6A71-32C2-D749-8384-EB74CDD0F48F}"/>
                  </a:ext>
                </a:extLst>
              </p:cNvPr>
              <p:cNvSpPr>
                <a:spLocks noRot="1" noChangeAspect="1" noMove="1" noResize="1" noEditPoints="1" noAdjustHandles="1" noChangeArrowheads="1" noChangeShapeType="1" noTextEdit="1"/>
              </p:cNvSpPr>
              <p:nvPr/>
            </p:nvSpPr>
            <p:spPr>
              <a:xfrm>
                <a:off x="6448312" y="3393963"/>
                <a:ext cx="2759538" cy="400110"/>
              </a:xfrm>
              <a:prstGeom prst="rect">
                <a:avLst/>
              </a:prstGeom>
              <a:blipFill>
                <a:blip r:embed="rId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21D0057-45E7-CF45-B9AC-F78F4640C83E}"/>
                  </a:ext>
                </a:extLst>
              </p:cNvPr>
              <p:cNvSpPr/>
              <p:nvPr/>
            </p:nvSpPr>
            <p:spPr>
              <a:xfrm>
                <a:off x="9089374" y="3393963"/>
                <a:ext cx="136338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=−75 </m:t>
                      </m:r>
                      <m:sSup>
                        <m:sSupPr>
                          <m:ctrlPr>
                            <a:rPr lang="en-US" sz="2000" i="1">
                              <a:latin typeface="Cambria Math" panose="02040503050406030204" pitchFamily="18" charset="0"/>
                            </a:rPr>
                          </m:ctrlPr>
                        </m:sSupPr>
                        <m:e>
                          <m:r>
                            <m:rPr>
                              <m:sty m:val="p"/>
                            </m:rPr>
                            <a:rPr lang="en-US" sz="2000">
                              <a:latin typeface="Cambria Math" panose="02040503050406030204" pitchFamily="18" charset="0"/>
                            </a:rPr>
                            <m:t>ly</m:t>
                          </m:r>
                        </m:e>
                        <m:sup>
                          <m:r>
                            <a:rPr lang="en-US" sz="2000" i="1">
                              <a:latin typeface="Cambria Math" panose="02040503050406030204" pitchFamily="18" charset="0"/>
                            </a:rPr>
                            <m:t>2</m:t>
                          </m:r>
                        </m:sup>
                      </m:sSup>
                    </m:oMath>
                  </m:oMathPara>
                </a14:m>
                <a:endParaRPr lang="en-US" sz="2000"/>
              </a:p>
            </p:txBody>
          </p:sp>
        </mc:Choice>
        <mc:Fallback xmlns="">
          <p:sp>
            <p:nvSpPr>
              <p:cNvPr id="22" name="Rectangle 21">
                <a:extLst>
                  <a:ext uri="{FF2B5EF4-FFF2-40B4-BE49-F238E27FC236}">
                    <a16:creationId xmlns:a16="http://schemas.microsoft.com/office/drawing/2014/main" id="{021D0057-45E7-CF45-B9AC-F78F4640C83E}"/>
                  </a:ext>
                </a:extLst>
              </p:cNvPr>
              <p:cNvSpPr>
                <a:spLocks noRot="1" noChangeAspect="1" noMove="1" noResize="1" noEditPoints="1" noAdjustHandles="1" noChangeArrowheads="1" noChangeShapeType="1" noTextEdit="1"/>
              </p:cNvSpPr>
              <p:nvPr/>
            </p:nvSpPr>
            <p:spPr>
              <a:xfrm>
                <a:off x="9089374" y="3393963"/>
                <a:ext cx="1363387" cy="400110"/>
              </a:xfrm>
              <a:prstGeom prst="rect">
                <a:avLst/>
              </a:prstGeom>
              <a:blipFill>
                <a:blip r:embed="rId7"/>
                <a:stretch>
                  <a:fillRect b="-15152"/>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A56FC32B-781E-A14C-B99B-CB951AF8C465}"/>
              </a:ext>
            </a:extLst>
          </p:cNvPr>
          <p:cNvSpPr/>
          <p:nvPr/>
        </p:nvSpPr>
        <p:spPr>
          <a:xfrm>
            <a:off x="10331481" y="3385678"/>
            <a:ext cx="1638847" cy="400110"/>
          </a:xfrm>
          <a:prstGeom prst="rect">
            <a:avLst/>
          </a:prstGeom>
        </p:spPr>
        <p:txBody>
          <a:bodyPr wrap="none">
            <a:spAutoFit/>
          </a:bodyPr>
          <a:lstStyle/>
          <a:p>
            <a:r>
              <a:rPr lang="en-US" sz="2000">
                <a:solidFill>
                  <a:srgbClr val="008F00"/>
                </a:solidFill>
                <a:latin typeface="Calibri" panose="020F0502020204030204" pitchFamily="34" charset="0"/>
                <a:cs typeface="Calibri" panose="020F0502020204030204" pitchFamily="34" charset="0"/>
              </a:rPr>
              <a:t>-- “space-like”</a:t>
            </a:r>
            <a:endParaRPr lang="en-US" sz="200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617EC50-5D7B-0E41-9624-0492CAAB7DE8}"/>
                  </a:ext>
                </a:extLst>
              </p:cNvPr>
              <p:cNvSpPr/>
              <p:nvPr/>
            </p:nvSpPr>
            <p:spPr>
              <a:xfrm>
                <a:off x="7713329" y="4607621"/>
                <a:ext cx="136338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=+75 </m:t>
                      </m:r>
                      <m:sSup>
                        <m:sSupPr>
                          <m:ctrlPr>
                            <a:rPr lang="en-US" sz="2000" i="1">
                              <a:latin typeface="Cambria Math" panose="02040503050406030204" pitchFamily="18" charset="0"/>
                            </a:rPr>
                          </m:ctrlPr>
                        </m:sSupPr>
                        <m:e>
                          <m:r>
                            <m:rPr>
                              <m:sty m:val="p"/>
                            </m:rPr>
                            <a:rPr lang="en-US" sz="2000">
                              <a:latin typeface="Cambria Math" panose="02040503050406030204" pitchFamily="18" charset="0"/>
                            </a:rPr>
                            <m:t>ly</m:t>
                          </m:r>
                        </m:e>
                        <m:sup>
                          <m:r>
                            <a:rPr lang="en-US" sz="2000" i="1">
                              <a:latin typeface="Cambria Math" panose="02040503050406030204" pitchFamily="18" charset="0"/>
                            </a:rPr>
                            <m:t>2</m:t>
                          </m:r>
                        </m:sup>
                      </m:sSup>
                    </m:oMath>
                  </m:oMathPara>
                </a14:m>
                <a:endParaRPr lang="en-US" sz="2000"/>
              </a:p>
            </p:txBody>
          </p:sp>
        </mc:Choice>
        <mc:Fallback xmlns="">
          <p:sp>
            <p:nvSpPr>
              <p:cNvPr id="21" name="Rectangle 20">
                <a:extLst>
                  <a:ext uri="{FF2B5EF4-FFF2-40B4-BE49-F238E27FC236}">
                    <a16:creationId xmlns:a16="http://schemas.microsoft.com/office/drawing/2014/main" id="{5617EC50-5D7B-0E41-9624-0492CAAB7DE8}"/>
                  </a:ext>
                </a:extLst>
              </p:cNvPr>
              <p:cNvSpPr>
                <a:spLocks noRot="1" noChangeAspect="1" noMove="1" noResize="1" noEditPoints="1" noAdjustHandles="1" noChangeArrowheads="1" noChangeShapeType="1" noTextEdit="1"/>
              </p:cNvSpPr>
              <p:nvPr/>
            </p:nvSpPr>
            <p:spPr>
              <a:xfrm>
                <a:off x="7713329" y="4607621"/>
                <a:ext cx="1363386" cy="400110"/>
              </a:xfrm>
              <a:prstGeom prst="rect">
                <a:avLst/>
              </a:prstGeom>
              <a:blipFill>
                <a:blip r:embed="rId8"/>
                <a:stretch>
                  <a:fillRect b="-18750"/>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23947B52-E163-CA4A-9E84-7FA36B009EC2}"/>
              </a:ext>
            </a:extLst>
          </p:cNvPr>
          <p:cNvSpPr/>
          <p:nvPr/>
        </p:nvSpPr>
        <p:spPr>
          <a:xfrm>
            <a:off x="8987056" y="4598436"/>
            <a:ext cx="1527726" cy="400110"/>
          </a:xfrm>
          <a:prstGeom prst="rect">
            <a:avLst/>
          </a:prstGeom>
        </p:spPr>
        <p:txBody>
          <a:bodyPr wrap="none">
            <a:spAutoFit/>
          </a:bodyPr>
          <a:lstStyle/>
          <a:p>
            <a:r>
              <a:rPr lang="en-US" sz="2000">
                <a:solidFill>
                  <a:schemeClr val="accent2">
                    <a:lumMod val="50000"/>
                  </a:schemeClr>
                </a:solidFill>
                <a:latin typeface="Calibri" panose="020F0502020204030204" pitchFamily="34" charset="0"/>
                <a:cs typeface="Calibri" panose="020F0502020204030204" pitchFamily="34" charset="0"/>
              </a:rPr>
              <a:t>-- “time-like”</a:t>
            </a:r>
            <a:endParaRPr lang="en-US" sz="2000"/>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A6BE6921-9422-8944-ADF1-9906C09EC61A}"/>
                  </a:ext>
                </a:extLst>
              </p:cNvPr>
              <p:cNvSpPr/>
              <p:nvPr/>
            </p:nvSpPr>
            <p:spPr>
              <a:xfrm>
                <a:off x="8292647" y="5464119"/>
                <a:ext cx="1718547" cy="4650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ad>
                        <m:radPr>
                          <m:degHide m:val="on"/>
                          <m:ctrlPr>
                            <a:rPr lang="en-US" sz="2000" i="1">
                              <a:latin typeface="Cambria Math" panose="02040503050406030204" pitchFamily="18" charset="0"/>
                              <a:cs typeface="Calibri" panose="020F0502020204030204" pitchFamily="34" charset="0"/>
                              <a:sym typeface="Wingdings" pitchFamily="2" charset="2"/>
                            </a:rPr>
                          </m:ctrlPr>
                        </m:radPr>
                        <m:deg/>
                        <m:e>
                          <m:r>
                            <a:rPr lang="en-US" sz="2000" i="1">
                              <a:latin typeface="Cambria Math" panose="02040503050406030204" pitchFamily="18" charset="0"/>
                            </a:rPr>
                            <m:t>75 </m:t>
                          </m:r>
                          <m:sSup>
                            <m:sSupPr>
                              <m:ctrlPr>
                                <a:rPr lang="en-US" sz="2000" i="1">
                                  <a:latin typeface="Cambria Math" panose="02040503050406030204" pitchFamily="18" charset="0"/>
                                </a:rPr>
                              </m:ctrlPr>
                            </m:sSupPr>
                            <m:e>
                              <m:r>
                                <m:rPr>
                                  <m:sty m:val="p"/>
                                </m:rPr>
                                <a:rPr lang="en-US" sz="2000">
                                  <a:latin typeface="Cambria Math" panose="02040503050406030204" pitchFamily="18" charset="0"/>
                                </a:rPr>
                                <m:t>ly</m:t>
                              </m:r>
                            </m:e>
                            <m:sup>
                              <m:r>
                                <a:rPr lang="en-US" sz="2000" i="1">
                                  <a:latin typeface="Cambria Math" panose="02040503050406030204" pitchFamily="18" charset="0"/>
                                </a:rPr>
                                <m:t>2</m:t>
                              </m:r>
                            </m:sup>
                          </m:sSup>
                        </m:e>
                      </m:rad>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oMath>
                  </m:oMathPara>
                </a14:m>
                <a:endParaRPr lang="en-US" sz="2000"/>
              </a:p>
            </p:txBody>
          </p:sp>
        </mc:Choice>
        <mc:Fallback xmlns="">
          <p:sp>
            <p:nvSpPr>
              <p:cNvPr id="24" name="Rectangle 23">
                <a:extLst>
                  <a:ext uri="{FF2B5EF4-FFF2-40B4-BE49-F238E27FC236}">
                    <a16:creationId xmlns:a16="http://schemas.microsoft.com/office/drawing/2014/main" id="{A6BE6921-9422-8944-ADF1-9906C09EC61A}"/>
                  </a:ext>
                </a:extLst>
              </p:cNvPr>
              <p:cNvSpPr>
                <a:spLocks noRot="1" noChangeAspect="1" noMove="1" noResize="1" noEditPoints="1" noAdjustHandles="1" noChangeArrowheads="1" noChangeShapeType="1" noTextEdit="1"/>
              </p:cNvSpPr>
              <p:nvPr/>
            </p:nvSpPr>
            <p:spPr>
              <a:xfrm>
                <a:off x="8292647" y="5464119"/>
                <a:ext cx="1718547" cy="465064"/>
              </a:xfrm>
              <a:prstGeom prst="rect">
                <a:avLst/>
              </a:prstGeom>
              <a:blipFill>
                <a:blip r:embed="rId9"/>
                <a:stretch>
                  <a:fillRect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E0C928-385E-F546-B909-A59E3DE9CAA9}"/>
                  </a:ext>
                </a:extLst>
              </p:cNvPr>
              <p:cNvSpPr/>
              <p:nvPr/>
            </p:nvSpPr>
            <p:spPr>
              <a:xfrm>
                <a:off x="9868295" y="5517086"/>
                <a:ext cx="959622" cy="400110"/>
              </a:xfrm>
              <a:prstGeom prst="rect">
                <a:avLst/>
              </a:prstGeom>
            </p:spPr>
            <p:txBody>
              <a:bodyPr wrap="none">
                <a:spAutoFit/>
              </a:bodyPr>
              <a:lstStyle/>
              <a:p>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=8.7</m:t>
                    </m:r>
                  </m:oMath>
                </a14:m>
                <a:r>
                  <a:rPr lang="en-US" sz="2000">
                    <a:solidFill>
                      <a:srgbClr val="4F2170"/>
                    </a:solidFill>
                    <a:latin typeface="Calibri" panose="020F0502020204030204" pitchFamily="34" charset="0"/>
                    <a:cs typeface="Calibri" panose="020F0502020204030204" pitchFamily="34" charset="0"/>
                  </a:rPr>
                  <a:t> y</a:t>
                </a:r>
                <a:endParaRPr lang="en-US" sz="2000"/>
              </a:p>
            </p:txBody>
          </p:sp>
        </mc:Choice>
        <mc:Fallback xmlns="">
          <p:sp>
            <p:nvSpPr>
              <p:cNvPr id="27" name="Rectangle 26">
                <a:extLst>
                  <a:ext uri="{FF2B5EF4-FFF2-40B4-BE49-F238E27FC236}">
                    <a16:creationId xmlns:a16="http://schemas.microsoft.com/office/drawing/2014/main" id="{15E0C928-385E-F546-B909-A59E3DE9CAA9}"/>
                  </a:ext>
                </a:extLst>
              </p:cNvPr>
              <p:cNvSpPr>
                <a:spLocks noRot="1" noChangeAspect="1" noMove="1" noResize="1" noEditPoints="1" noAdjustHandles="1" noChangeArrowheads="1" noChangeShapeType="1" noTextEdit="1"/>
              </p:cNvSpPr>
              <p:nvPr/>
            </p:nvSpPr>
            <p:spPr>
              <a:xfrm>
                <a:off x="9868295" y="5517086"/>
                <a:ext cx="959622" cy="400110"/>
              </a:xfrm>
              <a:prstGeom prst="rect">
                <a:avLst/>
              </a:prstGeom>
              <a:blipFill>
                <a:blip r:embed="rId10"/>
                <a:stretch>
                  <a:fillRect t="-3030" r="-3896"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F3AFDE9-B931-0C4D-AE07-7465C88D1F6B}"/>
                  </a:ext>
                </a:extLst>
              </p:cNvPr>
              <p:cNvSpPr/>
              <p:nvPr/>
            </p:nvSpPr>
            <p:spPr>
              <a:xfrm>
                <a:off x="10083339" y="6153788"/>
                <a:ext cx="1829283" cy="400110"/>
              </a:xfrm>
              <a:prstGeom prst="rect">
                <a:avLst/>
              </a:prstGeom>
            </p:spPr>
            <p:txBody>
              <a:bodyPr wrap="none">
                <a:spAutoFit/>
              </a:bodyPr>
              <a:lstStyle/>
              <a:p>
                <a:r>
                  <a:rPr lang="en-US" sz="2000">
                    <a:latin typeface="Calibri" panose="020F0502020204030204" pitchFamily="34" charset="0"/>
                    <a:cs typeface="Calibri" panose="020F0502020204030204" pitchFamily="34" charset="0"/>
                    <a:sym typeface="Wingdings" pitchFamily="2" charset="2"/>
                  </a:rPr>
                  <a:t></a:t>
                </a:r>
                <a:r>
                  <a:rPr lang="en-US" sz="2000">
                    <a:solidFill>
                      <a:srgbClr val="C00000"/>
                    </a:solidFill>
                    <a:latin typeface="Calibri" panose="020F0502020204030204" pitchFamily="34" charset="0"/>
                    <a:cs typeface="Calibri" panose="020F0502020204030204" pitchFamily="34" charset="0"/>
                    <a:sym typeface="Wingdings" pitchFamily="2" charset="2"/>
                  </a:rPr>
                  <a:t>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𝑥</m:t>
                        </m:r>
                      </m:e>
                      <m:sub>
                        <m:r>
                          <a:rPr lang="en-US" sz="2000" i="1">
                            <a:latin typeface="Cambria Math" panose="02040503050406030204" pitchFamily="18" charset="0"/>
                            <a:cs typeface="Calibri" panose="020F0502020204030204" pitchFamily="34" charset="0"/>
                            <a:sym typeface="Wingdings" pitchFamily="2" charset="2"/>
                          </a:rPr>
                          <m:t>𝐴</m:t>
                        </m:r>
                        <m:r>
                          <a:rPr lang="en-US" sz="2000" i="1">
                            <a:latin typeface="Cambria Math" panose="02040503050406030204" pitchFamily="18" charset="0"/>
                            <a:cs typeface="Calibri" panose="020F0502020204030204" pitchFamily="34" charset="0"/>
                            <a:sym typeface="Wingdings" pitchFamily="2" charset="2"/>
                          </a:rPr>
                          <m:t>12</m:t>
                        </m:r>
                      </m:sub>
                    </m:sSub>
                    <m:r>
                      <a:rPr lang="en-US" sz="2000" i="1">
                        <a:latin typeface="Cambria Math" panose="02040503050406030204" pitchFamily="18" charset="0"/>
                        <a:cs typeface="Calibri" panose="020F0502020204030204" pitchFamily="34" charset="0"/>
                        <a:sym typeface="Wingdings" pitchFamily="2" charset="2"/>
                      </a:rPr>
                      <m:t>=5</m:t>
                    </m:r>
                  </m:oMath>
                </a14:m>
                <a:r>
                  <a:rPr lang="en-US" sz="2000">
                    <a:solidFill>
                      <a:srgbClr val="C00000"/>
                    </a:solidFill>
                    <a:latin typeface="Calibri" panose="020F0502020204030204" pitchFamily="34" charset="0"/>
                    <a:cs typeface="Calibri" panose="020F0502020204030204" pitchFamily="34" charset="0"/>
                  </a:rPr>
                  <a:t> ly</a:t>
                </a:r>
                <a:endParaRPr lang="en-US" sz="2000"/>
              </a:p>
            </p:txBody>
          </p:sp>
        </mc:Choice>
        <mc:Fallback xmlns="">
          <p:sp>
            <p:nvSpPr>
              <p:cNvPr id="26" name="Rectangle 25">
                <a:extLst>
                  <a:ext uri="{FF2B5EF4-FFF2-40B4-BE49-F238E27FC236}">
                    <a16:creationId xmlns:a16="http://schemas.microsoft.com/office/drawing/2014/main" id="{5F3AFDE9-B931-0C4D-AE07-7465C88D1F6B}"/>
                  </a:ext>
                </a:extLst>
              </p:cNvPr>
              <p:cNvSpPr>
                <a:spLocks noRot="1" noChangeAspect="1" noMove="1" noResize="1" noEditPoints="1" noAdjustHandles="1" noChangeArrowheads="1" noChangeShapeType="1" noTextEdit="1"/>
              </p:cNvSpPr>
              <p:nvPr/>
            </p:nvSpPr>
            <p:spPr>
              <a:xfrm>
                <a:off x="10083339" y="6153788"/>
                <a:ext cx="1829283" cy="400110"/>
              </a:xfrm>
              <a:prstGeom prst="rect">
                <a:avLst/>
              </a:prstGeom>
              <a:blipFill>
                <a:blip r:embed="rId11"/>
                <a:stretch>
                  <a:fillRect l="-2759" t="-9375" r="-2069" b="-25000"/>
                </a:stretch>
              </a:blipFill>
            </p:spPr>
            <p:txBody>
              <a:bodyPr/>
              <a:lstStyle/>
              <a:p>
                <a:r>
                  <a:rPr lang="en-US">
                    <a:noFill/>
                  </a:rPr>
                  <a:t> </a:t>
                </a:r>
              </a:p>
            </p:txBody>
          </p:sp>
        </mc:Fallback>
      </mc:AlternateContent>
    </p:spTree>
    <p:extLst>
      <p:ext uri="{BB962C8B-B14F-4D97-AF65-F5344CB8AC3E}">
        <p14:creationId xmlns:p14="http://schemas.microsoft.com/office/powerpoint/2010/main" val="42789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0-#ppt_w/2"/>
                                          </p:val>
                                        </p:tav>
                                        <p:tav tm="100000">
                                          <p:val>
                                            <p:strVal val="#ppt_x"/>
                                          </p:val>
                                        </p:tav>
                                      </p:tavLst>
                                    </p:anim>
                                    <p:anim calcmode="lin" valueType="num">
                                      <p:cBhvr additive="base">
                                        <p:cTn id="1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1" grpId="0"/>
      <p:bldP spid="25" grpId="0"/>
      <p:bldP spid="24" grpId="0"/>
      <p:bldP spid="27"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68082-92B7-B84A-B706-A4CCC7574448}"/>
              </a:ext>
            </a:extLst>
          </p:cNvPr>
          <p:cNvSpPr>
            <a:spLocks noGrp="1"/>
          </p:cNvSpPr>
          <p:nvPr>
            <p:ph type="title"/>
          </p:nvPr>
        </p:nvSpPr>
        <p:spPr/>
        <p:txBody>
          <a:bodyPr>
            <a:normAutofit/>
          </a:bodyPr>
          <a:lstStyle/>
          <a:p>
            <a:r>
              <a:rPr lang="en-US"/>
              <a:t>Section 14.6: Clicker Question 6</a:t>
            </a:r>
          </a:p>
        </p:txBody>
      </p:sp>
      <p:sp>
        <p:nvSpPr>
          <p:cNvPr id="2" name="Footer Placeholder 1"/>
          <p:cNvSpPr>
            <a:spLocks noGrp="1"/>
          </p:cNvSpPr>
          <p:nvPr>
            <p:ph type="ftr" sz="quarter" idx="11"/>
          </p:nvPr>
        </p:nvSpPr>
        <p:spPr/>
        <p:txBody>
          <a:bodyPr/>
          <a:lstStyle/>
          <a:p>
            <a:r>
              <a:rPr lang="en-GB"/>
              <a:t>© 2015 Pearson Education, Inc.</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661736" y="1151856"/>
                <a:ext cx="10952747" cy="3714863"/>
              </a:xfrm>
            </p:spPr>
            <p:txBody>
              <a:bodyPr/>
              <a:lstStyle/>
              <a:p>
                <a:pPr marL="0" indent="0">
                  <a:buNone/>
                </a:pPr>
                <a:r>
                  <a:rPr lang="en-US" sz="3200"/>
                  <a:t>What is the relationship between the proper length of an object,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𝑙</m:t>
                        </m:r>
                      </m:e>
                      <m:sub>
                        <m:r>
                          <m:rPr>
                            <m:sty m:val="p"/>
                          </m:rPr>
                          <a:rPr lang="en-US" sz="3200" b="0" i="0" smtClean="0">
                            <a:latin typeface="Cambria Math" panose="02040503050406030204" pitchFamily="18" charset="0"/>
                          </a:rPr>
                          <m:t>proper</m:t>
                        </m:r>
                      </m:sub>
                    </m:sSub>
                  </m:oMath>
                </a14:m>
                <a:r>
                  <a:rPr lang="en-US" sz="3200"/>
                  <a:t>, and the length measured by an observer moving relative to the Object,</a:t>
                </a:r>
                <a:r>
                  <a:rPr lang="en-US" sz="3200" i="1"/>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a:rPr lang="en-US" sz="3200" b="0" i="1" smtClean="0">
                            <a:latin typeface="Cambria Math" panose="02040503050406030204" pitchFamily="18" charset="0"/>
                          </a:rPr>
                          <m:t>𝑣</m:t>
                        </m:r>
                      </m:sub>
                    </m:sSub>
                  </m:oMath>
                </a14:m>
                <a:r>
                  <a:rPr lang="en-US" sz="3200"/>
                  <a:t>?</a:t>
                </a:r>
              </a:p>
              <a:p>
                <a:pPr marL="0" indent="0">
                  <a:buNone/>
                </a:pPr>
                <a:endParaRPr lang="en-US" sz="3200"/>
              </a:p>
              <a:p>
                <a:pPr marL="530225" indent="-514350">
                  <a:buFont typeface="+mj-lt"/>
                  <a:buAutoNum type="alphaLcParenR"/>
                </a:pPr>
                <a:r>
                  <a:rPr lang="en-US" sz="320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m:rPr>
                            <m:sty m:val="p"/>
                          </m:rPr>
                          <a:rPr lang="en-US" sz="3200">
                            <a:latin typeface="Cambria Math" panose="02040503050406030204" pitchFamily="18" charset="0"/>
                          </a:rPr>
                          <m:t>proper</m:t>
                        </m:r>
                      </m:sub>
                    </m:sSub>
                    <m:r>
                      <a:rPr lang="en-US" sz="3200" b="0" i="1" smtClean="0">
                        <a:latin typeface="Cambria Math" panose="02040503050406030204" pitchFamily="18" charset="0"/>
                      </a:rPr>
                      <m:t>&gt;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𝑙</m:t>
                        </m:r>
                      </m:e>
                      <m:sub>
                        <m:r>
                          <a:rPr lang="en-US" sz="3200" b="0" i="1" smtClean="0">
                            <a:latin typeface="Cambria Math" panose="02040503050406030204" pitchFamily="18" charset="0"/>
                          </a:rPr>
                          <m:t>𝑣</m:t>
                        </m:r>
                      </m:sub>
                    </m:sSub>
                  </m:oMath>
                </a14:m>
                <a:endParaRPr lang="en-US" sz="3200">
                  <a:sym typeface="Symbol"/>
                </a:endParaRPr>
              </a:p>
              <a:p>
                <a:pPr marL="530225" indent="-514350">
                  <a:buFont typeface="+mj-lt"/>
                  <a:buAutoNum type="alphaLcParenR"/>
                </a:pPr>
                <a:r>
                  <a:rPr lang="en-US" sz="320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m:rPr>
                            <m:sty m:val="p"/>
                          </m:rPr>
                          <a:rPr lang="en-US" sz="3200">
                            <a:latin typeface="Cambria Math" panose="02040503050406030204" pitchFamily="18" charset="0"/>
                          </a:rPr>
                          <m:t>proper</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a:rPr lang="en-US" sz="3200" i="1">
                            <a:latin typeface="Cambria Math" panose="02040503050406030204" pitchFamily="18" charset="0"/>
                          </a:rPr>
                          <m:t>𝑣</m:t>
                        </m:r>
                      </m:sub>
                    </m:sSub>
                  </m:oMath>
                </a14:m>
                <a:endParaRPr lang="en-US" sz="3200"/>
              </a:p>
              <a:p>
                <a:pPr marL="530225" indent="-514350">
                  <a:buFont typeface="+mj-lt"/>
                  <a:buAutoNum type="alphaLcParenR"/>
                </a:pPr>
                <a:r>
                  <a:rPr lang="en-US" sz="3200">
                    <a:solidFill>
                      <a:srgbClr val="FF0000"/>
                    </a:solidFill>
                  </a:rPr>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m:rPr>
                            <m:sty m:val="p"/>
                          </m:rPr>
                          <a:rPr lang="en-US" sz="3200">
                            <a:latin typeface="Cambria Math" panose="02040503050406030204" pitchFamily="18" charset="0"/>
                          </a:rPr>
                          <m:t>proper</m:t>
                        </m:r>
                      </m:sub>
                    </m:sSub>
                    <m:r>
                      <a:rPr lang="en-US" sz="3200" b="0" i="1" smtClean="0">
                        <a:latin typeface="Cambria Math" panose="02040503050406030204" pitchFamily="18" charset="0"/>
                      </a:rPr>
                      <m:t>&lt;</m:t>
                    </m:r>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a:rPr lang="en-US" sz="3200" i="1">
                            <a:latin typeface="Cambria Math" panose="02040503050406030204" pitchFamily="18" charset="0"/>
                          </a:rPr>
                          <m:t>𝑣</m:t>
                        </m:r>
                      </m:sub>
                    </m:sSub>
                  </m:oMath>
                </a14:m>
                <a:endParaRPr lang="en-US" sz="3200">
                  <a:solidFill>
                    <a:srgbClr val="FF0000"/>
                  </a:solidFill>
                </a:endParaRP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661736" y="1151856"/>
                <a:ext cx="10952747" cy="3714863"/>
              </a:xfrm>
              <a:blipFill>
                <a:blip r:embed="rId2"/>
                <a:stretch>
                  <a:fillRect l="-1389" t="-2048" r="-1042" b="-37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2414F23-71C5-F949-B1E2-309BEED33B76}"/>
              </a:ext>
            </a:extLst>
          </p:cNvPr>
          <p:cNvSpPr>
            <a:spLocks noGrp="1"/>
          </p:cNvSpPr>
          <p:nvPr>
            <p:ph type="sldNum" sz="quarter" idx="12"/>
          </p:nvPr>
        </p:nvSpPr>
        <p:spPr/>
        <p:txBody>
          <a:bodyPr/>
          <a:lstStyle/>
          <a:p>
            <a:fld id="{B79B69FD-2E52-A742-8FC1-C69E57207C6B}" type="slidenum">
              <a:rPr lang="en-US" smtClean="0"/>
              <a:pPr/>
              <a:t>23</a:t>
            </a:fld>
            <a:endParaRPr lang="en-US"/>
          </a:p>
        </p:txBody>
      </p:sp>
      <p:sp>
        <p:nvSpPr>
          <p:cNvPr id="8" name="Rectangle 7">
            <a:extLst>
              <a:ext uri="{FF2B5EF4-FFF2-40B4-BE49-F238E27FC236}">
                <a16:creationId xmlns:a16="http://schemas.microsoft.com/office/drawing/2014/main" id="{93ADF5DA-670A-4640-90C2-1D823F06C49D}"/>
              </a:ext>
            </a:extLst>
          </p:cNvPr>
          <p:cNvSpPr/>
          <p:nvPr/>
        </p:nvSpPr>
        <p:spPr>
          <a:xfrm>
            <a:off x="549827" y="4236094"/>
            <a:ext cx="3300278" cy="6306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14.35</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24</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675219" y="1004719"/>
                <a:ext cx="10812968" cy="3046988"/>
              </a:xfrm>
            </p:spPr>
            <p:txBody>
              <a:bodyPr/>
              <a:lstStyle/>
              <a:p>
                <a:pPr marL="0" indent="0">
                  <a:buNone/>
                </a:pPr>
                <a:r>
                  <a:rPr lang="en-US" sz="3200">
                    <a:solidFill>
                      <a:schemeClr val="tx1"/>
                    </a:solidFill>
                    <a:latin typeface="Calibri" panose="020F0502020204030204" pitchFamily="34" charset="0"/>
                    <a:cs typeface="Calibri" panose="020F0502020204030204" pitchFamily="34" charset="0"/>
                    <a:sym typeface="Wingdings" pitchFamily="2" charset="2"/>
                  </a:rPr>
                  <a:t>A cosmic ray traveling at </a:t>
                </a: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0.400</m:t>
                    </m:r>
                    <m:sSub>
                      <m:sSubPr>
                        <m:ctrlPr>
                          <a:rPr lang="en-US" sz="3200"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sz="3200">
                    <a:solidFill>
                      <a:schemeClr val="tx1"/>
                    </a:solidFill>
                    <a:latin typeface="Calibri" panose="020F0502020204030204" pitchFamily="34" charset="0"/>
                    <a:cs typeface="Calibri" panose="020F0502020204030204" pitchFamily="34" charset="0"/>
                    <a:sym typeface="Wingdings" pitchFamily="2" charset="2"/>
                  </a:rPr>
                  <a:t> relative to Earth passes observer A (event 1) and then a short time interval later passes observer B (event 2). The observers are at rest, 8.00 km apart in the Earth reference frame. What are</a:t>
                </a:r>
              </a:p>
              <a:p>
                <a:pPr marL="514350" indent="-514350">
                  <a:buFont typeface="+mj-lt"/>
                  <a:buAutoNum type="alphaLcParenR"/>
                </a:pPr>
                <a:r>
                  <a:rPr lang="en-US" sz="3200">
                    <a:latin typeface="Calibri" panose="020F0502020204030204" pitchFamily="34" charset="0"/>
                    <a:cs typeface="Calibri" panose="020F0502020204030204" pitchFamily="34" charset="0"/>
                    <a:sym typeface="Wingdings" pitchFamily="2" charset="2"/>
                  </a:rPr>
                  <a:t>the proper length and</a:t>
                </a:r>
              </a:p>
              <a:p>
                <a:pPr marL="514350" indent="-514350">
                  <a:buFont typeface="+mj-lt"/>
                  <a:buAutoNum type="alphaLcParenR"/>
                </a:pPr>
                <a:r>
                  <a:rPr lang="en-US" sz="3200">
                    <a:latin typeface="Calibri" panose="020F0502020204030204" pitchFamily="34" charset="0"/>
                    <a:cs typeface="Calibri" panose="020F0502020204030204" pitchFamily="34" charset="0"/>
                    <a:sym typeface="Wingdings" pitchFamily="2" charset="2"/>
                  </a:rPr>
                  <a:t>t</a:t>
                </a:r>
                <a:r>
                  <a:rPr lang="en-US" sz="3200">
                    <a:solidFill>
                      <a:schemeClr val="tx1"/>
                    </a:solidFill>
                    <a:latin typeface="Calibri" panose="020F0502020204030204" pitchFamily="34" charset="0"/>
                    <a:cs typeface="Calibri" panose="020F0502020204030204" pitchFamily="34" charset="0"/>
                    <a:sym typeface="Wingdings" pitchFamily="2" charset="2"/>
                  </a:rPr>
                  <a:t>he proper time interval between these events?</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675219" y="1004719"/>
                <a:ext cx="10812968" cy="3046988"/>
              </a:xfrm>
              <a:blipFill>
                <a:blip r:embed="rId3"/>
                <a:stretch>
                  <a:fillRect l="-1407" t="-2490" r="-938" b="-5809"/>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p:spTree>
    <p:extLst>
      <p:ext uri="{BB962C8B-B14F-4D97-AF65-F5344CB8AC3E}">
        <p14:creationId xmlns:p14="http://schemas.microsoft.com/office/powerpoint/2010/main" val="162439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14.35</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25</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182880" y="971469"/>
                <a:ext cx="11853949" cy="1323439"/>
              </a:xfrm>
            </p:spPr>
            <p:txBody>
              <a:bodyPr/>
              <a:lstStyle/>
              <a:p>
                <a:pPr marL="0" indent="0">
                  <a:buNone/>
                </a:pPr>
                <a:r>
                  <a:rPr lang="en-US">
                    <a:solidFill>
                      <a:schemeClr val="tx1"/>
                    </a:solidFill>
                    <a:latin typeface="Calibri" panose="020F0502020204030204" pitchFamily="34" charset="0"/>
                    <a:cs typeface="Calibri" panose="020F0502020204030204" pitchFamily="34" charset="0"/>
                    <a:sym typeface="Wingdings" pitchFamily="2" charset="2"/>
                  </a:rPr>
                  <a:t>A cosmic ray traveling at </a:t>
                </a:r>
                <a14:m>
                  <m:oMath xmlns:m="http://schemas.openxmlformats.org/officeDocument/2006/math">
                    <m:r>
                      <a:rPr lang="en-US" b="0" i="1" smtClean="0">
                        <a:solidFill>
                          <a:schemeClr val="tx1"/>
                        </a:solidFill>
                        <a:latin typeface="Cambria Math" panose="02040503050406030204" pitchFamily="18" charset="0"/>
                        <a:cs typeface="Calibri" panose="020F0502020204030204" pitchFamily="34" charset="0"/>
                        <a:sym typeface="Wingdings" pitchFamily="2" charset="2"/>
                      </a:rPr>
                      <m:t>0.400</m:t>
                    </m:r>
                    <m:sSub>
                      <m:sSubPr>
                        <m:ctrlPr>
                          <a:rPr lang="en-US"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a:solidFill>
                      <a:schemeClr val="tx1"/>
                    </a:solidFill>
                    <a:latin typeface="Calibri" panose="020F0502020204030204" pitchFamily="34" charset="0"/>
                    <a:cs typeface="Calibri" panose="020F0502020204030204" pitchFamily="34" charset="0"/>
                    <a:sym typeface="Wingdings" pitchFamily="2" charset="2"/>
                  </a:rPr>
                  <a:t> relative to Earth passes observer A (event 1) and then a short time interval later passes observer B (event 2). The observers are at rest, 8.00 km apart in the Earth reference frame. What are</a:t>
                </a: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the proper length and</a:t>
                </a: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t</a:t>
                </a:r>
                <a:r>
                  <a:rPr lang="en-US">
                    <a:solidFill>
                      <a:schemeClr val="tx1"/>
                    </a:solidFill>
                    <a:latin typeface="Calibri" panose="020F0502020204030204" pitchFamily="34" charset="0"/>
                    <a:cs typeface="Calibri" panose="020F0502020204030204" pitchFamily="34" charset="0"/>
                    <a:sym typeface="Wingdings" pitchFamily="2" charset="2"/>
                  </a:rPr>
                  <a:t>he proper time interval between these events?</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182880" y="971469"/>
                <a:ext cx="11853949" cy="1323439"/>
              </a:xfrm>
              <a:blipFill>
                <a:blip r:embed="rId3"/>
                <a:stretch>
                  <a:fillRect l="-428" t="-1887" r="-214" b="-6604"/>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8DD87E2-9F28-0F48-A898-A37DDBD343FB}"/>
                  </a:ext>
                </a:extLst>
              </p:cNvPr>
              <p:cNvSpPr txBox="1">
                <a:spLocks/>
              </p:cNvSpPr>
              <p:nvPr/>
            </p:nvSpPr>
            <p:spPr>
              <a:xfrm>
                <a:off x="182880" y="2299323"/>
                <a:ext cx="4179408" cy="358713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𝐸𝐶</m:t>
                        </m:r>
                      </m:sub>
                    </m:sSub>
                  </m:oMath>
                </a14:m>
                <a:r>
                  <a:rPr lang="en-US" b="0">
                    <a:solidFill>
                      <a:srgbClr val="008F00"/>
                    </a:solidFill>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a:latin typeface="Cambria Math" panose="02040503050406030204" pitchFamily="18" charset="0"/>
                            <a:cs typeface="Calibri" panose="020F0502020204030204" pitchFamily="34" charset="0"/>
                            <a:sym typeface="Wingdings" pitchFamily="2" charset="2"/>
                          </a:rPr>
                          <m:t>Δ</m:t>
                        </m:r>
                        <m:r>
                          <a:rPr lang="en-US" i="1">
                            <a:latin typeface="Cambria Math" panose="02040503050406030204" pitchFamily="18" charset="0"/>
                            <a:cs typeface="Calibri" panose="020F0502020204030204" pitchFamily="34" charset="0"/>
                            <a:sym typeface="Wingdings" pitchFamily="2" charset="2"/>
                          </a:rPr>
                          <m:t>𝑥</m:t>
                        </m:r>
                      </m:e>
                      <m:sub>
                        <m:r>
                          <a:rPr lang="en-US" i="1">
                            <a:latin typeface="Cambria Math" panose="02040503050406030204" pitchFamily="18" charset="0"/>
                            <a:cs typeface="Calibri" panose="020F0502020204030204" pitchFamily="34" charset="0"/>
                            <a:sym typeface="Wingdings" pitchFamily="2" charset="2"/>
                          </a:rPr>
                          <m:t>𝐸𝐴𝐵</m:t>
                        </m:r>
                      </m:sub>
                    </m:sSub>
                  </m:oMath>
                </a14:m>
                <a:endParaRPr lang="en-US" b="0">
                  <a:solidFill>
                    <a:srgbClr val="008F00"/>
                  </a:solidFill>
                </a:endParaRP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b="0" i="1" smtClean="0">
                            <a:latin typeface="Cambria Math" panose="02040503050406030204" pitchFamily="18" charset="0"/>
                            <a:cs typeface="Calibri" panose="020F0502020204030204" pitchFamily="34" charset="0"/>
                            <a:sym typeface="Wingdings" pitchFamily="2" charset="2"/>
                          </a:rPr>
                          <m:t>𝑙</m:t>
                        </m:r>
                      </m:e>
                      <m:sub>
                        <m:r>
                          <m:rPr>
                            <m:sty m:val="p"/>
                          </m:rPr>
                          <a:rPr lang="en-US">
                            <a:latin typeface="Cambria Math" panose="02040503050406030204" pitchFamily="18" charset="0"/>
                            <a:cs typeface="Calibri" panose="020F0502020204030204" pitchFamily="34" charset="0"/>
                            <a:sym typeface="Wingdings" pitchFamily="2" charset="2"/>
                          </a:rPr>
                          <m:t>proper</m:t>
                        </m:r>
                      </m:sub>
                    </m:sSub>
                  </m:oMath>
                </a14:m>
                <a:r>
                  <a:rPr lang="en-US">
                    <a:solidFill>
                      <a:srgbClr val="4F2170"/>
                    </a:solidFill>
                    <a:cs typeface="Calibri" panose="020F0502020204030204" pitchFamily="34" charset="0"/>
                    <a:sym typeface="Wingdings" pitchFamily="2" charset="2"/>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a:latin typeface="Cambria Math" panose="02040503050406030204" pitchFamily="18" charset="0"/>
                            <a:cs typeface="Calibri" panose="020F0502020204030204" pitchFamily="34" charset="0"/>
                            <a:sym typeface="Wingdings" pitchFamily="2" charset="2"/>
                          </a:rPr>
                          <m:t>Δ</m:t>
                        </m:r>
                        <m:r>
                          <a:rPr lang="en-US" i="1">
                            <a:latin typeface="Cambria Math" panose="02040503050406030204" pitchFamily="18" charset="0"/>
                            <a:cs typeface="Calibri" panose="020F0502020204030204" pitchFamily="34" charset="0"/>
                            <a:sym typeface="Wingdings" pitchFamily="2" charset="2"/>
                          </a:rPr>
                          <m:t>𝑡</m:t>
                        </m:r>
                      </m:e>
                      <m:sub>
                        <m:r>
                          <m:rPr>
                            <m:sty m:val="p"/>
                          </m:rPr>
                          <a:rPr lang="en-US">
                            <a:latin typeface="Cambria Math" panose="02040503050406030204" pitchFamily="18" charset="0"/>
                            <a:cs typeface="Calibri" panose="020F0502020204030204" pitchFamily="34" charset="0"/>
                            <a:sym typeface="Wingdings" pitchFamily="2" charset="2"/>
                          </a:rPr>
                          <m:t>proper</m:t>
                        </m:r>
                      </m:sub>
                    </m:sSub>
                  </m:oMath>
                </a14:m>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𝑙</m:t>
                        </m:r>
                      </m:e>
                      <m:sub>
                        <m:r>
                          <m:rPr>
                            <m:sty m:val="p"/>
                          </m:rPr>
                          <a:rPr lang="en-US" sz="2000">
                            <a:latin typeface="Cambria Math" panose="02040503050406030204" pitchFamily="18" charset="0"/>
                            <a:cs typeface="Calibri" panose="020F0502020204030204" pitchFamily="34" charset="0"/>
                            <a:sym typeface="Wingdings" pitchFamily="2" charset="2"/>
                          </a:rPr>
                          <m:t>proper</m:t>
                        </m:r>
                      </m:sub>
                    </m:sSub>
                  </m:oMath>
                </a14:m>
                <a:r>
                  <a:rPr lang="en-US" sz="2000">
                    <a:solidFill>
                      <a:srgbClr val="C00000"/>
                    </a:solidFill>
                    <a:latin typeface="Calibri" panose="020F0502020204030204" pitchFamily="34" charset="0"/>
                    <a:cs typeface="Calibri" panose="020F0502020204030204" pitchFamily="34" charset="0"/>
                  </a:rPr>
                  <a:t>: at rest relative to events</a:t>
                </a:r>
              </a:p>
              <a:p>
                <a:pPr marL="527050" indent="-214313">
                  <a:lnSpc>
                    <a:spcPct val="100000"/>
                  </a:lnSpc>
                  <a:spcBef>
                    <a:spcPts val="0"/>
                  </a:spcBef>
                  <a:buClr>
                    <a:schemeClr val="tx1"/>
                  </a:buClr>
                </a:pP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𝑡</m:t>
                        </m:r>
                      </m:e>
                      <m:sub>
                        <m:r>
                          <m:rPr>
                            <m:sty m:val="p"/>
                          </m:rPr>
                          <a:rPr lang="en-US" sz="2000">
                            <a:latin typeface="Cambria Math" panose="02040503050406030204" pitchFamily="18" charset="0"/>
                            <a:cs typeface="Calibri" panose="020F0502020204030204" pitchFamily="34" charset="0"/>
                            <a:sym typeface="Wingdings" pitchFamily="2" charset="2"/>
                          </a:rPr>
                          <m:t>proper</m:t>
                        </m:r>
                      </m:sub>
                    </m:sSub>
                  </m:oMath>
                </a14:m>
                <a:r>
                  <a:rPr lang="en-US" sz="2000">
                    <a:solidFill>
                      <a:schemeClr val="accent2">
                        <a:lumMod val="50000"/>
                      </a:schemeClr>
                    </a:solidFill>
                    <a:latin typeface="Calibri" panose="020F0502020204030204" pitchFamily="34" charset="0"/>
                    <a:cs typeface="Calibri" panose="020F0502020204030204" pitchFamily="34" charset="0"/>
                  </a:rPr>
                  <a:t>: event in same location</a:t>
                </a:r>
              </a:p>
              <a:p>
                <a:pPr marL="527050" indent="-214313">
                  <a:lnSpc>
                    <a:spcPct val="100000"/>
                  </a:lnSpc>
                  <a:spcBef>
                    <a:spcPts val="0"/>
                  </a:spcBef>
                  <a:buClr>
                    <a:schemeClr val="tx1"/>
                  </a:buClr>
                </a:pP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𝑡</m:t>
                        </m:r>
                      </m:e>
                      <m:sub>
                        <m:r>
                          <a:rPr lang="en-US" sz="2000" i="1">
                            <a:latin typeface="Cambria Math" panose="02040503050406030204" pitchFamily="18" charset="0"/>
                            <a:cs typeface="Calibri" panose="020F0502020204030204" pitchFamily="34" charset="0"/>
                            <a:sym typeface="Wingdings" pitchFamily="2" charset="2"/>
                          </a:rPr>
                          <m:t>𝑣</m:t>
                        </m:r>
                      </m:sub>
                    </m:sSub>
                    <m:r>
                      <a:rPr lang="en-US" sz="2000" b="0" i="1" smtClean="0">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𝛾</m:t>
                    </m:r>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𝑡</m:t>
                        </m:r>
                      </m:e>
                      <m:sub>
                        <m:r>
                          <m:rPr>
                            <m:sty m:val="p"/>
                          </m:rPr>
                          <a:rPr lang="en-US" sz="2000">
                            <a:latin typeface="Cambria Math" panose="02040503050406030204" pitchFamily="18" charset="0"/>
                            <a:cs typeface="Calibri" panose="020F0502020204030204" pitchFamily="34" charset="0"/>
                            <a:sym typeface="Wingdings" pitchFamily="2" charset="2"/>
                          </a:rPr>
                          <m:t>proper</m:t>
                        </m:r>
                      </m:sub>
                    </m:sSub>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6" name="Content Placeholder 5">
                <a:extLst>
                  <a:ext uri="{FF2B5EF4-FFF2-40B4-BE49-F238E27FC236}">
                    <a16:creationId xmlns:a16="http://schemas.microsoft.com/office/drawing/2014/main" id="{A8DD87E2-9F28-0F48-A898-A37DDBD343FB}"/>
                  </a:ext>
                </a:extLst>
              </p:cNvPr>
              <p:cNvSpPr txBox="1">
                <a:spLocks noRot="1" noChangeAspect="1" noMove="1" noResize="1" noEditPoints="1" noAdjustHandles="1" noChangeArrowheads="1" noChangeShapeType="1" noTextEdit="1"/>
              </p:cNvSpPr>
              <p:nvPr/>
            </p:nvSpPr>
            <p:spPr>
              <a:xfrm>
                <a:off x="182880" y="2299323"/>
                <a:ext cx="4179408" cy="3587136"/>
              </a:xfrm>
              <a:prstGeom prst="rect">
                <a:avLst/>
              </a:prstGeom>
              <a:blipFill>
                <a:blip r:embed="rId4"/>
                <a:stretch>
                  <a:fillRect l="-1212" t="-704" b="-3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8AE82FB-AFCD-8440-B891-3EA1268B54F0}"/>
                  </a:ext>
                </a:extLst>
              </p:cNvPr>
              <p:cNvSpPr/>
              <p:nvPr/>
            </p:nvSpPr>
            <p:spPr>
              <a:xfrm>
                <a:off x="4185173" y="2299323"/>
                <a:ext cx="7907077" cy="4224105"/>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749300" lvl="1" indent="-457200">
                  <a:buClr>
                    <a:schemeClr val="tx1"/>
                  </a:buClr>
                  <a:buFont typeface="+mj-lt"/>
                  <a:buAutoNum type="alphaLcParenR"/>
                </a:pPr>
                <a:r>
                  <a:rPr lang="en-US" sz="2000">
                    <a:solidFill>
                      <a:srgbClr val="008F00"/>
                    </a:solidFill>
                    <a:latin typeface="Calibri" panose="020F0502020204030204" pitchFamily="34" charset="0"/>
                    <a:cs typeface="Calibri" panose="020F0502020204030204" pitchFamily="34" charset="0"/>
                  </a:rPr>
                  <a:t>Distance in Earth frame is proper length</a:t>
                </a:r>
              </a:p>
              <a:p>
                <a:pPr marL="15875" lvl="1" algn="ctr">
                  <a:buClr>
                    <a:schemeClr val="tx1"/>
                  </a:buClr>
                </a:pP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𝑙</m:t>
                        </m:r>
                      </m:e>
                      <m:sub>
                        <m:r>
                          <m:rPr>
                            <m:sty m:val="p"/>
                          </m:rPr>
                          <a:rPr lang="en-US" sz="2000">
                            <a:latin typeface="Cambria Math" panose="02040503050406030204" pitchFamily="18" charset="0"/>
                            <a:cs typeface="Calibri" panose="020F0502020204030204" pitchFamily="34" charset="0"/>
                            <a:sym typeface="Wingdings" pitchFamily="2" charset="2"/>
                          </a:rPr>
                          <m:t>proper</m:t>
                        </m:r>
                      </m:sub>
                    </m:sSub>
                    <m:r>
                      <a:rPr lang="en-US" sz="2000" b="0" i="1" smtClean="0">
                        <a:latin typeface="Cambria Math" panose="02040503050406030204" pitchFamily="18" charset="0"/>
                        <a:cs typeface="Calibri" panose="020F0502020204030204" pitchFamily="34" charset="0"/>
                        <a:sym typeface="Wingdings" pitchFamily="2" charset="2"/>
                      </a:rPr>
                      <m:t>=8.00</m:t>
                    </m:r>
                  </m:oMath>
                </a14:m>
                <a:r>
                  <a:rPr lang="en-US" sz="2000" b="1" i="1">
                    <a:solidFill>
                      <a:srgbClr val="0432FF"/>
                    </a:solidFill>
                    <a:latin typeface="Calibri" panose="020F0502020204030204" pitchFamily="34" charset="0"/>
                    <a:cs typeface="Calibri" panose="020F0502020204030204" pitchFamily="34" charset="0"/>
                  </a:rPr>
                  <a:t> </a:t>
                </a:r>
                <a:r>
                  <a:rPr lang="en-US" sz="2000">
                    <a:solidFill>
                      <a:srgbClr val="0432FF"/>
                    </a:solidFill>
                    <a:latin typeface="Calibri" panose="020F0502020204030204" pitchFamily="34" charset="0"/>
                    <a:cs typeface="Calibri" panose="020F0502020204030204" pitchFamily="34" charset="0"/>
                  </a:rPr>
                  <a:t>km</a:t>
                </a:r>
              </a:p>
              <a:p>
                <a:pPr marL="749300" lvl="1" indent="-457200">
                  <a:buClr>
                    <a:schemeClr val="tx1"/>
                  </a:buClr>
                  <a:buFont typeface="+mj-lt"/>
                  <a:buAutoNum type="alphaLcParenR" startAt="2"/>
                </a:pPr>
                <a:r>
                  <a:rPr lang="en-US" sz="2000">
                    <a:solidFill>
                      <a:srgbClr val="4F2170"/>
                    </a:solidFill>
                    <a:latin typeface="Calibri" panose="020F0502020204030204" pitchFamily="34" charset="0"/>
                    <a:cs typeface="Calibri" panose="020F0502020204030204" pitchFamily="34" charset="0"/>
                  </a:rPr>
                  <a:t>Time interval in Earth frame is </a:t>
                </a:r>
                <a:r>
                  <a:rPr lang="en-US" sz="2000" b="1" i="1">
                    <a:solidFill>
                      <a:srgbClr val="4F2170"/>
                    </a:solidFill>
                    <a:latin typeface="Calibri" panose="020F0502020204030204" pitchFamily="34" charset="0"/>
                    <a:cs typeface="Calibri" panose="020F0502020204030204" pitchFamily="34" charset="0"/>
                  </a:rPr>
                  <a:t>not </a:t>
                </a:r>
                <a:r>
                  <a:rPr lang="en-US" sz="2000">
                    <a:solidFill>
                      <a:srgbClr val="4F2170"/>
                    </a:solidFill>
                    <a:latin typeface="Calibri" panose="020F0502020204030204" pitchFamily="34" charset="0"/>
                    <a:cs typeface="Calibri" panose="020F0502020204030204" pitchFamily="34" charset="0"/>
                  </a:rPr>
                  <a:t>proper time</a:t>
                </a:r>
              </a:p>
              <a:p>
                <a:pPr>
                  <a:buClr>
                    <a:schemeClr val="tx1"/>
                  </a:buClr>
                </a:pPr>
                <a14:m>
                  <m:oMathPara xmlns:m="http://schemas.openxmlformats.org/officeDocument/2006/math">
                    <m:oMathParaPr>
                      <m:jc m:val="center"/>
                    </m:oMathParaPr>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𝑡</m:t>
                          </m:r>
                        </m:e>
                        <m:sub>
                          <m:r>
                            <a:rPr lang="en-US" sz="2000" b="0" i="1" smtClean="0">
                              <a:latin typeface="Cambria Math" panose="02040503050406030204" pitchFamily="18" charset="0"/>
                              <a:cs typeface="Calibri" panose="020F0502020204030204" pitchFamily="34" charset="0"/>
                              <a:sym typeface="Wingdings" pitchFamily="2" charset="2"/>
                            </a:rPr>
                            <m:t>𝑣</m:t>
                          </m:r>
                        </m:sub>
                      </m:sSub>
                      <m:r>
                        <a:rPr lang="en-US" sz="2000" b="0" i="1" smtClean="0">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8.00×</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3</m:t>
                              </m:r>
                            </m:sup>
                          </m:sSup>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m</m:t>
                          </m:r>
                        </m:e>
                      </m:d>
                      <m:r>
                        <a:rPr lang="en-US" sz="2000" b="0" i="1" smtClean="0">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0.400⋅299792458</m:t>
                          </m:r>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m</m:t>
                          </m:r>
                          <m:r>
                            <a:rPr lang="en-US" sz="2000" b="0" i="0" smtClean="0">
                              <a:latin typeface="Cambria Math" panose="02040503050406030204" pitchFamily="18" charset="0"/>
                              <a:cs typeface="Calibri" panose="020F0502020204030204" pitchFamily="34" charset="0"/>
                              <a:sym typeface="Wingdings" pitchFamily="2" charset="2"/>
                            </a:rPr>
                            <m:t>/</m:t>
                          </m:r>
                          <m:r>
                            <m:rPr>
                              <m:sty m:val="p"/>
                            </m:rPr>
                            <a:rPr lang="en-US" sz="2000" b="0" i="0" smtClean="0">
                              <a:latin typeface="Cambria Math" panose="02040503050406030204" pitchFamily="18" charset="0"/>
                              <a:cs typeface="Calibri" panose="020F0502020204030204" pitchFamily="34" charset="0"/>
                              <a:sym typeface="Wingdings" pitchFamily="2" charset="2"/>
                            </a:rPr>
                            <m:t>s</m:t>
                          </m:r>
                        </m:e>
                      </m:d>
                    </m:oMath>
                  </m:oMathPara>
                </a14:m>
                <a:endParaRPr lang="en-US" sz="2000" b="1" i="1">
                  <a:solidFill>
                    <a:srgbClr val="4F2170"/>
                  </a:solidFill>
                  <a:latin typeface="Calibri" panose="020F0502020204030204" pitchFamily="34" charset="0"/>
                  <a:cs typeface="Calibri" panose="020F0502020204030204" pitchFamily="34" charset="0"/>
                </a:endParaRPr>
              </a:p>
              <a:p>
                <a:pPr marL="2127250">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66.7×</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−6</m:t>
                          </m:r>
                        </m:sup>
                      </m:sSup>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s</m:t>
                      </m:r>
                    </m:oMath>
                  </m:oMathPara>
                </a14:m>
                <a:endParaRPr lang="en-US" sz="2000">
                  <a:solidFill>
                    <a:srgbClr val="4F2170"/>
                  </a:solidFill>
                  <a:latin typeface="Calibri" panose="020F0502020204030204" pitchFamily="34" charset="0"/>
                  <a:cs typeface="Calibri" panose="020F0502020204030204" pitchFamily="34" charset="0"/>
                </a:endParaRPr>
              </a:p>
              <a:p>
                <a:pPr marL="2127250">
                  <a:buClr>
                    <a:schemeClr val="tx1"/>
                  </a:buClr>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𝑡</m:t>
                          </m:r>
                        </m:e>
                        <m:sub>
                          <m:r>
                            <m:rPr>
                              <m:sty m:val="p"/>
                            </m:rPr>
                            <a:rPr lang="en-US" sz="2000" smtClean="0">
                              <a:latin typeface="Cambria Math" panose="02040503050406030204" pitchFamily="18" charset="0"/>
                              <a:cs typeface="Calibri" panose="020F0502020204030204" pitchFamily="34" charset="0"/>
                              <a:sym typeface="Wingdings" pitchFamily="2" charset="2"/>
                            </a:rPr>
                            <m:t>proper</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𝑡</m:t>
                          </m:r>
                        </m:e>
                        <m:sub>
                          <m:r>
                            <a:rPr lang="en-US" sz="2000" i="1">
                              <a:latin typeface="Cambria Math" panose="02040503050406030204" pitchFamily="18" charset="0"/>
                              <a:cs typeface="Calibri" panose="020F0502020204030204" pitchFamily="34" charset="0"/>
                              <a:sym typeface="Wingdings" pitchFamily="2" charset="2"/>
                            </a:rPr>
                            <m:t>𝑣</m:t>
                          </m:r>
                        </m:sub>
                      </m:sSub>
                      <m:r>
                        <a:rPr lang="en-US" sz="2000" b="0" i="1" smtClean="0">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𝛾</m:t>
                      </m:r>
                    </m:oMath>
                  </m:oMathPara>
                </a14:m>
                <a:endParaRPr lang="en-US" sz="2000">
                  <a:solidFill>
                    <a:srgbClr val="4F2170"/>
                  </a:solidFill>
                  <a:latin typeface="Calibri" panose="020F0502020204030204" pitchFamily="34" charset="0"/>
                  <a:cs typeface="Calibri" panose="020F0502020204030204" pitchFamily="34" charset="0"/>
                </a:endParaRPr>
              </a:p>
              <a:p>
                <a:pPr marL="3100388">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6</m:t>
                          </m:r>
                          <m:r>
                            <a:rPr lang="en-US" sz="2000" i="1">
                              <a:latin typeface="Cambria Math" panose="02040503050406030204" pitchFamily="18" charset="0"/>
                              <a:cs typeface="Calibri" panose="020F0502020204030204" pitchFamily="34" charset="0"/>
                              <a:sym typeface="Wingdings" pitchFamily="2" charset="2"/>
                            </a:rPr>
                            <m:t>6.7</m:t>
                          </m:r>
                          <m:r>
                            <a:rPr lang="en-US" sz="2000" b="0" i="1" smtClean="0">
                              <a:latin typeface="Cambria Math" panose="02040503050406030204" pitchFamily="18" charset="0"/>
                              <a:cs typeface="Calibri" panose="020F0502020204030204" pitchFamily="34" charset="0"/>
                              <a:sym typeface="Wingdings" pitchFamily="2" charset="2"/>
                            </a:rPr>
                            <m:t> </m:t>
                          </m:r>
                          <m:r>
                            <a:rPr lang="en-US" sz="2000" b="0" i="1" smtClean="0">
                              <a:latin typeface="Cambria Math" panose="02040503050406030204" pitchFamily="18" charset="0"/>
                              <a:cs typeface="Calibri" panose="020F0502020204030204" pitchFamily="34" charset="0"/>
                              <a:sym typeface="Wingdings" pitchFamily="2" charset="2"/>
                            </a:rPr>
                            <m:t>𝜇</m:t>
                          </m:r>
                          <m:r>
                            <m:rPr>
                              <m:sty m:val="p"/>
                            </m:rPr>
                            <a:rPr lang="en-US" sz="2000">
                              <a:latin typeface="Cambria Math" panose="02040503050406030204" pitchFamily="18" charset="0"/>
                              <a:cs typeface="Calibri" panose="020F0502020204030204" pitchFamily="34" charset="0"/>
                              <a:sym typeface="Wingdings" pitchFamily="2" charset="2"/>
                            </a:rPr>
                            <m:t>s</m:t>
                          </m:r>
                        </m:e>
                      </m:d>
                      <m:rad>
                        <m:radPr>
                          <m:degHide m:val="on"/>
                          <m:ctrlPr>
                            <a:rPr lang="en-US" sz="2000" b="0" i="1" smtClean="0">
                              <a:latin typeface="Cambria Math" panose="02040503050406030204" pitchFamily="18" charset="0"/>
                              <a:cs typeface="Calibri" panose="020F0502020204030204" pitchFamily="34" charset="0"/>
                              <a:sym typeface="Wingdings" pitchFamily="2" charset="2"/>
                            </a:rPr>
                          </m:ctrlPr>
                        </m:radPr>
                        <m:deg/>
                        <m:e>
                          <m:r>
                            <a:rPr lang="en-US" sz="2000" b="0" i="1" smtClean="0">
                              <a:latin typeface="Cambria Math" panose="02040503050406030204" pitchFamily="18" charset="0"/>
                              <a:cs typeface="Calibri" panose="020F0502020204030204" pitchFamily="34" charset="0"/>
                              <a:sym typeface="Wingdings" pitchFamily="2" charset="2"/>
                            </a:rPr>
                            <m:t>1−</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0.400</m:t>
                              </m:r>
                            </m:e>
                            <m:sup>
                              <m:r>
                                <a:rPr lang="en-US" sz="2000" b="0" i="1" smtClean="0">
                                  <a:latin typeface="Cambria Math" panose="02040503050406030204" pitchFamily="18" charset="0"/>
                                  <a:cs typeface="Calibri" panose="020F0502020204030204" pitchFamily="34" charset="0"/>
                                  <a:sym typeface="Wingdings" pitchFamily="2" charset="2"/>
                                </a:rPr>
                                <m:t>2</m:t>
                              </m:r>
                            </m:sup>
                          </m:sSup>
                        </m:e>
                      </m:rad>
                    </m:oMath>
                  </m:oMathPara>
                </a14:m>
                <a:endParaRPr lang="en-US" sz="2000">
                  <a:solidFill>
                    <a:srgbClr val="4F2170"/>
                  </a:solidFill>
                  <a:latin typeface="Calibri" panose="020F0502020204030204" pitchFamily="34" charset="0"/>
                  <a:cs typeface="Calibri" panose="020F0502020204030204" pitchFamily="34" charset="0"/>
                </a:endParaRPr>
              </a:p>
              <a:p>
                <a:pPr marL="3100388">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61 </m:t>
                      </m:r>
                      <m:r>
                        <a:rPr lang="en-US" sz="2000" b="0" i="1" smtClean="0">
                          <a:latin typeface="Cambria Math" panose="02040503050406030204" pitchFamily="18" charset="0"/>
                          <a:cs typeface="Calibri" panose="020F0502020204030204" pitchFamily="34" charset="0"/>
                          <a:sym typeface="Wingdings" pitchFamily="2" charset="2"/>
                        </a:rPr>
                        <m:t>𝜇</m:t>
                      </m:r>
                      <m:r>
                        <m:rPr>
                          <m:sty m:val="p"/>
                        </m:rPr>
                        <a:rPr lang="en-US" sz="2000" b="0" i="0" smtClean="0">
                          <a:latin typeface="Cambria Math" panose="02040503050406030204" pitchFamily="18" charset="0"/>
                          <a:cs typeface="Calibri" panose="020F0502020204030204" pitchFamily="34" charset="0"/>
                          <a:sym typeface="Wingdings" pitchFamily="2" charset="2"/>
                        </a:rPr>
                        <m:t>s</m:t>
                      </m:r>
                    </m:oMath>
                  </m:oMathPara>
                </a14:m>
                <a:endParaRPr lang="en-US" sz="2000">
                  <a:solidFill>
                    <a:srgbClr val="4F2170"/>
                  </a:solidFill>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a:t>
                </a:r>
              </a:p>
              <a:p>
                <a:pPr marL="377825" indent="-342900">
                  <a:buClr>
                    <a:schemeClr val="tx1"/>
                  </a:buClr>
                  <a:buFont typeface="Arial" panose="020B0604020202020204" pitchFamily="34" charset="0"/>
                  <a:buChar char="•"/>
                </a:pPr>
                <a:r>
                  <a:rPr lang="en-US" sz="2000">
                    <a:solidFill>
                      <a:srgbClr val="C00000"/>
                    </a:solidFill>
                    <a:latin typeface="Calibri" panose="020F0502020204030204" pitchFamily="34" charset="0"/>
                    <a:cs typeface="Calibri" panose="020F0502020204030204" pitchFamily="34" charset="0"/>
                  </a:rPr>
                  <a:t>Check space-time interval:</a:t>
                </a:r>
              </a:p>
              <a:p>
                <a:pPr marL="835025" lvl="1" indent="-342900">
                  <a:buClr>
                    <a:schemeClr val="tx1"/>
                  </a:buClr>
                  <a:buFont typeface="System Font Regular"/>
                  <a:buChar char="-"/>
                </a:pP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i="1">
                                <a:latin typeface="Cambria Math" panose="02040503050406030204" pitchFamily="18" charset="0"/>
                                <a:cs typeface="Calibri" panose="020F0502020204030204" pitchFamily="34" charset="0"/>
                                <a:sym typeface="Wingdings" pitchFamily="2" charset="2"/>
                              </a:rPr>
                              <m:t>66.7×</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−6</m:t>
                                </m:r>
                              </m:sup>
                            </m:sSup>
                            <m:r>
                              <a:rPr lang="en-US" sz="2000">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s</m:t>
                            </m:r>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cs typeface="Calibri" panose="020F0502020204030204" pitchFamily="34" charset="0"/>
                                <a:sym typeface="Wingdings" pitchFamily="2" charset="2"/>
                              </a:rPr>
                              <m:t>8.00×</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3</m:t>
                                </m:r>
                              </m:sup>
                            </m:sSup>
                            <m:r>
                              <a:rPr lang="en-US" sz="2000">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m</m:t>
                            </m:r>
                          </m:e>
                        </m:d>
                      </m:e>
                      <m:sup>
                        <m:r>
                          <a:rPr lang="en-US" sz="2000" i="1">
                            <a:latin typeface="Cambria Math" panose="02040503050406030204" pitchFamily="18" charset="0"/>
                            <a:cs typeface="Calibri" panose="020F0502020204030204" pitchFamily="34" charset="0"/>
                            <a:sym typeface="Wingdings" pitchFamily="2" charset="2"/>
                          </a:rPr>
                          <m:t>2</m:t>
                        </m:r>
                      </m:sup>
                    </m:sSup>
                  </m:oMath>
                </a14:m>
                <a:endParaRPr lang="en-US" sz="2000">
                  <a:solidFill>
                    <a:srgbClr val="C00000"/>
                  </a:solidFill>
                  <a:latin typeface="Calibri" panose="020F0502020204030204" pitchFamily="34" charset="0"/>
                  <a:cs typeface="Calibri" panose="020F0502020204030204" pitchFamily="34" charset="0"/>
                </a:endParaRPr>
              </a:p>
              <a:p>
                <a:pPr marL="835025" lvl="1" indent="-342900">
                  <a:buClr>
                    <a:schemeClr val="tx1"/>
                  </a:buClr>
                  <a:buFont typeface="System Font Regular"/>
                  <a:buChar char="-"/>
                </a:pP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i="1">
                                <a:latin typeface="Cambria Math" panose="02040503050406030204" pitchFamily="18" charset="0"/>
                                <a:cs typeface="Calibri" panose="020F0502020204030204" pitchFamily="34" charset="0"/>
                                <a:sym typeface="Wingdings" pitchFamily="2" charset="2"/>
                              </a:rPr>
                              <m:t>6</m:t>
                            </m:r>
                            <m:r>
                              <a:rPr lang="en-US" sz="2000" b="0" i="1" smtClean="0">
                                <a:latin typeface="Cambria Math" panose="02040503050406030204" pitchFamily="18" charset="0"/>
                                <a:cs typeface="Calibri" panose="020F0502020204030204" pitchFamily="34" charset="0"/>
                                <a:sym typeface="Wingdings" pitchFamily="2" charset="2"/>
                              </a:rPr>
                              <m:t>1</m:t>
                            </m:r>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1</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−6</m:t>
                                </m:r>
                              </m:sup>
                            </m:sSup>
                            <m:r>
                              <a:rPr lang="en-US" sz="2000">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s</m:t>
                            </m:r>
                          </m:e>
                        </m:d>
                      </m:e>
                      <m:sup>
                        <m:r>
                          <a:rPr lang="en-US" sz="2000" i="1">
                            <a:latin typeface="Cambria Math" panose="02040503050406030204" pitchFamily="18" charset="0"/>
                            <a:cs typeface="Calibri" panose="020F0502020204030204" pitchFamily="34" charset="0"/>
                            <a:sym typeface="Wingdings" pitchFamily="2" charset="2"/>
                          </a:rPr>
                          <m:t>2</m:t>
                        </m:r>
                      </m:sup>
                    </m:sSup>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78AE82FB-AFCD-8440-B891-3EA1268B54F0}"/>
                  </a:ext>
                </a:extLst>
              </p:cNvPr>
              <p:cNvSpPr>
                <a:spLocks noRot="1" noChangeAspect="1" noMove="1" noResize="1" noEditPoints="1" noAdjustHandles="1" noChangeArrowheads="1" noChangeShapeType="1" noTextEdit="1"/>
              </p:cNvSpPr>
              <p:nvPr/>
            </p:nvSpPr>
            <p:spPr>
              <a:xfrm>
                <a:off x="4185173" y="2299323"/>
                <a:ext cx="7907077" cy="4224105"/>
              </a:xfrm>
              <a:prstGeom prst="rect">
                <a:avLst/>
              </a:prstGeom>
              <a:blipFill>
                <a:blip r:embed="rId5"/>
                <a:stretch>
                  <a:fillRect l="-803" t="-599" b="-1198"/>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F4059D8C-8632-2B4D-91D8-F5D744DA1472}"/>
              </a:ext>
            </a:extLst>
          </p:cNvPr>
          <p:cNvGrpSpPr/>
          <p:nvPr/>
        </p:nvGrpSpPr>
        <p:grpSpPr>
          <a:xfrm>
            <a:off x="9363453" y="1708268"/>
            <a:ext cx="1891978" cy="1215280"/>
            <a:chOff x="9363453" y="1708268"/>
            <a:chExt cx="1891978" cy="1215280"/>
          </a:xfrm>
        </p:grpSpPr>
        <p:grpSp>
          <p:nvGrpSpPr>
            <p:cNvPr id="18" name="Group 17">
              <a:extLst>
                <a:ext uri="{FF2B5EF4-FFF2-40B4-BE49-F238E27FC236}">
                  <a16:creationId xmlns:a16="http://schemas.microsoft.com/office/drawing/2014/main" id="{C67E4DF3-3D1B-EC47-B5A5-1B58F46A4464}"/>
                </a:ext>
              </a:extLst>
            </p:cNvPr>
            <p:cNvGrpSpPr/>
            <p:nvPr/>
          </p:nvGrpSpPr>
          <p:grpSpPr>
            <a:xfrm>
              <a:off x="9363453" y="1737181"/>
              <a:ext cx="1891978" cy="1186367"/>
              <a:chOff x="9363453" y="1737181"/>
              <a:chExt cx="1891978" cy="1186367"/>
            </a:xfrm>
          </p:grpSpPr>
          <p:grpSp>
            <p:nvGrpSpPr>
              <p:cNvPr id="16" name="Group 15">
                <a:extLst>
                  <a:ext uri="{FF2B5EF4-FFF2-40B4-BE49-F238E27FC236}">
                    <a16:creationId xmlns:a16="http://schemas.microsoft.com/office/drawing/2014/main" id="{A7A88B5C-4C91-E84D-82BD-514D94BDE059}"/>
                  </a:ext>
                </a:extLst>
              </p:cNvPr>
              <p:cNvGrpSpPr/>
              <p:nvPr/>
            </p:nvGrpSpPr>
            <p:grpSpPr>
              <a:xfrm>
                <a:off x="9363453" y="1737181"/>
                <a:ext cx="1891978" cy="1186367"/>
                <a:chOff x="9363453" y="1737181"/>
                <a:chExt cx="1891978" cy="1186367"/>
              </a:xfrm>
            </p:grpSpPr>
            <p:grpSp>
              <p:nvGrpSpPr>
                <p:cNvPr id="11" name="Group 10">
                  <a:extLst>
                    <a:ext uri="{FF2B5EF4-FFF2-40B4-BE49-F238E27FC236}">
                      <a16:creationId xmlns:a16="http://schemas.microsoft.com/office/drawing/2014/main" id="{F02B5C96-72EF-5B45-B1A4-A376DB57E2FB}"/>
                    </a:ext>
                  </a:extLst>
                </p:cNvPr>
                <p:cNvGrpSpPr/>
                <p:nvPr/>
              </p:nvGrpSpPr>
              <p:grpSpPr>
                <a:xfrm>
                  <a:off x="9363453" y="1853558"/>
                  <a:ext cx="1891978" cy="1069990"/>
                  <a:chOff x="9363453" y="1853558"/>
                  <a:chExt cx="1891978" cy="1069990"/>
                </a:xfrm>
              </p:grpSpPr>
              <p:grpSp>
                <p:nvGrpSpPr>
                  <p:cNvPr id="4" name="Group 3">
                    <a:extLst>
                      <a:ext uri="{FF2B5EF4-FFF2-40B4-BE49-F238E27FC236}">
                        <a16:creationId xmlns:a16="http://schemas.microsoft.com/office/drawing/2014/main" id="{AAFC13D4-5931-4648-B4A7-E08D74720799}"/>
                      </a:ext>
                    </a:extLst>
                  </p:cNvPr>
                  <p:cNvGrpSpPr/>
                  <p:nvPr/>
                </p:nvGrpSpPr>
                <p:grpSpPr>
                  <a:xfrm>
                    <a:off x="9363453" y="1853558"/>
                    <a:ext cx="1891978" cy="872601"/>
                    <a:chOff x="9296953" y="1853559"/>
                    <a:chExt cx="1891978" cy="872601"/>
                  </a:xfrm>
                </p:grpSpPr>
                <p:pic>
                  <p:nvPicPr>
                    <p:cNvPr id="8" name="Picture 7" descr="14_26_Figure.jpg">
                      <a:extLst>
                        <a:ext uri="{FF2B5EF4-FFF2-40B4-BE49-F238E27FC236}">
                          <a16:creationId xmlns:a16="http://schemas.microsoft.com/office/drawing/2014/main" id="{EAFA1A60-A8CE-8849-B858-BA4712E875CC}"/>
                        </a:ext>
                      </a:extLst>
                    </p:cNvPr>
                    <p:cNvPicPr>
                      <a:picLocks noChangeAspect="1"/>
                    </p:cNvPicPr>
                    <p:nvPr/>
                  </p:nvPicPr>
                  <p:blipFill rotWithShape="1">
                    <a:blip r:embed="rId6">
                      <a:extLst>
                        <a:ext uri="{28A0092B-C50C-407E-A947-70E740481C1C}">
                          <a14:useLocalDpi xmlns:a14="http://schemas.microsoft.com/office/drawing/2010/main" val="0"/>
                        </a:ext>
                      </a:extLst>
                    </a:blip>
                    <a:srcRect l="69159" t="74059" r="23665" b="6954"/>
                    <a:stretch/>
                  </p:blipFill>
                  <p:spPr>
                    <a:xfrm>
                      <a:off x="10633640" y="1853559"/>
                      <a:ext cx="555291" cy="872601"/>
                    </a:xfrm>
                    <a:prstGeom prst="rect">
                      <a:avLst/>
                    </a:prstGeom>
                  </p:spPr>
                </p:pic>
                <p:pic>
                  <p:nvPicPr>
                    <p:cNvPr id="9" name="Picture 8" descr="14_26_Figure.jpg">
                      <a:extLst>
                        <a:ext uri="{FF2B5EF4-FFF2-40B4-BE49-F238E27FC236}">
                          <a16:creationId xmlns:a16="http://schemas.microsoft.com/office/drawing/2014/main" id="{7A3CC279-3B07-B647-8FFE-D57B898F06BD}"/>
                        </a:ext>
                      </a:extLst>
                    </p:cNvPr>
                    <p:cNvPicPr>
                      <a:picLocks noChangeAspect="1"/>
                    </p:cNvPicPr>
                    <p:nvPr/>
                  </p:nvPicPr>
                  <p:blipFill rotWithShape="1">
                    <a:blip r:embed="rId6">
                      <a:extLst>
                        <a:ext uri="{28A0092B-C50C-407E-A947-70E740481C1C}">
                          <a14:useLocalDpi xmlns:a14="http://schemas.microsoft.com/office/drawing/2010/main" val="0"/>
                        </a:ext>
                      </a:extLst>
                    </a:blip>
                    <a:srcRect l="69159" t="74059" r="23665" b="6954"/>
                    <a:stretch/>
                  </p:blipFill>
                  <p:spPr>
                    <a:xfrm>
                      <a:off x="9296953" y="1853559"/>
                      <a:ext cx="555291" cy="872601"/>
                    </a:xfrm>
                    <a:prstGeom prst="rect">
                      <a:avLst/>
                    </a:prstGeom>
                  </p:spPr>
                </p:pic>
              </p:grpSp>
              <p:sp>
                <p:nvSpPr>
                  <p:cNvPr id="10" name="Rectangle 9">
                    <a:extLst>
                      <a:ext uri="{FF2B5EF4-FFF2-40B4-BE49-F238E27FC236}">
                        <a16:creationId xmlns:a16="http://schemas.microsoft.com/office/drawing/2014/main" id="{68C2F6BE-C173-454C-8713-A2A828687A48}"/>
                      </a:ext>
                    </a:extLst>
                  </p:cNvPr>
                  <p:cNvSpPr/>
                  <p:nvPr/>
                </p:nvSpPr>
                <p:spPr>
                  <a:xfrm>
                    <a:off x="9496667" y="2615771"/>
                    <a:ext cx="288862" cy="307777"/>
                  </a:xfrm>
                  <a:prstGeom prst="rect">
                    <a:avLst/>
                  </a:prstGeom>
                </p:spPr>
                <p:txBody>
                  <a:bodyPr wrap="none">
                    <a:spAutoFit/>
                  </a:bodyPr>
                  <a:lstStyle/>
                  <a:p>
                    <a:r>
                      <a:rPr lang="en-US" sz="1400">
                        <a:latin typeface="Calibri" panose="020F0502020204030204" pitchFamily="34" charset="0"/>
                        <a:cs typeface="Calibri" panose="020F0502020204030204" pitchFamily="34" charset="0"/>
                        <a:sym typeface="Wingdings" pitchFamily="2" charset="2"/>
                      </a:rPr>
                      <a:t>A</a:t>
                    </a:r>
                    <a:endParaRPr lang="en-US" sz="1400"/>
                  </a:p>
                </p:txBody>
              </p:sp>
              <p:sp>
                <p:nvSpPr>
                  <p:cNvPr id="12" name="Rectangle 11">
                    <a:extLst>
                      <a:ext uri="{FF2B5EF4-FFF2-40B4-BE49-F238E27FC236}">
                        <a16:creationId xmlns:a16="http://schemas.microsoft.com/office/drawing/2014/main" id="{892E855D-1F87-5E4D-938A-F72C09D86F67}"/>
                      </a:ext>
                    </a:extLst>
                  </p:cNvPr>
                  <p:cNvSpPr/>
                  <p:nvPr/>
                </p:nvSpPr>
                <p:spPr>
                  <a:xfrm>
                    <a:off x="10831424" y="2615771"/>
                    <a:ext cx="288862" cy="307777"/>
                  </a:xfrm>
                  <a:prstGeom prst="rect">
                    <a:avLst/>
                  </a:prstGeom>
                </p:spPr>
                <p:txBody>
                  <a:bodyPr wrap="none">
                    <a:spAutoFit/>
                  </a:bodyPr>
                  <a:lstStyle/>
                  <a:p>
                    <a:r>
                      <a:rPr lang="en-US" sz="1400">
                        <a:latin typeface="Calibri" panose="020F0502020204030204" pitchFamily="34" charset="0"/>
                        <a:cs typeface="Calibri" panose="020F0502020204030204" pitchFamily="34" charset="0"/>
                        <a:sym typeface="Wingdings" pitchFamily="2" charset="2"/>
                      </a:rPr>
                      <a:t>B</a:t>
                    </a:r>
                    <a:endParaRPr lang="en-US" sz="1400"/>
                  </a:p>
                </p:txBody>
              </p:sp>
            </p:grpSp>
            <p:cxnSp>
              <p:nvCxnSpPr>
                <p:cNvPr id="14" name="Straight Arrow Connector 13">
                  <a:extLst>
                    <a:ext uri="{FF2B5EF4-FFF2-40B4-BE49-F238E27FC236}">
                      <a16:creationId xmlns:a16="http://schemas.microsoft.com/office/drawing/2014/main" id="{68B12167-A033-4747-A00A-5C5764E2026C}"/>
                    </a:ext>
                  </a:extLst>
                </p:cNvPr>
                <p:cNvCxnSpPr>
                  <a:cxnSpLocks/>
                </p:cNvCxnSpPr>
                <p:nvPr/>
              </p:nvCxnSpPr>
              <p:spPr>
                <a:xfrm>
                  <a:off x="9608756" y="1737181"/>
                  <a:ext cx="1314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E85B68C-826F-3C49-A0B7-528FDC18F5C0}"/>
                      </a:ext>
                    </a:extLst>
                  </p:cNvPr>
                  <p:cNvSpPr/>
                  <p:nvPr/>
                </p:nvSpPr>
                <p:spPr>
                  <a:xfrm>
                    <a:off x="9934259" y="2429690"/>
                    <a:ext cx="69564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m:rPr>
                                  <m:sty m:val="p"/>
                                </m:rPr>
                                <a:rPr lang="en-US" sz="1400">
                                  <a:latin typeface="Cambria Math" panose="02040503050406030204" pitchFamily="18" charset="0"/>
                                  <a:cs typeface="Calibri" panose="020F0502020204030204" pitchFamily="34" charset="0"/>
                                  <a:sym typeface="Wingdings" pitchFamily="2" charset="2"/>
                                </a:rPr>
                                <m:t>Δ</m:t>
                              </m:r>
                              <m:r>
                                <a:rPr lang="en-US" sz="1400" i="1">
                                  <a:latin typeface="Cambria Math" panose="02040503050406030204" pitchFamily="18" charset="0"/>
                                  <a:cs typeface="Calibri" panose="020F0502020204030204" pitchFamily="34" charset="0"/>
                                  <a:sym typeface="Wingdings" pitchFamily="2" charset="2"/>
                                </a:rPr>
                                <m:t>𝑥</m:t>
                              </m:r>
                            </m:e>
                            <m:sub>
                              <m:r>
                                <a:rPr lang="en-US" sz="1400" b="0" i="1" smtClean="0">
                                  <a:latin typeface="Cambria Math" panose="02040503050406030204" pitchFamily="18" charset="0"/>
                                  <a:cs typeface="Calibri" panose="020F0502020204030204" pitchFamily="34" charset="0"/>
                                  <a:sym typeface="Wingdings" pitchFamily="2" charset="2"/>
                                </a:rPr>
                                <m:t>𝐸𝐴𝐵</m:t>
                              </m:r>
                            </m:sub>
                          </m:sSub>
                        </m:oMath>
                      </m:oMathPara>
                    </a14:m>
                    <a:endParaRPr lang="en-US" sz="1400"/>
                  </a:p>
                </p:txBody>
              </p:sp>
            </mc:Choice>
            <mc:Fallback xmlns="">
              <p:sp>
                <p:nvSpPr>
                  <p:cNvPr id="17" name="Rectangle 16">
                    <a:extLst>
                      <a:ext uri="{FF2B5EF4-FFF2-40B4-BE49-F238E27FC236}">
                        <a16:creationId xmlns:a16="http://schemas.microsoft.com/office/drawing/2014/main" id="{6E85B68C-826F-3C49-A0B7-528FDC18F5C0}"/>
                      </a:ext>
                    </a:extLst>
                  </p:cNvPr>
                  <p:cNvSpPr>
                    <a:spLocks noRot="1" noChangeAspect="1" noMove="1" noResize="1" noEditPoints="1" noAdjustHandles="1" noChangeArrowheads="1" noChangeShapeType="1" noTextEdit="1"/>
                  </p:cNvSpPr>
                  <p:nvPr/>
                </p:nvSpPr>
                <p:spPr>
                  <a:xfrm>
                    <a:off x="9934259" y="2429690"/>
                    <a:ext cx="695640" cy="30777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B6B7F46-45A8-9C4F-824B-B3788E951F71}"/>
                    </a:ext>
                  </a:extLst>
                </p:cNvPr>
                <p:cNvSpPr/>
                <p:nvPr/>
              </p:nvSpPr>
              <p:spPr>
                <a:xfrm>
                  <a:off x="10014777" y="1708268"/>
                  <a:ext cx="5021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a:rPr lang="en-US" sz="1400" b="0" i="1" smtClean="0">
                                <a:latin typeface="Cambria Math" panose="02040503050406030204" pitchFamily="18" charset="0"/>
                                <a:cs typeface="Calibri" panose="020F0502020204030204" pitchFamily="34" charset="0"/>
                                <a:sym typeface="Wingdings" pitchFamily="2" charset="2"/>
                              </a:rPr>
                              <m:t>𝑣</m:t>
                            </m:r>
                          </m:e>
                          <m:sub>
                            <m:r>
                              <a:rPr lang="en-US" sz="1400" b="0" i="1" smtClean="0">
                                <a:latin typeface="Cambria Math" panose="02040503050406030204" pitchFamily="18" charset="0"/>
                                <a:cs typeface="Calibri" panose="020F0502020204030204" pitchFamily="34" charset="0"/>
                                <a:sym typeface="Wingdings" pitchFamily="2" charset="2"/>
                              </a:rPr>
                              <m:t>𝐸𝐶</m:t>
                            </m:r>
                          </m:sub>
                        </m:sSub>
                      </m:oMath>
                    </m:oMathPara>
                  </a14:m>
                  <a:endParaRPr lang="en-US" sz="1400"/>
                </a:p>
              </p:txBody>
            </p:sp>
          </mc:Choice>
          <mc:Fallback xmlns="">
            <p:sp>
              <p:nvSpPr>
                <p:cNvPr id="20" name="Rectangle 19">
                  <a:extLst>
                    <a:ext uri="{FF2B5EF4-FFF2-40B4-BE49-F238E27FC236}">
                      <a16:creationId xmlns:a16="http://schemas.microsoft.com/office/drawing/2014/main" id="{3B6B7F46-45A8-9C4F-824B-B3788E951F71}"/>
                    </a:ext>
                  </a:extLst>
                </p:cNvPr>
                <p:cNvSpPr>
                  <a:spLocks noRot="1" noChangeAspect="1" noMove="1" noResize="1" noEditPoints="1" noAdjustHandles="1" noChangeArrowheads="1" noChangeShapeType="1" noTextEdit="1"/>
                </p:cNvSpPr>
                <p:nvPr/>
              </p:nvSpPr>
              <p:spPr>
                <a:xfrm>
                  <a:off x="10014777" y="1708268"/>
                  <a:ext cx="502124" cy="307777"/>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48E8C20-E643-E242-8013-F3EF78945A8A}"/>
                  </a:ext>
                </a:extLst>
              </p:cNvPr>
              <p:cNvSpPr/>
              <p:nvPr/>
            </p:nvSpPr>
            <p:spPr>
              <a:xfrm>
                <a:off x="9535125" y="5792540"/>
                <a:ext cx="196355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=3.36×</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8</m:t>
                          </m:r>
                        </m:sup>
                      </m:sSup>
                      <m:r>
                        <a:rPr lang="en-US" sz="2000" i="1">
                          <a:latin typeface="Cambria Math" panose="02040503050406030204" pitchFamily="18" charset="0"/>
                          <a:cs typeface="Calibri" panose="020F0502020204030204" pitchFamily="34" charset="0"/>
                          <a:sym typeface="Wingdings" pitchFamily="2" charset="2"/>
                        </a:rPr>
                        <m:t> </m:t>
                      </m:r>
                      <m:sSup>
                        <m:sSupPr>
                          <m:ctrlPr>
                            <a:rPr lang="en-US" sz="2000" i="1">
                              <a:latin typeface="Cambria Math" panose="02040503050406030204" pitchFamily="18" charset="0"/>
                              <a:cs typeface="Calibri" panose="020F0502020204030204" pitchFamily="34" charset="0"/>
                              <a:sym typeface="Wingdings" pitchFamily="2" charset="2"/>
                            </a:rPr>
                          </m:ctrlPr>
                        </m:sSupPr>
                        <m:e>
                          <m:r>
                            <m:rPr>
                              <m:sty m:val="p"/>
                            </m:rPr>
                            <a:rPr lang="en-US" sz="2000">
                              <a:latin typeface="Cambria Math" panose="02040503050406030204" pitchFamily="18" charset="0"/>
                              <a:cs typeface="Calibri" panose="020F0502020204030204" pitchFamily="34" charset="0"/>
                              <a:sym typeface="Wingdings" pitchFamily="2" charset="2"/>
                            </a:rPr>
                            <m:t>m</m:t>
                          </m:r>
                        </m:e>
                        <m:sup>
                          <m:r>
                            <a:rPr lang="en-US" sz="2000" i="1">
                              <a:latin typeface="Cambria Math" panose="02040503050406030204" pitchFamily="18" charset="0"/>
                              <a:cs typeface="Calibri" panose="020F0502020204030204" pitchFamily="34" charset="0"/>
                              <a:sym typeface="Wingdings" pitchFamily="2" charset="2"/>
                            </a:rPr>
                            <m:t>2</m:t>
                          </m:r>
                        </m:sup>
                      </m:sSup>
                    </m:oMath>
                  </m:oMathPara>
                </a14:m>
                <a:endParaRPr lang="en-US" sz="2000"/>
              </a:p>
            </p:txBody>
          </p:sp>
        </mc:Choice>
        <mc:Fallback xmlns="">
          <p:sp>
            <p:nvSpPr>
              <p:cNvPr id="21" name="Rectangle 20">
                <a:extLst>
                  <a:ext uri="{FF2B5EF4-FFF2-40B4-BE49-F238E27FC236}">
                    <a16:creationId xmlns:a16="http://schemas.microsoft.com/office/drawing/2014/main" id="{948E8C20-E643-E242-8013-F3EF78945A8A}"/>
                  </a:ext>
                </a:extLst>
              </p:cNvPr>
              <p:cNvSpPr>
                <a:spLocks noRot="1" noChangeAspect="1" noMove="1" noResize="1" noEditPoints="1" noAdjustHandles="1" noChangeArrowheads="1" noChangeShapeType="1" noTextEdit="1"/>
              </p:cNvSpPr>
              <p:nvPr/>
            </p:nvSpPr>
            <p:spPr>
              <a:xfrm>
                <a:off x="9535125" y="5792540"/>
                <a:ext cx="1963551" cy="400110"/>
              </a:xfrm>
              <a:prstGeom prst="rect">
                <a:avLst/>
              </a:prstGeom>
              <a:blipFill>
                <a:blip r:embed="rId9"/>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77030E7-9F83-4A4B-BEBD-744ACA8C0525}"/>
                  </a:ext>
                </a:extLst>
              </p:cNvPr>
              <p:cNvSpPr/>
              <p:nvPr/>
            </p:nvSpPr>
            <p:spPr>
              <a:xfrm>
                <a:off x="7533116" y="6071403"/>
                <a:ext cx="196355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=3.36×</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8</m:t>
                          </m:r>
                        </m:sup>
                      </m:sSup>
                      <m:r>
                        <a:rPr lang="en-US" sz="2000" i="1">
                          <a:latin typeface="Cambria Math" panose="02040503050406030204" pitchFamily="18" charset="0"/>
                          <a:cs typeface="Calibri" panose="020F0502020204030204" pitchFamily="34" charset="0"/>
                          <a:sym typeface="Wingdings" pitchFamily="2" charset="2"/>
                        </a:rPr>
                        <m:t> </m:t>
                      </m:r>
                      <m:sSup>
                        <m:sSupPr>
                          <m:ctrlPr>
                            <a:rPr lang="en-US" sz="2000" i="1">
                              <a:latin typeface="Cambria Math" panose="02040503050406030204" pitchFamily="18" charset="0"/>
                              <a:cs typeface="Calibri" panose="020F0502020204030204" pitchFamily="34" charset="0"/>
                              <a:sym typeface="Wingdings" pitchFamily="2" charset="2"/>
                            </a:rPr>
                          </m:ctrlPr>
                        </m:sSupPr>
                        <m:e>
                          <m:r>
                            <m:rPr>
                              <m:sty m:val="p"/>
                            </m:rPr>
                            <a:rPr lang="en-US" sz="2000">
                              <a:latin typeface="Cambria Math" panose="02040503050406030204" pitchFamily="18" charset="0"/>
                              <a:cs typeface="Calibri" panose="020F0502020204030204" pitchFamily="34" charset="0"/>
                              <a:sym typeface="Wingdings" pitchFamily="2" charset="2"/>
                            </a:rPr>
                            <m:t>m</m:t>
                          </m:r>
                        </m:e>
                        <m:sup>
                          <m:r>
                            <a:rPr lang="en-US" sz="2000" i="1">
                              <a:latin typeface="Cambria Math" panose="02040503050406030204" pitchFamily="18" charset="0"/>
                              <a:cs typeface="Calibri" panose="020F0502020204030204" pitchFamily="34" charset="0"/>
                              <a:sym typeface="Wingdings" pitchFamily="2" charset="2"/>
                            </a:rPr>
                            <m:t>2</m:t>
                          </m:r>
                        </m:sup>
                      </m:sSup>
                    </m:oMath>
                  </m:oMathPara>
                </a14:m>
                <a:endParaRPr lang="en-US" sz="2000"/>
              </a:p>
            </p:txBody>
          </p:sp>
        </mc:Choice>
        <mc:Fallback xmlns="">
          <p:sp>
            <p:nvSpPr>
              <p:cNvPr id="22" name="Rectangle 21">
                <a:extLst>
                  <a:ext uri="{FF2B5EF4-FFF2-40B4-BE49-F238E27FC236}">
                    <a16:creationId xmlns:a16="http://schemas.microsoft.com/office/drawing/2014/main" id="{277030E7-9F83-4A4B-BEBD-744ACA8C0525}"/>
                  </a:ext>
                </a:extLst>
              </p:cNvPr>
              <p:cNvSpPr>
                <a:spLocks noRot="1" noChangeAspect="1" noMove="1" noResize="1" noEditPoints="1" noAdjustHandles="1" noChangeArrowheads="1" noChangeShapeType="1" noTextEdit="1"/>
              </p:cNvSpPr>
              <p:nvPr/>
            </p:nvSpPr>
            <p:spPr>
              <a:xfrm>
                <a:off x="7533116" y="6071403"/>
                <a:ext cx="1963551" cy="400110"/>
              </a:xfrm>
              <a:prstGeom prst="rect">
                <a:avLst/>
              </a:prstGeom>
              <a:blipFill>
                <a:blip r:embed="rId10"/>
                <a:stretch>
                  <a:fillRect b="-15152"/>
                </a:stretch>
              </a:blipFill>
            </p:spPr>
            <p:txBody>
              <a:bodyPr/>
              <a:lstStyle/>
              <a:p>
                <a:r>
                  <a:rPr lang="en-US">
                    <a:noFill/>
                  </a:rPr>
                  <a:t> </a:t>
                </a:r>
              </a:p>
            </p:txBody>
          </p:sp>
        </mc:Fallback>
      </mc:AlternateContent>
    </p:spTree>
    <p:extLst>
      <p:ext uri="{BB962C8B-B14F-4D97-AF65-F5344CB8AC3E}">
        <p14:creationId xmlns:p14="http://schemas.microsoft.com/office/powerpoint/2010/main" val="7867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14.41</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26</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525592" y="1004719"/>
                <a:ext cx="11145479" cy="2554545"/>
              </a:xfrm>
            </p:spPr>
            <p:txBody>
              <a:bodyPr/>
              <a:lstStyle/>
              <a:p>
                <a:pPr marL="0" indent="0">
                  <a:buNone/>
                </a:pPr>
                <a:r>
                  <a:rPr lang="en-US" sz="3200">
                    <a:solidFill>
                      <a:schemeClr val="tx1"/>
                    </a:solidFill>
                    <a:latin typeface="Calibri" panose="020F0502020204030204" pitchFamily="34" charset="0"/>
                    <a:cs typeface="Calibri" panose="020F0502020204030204" pitchFamily="34" charset="0"/>
                    <a:sym typeface="Wingdings" pitchFamily="2" charset="2"/>
                  </a:rPr>
                  <a:t>An elementary particle moving away from Earth reaches its destination after two weeks (in the reference frame of the particle traveling at </a:t>
                </a:r>
                <a14:m>
                  <m:oMath xmlns:m="http://schemas.openxmlformats.org/officeDocument/2006/math">
                    <m:r>
                      <a:rPr lang="en-US" sz="3200" i="1" smtClean="0">
                        <a:solidFill>
                          <a:schemeClr val="tx1"/>
                        </a:solidFill>
                        <a:latin typeface="Cambria Math" panose="02040503050406030204" pitchFamily="18" charset="0"/>
                        <a:cs typeface="Calibri" panose="020F0502020204030204" pitchFamily="34" charset="0"/>
                        <a:sym typeface="Wingdings" pitchFamily="2" charset="2"/>
                      </a:rPr>
                      <m:t>0.9990</m:t>
                    </m:r>
                    <m:sSub>
                      <m:sSubPr>
                        <m:ctrlPr>
                          <a:rPr lang="en-US" sz="3200"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sz="3200">
                    <a:solidFill>
                      <a:schemeClr val="tx1"/>
                    </a:solidFill>
                    <a:latin typeface="Calibri" panose="020F0502020204030204" pitchFamily="34" charset="0"/>
                    <a:cs typeface="Calibri" panose="020F0502020204030204" pitchFamily="34" charset="0"/>
                    <a:sym typeface="Wingdings" pitchFamily="2" charset="2"/>
                  </a:rPr>
                  <a:t> relative to Earth. How far has it traveled in</a:t>
                </a:r>
              </a:p>
              <a:p>
                <a:pPr marL="514350" indent="-514350">
                  <a:buFont typeface="+mj-lt"/>
                  <a:buAutoNum type="alphaLcParenR"/>
                </a:pPr>
                <a:r>
                  <a:rPr lang="en-US" sz="3200">
                    <a:latin typeface="Calibri" panose="020F0502020204030204" pitchFamily="34" charset="0"/>
                    <a:cs typeface="Calibri" panose="020F0502020204030204" pitchFamily="34" charset="0"/>
                    <a:sym typeface="Wingdings" pitchFamily="2" charset="2"/>
                  </a:rPr>
                  <a:t>Its reference frame and</a:t>
                </a:r>
              </a:p>
              <a:p>
                <a:pPr marL="514350" indent="-514350">
                  <a:buFont typeface="+mj-lt"/>
                  <a:buAutoNum type="alphaLcParenR"/>
                </a:pPr>
                <a:r>
                  <a:rPr lang="en-US" sz="3200">
                    <a:solidFill>
                      <a:schemeClr val="tx1"/>
                    </a:solidFill>
                    <a:latin typeface="Calibri" panose="020F0502020204030204" pitchFamily="34" charset="0"/>
                    <a:cs typeface="Calibri" panose="020F0502020204030204" pitchFamily="34" charset="0"/>
                    <a:sym typeface="Wingdings" pitchFamily="2" charset="2"/>
                  </a:rPr>
                  <a:t>The Earth reference frame?</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525592" y="1004719"/>
                <a:ext cx="11145479" cy="2554545"/>
              </a:xfrm>
              <a:blipFill>
                <a:blip r:embed="rId3"/>
                <a:stretch>
                  <a:fillRect l="-1365" t="-2970" r="-1820" b="-7426"/>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p:spTree>
    <p:extLst>
      <p:ext uri="{BB962C8B-B14F-4D97-AF65-F5344CB8AC3E}">
        <p14:creationId xmlns:p14="http://schemas.microsoft.com/office/powerpoint/2010/main" val="214643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14.41</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27</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242965" y="971469"/>
                <a:ext cx="11666408" cy="1323439"/>
              </a:xfrm>
            </p:spPr>
            <p:txBody>
              <a:bodyPr/>
              <a:lstStyle/>
              <a:p>
                <a:pPr marL="0" indent="0">
                  <a:buNone/>
                </a:pPr>
                <a:r>
                  <a:rPr lang="en-US">
                    <a:solidFill>
                      <a:schemeClr val="tx1"/>
                    </a:solidFill>
                    <a:latin typeface="Calibri" panose="020F0502020204030204" pitchFamily="34" charset="0"/>
                    <a:cs typeface="Calibri" panose="020F0502020204030204" pitchFamily="34" charset="0"/>
                    <a:sym typeface="Wingdings" pitchFamily="2" charset="2"/>
                  </a:rPr>
                  <a:t>An elementary particle moving away from Earth reaches its destination after two weeks (in the reference frame of the particle traveling at </a:t>
                </a:r>
                <a14:m>
                  <m:oMath xmlns:m="http://schemas.openxmlformats.org/officeDocument/2006/math">
                    <m:r>
                      <a:rPr lang="en-US" i="1" smtClean="0">
                        <a:solidFill>
                          <a:schemeClr val="tx1"/>
                        </a:solidFill>
                        <a:latin typeface="Cambria Math" panose="02040503050406030204" pitchFamily="18" charset="0"/>
                        <a:cs typeface="Calibri" panose="020F0502020204030204" pitchFamily="34" charset="0"/>
                        <a:sym typeface="Wingdings" pitchFamily="2" charset="2"/>
                      </a:rPr>
                      <m:t>0.9990</m:t>
                    </m:r>
                    <m:sSub>
                      <m:sSubPr>
                        <m:ctrlPr>
                          <a:rPr lang="en-US"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a:solidFill>
                      <a:schemeClr val="tx1"/>
                    </a:solidFill>
                    <a:latin typeface="Calibri" panose="020F0502020204030204" pitchFamily="34" charset="0"/>
                    <a:cs typeface="Calibri" panose="020F0502020204030204" pitchFamily="34" charset="0"/>
                    <a:sym typeface="Wingdings" pitchFamily="2" charset="2"/>
                  </a:rPr>
                  <a:t> relative to Earth. How far has it traveled in</a:t>
                </a: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Its reference frame and</a:t>
                </a:r>
              </a:p>
              <a:p>
                <a:pPr marL="514350" indent="-514350">
                  <a:buFont typeface="+mj-lt"/>
                  <a:buAutoNum type="alphaLcParenR"/>
                </a:pPr>
                <a:r>
                  <a:rPr lang="en-US">
                    <a:solidFill>
                      <a:schemeClr val="tx1"/>
                    </a:solidFill>
                    <a:latin typeface="Calibri" panose="020F0502020204030204" pitchFamily="34" charset="0"/>
                    <a:cs typeface="Calibri" panose="020F0502020204030204" pitchFamily="34" charset="0"/>
                    <a:sym typeface="Wingdings" pitchFamily="2" charset="2"/>
                  </a:rPr>
                  <a:t>The Earth reference frame?</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242965" y="971469"/>
                <a:ext cx="11666408" cy="1323439"/>
              </a:xfrm>
              <a:blipFill>
                <a:blip r:embed="rId3"/>
                <a:stretch>
                  <a:fillRect l="-543" t="-1887" r="-870" b="-6604"/>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5B902FB-0F42-404E-95E4-23A82C734039}"/>
                  </a:ext>
                </a:extLst>
              </p:cNvPr>
              <p:cNvSpPr txBox="1">
                <a:spLocks/>
              </p:cNvSpPr>
              <p:nvPr/>
            </p:nvSpPr>
            <p:spPr>
              <a:xfrm>
                <a:off x="249380" y="2299323"/>
                <a:ext cx="4322620" cy="353250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𝐸</m:t>
                        </m:r>
                        <m:r>
                          <a:rPr lang="en-US" b="0" i="1" smtClean="0">
                            <a:latin typeface="Cambria Math" panose="02040503050406030204" pitchFamily="18" charset="0"/>
                            <a:cs typeface="Calibri" panose="020F0502020204030204" pitchFamily="34" charset="0"/>
                            <a:sym typeface="Wingdings" pitchFamily="2" charset="2"/>
                          </a:rPr>
                          <m:t>𝑃</m:t>
                        </m:r>
                      </m:sub>
                    </m:sSub>
                  </m:oMath>
                </a14:m>
                <a:r>
                  <a:rPr lang="en-US" b="0">
                    <a:solidFill>
                      <a:srgbClr val="008F00"/>
                    </a:solidFill>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a:latin typeface="Cambria Math" panose="02040503050406030204" pitchFamily="18" charset="0"/>
                            <a:cs typeface="Calibri" panose="020F0502020204030204" pitchFamily="34" charset="0"/>
                            <a:sym typeface="Wingdings" pitchFamily="2" charset="2"/>
                          </a:rPr>
                          <m:t>Δ</m:t>
                        </m:r>
                        <m:r>
                          <a:rPr lang="en-US" b="0" i="1" smtClean="0">
                            <a:latin typeface="Cambria Math" panose="02040503050406030204" pitchFamily="18" charset="0"/>
                            <a:cs typeface="Calibri" panose="020F0502020204030204" pitchFamily="34" charset="0"/>
                            <a:sym typeface="Wingdings" pitchFamily="2" charset="2"/>
                          </a:rPr>
                          <m:t>𝑡</m:t>
                        </m:r>
                      </m:e>
                      <m:sub>
                        <m:r>
                          <a:rPr lang="en-US" b="0" i="1" smtClean="0">
                            <a:latin typeface="Cambria Math" panose="02040503050406030204" pitchFamily="18" charset="0"/>
                            <a:cs typeface="Calibri" panose="020F0502020204030204" pitchFamily="34" charset="0"/>
                            <a:sym typeface="Wingdings" pitchFamily="2" charset="2"/>
                          </a:rPr>
                          <m:t>𝑃</m:t>
                        </m:r>
                      </m:sub>
                    </m:sSub>
                  </m:oMath>
                </a14:m>
                <a:endParaRPr lang="en-US" b="0">
                  <a:solidFill>
                    <a:srgbClr val="008F00"/>
                  </a:solidFill>
                </a:endParaRP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b="0" i="0" smtClean="0">
                            <a:latin typeface="Cambria Math" panose="02040503050406030204" pitchFamily="18" charset="0"/>
                            <a:cs typeface="Calibri" panose="020F0502020204030204" pitchFamily="34" charset="0"/>
                            <a:sym typeface="Wingdings" pitchFamily="2" charset="2"/>
                          </a:rPr>
                          <m:t>Δ</m:t>
                        </m:r>
                        <m:r>
                          <a:rPr lang="en-US" b="0" i="1" smtClean="0">
                            <a:latin typeface="Cambria Math" panose="02040503050406030204" pitchFamily="18" charset="0"/>
                            <a:cs typeface="Calibri" panose="020F0502020204030204" pitchFamily="34" charset="0"/>
                            <a:sym typeface="Wingdings" pitchFamily="2" charset="2"/>
                          </a:rPr>
                          <m:t>𝑥</m:t>
                        </m:r>
                      </m:e>
                      <m:sub>
                        <m:r>
                          <a:rPr lang="en-US" b="0" i="1" smtClean="0">
                            <a:latin typeface="Cambria Math" panose="02040503050406030204" pitchFamily="18" charset="0"/>
                            <a:cs typeface="Calibri" panose="020F0502020204030204" pitchFamily="34" charset="0"/>
                            <a:sym typeface="Wingdings" pitchFamily="2" charset="2"/>
                          </a:rPr>
                          <m:t>𝑃</m:t>
                        </m:r>
                      </m:sub>
                    </m:sSub>
                  </m:oMath>
                </a14:m>
                <a:r>
                  <a:rPr lang="en-US">
                    <a:solidFill>
                      <a:srgbClr val="4F2170"/>
                    </a:solidFill>
                    <a:cs typeface="Calibri" panose="020F0502020204030204" pitchFamily="34" charset="0"/>
                    <a:sym typeface="Wingdings" pitchFamily="2" charset="2"/>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m:rPr>
                            <m:sty m:val="p"/>
                          </m:rPr>
                          <a:rPr lang="en-US">
                            <a:latin typeface="Cambria Math" panose="02040503050406030204" pitchFamily="18" charset="0"/>
                            <a:cs typeface="Calibri" panose="020F0502020204030204" pitchFamily="34" charset="0"/>
                            <a:sym typeface="Wingdings" pitchFamily="2" charset="2"/>
                          </a:rPr>
                          <m:t>Δ</m:t>
                        </m:r>
                        <m:r>
                          <a:rPr lang="en-US" i="1">
                            <a:latin typeface="Cambria Math" panose="02040503050406030204" pitchFamily="18" charset="0"/>
                            <a:cs typeface="Calibri" panose="020F0502020204030204" pitchFamily="34" charset="0"/>
                            <a:sym typeface="Wingdings" pitchFamily="2" charset="2"/>
                          </a:rPr>
                          <m:t>𝑥</m:t>
                        </m:r>
                      </m:e>
                      <m:sub>
                        <m:r>
                          <a:rPr lang="en-US" b="0" i="1" smtClean="0">
                            <a:latin typeface="Cambria Math" panose="02040503050406030204" pitchFamily="18" charset="0"/>
                            <a:cs typeface="Calibri" panose="020F0502020204030204" pitchFamily="34" charset="0"/>
                            <a:sym typeface="Wingdings" pitchFamily="2" charset="2"/>
                          </a:rPr>
                          <m:t>𝐸</m:t>
                        </m:r>
                      </m:sub>
                    </m:sSub>
                  </m:oMath>
                </a14:m>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Use speed &amp; time in particle frame</a:t>
                </a:r>
              </a:p>
              <a:p>
                <a:pPr marL="527050" indent="-214313">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Who’s got proper length?</a:t>
                </a:r>
              </a:p>
              <a:p>
                <a:pPr marL="527050" indent="-214313">
                  <a:lnSpc>
                    <a:spcPct val="100000"/>
                  </a:lnSpc>
                  <a:spcBef>
                    <a:spcPts val="0"/>
                  </a:spcBef>
                  <a:buClr>
                    <a:schemeClr val="tx1"/>
                  </a:buClr>
                </a:pP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𝑙</m:t>
                        </m:r>
                      </m:e>
                      <m:sub>
                        <m:r>
                          <a:rPr lang="en-US" sz="2000" i="1">
                            <a:latin typeface="Cambria Math" panose="02040503050406030204" pitchFamily="18" charset="0"/>
                            <a:cs typeface="Calibri" panose="020F0502020204030204" pitchFamily="34" charset="0"/>
                            <a:sym typeface="Wingdings" pitchFamily="2" charset="2"/>
                          </a:rPr>
                          <m:t>𝑣</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𝑙</m:t>
                        </m:r>
                      </m:e>
                      <m:sub>
                        <m:r>
                          <m:rPr>
                            <m:sty m:val="p"/>
                          </m:rPr>
                          <a:rPr lang="en-US" sz="2000">
                            <a:latin typeface="Cambria Math" panose="02040503050406030204" pitchFamily="18" charset="0"/>
                            <a:cs typeface="Calibri" panose="020F0502020204030204" pitchFamily="34" charset="0"/>
                            <a:sym typeface="Wingdings" pitchFamily="2" charset="2"/>
                          </a:rPr>
                          <m:t>proper</m:t>
                        </m:r>
                      </m:sub>
                    </m:sSub>
                    <m:r>
                      <a:rPr lang="en-US" sz="2000" b="0" i="1" smtClean="0">
                        <a:latin typeface="Cambria Math" panose="02040503050406030204" pitchFamily="18" charset="0"/>
                        <a:cs typeface="Calibri" panose="020F0502020204030204" pitchFamily="34" charset="0"/>
                        <a:sym typeface="Wingdings" pitchFamily="2" charset="2"/>
                      </a:rPr>
                      <m:t>/</m:t>
                    </m:r>
                    <m:r>
                      <a:rPr lang="en-US" sz="2000" i="1">
                        <a:latin typeface="Cambria Math" panose="02040503050406030204" pitchFamily="18" charset="0"/>
                        <a:cs typeface="Calibri" panose="020F0502020204030204" pitchFamily="34" charset="0"/>
                        <a:sym typeface="Wingdings" pitchFamily="2" charset="2"/>
                      </a:rPr>
                      <m:t>𝛾</m:t>
                    </m:r>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6" name="Content Placeholder 5">
                <a:extLst>
                  <a:ext uri="{FF2B5EF4-FFF2-40B4-BE49-F238E27FC236}">
                    <a16:creationId xmlns:a16="http://schemas.microsoft.com/office/drawing/2014/main" id="{55B902FB-0F42-404E-95E4-23A82C734039}"/>
                  </a:ext>
                </a:extLst>
              </p:cNvPr>
              <p:cNvSpPr txBox="1">
                <a:spLocks noRot="1" noChangeAspect="1" noMove="1" noResize="1" noEditPoints="1" noAdjustHandles="1" noChangeArrowheads="1" noChangeShapeType="1" noTextEdit="1"/>
              </p:cNvSpPr>
              <p:nvPr/>
            </p:nvSpPr>
            <p:spPr>
              <a:xfrm>
                <a:off x="249380" y="2299323"/>
                <a:ext cx="4322620" cy="3532505"/>
              </a:xfrm>
              <a:prstGeom prst="rect">
                <a:avLst/>
              </a:prstGeom>
              <a:blipFill>
                <a:blip r:embed="rId4"/>
                <a:stretch>
                  <a:fillRect l="-1466" t="-717" r="-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FF798BF-A2EF-E144-BC52-D0CE4E41773D}"/>
                  </a:ext>
                </a:extLst>
              </p:cNvPr>
              <p:cNvSpPr/>
              <p:nvPr/>
            </p:nvSpPr>
            <p:spPr>
              <a:xfrm>
                <a:off x="4484423" y="1817192"/>
                <a:ext cx="7645510" cy="4819396"/>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749300" lvl="1" indent="-457200">
                  <a:buClr>
                    <a:schemeClr val="tx1"/>
                  </a:buClr>
                  <a:buFont typeface="+mj-lt"/>
                  <a:buAutoNum type="alphaLcParenR"/>
                </a:pPr>
                <a:r>
                  <a:rPr lang="en-US" sz="2000">
                    <a:solidFill>
                      <a:srgbClr val="008F00"/>
                    </a:solidFill>
                    <a:latin typeface="Calibri" panose="020F0502020204030204" pitchFamily="34" charset="0"/>
                    <a:cs typeface="Calibri" panose="020F0502020204030204" pitchFamily="34" charset="0"/>
                  </a:rPr>
                  <a:t>Make sure we use speed and time from same frame</a:t>
                </a:r>
              </a:p>
              <a:p>
                <a:pPr marL="15875" lvl="1" algn="ctr">
                  <a:buClr>
                    <a:schemeClr val="tx1"/>
                  </a:buClr>
                </a:pPr>
                <a14:m>
                  <m:oMathPara xmlns:m="http://schemas.openxmlformats.org/officeDocument/2006/math">
                    <m:oMathParaPr>
                      <m:jc m:val="center"/>
                    </m:oMathParaPr>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b="0" i="0" smtClean="0">
                              <a:latin typeface="Cambria Math" panose="02040503050406030204" pitchFamily="18" charset="0"/>
                              <a:cs typeface="Calibri" panose="020F0502020204030204" pitchFamily="34" charset="0"/>
                              <a:sym typeface="Wingdings" pitchFamily="2" charset="2"/>
                            </a:rPr>
                            <m:t>Δ</m:t>
                          </m:r>
                          <m:r>
                            <a:rPr lang="en-US" sz="2000" b="0" i="1" smtClean="0">
                              <a:latin typeface="Cambria Math" panose="02040503050406030204" pitchFamily="18" charset="0"/>
                              <a:cs typeface="Calibri" panose="020F0502020204030204" pitchFamily="34" charset="0"/>
                              <a:sym typeface="Wingdings" pitchFamily="2" charset="2"/>
                            </a:rPr>
                            <m:t>𝑥</m:t>
                          </m:r>
                        </m:e>
                        <m:sub>
                          <m:r>
                            <m:rPr>
                              <m:sty m:val="p"/>
                            </m:rPr>
                            <a:rPr lang="en-US" sz="2000" b="0" i="0" smtClean="0">
                              <a:latin typeface="Cambria Math" panose="02040503050406030204" pitchFamily="18" charset="0"/>
                              <a:cs typeface="Calibri" panose="020F0502020204030204" pitchFamily="34" charset="0"/>
                              <a:sym typeface="Wingdings" pitchFamily="2" charset="2"/>
                            </a:rPr>
                            <m:t>P</m:t>
                          </m:r>
                        </m:sub>
                      </m:sSub>
                      <m:r>
                        <a:rPr lang="en-US" sz="2000" b="0" i="1" smtClean="0">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cs typeface="Calibri" panose="020F0502020204030204" pitchFamily="34" charset="0"/>
                              <a:sym typeface="Wingdings" pitchFamily="2" charset="2"/>
                            </a:rPr>
                            <m:t>0.9990</m:t>
                          </m:r>
                          <m:r>
                            <a:rPr lang="en-US" sz="2000" b="0" i="1" smtClean="0">
                              <a:latin typeface="Cambria Math" panose="02040503050406030204" pitchFamily="18" charset="0"/>
                              <a:cs typeface="Calibri" panose="020F0502020204030204" pitchFamily="34" charset="0"/>
                              <a:sym typeface="Wingdings" pitchFamily="2" charset="2"/>
                            </a:rPr>
                            <m:t>⋅299792458 </m:t>
                          </m:r>
                          <m:r>
                            <m:rPr>
                              <m:sty m:val="p"/>
                            </m:rPr>
                            <a:rPr lang="en-US" sz="2000" b="0" i="0" smtClean="0">
                              <a:latin typeface="Cambria Math" panose="02040503050406030204" pitchFamily="18" charset="0"/>
                              <a:cs typeface="Calibri" panose="020F0502020204030204" pitchFamily="34" charset="0"/>
                              <a:sym typeface="Wingdings" pitchFamily="2" charset="2"/>
                            </a:rPr>
                            <m:t>m</m:t>
                          </m:r>
                          <m:r>
                            <a:rPr lang="en-US" sz="2000" b="0" i="0" smtClean="0">
                              <a:latin typeface="Cambria Math" panose="02040503050406030204" pitchFamily="18" charset="0"/>
                              <a:cs typeface="Calibri" panose="020F0502020204030204" pitchFamily="34" charset="0"/>
                              <a:sym typeface="Wingdings" pitchFamily="2" charset="2"/>
                            </a:rPr>
                            <m:t>/</m:t>
                          </m:r>
                          <m:r>
                            <m:rPr>
                              <m:sty m:val="p"/>
                            </m:rPr>
                            <a:rPr lang="en-US" sz="2000" b="0" i="0" smtClean="0">
                              <a:latin typeface="Cambria Math" panose="02040503050406030204" pitchFamily="18" charset="0"/>
                              <a:cs typeface="Calibri" panose="020F0502020204030204" pitchFamily="34" charset="0"/>
                              <a:sym typeface="Wingdings" pitchFamily="2" charset="2"/>
                            </a:rPr>
                            <m:t>s</m:t>
                          </m:r>
                        </m:e>
                      </m:d>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12096</m:t>
                          </m:r>
                          <m:r>
                            <a:rPr lang="en-US" sz="2000" i="1">
                              <a:latin typeface="Cambria Math" panose="02040503050406030204" pitchFamily="18" charset="0"/>
                              <a:cs typeface="Calibri" panose="020F0502020204030204" pitchFamily="34" charset="0"/>
                              <a:sym typeface="Wingdings" pitchFamily="2" charset="2"/>
                            </a:rPr>
                            <m:t>00</m:t>
                          </m:r>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s</m:t>
                          </m:r>
                        </m:e>
                      </m:d>
                    </m:oMath>
                  </m:oMathPara>
                </a14:m>
                <a:endParaRPr lang="en-US" sz="2000" i="1">
                  <a:latin typeface="Cambria Math" panose="02040503050406030204" pitchFamily="18" charset="0"/>
                  <a:cs typeface="Calibri" panose="020F0502020204030204" pitchFamily="34" charset="0"/>
                  <a:sym typeface="Wingdings" pitchFamily="2" charset="2"/>
                </a:endParaRPr>
              </a:p>
              <a:p>
                <a:pPr marL="1714500" lvl="1" algn="ctr">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cs typeface="Calibri" panose="020F0502020204030204" pitchFamily="34" charset="0"/>
                          <a:sym typeface="Wingdings" pitchFamily="2" charset="2"/>
                        </a:rPr>
                        <m:t>=3.623×</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14</m:t>
                          </m:r>
                        </m:sup>
                      </m:sSup>
                      <m:r>
                        <a:rPr lang="en-US" sz="2000" b="0" i="1"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m</m:t>
                      </m:r>
                    </m:oMath>
                  </m:oMathPara>
                </a14:m>
                <a:endParaRPr lang="en-US" sz="2000">
                  <a:solidFill>
                    <a:srgbClr val="0432FF"/>
                  </a:solidFill>
                  <a:latin typeface="Calibri" panose="020F0502020204030204" pitchFamily="34" charset="0"/>
                  <a:cs typeface="Calibri" panose="020F0502020204030204" pitchFamily="34" charset="0"/>
                </a:endParaRPr>
              </a:p>
              <a:p>
                <a:pPr marL="749300" lvl="1" indent="-457200">
                  <a:buClr>
                    <a:schemeClr val="tx1"/>
                  </a:buClr>
                  <a:buFont typeface="+mj-lt"/>
                  <a:buAutoNum type="alphaLcParenR" startAt="2"/>
                </a:pPr>
                <a:r>
                  <a:rPr lang="en-US" sz="2000">
                    <a:solidFill>
                      <a:srgbClr val="0432FF"/>
                    </a:solidFill>
                    <a:latin typeface="Calibri" panose="020F0502020204030204" pitchFamily="34" charset="0"/>
                    <a:cs typeface="Calibri" panose="020F0502020204030204" pitchFamily="34" charset="0"/>
                  </a:rPr>
                  <a:t>Earth-destination move relative to particle</a:t>
                </a:r>
              </a:p>
              <a:p>
                <a:pPr algn="ctr">
                  <a:buClr>
                    <a:schemeClr val="tx1"/>
                  </a:buClr>
                </a:pPr>
                <a:r>
                  <a:rPr lang="en-US" sz="2000">
                    <a:latin typeface="Calibri" panose="020F0502020204030204" pitchFamily="34" charset="0"/>
                    <a:cs typeface="Calibri" panose="020F0502020204030204" pitchFamily="34" charset="0"/>
                    <a:sym typeface="Wingdings" pitchFamily="2" charset="2"/>
                  </a:rPr>
                  <a:t></a:t>
                </a:r>
                <a:r>
                  <a:rPr lang="en-US" sz="2000">
                    <a:solidFill>
                      <a:srgbClr val="4F2170"/>
                    </a:solidFill>
                    <a:latin typeface="Calibri" panose="020F0502020204030204" pitchFamily="34" charset="0"/>
                    <a:cs typeface="Calibri" panose="020F0502020204030204" pitchFamily="34" charset="0"/>
                    <a:sym typeface="Wingdings" pitchFamily="2" charset="2"/>
                  </a:rPr>
                  <a:t>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𝑥</m:t>
                        </m:r>
                      </m:e>
                      <m:sub>
                        <m:r>
                          <m:rPr>
                            <m:sty m:val="p"/>
                          </m:rPr>
                          <a:rPr lang="en-US" sz="2000">
                            <a:latin typeface="Cambria Math" panose="02040503050406030204" pitchFamily="18" charset="0"/>
                            <a:cs typeface="Calibri" panose="020F0502020204030204" pitchFamily="34" charset="0"/>
                            <a:sym typeface="Wingdings" pitchFamily="2" charset="2"/>
                          </a:rPr>
                          <m:t>P</m:t>
                        </m:r>
                      </m:sub>
                    </m:sSub>
                  </m:oMath>
                </a14:m>
                <a:r>
                  <a:rPr lang="en-US" sz="2000">
                    <a:solidFill>
                      <a:srgbClr val="4F2170"/>
                    </a:solidFill>
                    <a:latin typeface="Calibri" panose="020F0502020204030204" pitchFamily="34" charset="0"/>
                    <a:cs typeface="Calibri" panose="020F0502020204030204" pitchFamily="34" charset="0"/>
                  </a:rPr>
                  <a:t> is </a:t>
                </a:r>
                <a:r>
                  <a:rPr lang="en-US" sz="2000" b="1" i="1">
                    <a:solidFill>
                      <a:srgbClr val="4F2170"/>
                    </a:solidFill>
                    <a:latin typeface="Calibri" panose="020F0502020204030204" pitchFamily="34" charset="0"/>
                    <a:cs typeface="Calibri" panose="020F0502020204030204" pitchFamily="34" charset="0"/>
                  </a:rPr>
                  <a:t>not </a:t>
                </a:r>
                <a:r>
                  <a:rPr lang="en-US" sz="2000">
                    <a:solidFill>
                      <a:srgbClr val="4F2170"/>
                    </a:solidFill>
                    <a:latin typeface="Calibri" panose="020F0502020204030204" pitchFamily="34" charset="0"/>
                    <a:cs typeface="Calibri" panose="020F0502020204030204" pitchFamily="34" charset="0"/>
                  </a:rPr>
                  <a:t>proper length!</a:t>
                </a:r>
              </a:p>
              <a:p>
                <a:pPr>
                  <a:buClr>
                    <a:schemeClr val="tx1"/>
                  </a:buClr>
                </a:pPr>
                <a14:m>
                  <m:oMathPara xmlns:m="http://schemas.openxmlformats.org/officeDocument/2006/math">
                    <m:oMathParaPr>
                      <m:jc m:val="center"/>
                    </m:oMathParaPr>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b="0" i="1" smtClean="0">
                              <a:latin typeface="Cambria Math" panose="02040503050406030204" pitchFamily="18" charset="0"/>
                              <a:cs typeface="Calibri" panose="020F0502020204030204" pitchFamily="34" charset="0"/>
                              <a:sym typeface="Wingdings" pitchFamily="2" charset="2"/>
                            </a:rPr>
                            <m:t>𝑥</m:t>
                          </m:r>
                        </m:e>
                        <m:sub>
                          <m:r>
                            <a:rPr lang="en-US" sz="2000" b="0" i="1" smtClean="0">
                              <a:latin typeface="Cambria Math" panose="02040503050406030204" pitchFamily="18" charset="0"/>
                              <a:cs typeface="Calibri" panose="020F0502020204030204" pitchFamily="34" charset="0"/>
                              <a:sym typeface="Wingdings" pitchFamily="2" charset="2"/>
                            </a:rPr>
                            <m:t>𝐸</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𝑙</m:t>
                          </m:r>
                        </m:e>
                        <m:sub>
                          <m:r>
                            <m:rPr>
                              <m:sty m:val="p"/>
                            </m:rPr>
                            <a:rPr lang="en-US" sz="2000" b="0" i="0" smtClean="0">
                              <a:latin typeface="Cambria Math" panose="02040503050406030204" pitchFamily="18" charset="0"/>
                              <a:cs typeface="Calibri" panose="020F0502020204030204" pitchFamily="34" charset="0"/>
                              <a:sym typeface="Wingdings" pitchFamily="2" charset="2"/>
                            </a:rPr>
                            <m:t>proper</m:t>
                          </m:r>
                        </m:sub>
                      </m:sSub>
                      <m:r>
                        <a:rPr lang="en-US" sz="2000" b="0" i="1" smtClean="0">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𝛾</m:t>
                      </m:r>
                      <m:sSub>
                        <m:sSubPr>
                          <m:ctrlPr>
                            <a:rPr lang="en-US" sz="2000" i="1">
                              <a:latin typeface="Cambria Math" panose="02040503050406030204" pitchFamily="18" charset="0"/>
                              <a:cs typeface="Calibri" panose="020F0502020204030204" pitchFamily="34" charset="0"/>
                              <a:sym typeface="Wingdings" pitchFamily="2" charset="2"/>
                            </a:rPr>
                          </m:ctrlPr>
                        </m:sSubPr>
                        <m:e>
                          <m:r>
                            <m:rPr>
                              <m:sty m:val="p"/>
                            </m:rPr>
                            <a:rPr lang="en-US" sz="2000">
                              <a:latin typeface="Cambria Math" panose="02040503050406030204" pitchFamily="18" charset="0"/>
                              <a:cs typeface="Calibri" panose="020F0502020204030204" pitchFamily="34" charset="0"/>
                              <a:sym typeface="Wingdings" pitchFamily="2" charset="2"/>
                            </a:rPr>
                            <m:t>Δ</m:t>
                          </m:r>
                          <m:r>
                            <a:rPr lang="en-US" sz="2000" i="1">
                              <a:latin typeface="Cambria Math" panose="02040503050406030204" pitchFamily="18" charset="0"/>
                              <a:cs typeface="Calibri" panose="020F0502020204030204" pitchFamily="34" charset="0"/>
                              <a:sym typeface="Wingdings" pitchFamily="2" charset="2"/>
                            </a:rPr>
                            <m:t>𝑥</m:t>
                          </m:r>
                        </m:e>
                        <m:sub>
                          <m:r>
                            <a:rPr lang="en-US" sz="2000" b="0" i="1" smtClean="0">
                              <a:latin typeface="Cambria Math" panose="02040503050406030204" pitchFamily="18" charset="0"/>
                              <a:cs typeface="Calibri" panose="020F0502020204030204" pitchFamily="34" charset="0"/>
                              <a:sym typeface="Wingdings" pitchFamily="2" charset="2"/>
                            </a:rPr>
                            <m:t>𝑃</m:t>
                          </m:r>
                        </m:sub>
                      </m:sSub>
                    </m:oMath>
                  </m:oMathPara>
                </a14:m>
                <a:endParaRPr lang="en-US" sz="2000" b="1" i="1">
                  <a:solidFill>
                    <a:srgbClr val="4F2170"/>
                  </a:solidFill>
                  <a:latin typeface="Calibri" panose="020F0502020204030204" pitchFamily="34" charset="0"/>
                  <a:cs typeface="Calibri" panose="020F0502020204030204" pitchFamily="34" charset="0"/>
                </a:endParaRPr>
              </a:p>
              <a:p>
                <a:pPr marL="3033713">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3</m:t>
                          </m:r>
                          <m:r>
                            <a:rPr lang="en-US" sz="2000" i="1">
                              <a:latin typeface="Cambria Math" panose="02040503050406030204" pitchFamily="18" charset="0"/>
                              <a:cs typeface="Calibri" panose="020F0502020204030204" pitchFamily="34" charset="0"/>
                              <a:sym typeface="Wingdings" pitchFamily="2" charset="2"/>
                            </a:rPr>
                            <m:t>.</m:t>
                          </m:r>
                          <m:r>
                            <a:rPr lang="en-US" sz="2000" i="1" smtClean="0">
                              <a:latin typeface="Cambria Math" panose="02040503050406030204" pitchFamily="18" charset="0"/>
                              <a:cs typeface="Calibri" panose="020F0502020204030204" pitchFamily="34" charset="0"/>
                              <a:sym typeface="Wingdings" pitchFamily="2" charset="2"/>
                            </a:rPr>
                            <m:t>6</m:t>
                          </m:r>
                          <m:r>
                            <a:rPr lang="en-US" sz="2000" b="0" i="1" smtClean="0">
                              <a:latin typeface="Cambria Math" panose="02040503050406030204" pitchFamily="18" charset="0"/>
                              <a:cs typeface="Calibri" panose="020F0502020204030204" pitchFamily="34" charset="0"/>
                              <a:sym typeface="Wingdings" pitchFamily="2" charset="2"/>
                            </a:rPr>
                            <m:t>23</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14</m:t>
                              </m:r>
                            </m:sup>
                          </m:sSup>
                          <m:r>
                            <a:rPr lang="en-US" sz="2000" i="1">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m</m:t>
                          </m:r>
                        </m:e>
                      </m:d>
                      <m:r>
                        <a:rPr lang="en-US" sz="2000" b="0" i="1" smtClean="0">
                          <a:latin typeface="Cambria Math" panose="02040503050406030204" pitchFamily="18" charset="0"/>
                          <a:cs typeface="Calibri" panose="020F0502020204030204" pitchFamily="34" charset="0"/>
                          <a:sym typeface="Wingdings" pitchFamily="2" charset="2"/>
                        </a:rPr>
                        <m:t>/</m:t>
                      </m:r>
                      <m:rad>
                        <m:radPr>
                          <m:degHide m:val="on"/>
                          <m:ctrlPr>
                            <a:rPr lang="en-US" sz="2000" b="0" i="1" smtClean="0">
                              <a:latin typeface="Cambria Math" panose="02040503050406030204" pitchFamily="18" charset="0"/>
                              <a:cs typeface="Calibri" panose="020F0502020204030204" pitchFamily="34" charset="0"/>
                              <a:sym typeface="Wingdings" pitchFamily="2" charset="2"/>
                            </a:rPr>
                          </m:ctrlPr>
                        </m:radPr>
                        <m:deg/>
                        <m:e>
                          <m:r>
                            <a:rPr lang="en-US" sz="2000" b="0" i="1" smtClean="0">
                              <a:latin typeface="Cambria Math" panose="02040503050406030204" pitchFamily="18" charset="0"/>
                              <a:cs typeface="Calibri" panose="020F0502020204030204" pitchFamily="34" charset="0"/>
                              <a:sym typeface="Wingdings" pitchFamily="2" charset="2"/>
                            </a:rPr>
                            <m:t>1−</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0.9990</m:t>
                              </m:r>
                            </m:e>
                            <m:sup>
                              <m:r>
                                <a:rPr lang="en-US" sz="2000" b="0" i="1" smtClean="0">
                                  <a:latin typeface="Cambria Math" panose="02040503050406030204" pitchFamily="18" charset="0"/>
                                  <a:cs typeface="Calibri" panose="020F0502020204030204" pitchFamily="34" charset="0"/>
                                  <a:sym typeface="Wingdings" pitchFamily="2" charset="2"/>
                                </a:rPr>
                                <m:t>2</m:t>
                              </m:r>
                            </m:sup>
                          </m:sSup>
                        </m:e>
                      </m:rad>
                    </m:oMath>
                  </m:oMathPara>
                </a14:m>
                <a:endParaRPr lang="en-US" sz="2000">
                  <a:solidFill>
                    <a:srgbClr val="4F2170"/>
                  </a:solidFill>
                  <a:latin typeface="Calibri" panose="020F0502020204030204" pitchFamily="34" charset="0"/>
                  <a:cs typeface="Calibri" panose="020F0502020204030204" pitchFamily="34" charset="0"/>
                </a:endParaRPr>
              </a:p>
              <a:p>
                <a:pPr marL="3033713">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8.103×</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15</m:t>
                          </m:r>
                        </m:sup>
                      </m:sSup>
                      <m:r>
                        <a:rPr lang="en-US" sz="2000" b="0" i="1"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m</m:t>
                      </m:r>
                    </m:oMath>
                  </m:oMathPara>
                </a14:m>
                <a:endParaRPr lang="en-US" sz="2000">
                  <a:solidFill>
                    <a:srgbClr val="4F2170"/>
                  </a:solidFill>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endParaRPr lang="en-US" sz="2000" b="1">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a:t>
                </a:r>
              </a:p>
              <a:p>
                <a:pPr marL="377825" indent="-342900">
                  <a:buClr>
                    <a:schemeClr val="tx1"/>
                  </a:buClr>
                  <a:buFont typeface="Arial" panose="020B0604020202020204" pitchFamily="34" charset="0"/>
                  <a:buChar char="•"/>
                </a:pPr>
                <a:r>
                  <a:rPr lang="en-US" sz="2000">
                    <a:solidFill>
                      <a:srgbClr val="C00000"/>
                    </a:solidFill>
                    <a:latin typeface="Calibri" panose="020F0502020204030204" pitchFamily="34" charset="0"/>
                    <a:cs typeface="Calibri" panose="020F0502020204030204" pitchFamily="34" charset="0"/>
                  </a:rPr>
                  <a:t>Length is </a:t>
                </a:r>
                <a:r>
                  <a:rPr lang="en-US" sz="2000" b="1" i="1">
                    <a:solidFill>
                      <a:srgbClr val="C00000"/>
                    </a:solidFill>
                    <a:latin typeface="Calibri" panose="020F0502020204030204" pitchFamily="34" charset="0"/>
                    <a:cs typeface="Calibri" panose="020F0502020204030204" pitchFamily="34" charset="0"/>
                  </a:rPr>
                  <a:t>longer </a:t>
                </a:r>
                <a:r>
                  <a:rPr lang="en-US" sz="2000">
                    <a:solidFill>
                      <a:srgbClr val="C00000"/>
                    </a:solidFill>
                    <a:latin typeface="Calibri" panose="020F0502020204030204" pitchFamily="34" charset="0"/>
                    <a:cs typeface="Calibri" panose="020F0502020204030204" pitchFamily="34" charset="0"/>
                  </a:rPr>
                  <a:t>in Earth frame</a:t>
                </a:r>
              </a:p>
              <a:p>
                <a:pPr marL="377825" indent="-342900">
                  <a:buClr>
                    <a:schemeClr val="tx1"/>
                  </a:buClr>
                  <a:buFont typeface="Arial" panose="020B0604020202020204" pitchFamily="34" charset="0"/>
                  <a:buChar char="•"/>
                </a:pPr>
                <a:r>
                  <a:rPr lang="en-US" sz="2000">
                    <a:solidFill>
                      <a:schemeClr val="accent2">
                        <a:lumMod val="50000"/>
                      </a:schemeClr>
                    </a:solidFill>
                    <a:latin typeface="Calibri" panose="020F0502020204030204" pitchFamily="34" charset="0"/>
                    <a:cs typeface="Calibri" panose="020F0502020204030204" pitchFamily="34" charset="0"/>
                  </a:rPr>
                  <a:t>Check space-time interval:</a:t>
                </a:r>
              </a:p>
              <a:p>
                <a:pPr marL="692150" lvl="1" indent="-200025">
                  <a:buClr>
                    <a:schemeClr val="tx1"/>
                  </a:buClr>
                  <a:buFont typeface="System Font Regular"/>
                  <a:buChar char="-"/>
                </a:pP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i="1">
                                <a:latin typeface="Cambria Math" panose="02040503050406030204" pitchFamily="18" charset="0"/>
                                <a:cs typeface="Calibri" panose="020F0502020204030204" pitchFamily="34" charset="0"/>
                                <a:sym typeface="Wingdings" pitchFamily="2" charset="2"/>
                              </a:rPr>
                              <m:t>1209600</m:t>
                            </m:r>
                            <m:r>
                              <a:rPr lang="en-US" sz="2000">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s</m:t>
                            </m:r>
                          </m:e>
                        </m:d>
                      </m:e>
                      <m:sup>
                        <m:r>
                          <a:rPr lang="en-US" sz="2000" i="1">
                            <a:latin typeface="Cambria Math" panose="02040503050406030204" pitchFamily="18" charset="0"/>
                            <a:cs typeface="Calibri" panose="020F0502020204030204" pitchFamily="34" charset="0"/>
                            <a:sym typeface="Wingdings" pitchFamily="2" charset="2"/>
                          </a:rPr>
                          <m:t>2</m:t>
                        </m:r>
                      </m:sup>
                    </m:sSup>
                  </m:oMath>
                </a14:m>
                <a:endParaRPr lang="en-US" sz="2000">
                  <a:solidFill>
                    <a:srgbClr val="C00000"/>
                  </a:solidFill>
                  <a:latin typeface="Calibri" panose="020F0502020204030204" pitchFamily="34" charset="0"/>
                  <a:cs typeface="Calibri" panose="020F0502020204030204" pitchFamily="34" charset="0"/>
                </a:endParaRPr>
              </a:p>
              <a:p>
                <a:pPr marL="692150" lvl="1" indent="-200025">
                  <a:buClr>
                    <a:schemeClr val="tx1"/>
                  </a:buClr>
                  <a:buFont typeface="System Font Regular"/>
                  <a:buChar char="-"/>
                </a:pPr>
                <a14:m>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𝑠</m:t>
                        </m:r>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i="1">
                                <a:latin typeface="Cambria Math" panose="02040503050406030204" pitchFamily="18" charset="0"/>
                                <a:cs typeface="Calibri" panose="020F0502020204030204" pitchFamily="34" charset="0"/>
                                <a:sym typeface="Wingdings" pitchFamily="2" charset="2"/>
                              </a:rPr>
                              <m:t>2</m:t>
                            </m:r>
                            <m:r>
                              <a:rPr lang="en-US" sz="2000" b="0" i="1" smtClean="0">
                                <a:latin typeface="Cambria Math" panose="02040503050406030204" pitchFamily="18" charset="0"/>
                                <a:cs typeface="Calibri" panose="020F0502020204030204" pitchFamily="34" charset="0"/>
                                <a:sym typeface="Wingdings" pitchFamily="2" charset="2"/>
                              </a:rPr>
                              <m:t>.</m:t>
                            </m:r>
                            <m:r>
                              <a:rPr lang="en-US" sz="2000" i="1">
                                <a:latin typeface="Cambria Math" panose="02040503050406030204" pitchFamily="18" charset="0"/>
                                <a:cs typeface="Calibri" panose="020F0502020204030204" pitchFamily="34" charset="0"/>
                                <a:sym typeface="Wingdings" pitchFamily="2" charset="2"/>
                              </a:rPr>
                              <m:t>705</m:t>
                            </m:r>
                            <m:r>
                              <a:rPr lang="en-US" sz="2000" b="0" i="1" smtClean="0">
                                <a:latin typeface="Cambria Math" panose="02040503050406030204" pitchFamily="18" charset="0"/>
                                <a:cs typeface="Calibri" panose="020F0502020204030204" pitchFamily="34" charset="0"/>
                                <a:sym typeface="Wingdings" pitchFamily="2" charset="2"/>
                              </a:rPr>
                              <m:t>×</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7</m:t>
                                </m:r>
                              </m:sup>
                            </m:sSup>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s</m:t>
                            </m:r>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cs typeface="Calibri" panose="020F0502020204030204" pitchFamily="34" charset="0"/>
                                <a:sym typeface="Wingdings" pitchFamily="2" charset="2"/>
                              </a:rPr>
                              <m:t>8.103×</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15</m:t>
                                </m:r>
                              </m:sup>
                            </m:sSup>
                            <m:r>
                              <a:rPr lang="en-US" sz="2000" i="1">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m</m:t>
                            </m:r>
                          </m:e>
                        </m:d>
                      </m:e>
                      <m:sup>
                        <m:r>
                          <a:rPr lang="en-US" sz="2000" i="1">
                            <a:latin typeface="Cambria Math" panose="02040503050406030204" pitchFamily="18" charset="0"/>
                            <a:cs typeface="Calibri" panose="020F0502020204030204" pitchFamily="34" charset="0"/>
                            <a:sym typeface="Wingdings" pitchFamily="2" charset="2"/>
                          </a:rPr>
                          <m:t>2</m:t>
                        </m:r>
                      </m:sup>
                    </m:sSup>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BFF798BF-A2EF-E144-BC52-D0CE4E41773D}"/>
                  </a:ext>
                </a:extLst>
              </p:cNvPr>
              <p:cNvSpPr>
                <a:spLocks noRot="1" noChangeAspect="1" noMove="1" noResize="1" noEditPoints="1" noAdjustHandles="1" noChangeArrowheads="1" noChangeShapeType="1" noTextEdit="1"/>
              </p:cNvSpPr>
              <p:nvPr/>
            </p:nvSpPr>
            <p:spPr>
              <a:xfrm>
                <a:off x="4484423" y="1817192"/>
                <a:ext cx="7645510" cy="4819396"/>
              </a:xfrm>
              <a:prstGeom prst="rect">
                <a:avLst/>
              </a:prstGeom>
              <a:blipFill>
                <a:blip r:embed="rId5"/>
                <a:stretch>
                  <a:fillRect l="-663" t="-525" b="-1312"/>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B7194D34-61A2-9648-A379-F4734B0D0BDF}"/>
              </a:ext>
            </a:extLst>
          </p:cNvPr>
          <p:cNvGrpSpPr/>
          <p:nvPr/>
        </p:nvGrpSpPr>
        <p:grpSpPr>
          <a:xfrm>
            <a:off x="9376117" y="1317711"/>
            <a:ext cx="2287883" cy="826140"/>
            <a:chOff x="9376117" y="1533836"/>
            <a:chExt cx="2287883" cy="826140"/>
          </a:xfrm>
        </p:grpSpPr>
        <p:grpSp>
          <p:nvGrpSpPr>
            <p:cNvPr id="20" name="Group 19">
              <a:extLst>
                <a:ext uri="{FF2B5EF4-FFF2-40B4-BE49-F238E27FC236}">
                  <a16:creationId xmlns:a16="http://schemas.microsoft.com/office/drawing/2014/main" id="{5148B80C-DECF-FC4F-94FF-E29E1285E187}"/>
                </a:ext>
              </a:extLst>
            </p:cNvPr>
            <p:cNvGrpSpPr/>
            <p:nvPr/>
          </p:nvGrpSpPr>
          <p:grpSpPr>
            <a:xfrm>
              <a:off x="9376117" y="1826220"/>
              <a:ext cx="2287883" cy="533756"/>
              <a:chOff x="9376117" y="1826220"/>
              <a:chExt cx="2287883" cy="533756"/>
            </a:xfrm>
          </p:grpSpPr>
          <p:grpSp>
            <p:nvGrpSpPr>
              <p:cNvPr id="8" name="Group 7">
                <a:extLst>
                  <a:ext uri="{FF2B5EF4-FFF2-40B4-BE49-F238E27FC236}">
                    <a16:creationId xmlns:a16="http://schemas.microsoft.com/office/drawing/2014/main" id="{0E893F87-3797-B346-96C3-B0F022F7CA3E}"/>
                  </a:ext>
                </a:extLst>
              </p:cNvPr>
              <p:cNvGrpSpPr/>
              <p:nvPr/>
            </p:nvGrpSpPr>
            <p:grpSpPr>
              <a:xfrm>
                <a:off x="9376117" y="1826220"/>
                <a:ext cx="2287883" cy="533756"/>
                <a:chOff x="9376117" y="2023170"/>
                <a:chExt cx="2287883" cy="533756"/>
              </a:xfrm>
            </p:grpSpPr>
            <p:grpSp>
              <p:nvGrpSpPr>
                <p:cNvPr id="9" name="Group 8">
                  <a:extLst>
                    <a:ext uri="{FF2B5EF4-FFF2-40B4-BE49-F238E27FC236}">
                      <a16:creationId xmlns:a16="http://schemas.microsoft.com/office/drawing/2014/main" id="{ABFB34C9-2BD9-EB46-908C-2F49FEBAB379}"/>
                    </a:ext>
                  </a:extLst>
                </p:cNvPr>
                <p:cNvGrpSpPr/>
                <p:nvPr/>
              </p:nvGrpSpPr>
              <p:grpSpPr>
                <a:xfrm>
                  <a:off x="9376117" y="2023170"/>
                  <a:ext cx="2287883" cy="329993"/>
                  <a:chOff x="9376117" y="2023170"/>
                  <a:chExt cx="2287883" cy="329993"/>
                </a:xfrm>
              </p:grpSpPr>
              <p:grpSp>
                <p:nvGrpSpPr>
                  <p:cNvPr id="11" name="Group 10">
                    <a:extLst>
                      <a:ext uri="{FF2B5EF4-FFF2-40B4-BE49-F238E27FC236}">
                        <a16:creationId xmlns:a16="http://schemas.microsoft.com/office/drawing/2014/main" id="{2D9ADEC8-1E16-3D4D-AB92-AD5C2A5215CE}"/>
                      </a:ext>
                    </a:extLst>
                  </p:cNvPr>
                  <p:cNvGrpSpPr/>
                  <p:nvPr/>
                </p:nvGrpSpPr>
                <p:grpSpPr>
                  <a:xfrm>
                    <a:off x="9376117" y="2023170"/>
                    <a:ext cx="2287883" cy="329993"/>
                    <a:chOff x="9376117" y="2023170"/>
                    <a:chExt cx="2287883" cy="329993"/>
                  </a:xfrm>
                </p:grpSpPr>
                <p:grpSp>
                  <p:nvGrpSpPr>
                    <p:cNvPr id="13" name="Group 12">
                      <a:extLst>
                        <a:ext uri="{FF2B5EF4-FFF2-40B4-BE49-F238E27FC236}">
                          <a16:creationId xmlns:a16="http://schemas.microsoft.com/office/drawing/2014/main" id="{E19D5B49-67CF-2849-866A-A551D8DD22C0}"/>
                        </a:ext>
                      </a:extLst>
                    </p:cNvPr>
                    <p:cNvGrpSpPr/>
                    <p:nvPr/>
                  </p:nvGrpSpPr>
                  <p:grpSpPr>
                    <a:xfrm>
                      <a:off x="9376117" y="2078843"/>
                      <a:ext cx="2287883" cy="274320"/>
                      <a:chOff x="9214338" y="1899138"/>
                      <a:chExt cx="2287883" cy="274320"/>
                    </a:xfrm>
                  </p:grpSpPr>
                  <p:sp>
                    <p:nvSpPr>
                      <p:cNvPr id="16" name="Oval 15">
                        <a:extLst>
                          <a:ext uri="{FF2B5EF4-FFF2-40B4-BE49-F238E27FC236}">
                            <a16:creationId xmlns:a16="http://schemas.microsoft.com/office/drawing/2014/main" id="{9F78897E-94BD-1243-9604-4FA61D019E57}"/>
                          </a:ext>
                        </a:extLst>
                      </p:cNvPr>
                      <p:cNvSpPr>
                        <a:spLocks noChangeAspect="1"/>
                      </p:cNvSpPr>
                      <p:nvPr/>
                    </p:nvSpPr>
                    <p:spPr>
                      <a:xfrm>
                        <a:off x="9214338" y="1899138"/>
                        <a:ext cx="274320" cy="274320"/>
                      </a:xfrm>
                      <a:prstGeom prst="ellipse">
                        <a:avLst/>
                      </a:prstGeom>
                      <a:solidFill>
                        <a:srgbClr val="4F2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3F3957-ACB2-0040-A611-54997D69EA5C}"/>
                          </a:ext>
                        </a:extLst>
                      </p:cNvPr>
                      <p:cNvSpPr>
                        <a:spLocks noChangeAspect="1"/>
                      </p:cNvSpPr>
                      <p:nvPr/>
                    </p:nvSpPr>
                    <p:spPr>
                      <a:xfrm>
                        <a:off x="11227901" y="1899138"/>
                        <a:ext cx="274320" cy="274320"/>
                      </a:xfrm>
                      <a:prstGeom prst="ellipse">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CEB91BB6-FF87-ED47-AC25-04D8A41180B3}"/>
                        </a:ext>
                      </a:extLst>
                    </p:cNvPr>
                    <p:cNvSpPr>
                      <a:spLocks noChangeAspect="1"/>
                    </p:cNvSpPr>
                    <p:nvPr/>
                  </p:nvSpPr>
                  <p:spPr>
                    <a:xfrm>
                      <a:off x="10489679" y="2023170"/>
                      <a:ext cx="91440" cy="914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DBC6D339-7CEC-E646-A0A5-190E7E5B5D4E}"/>
                      </a:ext>
                    </a:extLst>
                  </p:cNvPr>
                  <p:cNvCxnSpPr/>
                  <p:nvPr/>
                </p:nvCxnSpPr>
                <p:spPr>
                  <a:xfrm>
                    <a:off x="9513277" y="2222696"/>
                    <a:ext cx="200301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45F9432-5209-F748-8B1E-75D48AE51BC2}"/>
                        </a:ext>
                      </a:extLst>
                    </p:cNvPr>
                    <p:cNvSpPr/>
                    <p:nvPr/>
                  </p:nvSpPr>
                  <p:spPr>
                    <a:xfrm>
                      <a:off x="9993001" y="2249149"/>
                      <a:ext cx="1039323" cy="307777"/>
                    </a:xfrm>
                    <a:prstGeom prst="rect">
                      <a:avLst/>
                    </a:prstGeom>
                  </p:spPr>
                  <p:txBody>
                    <a:bodyPr wrap="none">
                      <a:spAutoFit/>
                    </a:bodyPr>
                    <a:lstStyle/>
                    <a:p>
                      <a14:m>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m:rPr>
                                  <m:sty m:val="p"/>
                                </m:rPr>
                                <a:rPr lang="en-US" sz="1400">
                                  <a:latin typeface="Cambria Math" panose="02040503050406030204" pitchFamily="18" charset="0"/>
                                  <a:cs typeface="Calibri" panose="020F0502020204030204" pitchFamily="34" charset="0"/>
                                  <a:sym typeface="Wingdings" pitchFamily="2" charset="2"/>
                                </a:rPr>
                                <m:t>Δ</m:t>
                              </m:r>
                              <m:r>
                                <a:rPr lang="en-US" sz="1400" b="0" i="1" smtClean="0">
                                  <a:latin typeface="Cambria Math" panose="02040503050406030204" pitchFamily="18" charset="0"/>
                                  <a:cs typeface="Calibri" panose="020F0502020204030204" pitchFamily="34" charset="0"/>
                                  <a:sym typeface="Wingdings" pitchFamily="2" charset="2"/>
                                </a:rPr>
                                <m:t>𝑡</m:t>
                              </m:r>
                            </m:e>
                            <m:sub>
                              <m:r>
                                <a:rPr lang="en-US" sz="1400" b="0" i="1" smtClean="0">
                                  <a:latin typeface="Cambria Math" panose="02040503050406030204" pitchFamily="18" charset="0"/>
                                  <a:cs typeface="Calibri" panose="020F0502020204030204" pitchFamily="34" charset="0"/>
                                  <a:sym typeface="Wingdings" pitchFamily="2" charset="2"/>
                                </a:rPr>
                                <m:t>𝑃</m:t>
                              </m:r>
                            </m:sub>
                          </m:sSub>
                          <m:r>
                            <a:rPr lang="en-US" sz="1400" i="1">
                              <a:latin typeface="Cambria Math" panose="02040503050406030204" pitchFamily="18" charset="0"/>
                              <a:cs typeface="Calibri" panose="020F0502020204030204" pitchFamily="34" charset="0"/>
                              <a:sym typeface="Wingdings" pitchFamily="2" charset="2"/>
                            </a:rPr>
                            <m:t>=</m:t>
                          </m:r>
                          <m:r>
                            <a:rPr lang="en-US" sz="1400" b="0" i="1" smtClean="0">
                              <a:latin typeface="Cambria Math" panose="02040503050406030204" pitchFamily="18" charset="0"/>
                              <a:cs typeface="Calibri" panose="020F0502020204030204" pitchFamily="34" charset="0"/>
                              <a:sym typeface="Wingdings" pitchFamily="2" charset="2"/>
                            </a:rPr>
                            <m:t>2</m:t>
                          </m:r>
                        </m:oMath>
                      </a14:m>
                      <a:r>
                        <a:rPr lang="en-US" sz="1400">
                          <a:latin typeface="Calibri" panose="020F0502020204030204" pitchFamily="34" charset="0"/>
                          <a:cs typeface="Calibri" panose="020F0502020204030204" pitchFamily="34" charset="0"/>
                          <a:sym typeface="Wingdings" pitchFamily="2" charset="2"/>
                        </a:rPr>
                        <a:t> wk</a:t>
                      </a:r>
                      <a:endParaRPr lang="en-US" sz="1400"/>
                    </a:p>
                  </p:txBody>
                </p:sp>
              </mc:Choice>
              <mc:Fallback xmlns="">
                <p:sp>
                  <p:nvSpPr>
                    <p:cNvPr id="10" name="Rectangle 9">
                      <a:extLst>
                        <a:ext uri="{FF2B5EF4-FFF2-40B4-BE49-F238E27FC236}">
                          <a16:creationId xmlns:a16="http://schemas.microsoft.com/office/drawing/2014/main" id="{C45F9432-5209-F748-8B1E-75D48AE51BC2}"/>
                        </a:ext>
                      </a:extLst>
                    </p:cNvPr>
                    <p:cNvSpPr>
                      <a:spLocks noRot="1" noChangeAspect="1" noMove="1" noResize="1" noEditPoints="1" noAdjustHandles="1" noChangeArrowheads="1" noChangeShapeType="1" noTextEdit="1"/>
                    </p:cNvSpPr>
                    <p:nvPr/>
                  </p:nvSpPr>
                  <p:spPr>
                    <a:xfrm>
                      <a:off x="9993001" y="2249149"/>
                      <a:ext cx="1039323" cy="307777"/>
                    </a:xfrm>
                    <a:prstGeom prst="rect">
                      <a:avLst/>
                    </a:prstGeom>
                    <a:blipFill>
                      <a:blip r:embed="rId6"/>
                      <a:stretch>
                        <a:fillRect t="-4000" b="-16000"/>
                      </a:stretch>
                    </a:blipFill>
                  </p:spPr>
                  <p:txBody>
                    <a:bodyPr/>
                    <a:lstStyle/>
                    <a:p>
                      <a:r>
                        <a:rPr lang="en-US">
                          <a:noFill/>
                        </a:rPr>
                        <a:t> </a:t>
                      </a:r>
                    </a:p>
                  </p:txBody>
                </p:sp>
              </mc:Fallback>
            </mc:AlternateContent>
          </p:grpSp>
          <p:cxnSp>
            <p:nvCxnSpPr>
              <p:cNvPr id="18" name="Straight Arrow Connector 17">
                <a:extLst>
                  <a:ext uri="{FF2B5EF4-FFF2-40B4-BE49-F238E27FC236}">
                    <a16:creationId xmlns:a16="http://schemas.microsoft.com/office/drawing/2014/main" id="{1E77A6C5-5D23-AA4F-A53C-DA5558683091}"/>
                  </a:ext>
                </a:extLst>
              </p:cNvPr>
              <p:cNvCxnSpPr>
                <a:cxnSpLocks/>
              </p:cNvCxnSpPr>
              <p:nvPr/>
            </p:nvCxnSpPr>
            <p:spPr>
              <a:xfrm>
                <a:off x="10556181" y="1876096"/>
                <a:ext cx="593364"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D1EBA23-9FE1-A247-87C4-495DD3DC4192}"/>
                    </a:ext>
                  </a:extLst>
                </p:cNvPr>
                <p:cNvSpPr/>
                <p:nvPr/>
              </p:nvSpPr>
              <p:spPr>
                <a:xfrm>
                  <a:off x="10127831" y="1533836"/>
                  <a:ext cx="142802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a:rPr lang="en-US" sz="1400" i="1" smtClean="0">
                                <a:latin typeface="Cambria Math" panose="02040503050406030204" pitchFamily="18" charset="0"/>
                                <a:cs typeface="Calibri" panose="020F0502020204030204" pitchFamily="34" charset="0"/>
                                <a:sym typeface="Wingdings" pitchFamily="2" charset="2"/>
                              </a:rPr>
                              <m:t>𝑣</m:t>
                            </m:r>
                          </m:e>
                          <m:sub>
                            <m:r>
                              <a:rPr lang="en-US" sz="1400" b="0" i="1" smtClean="0">
                                <a:latin typeface="Cambria Math" panose="02040503050406030204" pitchFamily="18" charset="0"/>
                                <a:cs typeface="Calibri" panose="020F0502020204030204" pitchFamily="34" charset="0"/>
                                <a:sym typeface="Wingdings" pitchFamily="2" charset="2"/>
                              </a:rPr>
                              <m:t>𝐸𝑃</m:t>
                            </m:r>
                          </m:sub>
                        </m:sSub>
                        <m:r>
                          <a:rPr lang="en-US" sz="1400" i="1">
                            <a:latin typeface="Cambria Math" panose="02040503050406030204" pitchFamily="18" charset="0"/>
                            <a:cs typeface="Calibri" panose="020F0502020204030204" pitchFamily="34" charset="0"/>
                            <a:sym typeface="Wingdings" pitchFamily="2" charset="2"/>
                          </a:rPr>
                          <m:t>=</m:t>
                        </m:r>
                        <m:r>
                          <a:rPr lang="en-US" sz="1400" b="0" i="1" smtClean="0">
                            <a:latin typeface="Cambria Math" panose="02040503050406030204" pitchFamily="18" charset="0"/>
                            <a:cs typeface="Calibri" panose="020F0502020204030204" pitchFamily="34" charset="0"/>
                            <a:sym typeface="Wingdings" pitchFamily="2" charset="2"/>
                          </a:rPr>
                          <m:t>0.9990</m:t>
                        </m:r>
                        <m:sSub>
                          <m:sSubPr>
                            <m:ctrlPr>
                              <a:rPr lang="en-US" sz="1400" b="0" i="1" smtClean="0">
                                <a:latin typeface="Cambria Math" panose="02040503050406030204" pitchFamily="18" charset="0"/>
                                <a:cs typeface="Calibri" panose="020F0502020204030204" pitchFamily="34" charset="0"/>
                                <a:sym typeface="Wingdings" pitchFamily="2" charset="2"/>
                              </a:rPr>
                            </m:ctrlPr>
                          </m:sSubPr>
                          <m:e>
                            <m:r>
                              <a:rPr lang="en-US" sz="1400" b="0" i="1" smtClean="0">
                                <a:latin typeface="Cambria Math" panose="02040503050406030204" pitchFamily="18" charset="0"/>
                                <a:cs typeface="Calibri" panose="020F0502020204030204" pitchFamily="34" charset="0"/>
                                <a:sym typeface="Wingdings" pitchFamily="2" charset="2"/>
                              </a:rPr>
                              <m:t>𝑐</m:t>
                            </m:r>
                          </m:e>
                          <m:sub>
                            <m:r>
                              <a:rPr lang="en-US" sz="1400" b="0" i="1" smtClean="0">
                                <a:latin typeface="Cambria Math" panose="02040503050406030204" pitchFamily="18" charset="0"/>
                                <a:cs typeface="Calibri" panose="020F0502020204030204" pitchFamily="34" charset="0"/>
                                <a:sym typeface="Wingdings" pitchFamily="2" charset="2"/>
                              </a:rPr>
                              <m:t>0</m:t>
                            </m:r>
                          </m:sub>
                        </m:sSub>
                      </m:oMath>
                    </m:oMathPara>
                  </a14:m>
                  <a:endParaRPr lang="en-US" sz="1400"/>
                </a:p>
              </p:txBody>
            </p:sp>
          </mc:Choice>
          <mc:Fallback xmlns="">
            <p:sp>
              <p:nvSpPr>
                <p:cNvPr id="22" name="Rectangle 21">
                  <a:extLst>
                    <a:ext uri="{FF2B5EF4-FFF2-40B4-BE49-F238E27FC236}">
                      <a16:creationId xmlns:a16="http://schemas.microsoft.com/office/drawing/2014/main" id="{2D1EBA23-9FE1-A247-87C4-495DD3DC4192}"/>
                    </a:ext>
                  </a:extLst>
                </p:cNvPr>
                <p:cNvSpPr>
                  <a:spLocks noRot="1" noChangeAspect="1" noMove="1" noResize="1" noEditPoints="1" noAdjustHandles="1" noChangeArrowheads="1" noChangeShapeType="1" noTextEdit="1"/>
                </p:cNvSpPr>
                <p:nvPr/>
              </p:nvSpPr>
              <p:spPr>
                <a:xfrm>
                  <a:off x="10127831" y="1533836"/>
                  <a:ext cx="1428020" cy="30777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E834CE3-7674-5849-9E6E-A048FF99E237}"/>
                  </a:ext>
                </a:extLst>
              </p:cNvPr>
              <p:cNvSpPr/>
              <p:nvPr/>
            </p:nvSpPr>
            <p:spPr>
              <a:xfrm>
                <a:off x="7535564" y="5871156"/>
                <a:ext cx="22088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=1.315×</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29</m:t>
                          </m:r>
                        </m:sup>
                      </m:sSup>
                      <m:r>
                        <a:rPr lang="en-US" sz="2000" i="1">
                          <a:latin typeface="Cambria Math" panose="02040503050406030204" pitchFamily="18" charset="0"/>
                          <a:cs typeface="Calibri" panose="020F0502020204030204" pitchFamily="34" charset="0"/>
                          <a:sym typeface="Wingdings" pitchFamily="2" charset="2"/>
                        </a:rPr>
                        <m:t> </m:t>
                      </m:r>
                      <m:sSup>
                        <m:sSupPr>
                          <m:ctrlPr>
                            <a:rPr lang="en-US" sz="2000" i="1">
                              <a:latin typeface="Cambria Math" panose="02040503050406030204" pitchFamily="18" charset="0"/>
                              <a:cs typeface="Calibri" panose="020F0502020204030204" pitchFamily="34" charset="0"/>
                              <a:sym typeface="Wingdings" pitchFamily="2" charset="2"/>
                            </a:rPr>
                          </m:ctrlPr>
                        </m:sSupPr>
                        <m:e>
                          <m:r>
                            <m:rPr>
                              <m:sty m:val="p"/>
                            </m:rPr>
                            <a:rPr lang="en-US" sz="2000">
                              <a:latin typeface="Cambria Math" panose="02040503050406030204" pitchFamily="18" charset="0"/>
                              <a:cs typeface="Calibri" panose="020F0502020204030204" pitchFamily="34" charset="0"/>
                              <a:sym typeface="Wingdings" pitchFamily="2" charset="2"/>
                            </a:rPr>
                            <m:t>m</m:t>
                          </m:r>
                        </m:e>
                        <m:sup>
                          <m:r>
                            <a:rPr lang="en-US" sz="2000" i="1">
                              <a:latin typeface="Cambria Math" panose="02040503050406030204" pitchFamily="18" charset="0"/>
                              <a:cs typeface="Calibri" panose="020F0502020204030204" pitchFamily="34" charset="0"/>
                              <a:sym typeface="Wingdings" pitchFamily="2" charset="2"/>
                            </a:rPr>
                            <m:t>2</m:t>
                          </m:r>
                        </m:sup>
                      </m:sSup>
                    </m:oMath>
                  </m:oMathPara>
                </a14:m>
                <a:endParaRPr lang="en-US" sz="2000"/>
              </a:p>
            </p:txBody>
          </p:sp>
        </mc:Choice>
        <mc:Fallback xmlns="">
          <p:sp>
            <p:nvSpPr>
              <p:cNvPr id="23" name="Rectangle 22">
                <a:extLst>
                  <a:ext uri="{FF2B5EF4-FFF2-40B4-BE49-F238E27FC236}">
                    <a16:creationId xmlns:a16="http://schemas.microsoft.com/office/drawing/2014/main" id="{8E834CE3-7674-5849-9E6E-A048FF99E237}"/>
                  </a:ext>
                </a:extLst>
              </p:cNvPr>
              <p:cNvSpPr>
                <a:spLocks noRot="1" noChangeAspect="1" noMove="1" noResize="1" noEditPoints="1" noAdjustHandles="1" noChangeArrowheads="1" noChangeShapeType="1" noTextEdit="1"/>
              </p:cNvSpPr>
              <p:nvPr/>
            </p:nvSpPr>
            <p:spPr>
              <a:xfrm>
                <a:off x="7535564" y="5871156"/>
                <a:ext cx="2208810" cy="400110"/>
              </a:xfrm>
              <a:prstGeom prst="rect">
                <a:avLst/>
              </a:prstGeom>
              <a:blipFill>
                <a:blip r:embed="rId8"/>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106C3CDC-3644-1643-900C-8C5ADE764D34}"/>
                  </a:ext>
                </a:extLst>
              </p:cNvPr>
              <p:cNvSpPr/>
              <p:nvPr/>
            </p:nvSpPr>
            <p:spPr>
              <a:xfrm>
                <a:off x="9914711" y="6205056"/>
                <a:ext cx="221522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=1.315×</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26</m:t>
                          </m:r>
                        </m:sup>
                      </m:sSup>
                      <m:r>
                        <a:rPr lang="en-US" sz="2000" i="1">
                          <a:latin typeface="Cambria Math" panose="02040503050406030204" pitchFamily="18" charset="0"/>
                          <a:cs typeface="Calibri" panose="020F0502020204030204" pitchFamily="34" charset="0"/>
                          <a:sym typeface="Wingdings" pitchFamily="2" charset="2"/>
                        </a:rPr>
                        <m:t> </m:t>
                      </m:r>
                      <m:sSup>
                        <m:sSupPr>
                          <m:ctrlPr>
                            <a:rPr lang="en-US" sz="2000" i="1">
                              <a:latin typeface="Cambria Math" panose="02040503050406030204" pitchFamily="18" charset="0"/>
                              <a:cs typeface="Calibri" panose="020F0502020204030204" pitchFamily="34" charset="0"/>
                              <a:sym typeface="Wingdings" pitchFamily="2" charset="2"/>
                            </a:rPr>
                          </m:ctrlPr>
                        </m:sSupPr>
                        <m:e>
                          <m:r>
                            <m:rPr>
                              <m:sty m:val="p"/>
                            </m:rPr>
                            <a:rPr lang="en-US" sz="2000">
                              <a:latin typeface="Cambria Math" panose="02040503050406030204" pitchFamily="18" charset="0"/>
                              <a:cs typeface="Calibri" panose="020F0502020204030204" pitchFamily="34" charset="0"/>
                              <a:sym typeface="Wingdings" pitchFamily="2" charset="2"/>
                            </a:rPr>
                            <m:t>m</m:t>
                          </m:r>
                        </m:e>
                        <m:sup>
                          <m:r>
                            <a:rPr lang="en-US" sz="2000" i="1">
                              <a:latin typeface="Cambria Math" panose="02040503050406030204" pitchFamily="18" charset="0"/>
                              <a:cs typeface="Calibri" panose="020F0502020204030204" pitchFamily="34" charset="0"/>
                              <a:sym typeface="Wingdings" pitchFamily="2" charset="2"/>
                            </a:rPr>
                            <m:t>2</m:t>
                          </m:r>
                        </m:sup>
                      </m:sSup>
                    </m:oMath>
                  </m:oMathPara>
                </a14:m>
                <a:endParaRPr lang="en-US" sz="2000"/>
              </a:p>
            </p:txBody>
          </p:sp>
        </mc:Choice>
        <mc:Fallback xmlns="">
          <p:sp>
            <p:nvSpPr>
              <p:cNvPr id="24" name="Rectangle 23">
                <a:extLst>
                  <a:ext uri="{FF2B5EF4-FFF2-40B4-BE49-F238E27FC236}">
                    <a16:creationId xmlns:a16="http://schemas.microsoft.com/office/drawing/2014/main" id="{106C3CDC-3644-1643-900C-8C5ADE764D34}"/>
                  </a:ext>
                </a:extLst>
              </p:cNvPr>
              <p:cNvSpPr>
                <a:spLocks noRot="1" noChangeAspect="1" noMove="1" noResize="1" noEditPoints="1" noAdjustHandles="1" noChangeArrowheads="1" noChangeShapeType="1" noTextEdit="1"/>
              </p:cNvSpPr>
              <p:nvPr/>
            </p:nvSpPr>
            <p:spPr>
              <a:xfrm>
                <a:off x="9914711" y="6205056"/>
                <a:ext cx="2215222" cy="400110"/>
              </a:xfrm>
              <a:prstGeom prst="rect">
                <a:avLst/>
              </a:prstGeom>
              <a:blipFill>
                <a:blip r:embed="rId9"/>
                <a:stretch>
                  <a:fillRect b="-18750"/>
                </a:stretch>
              </a:blipFill>
            </p:spPr>
            <p:txBody>
              <a:bodyPr/>
              <a:lstStyle/>
              <a:p>
                <a:r>
                  <a:rPr lang="en-US">
                    <a:noFill/>
                  </a:rPr>
                  <a:t> </a:t>
                </a:r>
              </a:p>
            </p:txBody>
          </p:sp>
        </mc:Fallback>
      </mc:AlternateContent>
    </p:spTree>
    <p:extLst>
      <p:ext uri="{BB962C8B-B14F-4D97-AF65-F5344CB8AC3E}">
        <p14:creationId xmlns:p14="http://schemas.microsoft.com/office/powerpoint/2010/main" val="125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 calcmode="lin" valueType="num">
                                      <p:cBhvr additive="base">
                                        <p:cTn id="71"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A361F-1496-5C4F-91D6-9F5C7AAF44E4}"/>
              </a:ext>
            </a:extLst>
          </p:cNvPr>
          <p:cNvSpPr>
            <a:spLocks noGrp="1"/>
          </p:cNvSpPr>
          <p:nvPr>
            <p:ph type="title"/>
          </p:nvPr>
        </p:nvSpPr>
        <p:spPr/>
        <p:txBody>
          <a:bodyPr>
            <a:normAutofit/>
          </a:bodyPr>
          <a:lstStyle/>
          <a:p>
            <a:r>
              <a:rPr lang="en-US"/>
              <a:t>Section 14.7: Clicker Question 7</a:t>
            </a:r>
          </a:p>
        </p:txBody>
      </p:sp>
      <p:sp>
        <p:nvSpPr>
          <p:cNvPr id="4" name="Footer Placeholder 3"/>
          <p:cNvSpPr>
            <a:spLocks noGrp="1"/>
          </p:cNvSpPr>
          <p:nvPr>
            <p:ph type="ftr" sz="quarter" idx="11"/>
          </p:nvPr>
        </p:nvSpPr>
        <p:spPr/>
        <p:txBody>
          <a:bodyPr/>
          <a:lstStyle/>
          <a:p>
            <a:r>
              <a:rPr lang="en-GB"/>
              <a:t>© 2015 Pearson Education, Inc.</a:t>
            </a:r>
          </a:p>
        </p:txBody>
      </p:sp>
      <p:sp>
        <p:nvSpPr>
          <p:cNvPr id="2" name="Content Placeholder 1"/>
          <p:cNvSpPr>
            <a:spLocks noGrp="1"/>
          </p:cNvSpPr>
          <p:nvPr>
            <p:ph idx="1"/>
          </p:nvPr>
        </p:nvSpPr>
        <p:spPr>
          <a:xfrm>
            <a:off x="838200" y="1392488"/>
            <a:ext cx="10515600" cy="3046988"/>
          </a:xfrm>
        </p:spPr>
        <p:txBody>
          <a:bodyPr/>
          <a:lstStyle/>
          <a:p>
            <a:pPr marL="15875" indent="0">
              <a:buNone/>
            </a:pPr>
            <a:r>
              <a:rPr lang="en-US" sz="3200"/>
              <a:t>Does the momentum of an isolated system remain constant when one or more components travel at a relativistic speed?</a:t>
            </a:r>
          </a:p>
          <a:p>
            <a:pPr marL="15875" indent="0">
              <a:buNone/>
            </a:pPr>
            <a:endParaRPr lang="en-US" sz="3200"/>
          </a:p>
          <a:p>
            <a:pPr marL="530225" indent="-514350">
              <a:buFont typeface="+mj-lt"/>
              <a:buAutoNum type="alphaLcParenR"/>
            </a:pPr>
            <a:r>
              <a:rPr lang="en-US" sz="3200"/>
              <a:t>Yes</a:t>
            </a:r>
          </a:p>
          <a:p>
            <a:pPr marL="530225" indent="-514350">
              <a:buFont typeface="+mj-lt"/>
              <a:buAutoNum type="alphaLcParenR"/>
            </a:pPr>
            <a:r>
              <a:rPr lang="en-US" sz="3200"/>
              <a:t>No</a:t>
            </a:r>
          </a:p>
          <a:p>
            <a:pPr marL="530225" indent="-514350">
              <a:buFont typeface="+mj-lt"/>
              <a:buAutoNum type="alphaLcParenR"/>
            </a:pPr>
            <a:r>
              <a:rPr lang="en-US" sz="3200"/>
              <a:t>Need more information to say</a:t>
            </a:r>
          </a:p>
        </p:txBody>
      </p:sp>
      <p:sp>
        <p:nvSpPr>
          <p:cNvPr id="7" name="Slide Number Placeholder 6">
            <a:extLst>
              <a:ext uri="{FF2B5EF4-FFF2-40B4-BE49-F238E27FC236}">
                <a16:creationId xmlns:a16="http://schemas.microsoft.com/office/drawing/2014/main" id="{7555C5DE-912A-4046-8C17-20BE5F2304FB}"/>
              </a:ext>
            </a:extLst>
          </p:cNvPr>
          <p:cNvSpPr>
            <a:spLocks noGrp="1"/>
          </p:cNvSpPr>
          <p:nvPr>
            <p:ph type="sldNum" sz="quarter" idx="12"/>
          </p:nvPr>
        </p:nvSpPr>
        <p:spPr/>
        <p:txBody>
          <a:bodyPr/>
          <a:lstStyle/>
          <a:p>
            <a:fld id="{B79B69FD-2E52-A742-8FC1-C69E57207C6B}" type="slidenum">
              <a:rPr lang="en-US" smtClean="0"/>
              <a:pPr/>
              <a:t>28</a:t>
            </a:fld>
            <a:endParaRPr lang="en-US"/>
          </a:p>
        </p:txBody>
      </p:sp>
      <p:sp>
        <p:nvSpPr>
          <p:cNvPr id="8" name="Rectangle 7">
            <a:extLst>
              <a:ext uri="{FF2B5EF4-FFF2-40B4-BE49-F238E27FC236}">
                <a16:creationId xmlns:a16="http://schemas.microsoft.com/office/drawing/2014/main" id="{8B37EEC9-4A77-5D45-8E62-19ED7A22D595}"/>
              </a:ext>
            </a:extLst>
          </p:cNvPr>
          <p:cNvSpPr/>
          <p:nvPr/>
        </p:nvSpPr>
        <p:spPr>
          <a:xfrm>
            <a:off x="646079" y="2840431"/>
            <a:ext cx="2016910" cy="6306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36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141C-A2F5-7340-A67E-14B63AF546D9}"/>
              </a:ext>
            </a:extLst>
          </p:cNvPr>
          <p:cNvSpPr>
            <a:spLocks noGrp="1"/>
          </p:cNvSpPr>
          <p:nvPr>
            <p:ph type="title"/>
          </p:nvPr>
        </p:nvSpPr>
        <p:spPr/>
        <p:txBody>
          <a:bodyPr>
            <a:normAutofit/>
          </a:bodyPr>
          <a:lstStyle/>
          <a:p>
            <a:r>
              <a:rPr lang="en-US"/>
              <a:t>Section 14.8: Clicker Question 8</a:t>
            </a:r>
          </a:p>
        </p:txBody>
      </p:sp>
      <p:sp>
        <p:nvSpPr>
          <p:cNvPr id="4" name="Footer Placeholder 3"/>
          <p:cNvSpPr>
            <a:spLocks noGrp="1"/>
          </p:cNvSpPr>
          <p:nvPr>
            <p:ph type="ftr" sz="quarter" idx="11"/>
          </p:nvPr>
        </p:nvSpPr>
        <p:spPr/>
        <p:txBody>
          <a:bodyPr/>
          <a:lstStyle/>
          <a:p>
            <a:r>
              <a:rPr lang="en-GB"/>
              <a:t>© 2015 Pearson Education, Inc.</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741949" y="1248109"/>
                <a:ext cx="10824410" cy="3056734"/>
              </a:xfrm>
            </p:spPr>
            <p:txBody>
              <a:bodyPr/>
              <a:lstStyle/>
              <a:p>
                <a:pPr marL="15875" indent="0">
                  <a:buNone/>
                </a:pPr>
                <a:r>
                  <a:rPr lang="en-US" sz="3200">
                    <a:solidFill>
                      <a:schemeClr val="tx1"/>
                    </a:solidFill>
                  </a:rPr>
                  <a:t>For a system of mass </a:t>
                </a:r>
                <a14:m>
                  <m:oMath xmlns:m="http://schemas.openxmlformats.org/officeDocument/2006/math">
                    <m:r>
                      <a:rPr lang="en-US" sz="3200" i="1">
                        <a:latin typeface="Cambria Math" panose="02040503050406030204" pitchFamily="18" charset="0"/>
                      </a:rPr>
                      <m:t>𝑚</m:t>
                    </m:r>
                  </m:oMath>
                </a14:m>
                <a:r>
                  <a:rPr lang="en-US" sz="3200">
                    <a:solidFill>
                      <a:schemeClr val="tx1"/>
                    </a:solidFill>
                  </a:rPr>
                  <a:t>, what does the quantity </a:t>
                </a:r>
                <a14:m>
                  <m:oMath xmlns:m="http://schemas.openxmlformats.org/officeDocument/2006/math">
                    <m:r>
                      <a:rPr lang="en-US" sz="3200" i="1" smtClean="0">
                        <a:solidFill>
                          <a:schemeClr val="tx1"/>
                        </a:solidFill>
                        <a:latin typeface="Cambria Math" panose="02040503050406030204" pitchFamily="18" charset="0"/>
                      </a:rPr>
                      <m:t>𝑚</m:t>
                    </m:r>
                    <m:sSubSup>
                      <m:sSubSupPr>
                        <m:ctrlPr>
                          <a:rPr lang="en-US" sz="3200" b="0" i="1" smtClean="0">
                            <a:solidFill>
                              <a:schemeClr val="tx1"/>
                            </a:solidFill>
                            <a:latin typeface="Cambria Math" panose="02040503050406030204" pitchFamily="18" charset="0"/>
                          </a:rPr>
                        </m:ctrlPr>
                      </m:sSubSupPr>
                      <m:e>
                        <m:r>
                          <a:rPr lang="en-US" sz="3200" i="1" smtClean="0">
                            <a:solidFill>
                              <a:schemeClr val="tx1"/>
                            </a:solidFill>
                            <a:latin typeface="Cambria Math" panose="02040503050406030204" pitchFamily="18" charset="0"/>
                          </a:rPr>
                          <m:t>𝑐</m:t>
                        </m:r>
                      </m:e>
                      <m:sub>
                        <m:r>
                          <a:rPr lang="en-US" sz="3200" i="1" smtClean="0">
                            <a:solidFill>
                              <a:schemeClr val="tx1"/>
                            </a:solidFill>
                            <a:latin typeface="Cambria Math" panose="02040503050406030204" pitchFamily="18" charset="0"/>
                          </a:rPr>
                          <m:t>0</m:t>
                        </m:r>
                      </m:sub>
                      <m:sup>
                        <m:r>
                          <a:rPr lang="en-US" sz="3200" i="1" smtClean="0">
                            <a:solidFill>
                              <a:schemeClr val="tx1"/>
                            </a:solidFill>
                            <a:latin typeface="Cambria Math" panose="02040503050406030204" pitchFamily="18" charset="0"/>
                          </a:rPr>
                          <m:t>2</m:t>
                        </m:r>
                      </m:sup>
                    </m:sSubSup>
                  </m:oMath>
                </a14:m>
                <a:r>
                  <a:rPr lang="en-US" sz="3200">
                    <a:solidFill>
                      <a:schemeClr val="tx1"/>
                    </a:solidFill>
                  </a:rPr>
                  <a:t> represent?</a:t>
                </a:r>
              </a:p>
              <a:p>
                <a:pPr marL="15875" indent="0">
                  <a:buNone/>
                </a:pPr>
                <a:endParaRPr lang="en-US" sz="3200">
                  <a:solidFill>
                    <a:schemeClr val="tx1"/>
                  </a:solidFill>
                </a:endParaRPr>
              </a:p>
              <a:p>
                <a:pPr marL="530225" indent="-514350">
                  <a:buFont typeface="+mj-lt"/>
                  <a:buAutoNum type="alphaLcParenR"/>
                </a:pPr>
                <a:r>
                  <a:rPr lang="en-US" sz="3200">
                    <a:solidFill>
                      <a:schemeClr val="tx1"/>
                    </a:solidFill>
                  </a:rPr>
                  <a:t>The total energy</a:t>
                </a:r>
              </a:p>
              <a:p>
                <a:pPr marL="530225" indent="-514350">
                  <a:buFont typeface="+mj-lt"/>
                  <a:buAutoNum type="alphaLcParenR"/>
                </a:pPr>
                <a:r>
                  <a:rPr lang="en-US" sz="3200">
                    <a:solidFill>
                      <a:schemeClr val="tx1"/>
                    </a:solidFill>
                  </a:rPr>
                  <a:t>The internal energy</a:t>
                </a:r>
              </a:p>
              <a:p>
                <a:pPr marL="530225" indent="-514350">
                  <a:buFont typeface="+mj-lt"/>
                  <a:buAutoNum type="alphaLcParenR"/>
                </a:pPr>
                <a:r>
                  <a:rPr lang="en-US" sz="3200">
                    <a:solidFill>
                      <a:schemeClr val="tx1"/>
                    </a:solidFill>
                  </a:rPr>
                  <a:t>The relativistic energy</a:t>
                </a:r>
              </a:p>
              <a:p>
                <a:pPr marL="530225" indent="-514350">
                  <a:buFont typeface="+mj-lt"/>
                  <a:buAutoNum type="alphaLcParenR"/>
                </a:pPr>
                <a:r>
                  <a:rPr lang="en-US" sz="3200">
                    <a:solidFill>
                      <a:schemeClr val="tx1"/>
                    </a:solidFill>
                  </a:rPr>
                  <a:t>None of the above</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741949" y="1248109"/>
                <a:ext cx="10824410" cy="3056734"/>
              </a:xfrm>
              <a:blipFill>
                <a:blip r:embed="rId3"/>
                <a:stretch>
                  <a:fillRect l="-1171" t="-1653" r="-1171" b="-5785"/>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071C75F7-8D94-E24B-AC22-58BAAA66BC55}"/>
              </a:ext>
            </a:extLst>
          </p:cNvPr>
          <p:cNvSpPr>
            <a:spLocks noGrp="1"/>
          </p:cNvSpPr>
          <p:nvPr>
            <p:ph type="sldNum" sz="quarter" idx="12"/>
          </p:nvPr>
        </p:nvSpPr>
        <p:spPr/>
        <p:txBody>
          <a:bodyPr/>
          <a:lstStyle/>
          <a:p>
            <a:fld id="{B79B69FD-2E52-A742-8FC1-C69E57207C6B}" type="slidenum">
              <a:rPr lang="en-US" smtClean="0"/>
              <a:pPr/>
              <a:t>29</a:t>
            </a:fld>
            <a:endParaRPr lang="en-US"/>
          </a:p>
        </p:txBody>
      </p:sp>
      <p:sp>
        <p:nvSpPr>
          <p:cNvPr id="9" name="Rectangle 8">
            <a:extLst>
              <a:ext uri="{FF2B5EF4-FFF2-40B4-BE49-F238E27FC236}">
                <a16:creationId xmlns:a16="http://schemas.microsoft.com/office/drawing/2014/main" id="{A7F5ED28-F5A0-F945-B557-D61BBCE9C040}"/>
              </a:ext>
            </a:extLst>
          </p:cNvPr>
          <p:cNvSpPr/>
          <p:nvPr/>
        </p:nvSpPr>
        <p:spPr>
          <a:xfrm>
            <a:off x="662122" y="2728136"/>
            <a:ext cx="4567604" cy="6306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0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B94784-73F6-E444-8A0C-E3543F0835E4}"/>
              </a:ext>
            </a:extLst>
          </p:cNvPr>
          <p:cNvSpPr>
            <a:spLocks noGrp="1"/>
          </p:cNvSpPr>
          <p:nvPr>
            <p:ph type="title"/>
          </p:nvPr>
        </p:nvSpPr>
        <p:spPr/>
        <p:txBody>
          <a:bodyPr/>
          <a:lstStyle/>
          <a:p>
            <a:r>
              <a:rPr lang="en-US" altLang="en-US">
                <a:ea typeface="Arial" charset="0"/>
              </a:rPr>
              <a:t>The Boxcar</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3</a:t>
            </a:fld>
            <a:endParaRPr lang="en-US"/>
          </a:p>
        </p:txBody>
      </p:sp>
      <mc:AlternateContent xmlns:mc="http://schemas.openxmlformats.org/markup-compatibility/2006" xmlns:a14="http://schemas.microsoft.com/office/drawing/2010/main">
        <mc:Choice Requires="a14">
          <p:sp>
            <p:nvSpPr>
              <p:cNvPr id="2096164" name="Rectangle 36"/>
              <p:cNvSpPr>
                <a:spLocks noGrp="1" noChangeArrowheads="1"/>
              </p:cNvSpPr>
              <p:nvPr>
                <p:ph idx="1"/>
              </p:nvPr>
            </p:nvSpPr>
            <p:spPr>
              <a:xfrm>
                <a:off x="498764" y="990412"/>
                <a:ext cx="11321933" cy="4031873"/>
              </a:xfrm>
              <a:noFill/>
              <a:ln/>
            </p:spPr>
            <p:txBody>
              <a:bodyPr/>
              <a:lstStyle/>
              <a:p>
                <a:pPr marL="15875" indent="-15875">
                  <a:buNone/>
                </a:pPr>
                <a:r>
                  <a:rPr lang="en-US" altLang="en-US" sz="3200">
                    <a:latin typeface="Calibri" panose="020F0502020204030204" pitchFamily="34" charset="0"/>
                    <a:ea typeface="Arial" charset="0"/>
                    <a:cs typeface="Calibri" panose="020F0502020204030204" pitchFamily="34" charset="0"/>
                  </a:rPr>
                  <a:t> A boxcar moves right at </a:t>
                </a:r>
                <a14:m>
                  <m:oMath xmlns:m="http://schemas.openxmlformats.org/officeDocument/2006/math">
                    <m:r>
                      <a:rPr lang="en-US" altLang="en-US" sz="3200" i="1" smtClean="0">
                        <a:latin typeface="Cambria Math" panose="02040503050406030204" pitchFamily="18" charset="0"/>
                        <a:ea typeface="Arial" charset="0"/>
                        <a:cs typeface="Calibri" panose="020F0502020204030204" pitchFamily="34" charset="0"/>
                      </a:rPr>
                      <m:t>𝑣</m:t>
                    </m:r>
                    <m:r>
                      <a:rPr lang="en-US" altLang="en-US" sz="3200" i="1" smtClean="0">
                        <a:latin typeface="Cambria Math" panose="02040503050406030204" pitchFamily="18" charset="0"/>
                        <a:ea typeface="Arial" charset="0"/>
                        <a:cs typeface="Calibri" panose="020F0502020204030204" pitchFamily="34" charset="0"/>
                      </a:rPr>
                      <m:t>=</m:t>
                    </m:r>
                    <m:sSub>
                      <m:sSubPr>
                        <m:ctrlPr>
                          <a:rPr lang="en-US" altLang="en-US" sz="3200" b="0" i="1" smtClean="0">
                            <a:latin typeface="Cambria Math" panose="02040503050406030204" pitchFamily="18" charset="0"/>
                            <a:ea typeface="Arial" charset="0"/>
                            <a:cs typeface="Calibri" panose="020F0502020204030204" pitchFamily="34" charset="0"/>
                          </a:rPr>
                        </m:ctrlPr>
                      </m:sSubPr>
                      <m:e>
                        <m:r>
                          <a:rPr lang="en-US" altLang="en-US" sz="3200" i="1" smtClean="0">
                            <a:latin typeface="Cambria Math" panose="02040503050406030204" pitchFamily="18" charset="0"/>
                            <a:ea typeface="Arial" charset="0"/>
                            <a:cs typeface="Calibri" panose="020F0502020204030204" pitchFamily="34" charset="0"/>
                          </a:rPr>
                          <m:t>𝑐</m:t>
                        </m:r>
                      </m:e>
                      <m:sub>
                        <m:r>
                          <a:rPr lang="en-US" altLang="en-US" sz="3200" b="0" i="1" smtClean="0">
                            <a:latin typeface="Cambria Math" panose="02040503050406030204" pitchFamily="18" charset="0"/>
                            <a:ea typeface="Arial" charset="0"/>
                            <a:cs typeface="Calibri" panose="020F0502020204030204" pitchFamily="34" charset="0"/>
                          </a:rPr>
                          <m:t>0</m:t>
                        </m:r>
                      </m:sub>
                    </m:sSub>
                    <m:r>
                      <a:rPr lang="en-US" altLang="en-US" sz="3200" i="1">
                        <a:latin typeface="Cambria Math" panose="02040503050406030204" pitchFamily="18" charset="0"/>
                        <a:ea typeface="Arial" charset="0"/>
                        <a:cs typeface="Calibri" panose="020F0502020204030204" pitchFamily="34" charset="0"/>
                      </a:rPr>
                      <m:t>/2</m:t>
                    </m:r>
                  </m:oMath>
                </a14:m>
                <a:r>
                  <a:rPr lang="en-US" altLang="en-US" sz="3200">
                    <a:latin typeface="Calibri" panose="020F0502020204030204" pitchFamily="34" charset="0"/>
                    <a:ea typeface="Arial" charset="0"/>
                    <a:cs typeface="Calibri" panose="020F0502020204030204" pitchFamily="34" charset="0"/>
                  </a:rPr>
                  <a:t>. A physics student sends a light flash toward the front of the car and measures the light flash speed to be </a:t>
                </a:r>
                <a14:m>
                  <m:oMath xmlns:m="http://schemas.openxmlformats.org/officeDocument/2006/math">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𝑐</m:t>
                        </m:r>
                      </m:e>
                      <m:sub>
                        <m:r>
                          <a:rPr lang="en-US" altLang="en-US" sz="3200" i="1">
                            <a:latin typeface="Cambria Math" panose="02040503050406030204" pitchFamily="18" charset="0"/>
                            <a:ea typeface="Arial" charset="0"/>
                            <a:cs typeface="Calibri" panose="020F0502020204030204" pitchFamily="34" charset="0"/>
                          </a:rPr>
                          <m:t>0</m:t>
                        </m:r>
                      </m:sub>
                    </m:sSub>
                  </m:oMath>
                </a14:m>
                <a:r>
                  <a:rPr lang="en-US" altLang="en-US" sz="3200">
                    <a:latin typeface="Calibri" panose="020F0502020204030204" pitchFamily="34" charset="0"/>
                    <a:ea typeface="Arial" charset="0"/>
                    <a:cs typeface="Calibri" panose="020F0502020204030204" pitchFamily="34" charset="0"/>
                  </a:rPr>
                  <a:t>. What speed will the physics professor at the station measure for the light flash?</a:t>
                </a:r>
              </a:p>
              <a:p>
                <a:pPr marL="401638" indent="-401638">
                  <a:buNone/>
                </a:pPr>
                <a:endParaRPr lang="en-US" altLang="en-US" sz="32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3200">
                    <a:solidFill>
                      <a:schemeClr val="tx1"/>
                    </a:solidFill>
                    <a:latin typeface="Calibri" panose="020F0502020204030204" pitchFamily="34" charset="0"/>
                    <a:cs typeface="Calibri" panose="020F0502020204030204" pitchFamily="34" charset="0"/>
                  </a:rPr>
                  <a:t> </a:t>
                </a:r>
                <a14:m>
                  <m:oMath xmlns:m="http://schemas.openxmlformats.org/officeDocument/2006/math">
                    <m:r>
                      <a:rPr lang="en-US" altLang="en-US" sz="3200" i="1" smtClean="0">
                        <a:solidFill>
                          <a:schemeClr val="tx1"/>
                        </a:solidFill>
                        <a:latin typeface="Cambria Math" panose="02040503050406030204" pitchFamily="18" charset="0"/>
                        <a:cs typeface="Calibri" panose="020F0502020204030204" pitchFamily="34" charset="0"/>
                      </a:rPr>
                      <m:t>𝑣</m:t>
                    </m:r>
                    <m:r>
                      <a:rPr lang="en-US" altLang="en-US" sz="3200" i="1" smtClean="0">
                        <a:solidFill>
                          <a:schemeClr val="tx1"/>
                        </a:solidFill>
                        <a:latin typeface="Cambria Math" panose="02040503050406030204" pitchFamily="18" charset="0"/>
                        <a:cs typeface="Calibri" panose="020F0502020204030204" pitchFamily="34" charset="0"/>
                      </a:rPr>
                      <m:t>=3</m:t>
                    </m:r>
                    <m:sSub>
                      <m:sSubPr>
                        <m:ctrlPr>
                          <a:rPr lang="en-US" altLang="en-US" sz="3200" b="0" i="1" smtClean="0">
                            <a:solidFill>
                              <a:schemeClr val="tx1"/>
                            </a:solidFill>
                            <a:latin typeface="Cambria Math" panose="02040503050406030204" pitchFamily="18" charset="0"/>
                            <a:cs typeface="Calibri" panose="020F0502020204030204" pitchFamily="34" charset="0"/>
                          </a:rPr>
                        </m:ctrlPr>
                      </m:sSubPr>
                      <m:e>
                        <m:r>
                          <a:rPr lang="en-US" altLang="en-US" sz="3200" i="1" smtClean="0">
                            <a:solidFill>
                              <a:schemeClr val="tx1"/>
                            </a:solidFill>
                            <a:latin typeface="Cambria Math" panose="02040503050406030204" pitchFamily="18" charset="0"/>
                            <a:cs typeface="Calibri" panose="020F0502020204030204" pitchFamily="34" charset="0"/>
                          </a:rPr>
                          <m:t>𝑐</m:t>
                        </m:r>
                      </m:e>
                      <m:sub>
                        <m:r>
                          <a:rPr lang="en-US" altLang="en-US" sz="3200" b="0" i="1" smtClean="0">
                            <a:solidFill>
                              <a:schemeClr val="tx1"/>
                            </a:solidFill>
                            <a:latin typeface="Cambria Math" panose="02040503050406030204" pitchFamily="18" charset="0"/>
                            <a:cs typeface="Calibri" panose="020F0502020204030204" pitchFamily="34" charset="0"/>
                          </a:rPr>
                          <m:t>0</m:t>
                        </m:r>
                      </m:sub>
                    </m:sSub>
                    <m:r>
                      <a:rPr lang="en-US" altLang="en-US" sz="3200" i="1">
                        <a:solidFill>
                          <a:schemeClr val="tx1"/>
                        </a:solidFill>
                        <a:latin typeface="Cambria Math" panose="02040503050406030204" pitchFamily="18" charset="0"/>
                        <a:cs typeface="Calibri" panose="020F0502020204030204" pitchFamily="34" charset="0"/>
                      </a:rPr>
                      <m:t>/2</m:t>
                    </m:r>
                  </m:oMath>
                </a14:m>
                <a:endParaRPr lang="en-US" altLang="en-US" sz="3200">
                  <a:solidFill>
                    <a:schemeClr val="tx1"/>
                  </a:solidFill>
                  <a:latin typeface="Calibri" panose="020F0502020204030204" pitchFamily="34" charset="0"/>
                  <a:cs typeface="Calibri" panose="020F0502020204030204" pitchFamily="34" charset="0"/>
                </a:endParaRPr>
              </a:p>
              <a:p>
                <a:pPr marL="514350" indent="-514350">
                  <a:buFont typeface="+mj-lt"/>
                  <a:buAutoNum type="alphaLcParenR"/>
                </a:pPr>
                <a:r>
                  <a:rPr lang="en-US" altLang="en-US" sz="3200">
                    <a:solidFill>
                      <a:schemeClr val="tx1"/>
                    </a:solidFill>
                    <a:latin typeface="Calibri" panose="020F0502020204030204" pitchFamily="34" charset="0"/>
                    <a:cs typeface="Calibri" panose="020F0502020204030204" pitchFamily="34" charset="0"/>
                  </a:rPr>
                  <a:t> </a:t>
                </a:r>
                <a14:m>
                  <m:oMath xmlns:m="http://schemas.openxmlformats.org/officeDocument/2006/math">
                    <m:r>
                      <a:rPr lang="en-US" altLang="en-US" sz="3200" i="1" smtClean="0">
                        <a:solidFill>
                          <a:schemeClr val="tx1"/>
                        </a:solidFill>
                        <a:latin typeface="Cambria Math" panose="02040503050406030204" pitchFamily="18" charset="0"/>
                        <a:cs typeface="Calibri" panose="020F0502020204030204" pitchFamily="34" charset="0"/>
                      </a:rPr>
                      <m:t>𝑣</m:t>
                    </m:r>
                    <m:r>
                      <a:rPr lang="en-US" altLang="en-US" sz="3200" i="1" smtClean="0">
                        <a:solidFill>
                          <a:schemeClr val="tx1"/>
                        </a:solidFill>
                        <a:latin typeface="Cambria Math" panose="02040503050406030204" pitchFamily="18" charset="0"/>
                        <a:cs typeface="Calibri" panose="020F0502020204030204" pitchFamily="34" charset="0"/>
                      </a:rPr>
                      <m:t>=</m:t>
                    </m:r>
                    <m:sSub>
                      <m:sSubPr>
                        <m:ctrlPr>
                          <a:rPr lang="en-US" altLang="en-US" sz="3200" b="0" i="1" smtClean="0">
                            <a:solidFill>
                              <a:schemeClr val="tx1"/>
                            </a:solidFill>
                            <a:latin typeface="Cambria Math" panose="02040503050406030204" pitchFamily="18" charset="0"/>
                            <a:cs typeface="Calibri" panose="020F0502020204030204" pitchFamily="34" charset="0"/>
                          </a:rPr>
                        </m:ctrlPr>
                      </m:sSubPr>
                      <m:e>
                        <m:r>
                          <a:rPr lang="en-US" altLang="en-US" sz="3200" i="1" smtClean="0">
                            <a:solidFill>
                              <a:schemeClr val="tx1"/>
                            </a:solidFill>
                            <a:latin typeface="Cambria Math" panose="02040503050406030204" pitchFamily="18" charset="0"/>
                            <a:cs typeface="Calibri" panose="020F0502020204030204" pitchFamily="34" charset="0"/>
                          </a:rPr>
                          <m:t>𝑐</m:t>
                        </m:r>
                      </m:e>
                      <m:sub>
                        <m:r>
                          <a:rPr lang="en-US" altLang="en-US" sz="3200" b="0" i="1" smtClean="0">
                            <a:solidFill>
                              <a:schemeClr val="tx1"/>
                            </a:solidFill>
                            <a:latin typeface="Cambria Math" panose="02040503050406030204" pitchFamily="18" charset="0"/>
                            <a:cs typeface="Calibri" panose="020F0502020204030204" pitchFamily="34" charset="0"/>
                          </a:rPr>
                          <m:t>0</m:t>
                        </m:r>
                      </m:sub>
                    </m:sSub>
                    <m:r>
                      <a:rPr lang="en-US" altLang="en-US" sz="3200" i="1">
                        <a:solidFill>
                          <a:schemeClr val="tx1"/>
                        </a:solidFill>
                        <a:latin typeface="Cambria Math" panose="02040503050406030204" pitchFamily="18" charset="0"/>
                        <a:cs typeface="Calibri" panose="020F0502020204030204" pitchFamily="34" charset="0"/>
                      </a:rPr>
                      <m:t>/2</m:t>
                    </m:r>
                  </m:oMath>
                </a14:m>
                <a:endParaRPr lang="en-US" altLang="en-US" sz="3200" baseline="30000">
                  <a:solidFill>
                    <a:schemeClr val="tx1"/>
                  </a:solidFill>
                  <a:latin typeface="Calibri" panose="020F0502020204030204" pitchFamily="34" charset="0"/>
                  <a:cs typeface="Calibri" panose="020F0502020204030204" pitchFamily="34" charset="0"/>
                </a:endParaRPr>
              </a:p>
              <a:p>
                <a:pPr marL="514350" indent="-514350">
                  <a:buFont typeface="+mj-lt"/>
                  <a:buAutoNum type="alphaLcParenR"/>
                </a:pPr>
                <a:r>
                  <a:rPr lang="en-US" altLang="en-US" sz="3200">
                    <a:solidFill>
                      <a:schemeClr val="tx1"/>
                    </a:solidFill>
                    <a:latin typeface="Calibri" panose="020F0502020204030204" pitchFamily="34" charset="0"/>
                    <a:cs typeface="Calibri" panose="020F0502020204030204" pitchFamily="34" charset="0"/>
                  </a:rPr>
                  <a:t> </a:t>
                </a:r>
                <a14:m>
                  <m:oMath xmlns:m="http://schemas.openxmlformats.org/officeDocument/2006/math">
                    <m:r>
                      <a:rPr lang="en-US" altLang="en-US" sz="3200" i="1" smtClean="0">
                        <a:solidFill>
                          <a:schemeClr val="tx1"/>
                        </a:solidFill>
                        <a:latin typeface="Cambria Math" panose="02040503050406030204" pitchFamily="18" charset="0"/>
                        <a:cs typeface="Calibri" panose="020F0502020204030204" pitchFamily="34" charset="0"/>
                      </a:rPr>
                      <m:t>𝑣</m:t>
                    </m:r>
                    <m:r>
                      <a:rPr lang="en-US" altLang="en-US" sz="3200" i="1" smtClean="0">
                        <a:solidFill>
                          <a:schemeClr val="tx1"/>
                        </a:solidFill>
                        <a:latin typeface="Cambria Math" panose="02040503050406030204" pitchFamily="18" charset="0"/>
                        <a:cs typeface="Calibri" panose="020F0502020204030204" pitchFamily="34" charset="0"/>
                      </a:rPr>
                      <m:t>=</m:t>
                    </m:r>
                    <m:sSub>
                      <m:sSubPr>
                        <m:ctrlPr>
                          <a:rPr lang="en-US" altLang="en-US" sz="3200" b="0" i="1" smtClean="0">
                            <a:solidFill>
                              <a:schemeClr val="tx1"/>
                            </a:solidFill>
                            <a:latin typeface="Cambria Math" panose="02040503050406030204" pitchFamily="18" charset="0"/>
                            <a:cs typeface="Calibri" panose="020F0502020204030204" pitchFamily="34" charset="0"/>
                          </a:rPr>
                        </m:ctrlPr>
                      </m:sSubPr>
                      <m:e>
                        <m:r>
                          <a:rPr lang="en-US" altLang="en-US" sz="3200" i="1" smtClean="0">
                            <a:solidFill>
                              <a:schemeClr val="tx1"/>
                            </a:solidFill>
                            <a:latin typeface="Cambria Math" panose="02040503050406030204" pitchFamily="18" charset="0"/>
                            <a:cs typeface="Calibri" panose="020F0502020204030204" pitchFamily="34" charset="0"/>
                          </a:rPr>
                          <m:t>𝑐</m:t>
                        </m:r>
                      </m:e>
                      <m:sub>
                        <m:r>
                          <a:rPr lang="en-US" altLang="en-US" sz="3200" b="0" i="1" smtClean="0">
                            <a:solidFill>
                              <a:schemeClr val="tx1"/>
                            </a:solidFill>
                            <a:latin typeface="Cambria Math" panose="02040503050406030204" pitchFamily="18" charset="0"/>
                            <a:cs typeface="Calibri" panose="020F0502020204030204" pitchFamily="34" charset="0"/>
                          </a:rPr>
                          <m:t>0</m:t>
                        </m:r>
                      </m:sub>
                    </m:sSub>
                  </m:oMath>
                </a14:m>
                <a:endParaRPr lang="en-US" altLang="en-US" sz="3200" baseline="-25000">
                  <a:solidFill>
                    <a:schemeClr val="tx1"/>
                  </a:solidFill>
                  <a:latin typeface="Calibri" panose="020F0502020204030204" pitchFamily="34" charset="0"/>
                  <a:cs typeface="Calibri" panose="020F0502020204030204" pitchFamily="34" charset="0"/>
                </a:endParaRPr>
              </a:p>
            </p:txBody>
          </p:sp>
        </mc:Choice>
        <mc:Fallback xmlns="">
          <p:sp>
            <p:nvSpPr>
              <p:cNvPr id="2096164" name="Rectangle 36"/>
              <p:cNvSpPr>
                <a:spLocks noGrp="1" noRot="1" noChangeAspect="1" noMove="1" noResize="1" noEditPoints="1" noAdjustHandles="1" noChangeArrowheads="1" noChangeShapeType="1" noTextEdit="1"/>
              </p:cNvSpPr>
              <p:nvPr>
                <p:ph idx="1"/>
              </p:nvPr>
            </p:nvSpPr>
            <p:spPr>
              <a:xfrm>
                <a:off x="498764" y="990412"/>
                <a:ext cx="11321933" cy="4031873"/>
              </a:xfrm>
              <a:blipFill>
                <a:blip r:embed="rId4"/>
                <a:stretch>
                  <a:fillRect l="-1344" t="-1572" r="-1904" b="-4403"/>
                </a:stretch>
              </a:blipFill>
              <a:ln/>
            </p:spPr>
            <p:txBody>
              <a:bodyPr/>
              <a:lstStyle/>
              <a:p>
                <a:r>
                  <a:rPr lang="en-US">
                    <a:noFill/>
                  </a:rPr>
                  <a:t> </a:t>
                </a:r>
              </a:p>
            </p:txBody>
          </p:sp>
        </mc:Fallback>
      </mc:AlternateContent>
      <p:grpSp>
        <p:nvGrpSpPr>
          <p:cNvPr id="37" name="Group 12">
            <a:extLst>
              <a:ext uri="{FF2B5EF4-FFF2-40B4-BE49-F238E27FC236}">
                <a16:creationId xmlns:a16="http://schemas.microsoft.com/office/drawing/2014/main" id="{AEBA2DDE-7B80-0F48-9042-CB8CB87A8035}"/>
              </a:ext>
            </a:extLst>
          </p:cNvPr>
          <p:cNvGrpSpPr>
            <a:grpSpLocks/>
          </p:cNvGrpSpPr>
          <p:nvPr/>
        </p:nvGrpSpPr>
        <p:grpSpPr bwMode="auto">
          <a:xfrm>
            <a:off x="6870961" y="3060223"/>
            <a:ext cx="4777170" cy="1797558"/>
            <a:chOff x="2495" y="2141"/>
            <a:chExt cx="3279" cy="1685"/>
          </a:xfrm>
        </p:grpSpPr>
        <p:sp>
          <p:nvSpPr>
            <p:cNvPr id="38" name="Rectangle 13">
              <a:extLst>
                <a:ext uri="{FF2B5EF4-FFF2-40B4-BE49-F238E27FC236}">
                  <a16:creationId xmlns:a16="http://schemas.microsoft.com/office/drawing/2014/main" id="{4973229C-86C4-964A-BBD6-E46E81B16EF8}"/>
                </a:ext>
              </a:extLst>
            </p:cNvPr>
            <p:cNvSpPr>
              <a:spLocks noChangeArrowheads="1"/>
            </p:cNvSpPr>
            <p:nvPr/>
          </p:nvSpPr>
          <p:spPr bwMode="auto">
            <a:xfrm>
              <a:off x="2495" y="2237"/>
              <a:ext cx="3209" cy="1589"/>
            </a:xfrm>
            <a:prstGeom prst="rect">
              <a:avLst/>
            </a:prstGeom>
            <a:noFill/>
            <a:ln w="9525">
              <a:no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Line 14">
              <a:extLst>
                <a:ext uri="{FF2B5EF4-FFF2-40B4-BE49-F238E27FC236}">
                  <a16:creationId xmlns:a16="http://schemas.microsoft.com/office/drawing/2014/main" id="{27B1FC25-3DE4-DE45-AEE7-2401E4F5AD30}"/>
                </a:ext>
              </a:extLst>
            </p:cNvPr>
            <p:cNvSpPr>
              <a:spLocks noChangeShapeType="1"/>
            </p:cNvSpPr>
            <p:nvPr/>
          </p:nvSpPr>
          <p:spPr bwMode="auto">
            <a:xfrm>
              <a:off x="5109" y="2968"/>
              <a:ext cx="40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63" name="Text Box 15">
                  <a:extLst>
                    <a:ext uri="{FF2B5EF4-FFF2-40B4-BE49-F238E27FC236}">
                      <a16:creationId xmlns:a16="http://schemas.microsoft.com/office/drawing/2014/main" id="{47A56271-3677-8344-B698-5D39162EDB10}"/>
                    </a:ext>
                  </a:extLst>
                </p:cNvPr>
                <p:cNvSpPr txBox="1">
                  <a:spLocks noChangeArrowheads="1"/>
                </p:cNvSpPr>
                <p:nvPr/>
              </p:nvSpPr>
              <p:spPr bwMode="auto">
                <a:xfrm>
                  <a:off x="5133" y="3013"/>
                  <a:ext cx="641" cy="398"/>
                </a:xfrm>
                <a:prstGeom prst="rect">
                  <a:avLst/>
                </a:prstGeom>
                <a:noFill/>
                <a:ln>
                  <a:noFill/>
                </a:ln>
                <a:effectLst/>
                <a:extLst>
                  <a:ext uri="{91240B29-F687-4F45-9708-019B960494DF}">
                    <a14:hiddenLine w="38100">
                      <a:solidFill>
                        <a:schemeClr val="accent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altLang="en-US" sz="2400" b="0" i="1" smtClean="0">
                                <a:latin typeface="Cambria Math" panose="02040503050406030204" pitchFamily="18" charset="0"/>
                                <a:ea typeface="Arial" charset="0"/>
                                <a:cs typeface="Arial" charset="0"/>
                              </a:rPr>
                            </m:ctrlPr>
                          </m:sSubPr>
                          <m:e>
                            <m:r>
                              <a:rPr lang="en-US" altLang="en-US" sz="2400" i="1" smtClean="0">
                                <a:latin typeface="Cambria Math" panose="02040503050406030204" pitchFamily="18" charset="0"/>
                                <a:ea typeface="Arial" charset="0"/>
                                <a:cs typeface="Arial" charset="0"/>
                              </a:rPr>
                              <m:t>𝑐</m:t>
                            </m:r>
                          </m:e>
                          <m:sub>
                            <m:r>
                              <a:rPr lang="en-US" altLang="en-US" sz="2400" b="0" i="1" smtClean="0">
                                <a:latin typeface="Cambria Math" panose="02040503050406030204" pitchFamily="18" charset="0"/>
                                <a:ea typeface="Arial" charset="0"/>
                                <a:cs typeface="Arial" charset="0"/>
                              </a:rPr>
                              <m:t>0</m:t>
                            </m:r>
                          </m:sub>
                        </m:sSub>
                        <m:r>
                          <a:rPr lang="en-US" altLang="en-US" sz="2400" i="1" smtClean="0">
                            <a:latin typeface="Cambria Math" panose="02040503050406030204" pitchFamily="18" charset="0"/>
                            <a:ea typeface="Arial" charset="0"/>
                            <a:cs typeface="Arial" charset="0"/>
                          </a:rPr>
                          <m:t>/2 </m:t>
                        </m:r>
                      </m:oMath>
                    </m:oMathPara>
                  </a14:m>
                  <a:endParaRPr lang="en-US" altLang="en-US" sz="2400">
                    <a:latin typeface="Arial" charset="0"/>
                    <a:ea typeface="Arial" charset="0"/>
                    <a:cs typeface="Arial" charset="0"/>
                  </a:endParaRPr>
                </a:p>
              </p:txBody>
            </p:sp>
          </mc:Choice>
          <mc:Fallback xmlns="">
            <p:sp>
              <p:nvSpPr>
                <p:cNvPr id="63" name="Text Box 15">
                  <a:extLst>
                    <a:ext uri="{FF2B5EF4-FFF2-40B4-BE49-F238E27FC236}">
                      <a16:creationId xmlns:a16="http://schemas.microsoft.com/office/drawing/2014/main" id="{47A56271-3677-8344-B698-5D39162EDB10}"/>
                    </a:ext>
                  </a:extLst>
                </p:cNvPr>
                <p:cNvSpPr txBox="1">
                  <a:spLocks noRot="1" noChangeAspect="1" noMove="1" noResize="1" noEditPoints="1" noAdjustHandles="1" noChangeArrowheads="1" noChangeShapeType="1" noTextEdit="1"/>
                </p:cNvSpPr>
                <p:nvPr/>
              </p:nvSpPr>
              <p:spPr bwMode="auto">
                <a:xfrm>
                  <a:off x="5133" y="3013"/>
                  <a:ext cx="641" cy="398"/>
                </a:xfrm>
                <a:prstGeom prst="rect">
                  <a:avLst/>
                </a:prstGeom>
                <a:blipFill>
                  <a:blip r:embed="rId6"/>
                  <a:stretch>
                    <a:fillRect t="-2857" r="-1351" b="-20000"/>
                  </a:stretch>
                </a:blip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nvGrpSpPr>
            <p:cNvPr id="64" name="Group 16">
              <a:extLst>
                <a:ext uri="{FF2B5EF4-FFF2-40B4-BE49-F238E27FC236}">
                  <a16:creationId xmlns:a16="http://schemas.microsoft.com/office/drawing/2014/main" id="{AFFDD7D8-828A-7044-9EFA-8E351C4FD4A3}"/>
                </a:ext>
              </a:extLst>
            </p:cNvPr>
            <p:cNvGrpSpPr>
              <a:grpSpLocks/>
            </p:cNvGrpSpPr>
            <p:nvPr/>
          </p:nvGrpSpPr>
          <p:grpSpPr bwMode="auto">
            <a:xfrm>
              <a:off x="2824" y="2466"/>
              <a:ext cx="2238" cy="1254"/>
              <a:chOff x="4054" y="0"/>
              <a:chExt cx="1451" cy="833"/>
            </a:xfrm>
          </p:grpSpPr>
          <p:sp>
            <p:nvSpPr>
              <p:cNvPr id="85" name="Rectangle 17">
                <a:extLst>
                  <a:ext uri="{FF2B5EF4-FFF2-40B4-BE49-F238E27FC236}">
                    <a16:creationId xmlns:a16="http://schemas.microsoft.com/office/drawing/2014/main" id="{165116AA-B8E3-0F47-8995-CACE219B4699}"/>
                  </a:ext>
                </a:extLst>
              </p:cNvPr>
              <p:cNvSpPr>
                <a:spLocks noChangeArrowheads="1"/>
              </p:cNvSpPr>
              <p:nvPr/>
            </p:nvSpPr>
            <p:spPr bwMode="auto">
              <a:xfrm>
                <a:off x="4054" y="0"/>
                <a:ext cx="1451" cy="600"/>
              </a:xfrm>
              <a:prstGeom prst="rect">
                <a:avLst/>
              </a:prstGeom>
              <a:solidFill>
                <a:srgbClr val="EFDCCD"/>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86" name="Group 18">
                <a:extLst>
                  <a:ext uri="{FF2B5EF4-FFF2-40B4-BE49-F238E27FC236}">
                    <a16:creationId xmlns:a16="http://schemas.microsoft.com/office/drawing/2014/main" id="{3A1BBB7D-4C92-9C49-853A-0402273ACF90}"/>
                  </a:ext>
                </a:extLst>
              </p:cNvPr>
              <p:cNvGrpSpPr>
                <a:grpSpLocks/>
              </p:cNvGrpSpPr>
              <p:nvPr/>
            </p:nvGrpSpPr>
            <p:grpSpPr bwMode="auto">
              <a:xfrm>
                <a:off x="4063" y="633"/>
                <a:ext cx="1434" cy="200"/>
                <a:chOff x="4064" y="633"/>
                <a:chExt cx="1434" cy="200"/>
              </a:xfrm>
            </p:grpSpPr>
            <p:grpSp>
              <p:nvGrpSpPr>
                <p:cNvPr id="87" name="Group 19">
                  <a:extLst>
                    <a:ext uri="{FF2B5EF4-FFF2-40B4-BE49-F238E27FC236}">
                      <a16:creationId xmlns:a16="http://schemas.microsoft.com/office/drawing/2014/main" id="{661E2C8E-BE53-C74A-BADD-C01B7ECCF25C}"/>
                    </a:ext>
                  </a:extLst>
                </p:cNvPr>
                <p:cNvGrpSpPr>
                  <a:grpSpLocks/>
                </p:cNvGrpSpPr>
                <p:nvPr/>
              </p:nvGrpSpPr>
              <p:grpSpPr bwMode="auto">
                <a:xfrm>
                  <a:off x="4064" y="633"/>
                  <a:ext cx="442" cy="200"/>
                  <a:chOff x="4100" y="625"/>
                  <a:chExt cx="442" cy="200"/>
                </a:xfrm>
              </p:grpSpPr>
              <p:grpSp>
                <p:nvGrpSpPr>
                  <p:cNvPr id="93" name="Group 20">
                    <a:extLst>
                      <a:ext uri="{FF2B5EF4-FFF2-40B4-BE49-F238E27FC236}">
                        <a16:creationId xmlns:a16="http://schemas.microsoft.com/office/drawing/2014/main" id="{5526C92A-7C8C-E641-AB60-D38BF8A8B4C6}"/>
                      </a:ext>
                    </a:extLst>
                  </p:cNvPr>
                  <p:cNvGrpSpPr>
                    <a:grpSpLocks/>
                  </p:cNvGrpSpPr>
                  <p:nvPr/>
                </p:nvGrpSpPr>
                <p:grpSpPr bwMode="auto">
                  <a:xfrm>
                    <a:off x="4100" y="625"/>
                    <a:ext cx="442" cy="200"/>
                    <a:chOff x="4100" y="625"/>
                    <a:chExt cx="442" cy="200"/>
                  </a:xfrm>
                </p:grpSpPr>
                <p:sp>
                  <p:nvSpPr>
                    <p:cNvPr id="95" name="Oval 21">
                      <a:extLst>
                        <a:ext uri="{FF2B5EF4-FFF2-40B4-BE49-F238E27FC236}">
                          <a16:creationId xmlns:a16="http://schemas.microsoft.com/office/drawing/2014/main" id="{C1D97321-504B-A249-AEB1-1FB4B4D2D77B}"/>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96" name="Oval 22">
                      <a:extLst>
                        <a:ext uri="{FF2B5EF4-FFF2-40B4-BE49-F238E27FC236}">
                          <a16:creationId xmlns:a16="http://schemas.microsoft.com/office/drawing/2014/main" id="{9D74BB9E-E9E2-A345-93A3-EA13C84F99F8}"/>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94" name="Rectangle 23">
                    <a:extLst>
                      <a:ext uri="{FF2B5EF4-FFF2-40B4-BE49-F238E27FC236}">
                        <a16:creationId xmlns:a16="http://schemas.microsoft.com/office/drawing/2014/main" id="{AAE5AE26-CDB8-9C4D-8B1B-C8D6AF36D5A6}"/>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88" name="Group 24">
                  <a:extLst>
                    <a:ext uri="{FF2B5EF4-FFF2-40B4-BE49-F238E27FC236}">
                      <a16:creationId xmlns:a16="http://schemas.microsoft.com/office/drawing/2014/main" id="{5160BC47-1C95-9044-9005-F72C59F10449}"/>
                    </a:ext>
                  </a:extLst>
                </p:cNvPr>
                <p:cNvGrpSpPr>
                  <a:grpSpLocks/>
                </p:cNvGrpSpPr>
                <p:nvPr/>
              </p:nvGrpSpPr>
              <p:grpSpPr bwMode="auto">
                <a:xfrm>
                  <a:off x="5056" y="633"/>
                  <a:ext cx="442" cy="200"/>
                  <a:chOff x="4100" y="625"/>
                  <a:chExt cx="442" cy="200"/>
                </a:xfrm>
              </p:grpSpPr>
              <p:grpSp>
                <p:nvGrpSpPr>
                  <p:cNvPr id="89" name="Group 25">
                    <a:extLst>
                      <a:ext uri="{FF2B5EF4-FFF2-40B4-BE49-F238E27FC236}">
                        <a16:creationId xmlns:a16="http://schemas.microsoft.com/office/drawing/2014/main" id="{E1D11F21-B1E5-DE4C-ADE9-A1756AC5196F}"/>
                      </a:ext>
                    </a:extLst>
                  </p:cNvPr>
                  <p:cNvGrpSpPr>
                    <a:grpSpLocks/>
                  </p:cNvGrpSpPr>
                  <p:nvPr/>
                </p:nvGrpSpPr>
                <p:grpSpPr bwMode="auto">
                  <a:xfrm>
                    <a:off x="4100" y="625"/>
                    <a:ext cx="442" cy="200"/>
                    <a:chOff x="4100" y="625"/>
                    <a:chExt cx="442" cy="200"/>
                  </a:xfrm>
                </p:grpSpPr>
                <p:sp>
                  <p:nvSpPr>
                    <p:cNvPr id="91" name="Oval 26">
                      <a:extLst>
                        <a:ext uri="{FF2B5EF4-FFF2-40B4-BE49-F238E27FC236}">
                          <a16:creationId xmlns:a16="http://schemas.microsoft.com/office/drawing/2014/main" id="{BE3BC8F6-1A77-7B47-A363-B84AF4992D7A}"/>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92" name="Oval 27">
                      <a:extLst>
                        <a:ext uri="{FF2B5EF4-FFF2-40B4-BE49-F238E27FC236}">
                          <a16:creationId xmlns:a16="http://schemas.microsoft.com/office/drawing/2014/main" id="{CA084BF2-FF77-5947-99F9-0672664E6077}"/>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90" name="Rectangle 28">
                    <a:extLst>
                      <a:ext uri="{FF2B5EF4-FFF2-40B4-BE49-F238E27FC236}">
                        <a16:creationId xmlns:a16="http://schemas.microsoft.com/office/drawing/2014/main" id="{DFFA13BE-D9D5-0243-9BE2-9101F3527BEC}"/>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grpSp>
        <p:sp>
          <p:nvSpPr>
            <p:cNvPr id="65" name="Line 29">
              <a:extLst>
                <a:ext uri="{FF2B5EF4-FFF2-40B4-BE49-F238E27FC236}">
                  <a16:creationId xmlns:a16="http://schemas.microsoft.com/office/drawing/2014/main" id="{DAFCC9B5-E6EF-8B40-8541-83D4FF2EAE9E}"/>
                </a:ext>
              </a:extLst>
            </p:cNvPr>
            <p:cNvSpPr>
              <a:spLocks noChangeShapeType="1"/>
            </p:cNvSpPr>
            <p:nvPr/>
          </p:nvSpPr>
          <p:spPr bwMode="auto">
            <a:xfrm>
              <a:off x="3517" y="3248"/>
              <a:ext cx="180" cy="0"/>
            </a:xfrm>
            <a:prstGeom prst="line">
              <a:avLst/>
            </a:prstGeom>
            <a:noFill/>
            <a:ln w="28575">
              <a:solidFill>
                <a:srgbClr val="FC0128"/>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6" name="Line 30">
              <a:extLst>
                <a:ext uri="{FF2B5EF4-FFF2-40B4-BE49-F238E27FC236}">
                  <a16:creationId xmlns:a16="http://schemas.microsoft.com/office/drawing/2014/main" id="{139A3B25-973A-E94E-B0ED-1B6D501082F0}"/>
                </a:ext>
              </a:extLst>
            </p:cNvPr>
            <p:cNvSpPr>
              <a:spLocks noChangeShapeType="1"/>
            </p:cNvSpPr>
            <p:nvPr/>
          </p:nvSpPr>
          <p:spPr bwMode="auto">
            <a:xfrm>
              <a:off x="3783" y="3251"/>
              <a:ext cx="180" cy="0"/>
            </a:xfrm>
            <a:prstGeom prst="line">
              <a:avLst/>
            </a:prstGeom>
            <a:noFill/>
            <a:ln w="28575">
              <a:solidFill>
                <a:srgbClr val="FC0128"/>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7" name="Line 31">
              <a:extLst>
                <a:ext uri="{FF2B5EF4-FFF2-40B4-BE49-F238E27FC236}">
                  <a16:creationId xmlns:a16="http://schemas.microsoft.com/office/drawing/2014/main" id="{D82A0C34-E754-A144-93B1-895825D040FE}"/>
                </a:ext>
              </a:extLst>
            </p:cNvPr>
            <p:cNvSpPr>
              <a:spLocks noChangeShapeType="1"/>
            </p:cNvSpPr>
            <p:nvPr/>
          </p:nvSpPr>
          <p:spPr bwMode="auto">
            <a:xfrm>
              <a:off x="4059" y="3238"/>
              <a:ext cx="180" cy="0"/>
            </a:xfrm>
            <a:prstGeom prst="line">
              <a:avLst/>
            </a:prstGeom>
            <a:noFill/>
            <a:ln w="28575">
              <a:solidFill>
                <a:srgbClr val="FC0128"/>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8" name="Line 32">
              <a:extLst>
                <a:ext uri="{FF2B5EF4-FFF2-40B4-BE49-F238E27FC236}">
                  <a16:creationId xmlns:a16="http://schemas.microsoft.com/office/drawing/2014/main" id="{9FD87C44-0A1A-6742-B0D1-DA804FE1FE80}"/>
                </a:ext>
              </a:extLst>
            </p:cNvPr>
            <p:cNvSpPr>
              <a:spLocks noChangeShapeType="1"/>
            </p:cNvSpPr>
            <p:nvPr/>
          </p:nvSpPr>
          <p:spPr bwMode="auto">
            <a:xfrm>
              <a:off x="2824" y="2330"/>
              <a:ext cx="899" cy="0"/>
            </a:xfrm>
            <a:prstGeom prst="line">
              <a:avLst/>
            </a:prstGeom>
            <a:noFill/>
            <a:ln w="95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Text Box 33">
              <a:extLst>
                <a:ext uri="{FF2B5EF4-FFF2-40B4-BE49-F238E27FC236}">
                  <a16:creationId xmlns:a16="http://schemas.microsoft.com/office/drawing/2014/main" id="{C4CF567B-4BE9-8C4D-BA44-A008A7537C06}"/>
                </a:ext>
              </a:extLst>
            </p:cNvPr>
            <p:cNvSpPr txBox="1">
              <a:spLocks noChangeArrowheads="1"/>
            </p:cNvSpPr>
            <p:nvPr/>
          </p:nvSpPr>
          <p:spPr bwMode="auto">
            <a:xfrm>
              <a:off x="3694" y="2141"/>
              <a:ext cx="609" cy="398"/>
            </a:xfrm>
            <a:prstGeom prst="rect">
              <a:avLst/>
            </a:prstGeom>
            <a:noFill/>
            <a:ln>
              <a:noFill/>
            </a:ln>
            <a:effectLst/>
            <a:extLst>
              <a:ext uri="{909E8E84-426E-40DD-AFC4-6F175D3DCCD1}">
                <a14:hiddenFill xmlns:a14="http://schemas.microsoft.com/office/drawing/2010/main">
                  <a:solidFill>
                    <a:srgbClr val="EFDCCD"/>
                  </a:solidFill>
                </a14:hiddenFill>
              </a:ex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altLang="en-US" sz="2400" b="1">
                  <a:latin typeface="Arial" charset="0"/>
                  <a:ea typeface="Arial" charset="0"/>
                  <a:cs typeface="Arial" charset="0"/>
                </a:rPr>
                <a:t>10 m</a:t>
              </a:r>
            </a:p>
          </p:txBody>
        </p:sp>
        <p:sp>
          <p:nvSpPr>
            <p:cNvPr id="70" name="Line 34">
              <a:extLst>
                <a:ext uri="{FF2B5EF4-FFF2-40B4-BE49-F238E27FC236}">
                  <a16:creationId xmlns:a16="http://schemas.microsoft.com/office/drawing/2014/main" id="{694771B9-608A-484D-B5B1-95151C90E14D}"/>
                </a:ext>
              </a:extLst>
            </p:cNvPr>
            <p:cNvSpPr>
              <a:spLocks noChangeShapeType="1"/>
            </p:cNvSpPr>
            <p:nvPr/>
          </p:nvSpPr>
          <p:spPr bwMode="auto">
            <a:xfrm>
              <a:off x="4252" y="2333"/>
              <a:ext cx="821" cy="0"/>
            </a:xfrm>
            <a:prstGeom prst="line">
              <a:avLst/>
            </a:prstGeom>
            <a:noFill/>
            <a:ln w="95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1" name="Group 35">
              <a:extLst>
                <a:ext uri="{FF2B5EF4-FFF2-40B4-BE49-F238E27FC236}">
                  <a16:creationId xmlns:a16="http://schemas.microsoft.com/office/drawing/2014/main" id="{7067E7F0-2284-784E-BDD4-E0FC9627FAC6}"/>
                </a:ext>
              </a:extLst>
            </p:cNvPr>
            <p:cNvGrpSpPr>
              <a:grpSpLocks/>
            </p:cNvGrpSpPr>
            <p:nvPr/>
          </p:nvGrpSpPr>
          <p:grpSpPr bwMode="auto">
            <a:xfrm rot="-16203219">
              <a:off x="3663" y="2793"/>
              <a:ext cx="314" cy="404"/>
              <a:chOff x="4103" y="2041"/>
              <a:chExt cx="758" cy="867"/>
            </a:xfrm>
          </p:grpSpPr>
          <p:sp>
            <p:nvSpPr>
              <p:cNvPr id="73" name="Freeform 36">
                <a:extLst>
                  <a:ext uri="{FF2B5EF4-FFF2-40B4-BE49-F238E27FC236}">
                    <a16:creationId xmlns:a16="http://schemas.microsoft.com/office/drawing/2014/main" id="{1129AD2C-92B0-C04E-8BF3-2CA6E2001F65}"/>
                  </a:ext>
                </a:extLst>
              </p:cNvPr>
              <p:cNvSpPr>
                <a:spLocks/>
              </p:cNvSpPr>
              <p:nvPr/>
            </p:nvSpPr>
            <p:spPr bwMode="auto">
              <a:xfrm>
                <a:off x="4103" y="2041"/>
                <a:ext cx="758" cy="625"/>
              </a:xfrm>
              <a:custGeom>
                <a:avLst/>
                <a:gdLst>
                  <a:gd name="T0" fmla="*/ 807 w 2275"/>
                  <a:gd name="T1" fmla="*/ 1788 h 1877"/>
                  <a:gd name="T2" fmla="*/ 60 w 2275"/>
                  <a:gd name="T3" fmla="*/ 1512 h 1877"/>
                  <a:gd name="T4" fmla="*/ 376 w 2275"/>
                  <a:gd name="T5" fmla="*/ 1431 h 1877"/>
                  <a:gd name="T6" fmla="*/ 0 w 2275"/>
                  <a:gd name="T7" fmla="*/ 1127 h 1877"/>
                  <a:gd name="T8" fmla="*/ 369 w 2275"/>
                  <a:gd name="T9" fmla="*/ 1208 h 1877"/>
                  <a:gd name="T10" fmla="*/ 100 w 2275"/>
                  <a:gd name="T11" fmla="*/ 695 h 1877"/>
                  <a:gd name="T12" fmla="*/ 505 w 2275"/>
                  <a:gd name="T13" fmla="*/ 897 h 1877"/>
                  <a:gd name="T14" fmla="*/ 336 w 2275"/>
                  <a:gd name="T15" fmla="*/ 297 h 1877"/>
                  <a:gd name="T16" fmla="*/ 800 w 2275"/>
                  <a:gd name="T17" fmla="*/ 588 h 1877"/>
                  <a:gd name="T18" fmla="*/ 1144 w 2275"/>
                  <a:gd name="T19" fmla="*/ 0 h 1877"/>
                  <a:gd name="T20" fmla="*/ 1292 w 2275"/>
                  <a:gd name="T21" fmla="*/ 473 h 1877"/>
                  <a:gd name="T22" fmla="*/ 1912 w 2275"/>
                  <a:gd name="T23" fmla="*/ 74 h 1877"/>
                  <a:gd name="T24" fmla="*/ 1615 w 2275"/>
                  <a:gd name="T25" fmla="*/ 581 h 1877"/>
                  <a:gd name="T26" fmla="*/ 2127 w 2275"/>
                  <a:gd name="T27" fmla="*/ 480 h 1877"/>
                  <a:gd name="T28" fmla="*/ 1865 w 2275"/>
                  <a:gd name="T29" fmla="*/ 871 h 1877"/>
                  <a:gd name="T30" fmla="*/ 2275 w 2275"/>
                  <a:gd name="T31" fmla="*/ 817 h 1877"/>
                  <a:gd name="T32" fmla="*/ 1858 w 2275"/>
                  <a:gd name="T33" fmla="*/ 1215 h 1877"/>
                  <a:gd name="T34" fmla="*/ 2235 w 2275"/>
                  <a:gd name="T35" fmla="*/ 1168 h 1877"/>
                  <a:gd name="T36" fmla="*/ 1636 w 2275"/>
                  <a:gd name="T37" fmla="*/ 1573 h 1877"/>
                  <a:gd name="T38" fmla="*/ 1898 w 2275"/>
                  <a:gd name="T39" fmla="*/ 1647 h 1877"/>
                  <a:gd name="T40" fmla="*/ 1313 w 2275"/>
                  <a:gd name="T41" fmla="*/ 1877 h 1877"/>
                  <a:gd name="T42" fmla="*/ 807 w 2275"/>
                  <a:gd name="T43" fmla="*/ 1788 h 1877"/>
                  <a:gd name="T44" fmla="*/ 807 w 2275"/>
                  <a:gd name="T45" fmla="*/ 1788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5" h="1877">
                    <a:moveTo>
                      <a:pt x="807" y="1788"/>
                    </a:moveTo>
                    <a:lnTo>
                      <a:pt x="60" y="1512"/>
                    </a:lnTo>
                    <a:lnTo>
                      <a:pt x="376" y="1431"/>
                    </a:lnTo>
                    <a:lnTo>
                      <a:pt x="0" y="1127"/>
                    </a:lnTo>
                    <a:lnTo>
                      <a:pt x="369" y="1208"/>
                    </a:lnTo>
                    <a:lnTo>
                      <a:pt x="100" y="695"/>
                    </a:lnTo>
                    <a:lnTo>
                      <a:pt x="505" y="897"/>
                    </a:lnTo>
                    <a:lnTo>
                      <a:pt x="336" y="297"/>
                    </a:lnTo>
                    <a:lnTo>
                      <a:pt x="800" y="588"/>
                    </a:lnTo>
                    <a:lnTo>
                      <a:pt x="1144" y="0"/>
                    </a:lnTo>
                    <a:lnTo>
                      <a:pt x="1292" y="473"/>
                    </a:lnTo>
                    <a:lnTo>
                      <a:pt x="1912" y="74"/>
                    </a:lnTo>
                    <a:lnTo>
                      <a:pt x="1615" y="581"/>
                    </a:lnTo>
                    <a:lnTo>
                      <a:pt x="2127" y="480"/>
                    </a:lnTo>
                    <a:lnTo>
                      <a:pt x="1865" y="871"/>
                    </a:lnTo>
                    <a:lnTo>
                      <a:pt x="2275" y="817"/>
                    </a:lnTo>
                    <a:lnTo>
                      <a:pt x="1858" y="1215"/>
                    </a:lnTo>
                    <a:lnTo>
                      <a:pt x="2235" y="1168"/>
                    </a:lnTo>
                    <a:lnTo>
                      <a:pt x="1636" y="1573"/>
                    </a:lnTo>
                    <a:lnTo>
                      <a:pt x="1898" y="1647"/>
                    </a:lnTo>
                    <a:lnTo>
                      <a:pt x="1313" y="1877"/>
                    </a:lnTo>
                    <a:lnTo>
                      <a:pt x="807" y="1788"/>
                    </a:lnTo>
                    <a:lnTo>
                      <a:pt x="807" y="1788"/>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37">
                <a:extLst>
                  <a:ext uri="{FF2B5EF4-FFF2-40B4-BE49-F238E27FC236}">
                    <a16:creationId xmlns:a16="http://schemas.microsoft.com/office/drawing/2014/main" id="{A00479DF-504E-A54C-B0D3-99A8FB78EE41}"/>
                  </a:ext>
                </a:extLst>
              </p:cNvPr>
              <p:cNvSpPr>
                <a:spLocks/>
              </p:cNvSpPr>
              <p:nvPr/>
            </p:nvSpPr>
            <p:spPr bwMode="auto">
              <a:xfrm>
                <a:off x="4316" y="2248"/>
                <a:ext cx="377" cy="634"/>
              </a:xfrm>
              <a:custGeom>
                <a:avLst/>
                <a:gdLst>
                  <a:gd name="T0" fmla="*/ 613 w 1131"/>
                  <a:gd name="T1" fmla="*/ 1904 h 1904"/>
                  <a:gd name="T2" fmla="*/ 814 w 1131"/>
                  <a:gd name="T3" fmla="*/ 1073 h 1904"/>
                  <a:gd name="T4" fmla="*/ 1131 w 1131"/>
                  <a:gd name="T5" fmla="*/ 587 h 1904"/>
                  <a:gd name="T6" fmla="*/ 566 w 1131"/>
                  <a:gd name="T7" fmla="*/ 0 h 1904"/>
                  <a:gd name="T8" fmla="*/ 108 w 1131"/>
                  <a:gd name="T9" fmla="*/ 264 h 1904"/>
                  <a:gd name="T10" fmla="*/ 0 w 1131"/>
                  <a:gd name="T11" fmla="*/ 790 h 1904"/>
                  <a:gd name="T12" fmla="*/ 250 w 1131"/>
                  <a:gd name="T13" fmla="*/ 1141 h 1904"/>
                  <a:gd name="T14" fmla="*/ 208 w 1131"/>
                  <a:gd name="T15" fmla="*/ 1815 h 1904"/>
                  <a:gd name="T16" fmla="*/ 613 w 1131"/>
                  <a:gd name="T17" fmla="*/ 1904 h 1904"/>
                  <a:gd name="T18" fmla="*/ 613 w 1131"/>
                  <a:gd name="T19" fmla="*/ 1904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1" h="1904">
                    <a:moveTo>
                      <a:pt x="613" y="1904"/>
                    </a:moveTo>
                    <a:lnTo>
                      <a:pt x="814" y="1073"/>
                    </a:lnTo>
                    <a:lnTo>
                      <a:pt x="1131" y="587"/>
                    </a:lnTo>
                    <a:lnTo>
                      <a:pt x="566" y="0"/>
                    </a:lnTo>
                    <a:lnTo>
                      <a:pt x="108" y="264"/>
                    </a:lnTo>
                    <a:lnTo>
                      <a:pt x="0" y="790"/>
                    </a:lnTo>
                    <a:lnTo>
                      <a:pt x="250" y="1141"/>
                    </a:lnTo>
                    <a:lnTo>
                      <a:pt x="208" y="1815"/>
                    </a:lnTo>
                    <a:lnTo>
                      <a:pt x="613" y="1904"/>
                    </a:lnTo>
                    <a:lnTo>
                      <a:pt x="613" y="1904"/>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38">
                <a:extLst>
                  <a:ext uri="{FF2B5EF4-FFF2-40B4-BE49-F238E27FC236}">
                    <a16:creationId xmlns:a16="http://schemas.microsoft.com/office/drawing/2014/main" id="{2C4E4D04-1F2B-6F4D-9552-17DC980D18EA}"/>
                  </a:ext>
                </a:extLst>
              </p:cNvPr>
              <p:cNvSpPr>
                <a:spLocks/>
              </p:cNvSpPr>
              <p:nvPr/>
            </p:nvSpPr>
            <p:spPr bwMode="auto">
              <a:xfrm>
                <a:off x="4350" y="2374"/>
                <a:ext cx="240" cy="346"/>
              </a:xfrm>
              <a:custGeom>
                <a:avLst/>
                <a:gdLst>
                  <a:gd name="T0" fmla="*/ 182 w 720"/>
                  <a:gd name="T1" fmla="*/ 999 h 1039"/>
                  <a:gd name="T2" fmla="*/ 243 w 720"/>
                  <a:gd name="T3" fmla="*/ 897 h 1039"/>
                  <a:gd name="T4" fmla="*/ 189 w 720"/>
                  <a:gd name="T5" fmla="*/ 539 h 1039"/>
                  <a:gd name="T6" fmla="*/ 0 w 720"/>
                  <a:gd name="T7" fmla="*/ 236 h 1039"/>
                  <a:gd name="T8" fmla="*/ 135 w 720"/>
                  <a:gd name="T9" fmla="*/ 108 h 1039"/>
                  <a:gd name="T10" fmla="*/ 236 w 720"/>
                  <a:gd name="T11" fmla="*/ 188 h 1039"/>
                  <a:gd name="T12" fmla="*/ 310 w 720"/>
                  <a:gd name="T13" fmla="*/ 0 h 1039"/>
                  <a:gd name="T14" fmla="*/ 465 w 720"/>
                  <a:gd name="T15" fmla="*/ 162 h 1039"/>
                  <a:gd name="T16" fmla="*/ 720 w 720"/>
                  <a:gd name="T17" fmla="*/ 141 h 1039"/>
                  <a:gd name="T18" fmla="*/ 707 w 720"/>
                  <a:gd name="T19" fmla="*/ 364 h 1039"/>
                  <a:gd name="T20" fmla="*/ 538 w 720"/>
                  <a:gd name="T21" fmla="*/ 634 h 1039"/>
                  <a:gd name="T22" fmla="*/ 411 w 720"/>
                  <a:gd name="T23" fmla="*/ 965 h 1039"/>
                  <a:gd name="T24" fmla="*/ 444 w 720"/>
                  <a:gd name="T25" fmla="*/ 459 h 1039"/>
                  <a:gd name="T26" fmla="*/ 316 w 720"/>
                  <a:gd name="T27" fmla="*/ 506 h 1039"/>
                  <a:gd name="T28" fmla="*/ 202 w 720"/>
                  <a:gd name="T29" fmla="*/ 385 h 1039"/>
                  <a:gd name="T30" fmla="*/ 330 w 720"/>
                  <a:gd name="T31" fmla="*/ 883 h 1039"/>
                  <a:gd name="T32" fmla="*/ 343 w 720"/>
                  <a:gd name="T33" fmla="*/ 1039 h 1039"/>
                  <a:gd name="T34" fmla="*/ 182 w 720"/>
                  <a:gd name="T35" fmla="*/ 999 h 1039"/>
                  <a:gd name="T36" fmla="*/ 182 w 720"/>
                  <a:gd name="T37" fmla="*/ 999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0" h="1039">
                    <a:moveTo>
                      <a:pt x="182" y="999"/>
                    </a:moveTo>
                    <a:lnTo>
                      <a:pt x="243" y="897"/>
                    </a:lnTo>
                    <a:lnTo>
                      <a:pt x="189" y="539"/>
                    </a:lnTo>
                    <a:lnTo>
                      <a:pt x="0" y="236"/>
                    </a:lnTo>
                    <a:lnTo>
                      <a:pt x="135" y="108"/>
                    </a:lnTo>
                    <a:lnTo>
                      <a:pt x="236" y="188"/>
                    </a:lnTo>
                    <a:lnTo>
                      <a:pt x="310" y="0"/>
                    </a:lnTo>
                    <a:lnTo>
                      <a:pt x="465" y="162"/>
                    </a:lnTo>
                    <a:lnTo>
                      <a:pt x="720" y="141"/>
                    </a:lnTo>
                    <a:lnTo>
                      <a:pt x="707" y="364"/>
                    </a:lnTo>
                    <a:lnTo>
                      <a:pt x="538" y="634"/>
                    </a:lnTo>
                    <a:lnTo>
                      <a:pt x="411" y="965"/>
                    </a:lnTo>
                    <a:lnTo>
                      <a:pt x="444" y="459"/>
                    </a:lnTo>
                    <a:lnTo>
                      <a:pt x="316" y="506"/>
                    </a:lnTo>
                    <a:lnTo>
                      <a:pt x="202" y="385"/>
                    </a:lnTo>
                    <a:lnTo>
                      <a:pt x="330" y="883"/>
                    </a:lnTo>
                    <a:lnTo>
                      <a:pt x="343" y="1039"/>
                    </a:lnTo>
                    <a:lnTo>
                      <a:pt x="182" y="999"/>
                    </a:lnTo>
                    <a:lnTo>
                      <a:pt x="182" y="999"/>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39">
                <a:extLst>
                  <a:ext uri="{FF2B5EF4-FFF2-40B4-BE49-F238E27FC236}">
                    <a16:creationId xmlns:a16="http://schemas.microsoft.com/office/drawing/2014/main" id="{4BC0DD4B-BC76-0C4C-AA69-22FB2FF2264A}"/>
                  </a:ext>
                </a:extLst>
              </p:cNvPr>
              <p:cNvSpPr>
                <a:spLocks/>
              </p:cNvSpPr>
              <p:nvPr/>
            </p:nvSpPr>
            <p:spPr bwMode="auto">
              <a:xfrm>
                <a:off x="4383" y="2729"/>
                <a:ext cx="130" cy="133"/>
              </a:xfrm>
              <a:custGeom>
                <a:avLst/>
                <a:gdLst>
                  <a:gd name="T0" fmla="*/ 121 w 390"/>
                  <a:gd name="T1" fmla="*/ 0 h 399"/>
                  <a:gd name="T2" fmla="*/ 390 w 390"/>
                  <a:gd name="T3" fmla="*/ 114 h 399"/>
                  <a:gd name="T4" fmla="*/ 303 w 390"/>
                  <a:gd name="T5" fmla="*/ 182 h 399"/>
                  <a:gd name="T6" fmla="*/ 364 w 390"/>
                  <a:gd name="T7" fmla="*/ 371 h 399"/>
                  <a:gd name="T8" fmla="*/ 20 w 390"/>
                  <a:gd name="T9" fmla="*/ 399 h 399"/>
                  <a:gd name="T10" fmla="*/ 0 w 390"/>
                  <a:gd name="T11" fmla="*/ 7 h 399"/>
                  <a:gd name="T12" fmla="*/ 121 w 390"/>
                  <a:gd name="T13" fmla="*/ 0 h 399"/>
                  <a:gd name="T14" fmla="*/ 121 w 390"/>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399">
                    <a:moveTo>
                      <a:pt x="121" y="0"/>
                    </a:moveTo>
                    <a:lnTo>
                      <a:pt x="390" y="114"/>
                    </a:lnTo>
                    <a:lnTo>
                      <a:pt x="303" y="182"/>
                    </a:lnTo>
                    <a:lnTo>
                      <a:pt x="364" y="371"/>
                    </a:lnTo>
                    <a:lnTo>
                      <a:pt x="20" y="399"/>
                    </a:lnTo>
                    <a:lnTo>
                      <a:pt x="0" y="7"/>
                    </a:lnTo>
                    <a:lnTo>
                      <a:pt x="121" y="0"/>
                    </a:lnTo>
                    <a:lnTo>
                      <a:pt x="121"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40">
                <a:extLst>
                  <a:ext uri="{FF2B5EF4-FFF2-40B4-BE49-F238E27FC236}">
                    <a16:creationId xmlns:a16="http://schemas.microsoft.com/office/drawing/2014/main" id="{6482BCA9-FD63-454C-861C-38AE536E3303}"/>
                  </a:ext>
                </a:extLst>
              </p:cNvPr>
              <p:cNvSpPr>
                <a:spLocks/>
              </p:cNvSpPr>
              <p:nvPr/>
            </p:nvSpPr>
            <p:spPr bwMode="auto">
              <a:xfrm>
                <a:off x="4284" y="2252"/>
                <a:ext cx="212" cy="349"/>
              </a:xfrm>
              <a:custGeom>
                <a:avLst/>
                <a:gdLst>
                  <a:gd name="T0" fmla="*/ 507 w 634"/>
                  <a:gd name="T1" fmla="*/ 0 h 1045"/>
                  <a:gd name="T2" fmla="*/ 227 w 634"/>
                  <a:gd name="T3" fmla="*/ 114 h 1045"/>
                  <a:gd name="T4" fmla="*/ 0 w 634"/>
                  <a:gd name="T5" fmla="*/ 456 h 1045"/>
                  <a:gd name="T6" fmla="*/ 0 w 634"/>
                  <a:gd name="T7" fmla="*/ 765 h 1045"/>
                  <a:gd name="T8" fmla="*/ 161 w 634"/>
                  <a:gd name="T9" fmla="*/ 946 h 1045"/>
                  <a:gd name="T10" fmla="*/ 393 w 634"/>
                  <a:gd name="T11" fmla="*/ 1045 h 1045"/>
                  <a:gd name="T12" fmla="*/ 185 w 634"/>
                  <a:gd name="T13" fmla="*/ 864 h 1045"/>
                  <a:gd name="T14" fmla="*/ 94 w 634"/>
                  <a:gd name="T15" fmla="*/ 623 h 1045"/>
                  <a:gd name="T16" fmla="*/ 165 w 634"/>
                  <a:gd name="T17" fmla="*/ 328 h 1045"/>
                  <a:gd name="T18" fmla="*/ 388 w 634"/>
                  <a:gd name="T19" fmla="*/ 128 h 1045"/>
                  <a:gd name="T20" fmla="*/ 634 w 634"/>
                  <a:gd name="T21" fmla="*/ 23 h 1045"/>
                  <a:gd name="T22" fmla="*/ 507 w 634"/>
                  <a:gd name="T23" fmla="*/ 0 h 1045"/>
                  <a:gd name="T24" fmla="*/ 507 w 634"/>
                  <a:gd name="T25"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4" h="1045">
                    <a:moveTo>
                      <a:pt x="507" y="0"/>
                    </a:moveTo>
                    <a:lnTo>
                      <a:pt x="227" y="114"/>
                    </a:lnTo>
                    <a:lnTo>
                      <a:pt x="0" y="456"/>
                    </a:lnTo>
                    <a:lnTo>
                      <a:pt x="0" y="765"/>
                    </a:lnTo>
                    <a:lnTo>
                      <a:pt x="161" y="946"/>
                    </a:lnTo>
                    <a:lnTo>
                      <a:pt x="393" y="1045"/>
                    </a:lnTo>
                    <a:lnTo>
                      <a:pt x="185" y="864"/>
                    </a:lnTo>
                    <a:lnTo>
                      <a:pt x="94" y="623"/>
                    </a:lnTo>
                    <a:lnTo>
                      <a:pt x="165" y="328"/>
                    </a:lnTo>
                    <a:lnTo>
                      <a:pt x="388" y="128"/>
                    </a:lnTo>
                    <a:lnTo>
                      <a:pt x="634" y="23"/>
                    </a:lnTo>
                    <a:lnTo>
                      <a:pt x="507" y="0"/>
                    </a:lnTo>
                    <a:lnTo>
                      <a:pt x="507"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41">
                <a:extLst>
                  <a:ext uri="{FF2B5EF4-FFF2-40B4-BE49-F238E27FC236}">
                    <a16:creationId xmlns:a16="http://schemas.microsoft.com/office/drawing/2014/main" id="{2C66B876-7667-4C4D-B368-C9FCEC257194}"/>
                  </a:ext>
                </a:extLst>
              </p:cNvPr>
              <p:cNvSpPr>
                <a:spLocks/>
              </p:cNvSpPr>
              <p:nvPr/>
            </p:nvSpPr>
            <p:spPr bwMode="auto">
              <a:xfrm>
                <a:off x="4365" y="2586"/>
                <a:ext cx="109" cy="286"/>
              </a:xfrm>
              <a:custGeom>
                <a:avLst/>
                <a:gdLst>
                  <a:gd name="T0" fmla="*/ 5 w 328"/>
                  <a:gd name="T1" fmla="*/ 0 h 857"/>
                  <a:gd name="T2" fmla="*/ 47 w 328"/>
                  <a:gd name="T3" fmla="*/ 190 h 857"/>
                  <a:gd name="T4" fmla="*/ 52 w 328"/>
                  <a:gd name="T5" fmla="*/ 395 h 857"/>
                  <a:gd name="T6" fmla="*/ 5 w 328"/>
                  <a:gd name="T7" fmla="*/ 428 h 857"/>
                  <a:gd name="T8" fmla="*/ 29 w 328"/>
                  <a:gd name="T9" fmla="*/ 556 h 857"/>
                  <a:gd name="T10" fmla="*/ 0 w 328"/>
                  <a:gd name="T11" fmla="*/ 761 h 857"/>
                  <a:gd name="T12" fmla="*/ 76 w 328"/>
                  <a:gd name="T13" fmla="*/ 857 h 857"/>
                  <a:gd name="T14" fmla="*/ 242 w 328"/>
                  <a:gd name="T15" fmla="*/ 842 h 857"/>
                  <a:gd name="T16" fmla="*/ 232 w 328"/>
                  <a:gd name="T17" fmla="*/ 747 h 857"/>
                  <a:gd name="T18" fmla="*/ 147 w 328"/>
                  <a:gd name="T19" fmla="*/ 799 h 857"/>
                  <a:gd name="T20" fmla="*/ 171 w 328"/>
                  <a:gd name="T21" fmla="*/ 690 h 857"/>
                  <a:gd name="T22" fmla="*/ 71 w 328"/>
                  <a:gd name="T23" fmla="*/ 732 h 857"/>
                  <a:gd name="T24" fmla="*/ 128 w 328"/>
                  <a:gd name="T25" fmla="*/ 628 h 857"/>
                  <a:gd name="T26" fmla="*/ 266 w 328"/>
                  <a:gd name="T27" fmla="*/ 647 h 857"/>
                  <a:gd name="T28" fmla="*/ 209 w 328"/>
                  <a:gd name="T29" fmla="*/ 542 h 857"/>
                  <a:gd name="T30" fmla="*/ 119 w 328"/>
                  <a:gd name="T31" fmla="*/ 562 h 857"/>
                  <a:gd name="T32" fmla="*/ 161 w 328"/>
                  <a:gd name="T33" fmla="*/ 485 h 857"/>
                  <a:gd name="T34" fmla="*/ 91 w 328"/>
                  <a:gd name="T35" fmla="*/ 438 h 857"/>
                  <a:gd name="T36" fmla="*/ 328 w 328"/>
                  <a:gd name="T37" fmla="*/ 447 h 857"/>
                  <a:gd name="T38" fmla="*/ 123 w 328"/>
                  <a:gd name="T39" fmla="*/ 353 h 857"/>
                  <a:gd name="T40" fmla="*/ 91 w 328"/>
                  <a:gd name="T41" fmla="*/ 119 h 857"/>
                  <a:gd name="T42" fmla="*/ 5 w 328"/>
                  <a:gd name="T43" fmla="*/ 0 h 857"/>
                  <a:gd name="T44" fmla="*/ 5 w 328"/>
                  <a:gd name="T45"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857">
                    <a:moveTo>
                      <a:pt x="5" y="0"/>
                    </a:moveTo>
                    <a:lnTo>
                      <a:pt x="47" y="190"/>
                    </a:lnTo>
                    <a:lnTo>
                      <a:pt x="52" y="395"/>
                    </a:lnTo>
                    <a:lnTo>
                      <a:pt x="5" y="428"/>
                    </a:lnTo>
                    <a:lnTo>
                      <a:pt x="29" y="556"/>
                    </a:lnTo>
                    <a:lnTo>
                      <a:pt x="0" y="761"/>
                    </a:lnTo>
                    <a:lnTo>
                      <a:pt x="76" y="857"/>
                    </a:lnTo>
                    <a:lnTo>
                      <a:pt x="242" y="842"/>
                    </a:lnTo>
                    <a:lnTo>
                      <a:pt x="232" y="747"/>
                    </a:lnTo>
                    <a:lnTo>
                      <a:pt x="147" y="799"/>
                    </a:lnTo>
                    <a:lnTo>
                      <a:pt x="171" y="690"/>
                    </a:lnTo>
                    <a:lnTo>
                      <a:pt x="71" y="732"/>
                    </a:lnTo>
                    <a:lnTo>
                      <a:pt x="128" y="628"/>
                    </a:lnTo>
                    <a:lnTo>
                      <a:pt x="266" y="647"/>
                    </a:lnTo>
                    <a:lnTo>
                      <a:pt x="209" y="542"/>
                    </a:lnTo>
                    <a:lnTo>
                      <a:pt x="119" y="562"/>
                    </a:lnTo>
                    <a:lnTo>
                      <a:pt x="161" y="485"/>
                    </a:lnTo>
                    <a:lnTo>
                      <a:pt x="91" y="438"/>
                    </a:lnTo>
                    <a:lnTo>
                      <a:pt x="328" y="447"/>
                    </a:lnTo>
                    <a:lnTo>
                      <a:pt x="123" y="353"/>
                    </a:lnTo>
                    <a:lnTo>
                      <a:pt x="91" y="119"/>
                    </a:lnTo>
                    <a:lnTo>
                      <a:pt x="5" y="0"/>
                    </a:lnTo>
                    <a:lnTo>
                      <a:pt x="5"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2">
                <a:extLst>
                  <a:ext uri="{FF2B5EF4-FFF2-40B4-BE49-F238E27FC236}">
                    <a16:creationId xmlns:a16="http://schemas.microsoft.com/office/drawing/2014/main" id="{43381F66-4C28-5E44-9969-6234144FB281}"/>
                  </a:ext>
                </a:extLst>
              </p:cNvPr>
              <p:cNvSpPr>
                <a:spLocks/>
              </p:cNvSpPr>
              <p:nvPr/>
            </p:nvSpPr>
            <p:spPr bwMode="auto">
              <a:xfrm>
                <a:off x="4461" y="2781"/>
                <a:ext cx="29" cy="21"/>
              </a:xfrm>
              <a:custGeom>
                <a:avLst/>
                <a:gdLst>
                  <a:gd name="T0" fmla="*/ 0 w 85"/>
                  <a:gd name="T1" fmla="*/ 62 h 62"/>
                  <a:gd name="T2" fmla="*/ 47 w 85"/>
                  <a:gd name="T3" fmla="*/ 0 h 62"/>
                  <a:gd name="T4" fmla="*/ 85 w 85"/>
                  <a:gd name="T5" fmla="*/ 62 h 62"/>
                  <a:gd name="T6" fmla="*/ 0 w 85"/>
                  <a:gd name="T7" fmla="*/ 62 h 62"/>
                  <a:gd name="T8" fmla="*/ 0 w 85"/>
                  <a:gd name="T9" fmla="*/ 62 h 62"/>
                </a:gdLst>
                <a:ahLst/>
                <a:cxnLst>
                  <a:cxn ang="0">
                    <a:pos x="T0" y="T1"/>
                  </a:cxn>
                  <a:cxn ang="0">
                    <a:pos x="T2" y="T3"/>
                  </a:cxn>
                  <a:cxn ang="0">
                    <a:pos x="T4" y="T5"/>
                  </a:cxn>
                  <a:cxn ang="0">
                    <a:pos x="T6" y="T7"/>
                  </a:cxn>
                  <a:cxn ang="0">
                    <a:pos x="T8" y="T9"/>
                  </a:cxn>
                </a:cxnLst>
                <a:rect l="0" t="0" r="r" b="b"/>
                <a:pathLst>
                  <a:path w="85" h="62">
                    <a:moveTo>
                      <a:pt x="0" y="62"/>
                    </a:moveTo>
                    <a:lnTo>
                      <a:pt x="47" y="0"/>
                    </a:lnTo>
                    <a:lnTo>
                      <a:pt x="85" y="62"/>
                    </a:lnTo>
                    <a:lnTo>
                      <a:pt x="0" y="62"/>
                    </a:lnTo>
                    <a:lnTo>
                      <a:pt x="0" y="62"/>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3">
                <a:extLst>
                  <a:ext uri="{FF2B5EF4-FFF2-40B4-BE49-F238E27FC236}">
                    <a16:creationId xmlns:a16="http://schemas.microsoft.com/office/drawing/2014/main" id="{456BA051-090A-6748-98C0-96AB8962ABCF}"/>
                  </a:ext>
                </a:extLst>
              </p:cNvPr>
              <p:cNvSpPr>
                <a:spLocks/>
              </p:cNvSpPr>
              <p:nvPr/>
            </p:nvSpPr>
            <p:spPr bwMode="auto">
              <a:xfrm>
                <a:off x="4425" y="2875"/>
                <a:ext cx="79" cy="33"/>
              </a:xfrm>
              <a:custGeom>
                <a:avLst/>
                <a:gdLst>
                  <a:gd name="T0" fmla="*/ 4 w 236"/>
                  <a:gd name="T1" fmla="*/ 0 h 100"/>
                  <a:gd name="T2" fmla="*/ 236 w 236"/>
                  <a:gd name="T3" fmla="*/ 0 h 100"/>
                  <a:gd name="T4" fmla="*/ 194 w 236"/>
                  <a:gd name="T5" fmla="*/ 80 h 100"/>
                  <a:gd name="T6" fmla="*/ 71 w 236"/>
                  <a:gd name="T7" fmla="*/ 100 h 100"/>
                  <a:gd name="T8" fmla="*/ 0 w 236"/>
                  <a:gd name="T9" fmla="*/ 62 h 100"/>
                  <a:gd name="T10" fmla="*/ 4 w 236"/>
                  <a:gd name="T11" fmla="*/ 0 h 100"/>
                  <a:gd name="T12" fmla="*/ 4 w 23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236" h="100">
                    <a:moveTo>
                      <a:pt x="4" y="0"/>
                    </a:moveTo>
                    <a:lnTo>
                      <a:pt x="236" y="0"/>
                    </a:lnTo>
                    <a:lnTo>
                      <a:pt x="194" y="80"/>
                    </a:lnTo>
                    <a:lnTo>
                      <a:pt x="71" y="100"/>
                    </a:lnTo>
                    <a:lnTo>
                      <a:pt x="0" y="62"/>
                    </a:lnTo>
                    <a:lnTo>
                      <a:pt x="4" y="0"/>
                    </a:lnTo>
                    <a:lnTo>
                      <a:pt x="4"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44">
                <a:extLst>
                  <a:ext uri="{FF2B5EF4-FFF2-40B4-BE49-F238E27FC236}">
                    <a16:creationId xmlns:a16="http://schemas.microsoft.com/office/drawing/2014/main" id="{E775AA90-4A9E-8E46-A111-523DC9EE5CB2}"/>
                  </a:ext>
                </a:extLst>
              </p:cNvPr>
              <p:cNvSpPr>
                <a:spLocks/>
              </p:cNvSpPr>
              <p:nvPr/>
            </p:nvSpPr>
            <p:spPr bwMode="auto">
              <a:xfrm>
                <a:off x="4525" y="2753"/>
                <a:ext cx="12" cy="86"/>
              </a:xfrm>
              <a:custGeom>
                <a:avLst/>
                <a:gdLst>
                  <a:gd name="T0" fmla="*/ 33 w 37"/>
                  <a:gd name="T1" fmla="*/ 0 h 257"/>
                  <a:gd name="T2" fmla="*/ 0 w 37"/>
                  <a:gd name="T3" fmla="*/ 176 h 257"/>
                  <a:gd name="T4" fmla="*/ 37 w 37"/>
                  <a:gd name="T5" fmla="*/ 257 h 257"/>
                  <a:gd name="T6" fmla="*/ 33 w 37"/>
                  <a:gd name="T7" fmla="*/ 0 h 257"/>
                  <a:gd name="T8" fmla="*/ 33 w 37"/>
                  <a:gd name="T9" fmla="*/ 0 h 257"/>
                </a:gdLst>
                <a:ahLst/>
                <a:cxnLst>
                  <a:cxn ang="0">
                    <a:pos x="T0" y="T1"/>
                  </a:cxn>
                  <a:cxn ang="0">
                    <a:pos x="T2" y="T3"/>
                  </a:cxn>
                  <a:cxn ang="0">
                    <a:pos x="T4" y="T5"/>
                  </a:cxn>
                  <a:cxn ang="0">
                    <a:pos x="T6" y="T7"/>
                  </a:cxn>
                  <a:cxn ang="0">
                    <a:pos x="T8" y="T9"/>
                  </a:cxn>
                </a:cxnLst>
                <a:rect l="0" t="0" r="r" b="b"/>
                <a:pathLst>
                  <a:path w="37" h="257">
                    <a:moveTo>
                      <a:pt x="33" y="0"/>
                    </a:moveTo>
                    <a:lnTo>
                      <a:pt x="0" y="176"/>
                    </a:lnTo>
                    <a:lnTo>
                      <a:pt x="37" y="257"/>
                    </a:lnTo>
                    <a:lnTo>
                      <a:pt x="33" y="0"/>
                    </a:lnTo>
                    <a:lnTo>
                      <a:pt x="33"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5">
                <a:extLst>
                  <a:ext uri="{FF2B5EF4-FFF2-40B4-BE49-F238E27FC236}">
                    <a16:creationId xmlns:a16="http://schemas.microsoft.com/office/drawing/2014/main" id="{713B60B4-9CEF-5B4E-B823-6F4878E4714F}"/>
                  </a:ext>
                </a:extLst>
              </p:cNvPr>
              <p:cNvSpPr>
                <a:spLocks/>
              </p:cNvSpPr>
              <p:nvPr/>
            </p:nvSpPr>
            <p:spPr bwMode="auto">
              <a:xfrm>
                <a:off x="4487" y="2591"/>
                <a:ext cx="80" cy="143"/>
              </a:xfrm>
              <a:custGeom>
                <a:avLst/>
                <a:gdLst>
                  <a:gd name="T0" fmla="*/ 0 w 241"/>
                  <a:gd name="T1" fmla="*/ 428 h 428"/>
                  <a:gd name="T2" fmla="*/ 127 w 241"/>
                  <a:gd name="T3" fmla="*/ 377 h 428"/>
                  <a:gd name="T4" fmla="*/ 137 w 241"/>
                  <a:gd name="T5" fmla="*/ 191 h 428"/>
                  <a:gd name="T6" fmla="*/ 241 w 241"/>
                  <a:gd name="T7" fmla="*/ 0 h 428"/>
                  <a:gd name="T8" fmla="*/ 185 w 241"/>
                  <a:gd name="T9" fmla="*/ 305 h 428"/>
                  <a:gd name="T10" fmla="*/ 185 w 241"/>
                  <a:gd name="T11" fmla="*/ 424 h 428"/>
                  <a:gd name="T12" fmla="*/ 0 w 241"/>
                  <a:gd name="T13" fmla="*/ 428 h 428"/>
                  <a:gd name="T14" fmla="*/ 0 w 241"/>
                  <a:gd name="T15" fmla="*/ 428 h 4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428">
                    <a:moveTo>
                      <a:pt x="0" y="428"/>
                    </a:moveTo>
                    <a:lnTo>
                      <a:pt x="127" y="377"/>
                    </a:lnTo>
                    <a:lnTo>
                      <a:pt x="137" y="191"/>
                    </a:lnTo>
                    <a:lnTo>
                      <a:pt x="241" y="0"/>
                    </a:lnTo>
                    <a:lnTo>
                      <a:pt x="185" y="305"/>
                    </a:lnTo>
                    <a:lnTo>
                      <a:pt x="185" y="424"/>
                    </a:lnTo>
                    <a:lnTo>
                      <a:pt x="0" y="428"/>
                    </a:lnTo>
                    <a:lnTo>
                      <a:pt x="0" y="428"/>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6">
                <a:extLst>
                  <a:ext uri="{FF2B5EF4-FFF2-40B4-BE49-F238E27FC236}">
                    <a16:creationId xmlns:a16="http://schemas.microsoft.com/office/drawing/2014/main" id="{8D34B0C5-58E2-B04F-A82E-A7A0457CDF0B}"/>
                  </a:ext>
                </a:extLst>
              </p:cNvPr>
              <p:cNvSpPr>
                <a:spLocks/>
              </p:cNvSpPr>
              <p:nvPr/>
            </p:nvSpPr>
            <p:spPr bwMode="auto">
              <a:xfrm>
                <a:off x="4540" y="2266"/>
                <a:ext cx="130" cy="308"/>
              </a:xfrm>
              <a:custGeom>
                <a:avLst/>
                <a:gdLst>
                  <a:gd name="T0" fmla="*/ 94 w 388"/>
                  <a:gd name="T1" fmla="*/ 922 h 922"/>
                  <a:gd name="T2" fmla="*/ 279 w 388"/>
                  <a:gd name="T3" fmla="*/ 751 h 922"/>
                  <a:gd name="T4" fmla="*/ 327 w 388"/>
                  <a:gd name="T5" fmla="*/ 490 h 922"/>
                  <a:gd name="T6" fmla="*/ 223 w 388"/>
                  <a:gd name="T7" fmla="*/ 200 h 922"/>
                  <a:gd name="T8" fmla="*/ 0 w 388"/>
                  <a:gd name="T9" fmla="*/ 0 h 922"/>
                  <a:gd name="T10" fmla="*/ 185 w 388"/>
                  <a:gd name="T11" fmla="*/ 76 h 922"/>
                  <a:gd name="T12" fmla="*/ 370 w 388"/>
                  <a:gd name="T13" fmla="*/ 295 h 922"/>
                  <a:gd name="T14" fmla="*/ 388 w 388"/>
                  <a:gd name="T15" fmla="*/ 623 h 922"/>
                  <a:gd name="T16" fmla="*/ 270 w 388"/>
                  <a:gd name="T17" fmla="*/ 871 h 922"/>
                  <a:gd name="T18" fmla="*/ 94 w 388"/>
                  <a:gd name="T19" fmla="*/ 922 h 922"/>
                  <a:gd name="T20" fmla="*/ 94 w 388"/>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8" h="922">
                    <a:moveTo>
                      <a:pt x="94" y="922"/>
                    </a:moveTo>
                    <a:lnTo>
                      <a:pt x="279" y="751"/>
                    </a:lnTo>
                    <a:lnTo>
                      <a:pt x="327" y="490"/>
                    </a:lnTo>
                    <a:lnTo>
                      <a:pt x="223" y="200"/>
                    </a:lnTo>
                    <a:lnTo>
                      <a:pt x="0" y="0"/>
                    </a:lnTo>
                    <a:lnTo>
                      <a:pt x="185" y="76"/>
                    </a:lnTo>
                    <a:lnTo>
                      <a:pt x="370" y="295"/>
                    </a:lnTo>
                    <a:lnTo>
                      <a:pt x="388" y="623"/>
                    </a:lnTo>
                    <a:lnTo>
                      <a:pt x="270" y="871"/>
                    </a:lnTo>
                    <a:lnTo>
                      <a:pt x="94" y="922"/>
                    </a:lnTo>
                    <a:lnTo>
                      <a:pt x="94" y="922"/>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47">
                <a:extLst>
                  <a:ext uri="{FF2B5EF4-FFF2-40B4-BE49-F238E27FC236}">
                    <a16:creationId xmlns:a16="http://schemas.microsoft.com/office/drawing/2014/main" id="{FB0E446F-6DC2-6C49-8A2A-8B10C1824078}"/>
                  </a:ext>
                </a:extLst>
              </p:cNvPr>
              <p:cNvSpPr>
                <a:spLocks/>
              </p:cNvSpPr>
              <p:nvPr/>
            </p:nvSpPr>
            <p:spPr bwMode="auto">
              <a:xfrm>
                <a:off x="4385" y="2418"/>
                <a:ext cx="177" cy="278"/>
              </a:xfrm>
              <a:custGeom>
                <a:avLst/>
                <a:gdLst>
                  <a:gd name="T0" fmla="*/ 195 w 531"/>
                  <a:gd name="T1" fmla="*/ 832 h 832"/>
                  <a:gd name="T2" fmla="*/ 190 w 531"/>
                  <a:gd name="T3" fmla="*/ 609 h 832"/>
                  <a:gd name="T4" fmla="*/ 0 w 531"/>
                  <a:gd name="T5" fmla="*/ 143 h 832"/>
                  <a:gd name="T6" fmla="*/ 43 w 531"/>
                  <a:gd name="T7" fmla="*/ 62 h 832"/>
                  <a:gd name="T8" fmla="*/ 132 w 531"/>
                  <a:gd name="T9" fmla="*/ 176 h 832"/>
                  <a:gd name="T10" fmla="*/ 208 w 531"/>
                  <a:gd name="T11" fmla="*/ 5 h 832"/>
                  <a:gd name="T12" fmla="*/ 261 w 531"/>
                  <a:gd name="T13" fmla="*/ 0 h 832"/>
                  <a:gd name="T14" fmla="*/ 284 w 531"/>
                  <a:gd name="T15" fmla="*/ 153 h 832"/>
                  <a:gd name="T16" fmla="*/ 351 w 531"/>
                  <a:gd name="T17" fmla="*/ 110 h 832"/>
                  <a:gd name="T18" fmla="*/ 380 w 531"/>
                  <a:gd name="T19" fmla="*/ 176 h 832"/>
                  <a:gd name="T20" fmla="*/ 507 w 531"/>
                  <a:gd name="T21" fmla="*/ 67 h 832"/>
                  <a:gd name="T22" fmla="*/ 531 w 531"/>
                  <a:gd name="T23" fmla="*/ 158 h 832"/>
                  <a:gd name="T24" fmla="*/ 380 w 531"/>
                  <a:gd name="T25" fmla="*/ 518 h 832"/>
                  <a:gd name="T26" fmla="*/ 331 w 531"/>
                  <a:gd name="T27" fmla="*/ 728 h 832"/>
                  <a:gd name="T28" fmla="*/ 308 w 531"/>
                  <a:gd name="T29" fmla="*/ 656 h 832"/>
                  <a:gd name="T30" fmla="*/ 375 w 531"/>
                  <a:gd name="T31" fmla="*/ 428 h 832"/>
                  <a:gd name="T32" fmla="*/ 478 w 531"/>
                  <a:gd name="T33" fmla="*/ 172 h 832"/>
                  <a:gd name="T34" fmla="*/ 436 w 531"/>
                  <a:gd name="T35" fmla="*/ 172 h 832"/>
                  <a:gd name="T36" fmla="*/ 369 w 531"/>
                  <a:gd name="T37" fmla="*/ 281 h 832"/>
                  <a:gd name="T38" fmla="*/ 331 w 531"/>
                  <a:gd name="T39" fmla="*/ 167 h 832"/>
                  <a:gd name="T40" fmla="*/ 289 w 531"/>
                  <a:gd name="T41" fmla="*/ 214 h 832"/>
                  <a:gd name="T42" fmla="*/ 275 w 531"/>
                  <a:gd name="T43" fmla="*/ 301 h 832"/>
                  <a:gd name="T44" fmla="*/ 242 w 531"/>
                  <a:gd name="T45" fmla="*/ 295 h 832"/>
                  <a:gd name="T46" fmla="*/ 228 w 531"/>
                  <a:gd name="T47" fmla="*/ 82 h 832"/>
                  <a:gd name="T48" fmla="*/ 142 w 531"/>
                  <a:gd name="T49" fmla="*/ 252 h 832"/>
                  <a:gd name="T50" fmla="*/ 47 w 531"/>
                  <a:gd name="T51" fmla="*/ 181 h 832"/>
                  <a:gd name="T52" fmla="*/ 190 w 531"/>
                  <a:gd name="T53" fmla="*/ 433 h 832"/>
                  <a:gd name="T54" fmla="*/ 232 w 531"/>
                  <a:gd name="T55" fmla="*/ 647 h 832"/>
                  <a:gd name="T56" fmla="*/ 195 w 531"/>
                  <a:gd name="T57" fmla="*/ 832 h 832"/>
                  <a:gd name="T58" fmla="*/ 195 w 531"/>
                  <a:gd name="T59"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1" h="832">
                    <a:moveTo>
                      <a:pt x="195" y="832"/>
                    </a:moveTo>
                    <a:lnTo>
                      <a:pt x="190" y="609"/>
                    </a:lnTo>
                    <a:lnTo>
                      <a:pt x="0" y="143"/>
                    </a:lnTo>
                    <a:lnTo>
                      <a:pt x="43" y="62"/>
                    </a:lnTo>
                    <a:lnTo>
                      <a:pt x="132" y="176"/>
                    </a:lnTo>
                    <a:lnTo>
                      <a:pt x="208" y="5"/>
                    </a:lnTo>
                    <a:lnTo>
                      <a:pt x="261" y="0"/>
                    </a:lnTo>
                    <a:lnTo>
                      <a:pt x="284" y="153"/>
                    </a:lnTo>
                    <a:lnTo>
                      <a:pt x="351" y="110"/>
                    </a:lnTo>
                    <a:lnTo>
                      <a:pt x="380" y="176"/>
                    </a:lnTo>
                    <a:lnTo>
                      <a:pt x="507" y="67"/>
                    </a:lnTo>
                    <a:lnTo>
                      <a:pt x="531" y="158"/>
                    </a:lnTo>
                    <a:lnTo>
                      <a:pt x="380" y="518"/>
                    </a:lnTo>
                    <a:lnTo>
                      <a:pt x="331" y="728"/>
                    </a:lnTo>
                    <a:lnTo>
                      <a:pt x="308" y="656"/>
                    </a:lnTo>
                    <a:lnTo>
                      <a:pt x="375" y="428"/>
                    </a:lnTo>
                    <a:lnTo>
                      <a:pt x="478" y="172"/>
                    </a:lnTo>
                    <a:lnTo>
                      <a:pt x="436" y="172"/>
                    </a:lnTo>
                    <a:lnTo>
                      <a:pt x="369" y="281"/>
                    </a:lnTo>
                    <a:lnTo>
                      <a:pt x="331" y="167"/>
                    </a:lnTo>
                    <a:lnTo>
                      <a:pt x="289" y="214"/>
                    </a:lnTo>
                    <a:lnTo>
                      <a:pt x="275" y="301"/>
                    </a:lnTo>
                    <a:lnTo>
                      <a:pt x="242" y="295"/>
                    </a:lnTo>
                    <a:lnTo>
                      <a:pt x="228" y="82"/>
                    </a:lnTo>
                    <a:lnTo>
                      <a:pt x="142" y="252"/>
                    </a:lnTo>
                    <a:lnTo>
                      <a:pt x="47" y="181"/>
                    </a:lnTo>
                    <a:lnTo>
                      <a:pt x="190" y="433"/>
                    </a:lnTo>
                    <a:lnTo>
                      <a:pt x="232" y="647"/>
                    </a:lnTo>
                    <a:lnTo>
                      <a:pt x="195" y="832"/>
                    </a:lnTo>
                    <a:lnTo>
                      <a:pt x="195" y="832"/>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mc:AlternateContent xmlns:mc="http://schemas.openxmlformats.org/markup-compatibility/2006" xmlns:a14="http://schemas.microsoft.com/office/drawing/2010/main">
          <mc:Choice Requires="a14">
            <p:graphicFrame>
              <p:nvGraphicFramePr>
                <p:cNvPr id="72" name="Object 48">
                  <a:extLst>
                    <a:ext uri="{FF2B5EF4-FFF2-40B4-BE49-F238E27FC236}">
                      <a16:creationId xmlns:a16="http://schemas.microsoft.com/office/drawing/2014/main" id="{EF795F94-7C83-584D-9F19-D4F2D59D6C34}"/>
                    </a:ext>
                  </a:extLst>
                </p:cNvPr>
                <p:cNvGraphicFramePr>
                  <a:graphicFrameLocks noChangeAspect="1"/>
                </p:cNvGraphicFramePr>
                <p:nvPr/>
              </p:nvGraphicFramePr>
              <p:xfrm>
                <a:off x="2848" y="2574"/>
                <a:ext cx="364" cy="783"/>
              </p:xfrm>
              <a:graphic>
                <a:graphicData uri="http://schemas.openxmlformats.org/presentationml/2006/ole">
                  <mc:AlternateContent>
                    <mc:Choice xmlns:v="urn:schemas-microsoft-com:vml" Requires="v">
                      <p:oleObj spid="_x0000_s122784" name="Clip" r:id="rId7" imgW="14871700" imgH="31978600" progId="MS_ClipArt_Gallery.2">
                        <p:embed/>
                      </p:oleObj>
                    </mc:Choice>
                    <mc:Fallback>
                      <p:oleObj name="Clip" r:id="rId7" imgW="14871700" imgH="31978600" progId="MS_ClipArt_Gallery.2">
                        <p:embed/>
                        <p:pic>
                          <p:nvPicPr>
                            <p:cNvPr id="72" name="Object 48">
                              <a:extLst>
                                <a:ext uri="{FF2B5EF4-FFF2-40B4-BE49-F238E27FC236}">
                                  <a16:creationId xmlns:a16="http://schemas.microsoft.com/office/drawing/2014/main" id="{EF795F94-7C83-584D-9F19-D4F2D59D6C34}"/>
                                </a:ext>
                              </a:extLst>
                            </p:cNvPr>
                            <p:cNvPicPr>
                              <a:picLocks noChangeAspect="1" noChangeArrowheads="1"/>
                            </p:cNvPicPr>
                            <p:nvPr/>
                          </p:nvPicPr>
                          <p:blipFill>
                            <a:blip r:embed="rId8">
                              <a:extLst>
                                <a:ext uri="{28A0092B-C50C-407E-A947-70E740481C1C}">
                                  <a14:useLocalDpi val="0"/>
                                </a:ext>
                              </a:extLst>
                            </a:blip>
                            <a:srcRect/>
                            <a:stretch>
                              <a:fillRect/>
                            </a:stretch>
                          </p:blipFill>
                          <p:spPr bwMode="auto">
                            <a:xfrm>
                              <a:off x="2848" y="2574"/>
                              <a:ext cx="364" cy="783"/>
                            </a:xfrm>
                            <a:prstGeom prst="rect">
                              <a:avLst/>
                            </a:prstGeom>
                            <a:solidFill>
                              <a:srgbClr val="EFDCCD"/>
                            </a:solidFill>
                            <a:ln>
                              <a:noFill/>
                            </a:ln>
                            <a:effectLst/>
                            <a:extLst>
                              <a:ext uri="{91240B29-F687-4F45-9708-019B960494DF}">
                                <a14:hiddenLine w="9525">
                                  <a:solidFill>
                                    <a:srgbClr val="000000"/>
                                  </a:solidFill>
                                  <a:miter lim="800000"/>
                                  <a:headEnd/>
                                  <a:tailEnd/>
                                </a14:hiddenLine>
                              </a:ext>
                              <a:ext uri="{AF507438-7753-43E0-B8FC-AC1667EBCBE1}">
                                <a14:hiddenEffects>
                                  <a:effectLst>
                                    <a:outerShdw blurRad="63500" dist="38099" dir="2700000" algn="ctr" rotWithShape="0">
                                      <a:srgbClr val="000000">
                                        <a:alpha val="74998"/>
                                      </a:srgbClr>
                                    </a:outerShdw>
                                  </a:effectLst>
                                </a14:hiddenEffects>
                              </a:ext>
                            </a:extLst>
                          </p:spPr>
                        </p:pic>
                      </p:oleObj>
                    </mc:Fallback>
                  </mc:AlternateContent>
                </a:graphicData>
              </a:graphic>
            </p:graphicFrame>
          </mc:Choice>
          <mc:Fallback xmlns="">
            <p:graphicFrame>
              <p:nvGraphicFramePr>
                <p:cNvPr id="72" name="Object 48">
                  <a:extLst>
                    <a:ext uri="{FF2B5EF4-FFF2-40B4-BE49-F238E27FC236}">
                      <a16:creationId xmlns:a16="http://schemas.microsoft.com/office/drawing/2014/main" id="{EF795F94-7C83-584D-9F19-D4F2D59D6C34}"/>
                    </a:ext>
                  </a:extLst>
                </p:cNvPr>
                <p:cNvGraphicFramePr>
                  <a:graphicFrameLocks noChangeAspect="1"/>
                </p:cNvGraphicFramePr>
                <p:nvPr/>
              </p:nvGraphicFramePr>
              <p:xfrm>
                <a:off x="2848" y="2574"/>
                <a:ext cx="364" cy="783"/>
              </p:xfrm>
              <a:graphic>
                <a:graphicData uri="http://schemas.openxmlformats.org/presentationml/2006/ole">
                  <mc:AlternateContent>
                    <mc:Choice xmlns:v="urn:schemas-microsoft-com:vml" Requires="v">
                      <p:oleObj spid="_x0000_s118794" name="Clip" r:id="rId9" imgW="14871700" imgH="31978600" progId="MS_ClipArt_Gallery.2">
                        <p:embed/>
                      </p:oleObj>
                    </mc:Choice>
                    <mc:Fallback>
                      <p:oleObj name="Clip" r:id="rId9" imgW="14871700" imgH="31978600" progId="MS_ClipArt_Gallery.2">
                        <p:embed/>
                        <p:pic>
                          <p:nvPicPr>
                            <p:cNvPr id="2100272"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8" y="2574"/>
                              <a:ext cx="364" cy="783"/>
                            </a:xfrm>
                            <a:prstGeom prst="rect">
                              <a:avLst/>
                            </a:prstGeom>
                            <a:solidFill>
                              <a:srgbClr val="EFDCC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mc:Fallback>
        </mc:AlternateContent>
      </p:grpSp>
      <p:grpSp>
        <p:nvGrpSpPr>
          <p:cNvPr id="97" name="Group 7">
            <a:extLst>
              <a:ext uri="{FF2B5EF4-FFF2-40B4-BE49-F238E27FC236}">
                <a16:creationId xmlns:a16="http://schemas.microsoft.com/office/drawing/2014/main" id="{B4F86C87-03E9-4A4F-9A69-57C4BE5E980D}"/>
              </a:ext>
            </a:extLst>
          </p:cNvPr>
          <p:cNvGrpSpPr>
            <a:grpSpLocks/>
          </p:cNvGrpSpPr>
          <p:nvPr/>
        </p:nvGrpSpPr>
        <p:grpSpPr bwMode="auto">
          <a:xfrm>
            <a:off x="3799284" y="3230312"/>
            <a:ext cx="2865437" cy="1755775"/>
            <a:chOff x="0" y="2260"/>
            <a:chExt cx="1780" cy="1264"/>
          </a:xfrm>
        </p:grpSpPr>
        <p:graphicFrame>
          <p:nvGraphicFramePr>
            <p:cNvPr id="98" name="Object 8">
              <a:extLst>
                <a:ext uri="{FF2B5EF4-FFF2-40B4-BE49-F238E27FC236}">
                  <a16:creationId xmlns:a16="http://schemas.microsoft.com/office/drawing/2014/main" id="{6F0C94E3-6F68-484F-AB97-FFA9DF0466E2}"/>
                </a:ext>
              </a:extLst>
            </p:cNvPr>
            <p:cNvGraphicFramePr>
              <a:graphicFrameLocks noChangeAspect="1"/>
            </p:cNvGraphicFramePr>
            <p:nvPr/>
          </p:nvGraphicFramePr>
          <p:xfrm>
            <a:off x="0" y="2260"/>
            <a:ext cx="1780" cy="1264"/>
          </p:xfrm>
          <a:graphic>
            <a:graphicData uri="http://schemas.openxmlformats.org/presentationml/2006/ole">
              <mc:AlternateContent xmlns:mc="http://schemas.openxmlformats.org/markup-compatibility/2006">
                <mc:Choice xmlns:v="urn:schemas-microsoft-com:vml" Requires="v">
                  <p:oleObj spid="_x0000_s122785" name="Clip" r:id="rId11" imgW="38430200" imgH="27203400" progId="MS_ClipArt_Gallery.2">
                    <p:embed/>
                  </p:oleObj>
                </mc:Choice>
                <mc:Fallback>
                  <p:oleObj name="Clip" r:id="rId11" imgW="38430200" imgH="27203400" progId="MS_ClipArt_Gallery.2">
                    <p:embed/>
                    <p:pic>
                      <p:nvPicPr>
                        <p:cNvPr id="98" name="Object 8">
                          <a:extLst>
                            <a:ext uri="{FF2B5EF4-FFF2-40B4-BE49-F238E27FC236}">
                              <a16:creationId xmlns:a16="http://schemas.microsoft.com/office/drawing/2014/main" id="{6F0C94E3-6F68-484F-AB97-FFA9DF0466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60"/>
                          <a:ext cx="1780" cy="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9" name="Object 9">
              <a:extLst>
                <a:ext uri="{FF2B5EF4-FFF2-40B4-BE49-F238E27FC236}">
                  <a16:creationId xmlns:a16="http://schemas.microsoft.com/office/drawing/2014/main" id="{9AB882D4-E842-3841-8F61-968F0E6D7637}"/>
                </a:ext>
              </a:extLst>
            </p:cNvPr>
            <p:cNvGraphicFramePr>
              <a:graphicFrameLocks noChangeAspect="1"/>
            </p:cNvGraphicFramePr>
            <p:nvPr>
              <p:extLst/>
            </p:nvPr>
          </p:nvGraphicFramePr>
          <p:xfrm>
            <a:off x="576" y="2543"/>
            <a:ext cx="600" cy="854"/>
          </p:xfrm>
          <a:graphic>
            <a:graphicData uri="http://schemas.openxmlformats.org/presentationml/2006/ole">
              <mc:AlternateContent xmlns:mc="http://schemas.openxmlformats.org/markup-compatibility/2006">
                <mc:Choice xmlns:v="urn:schemas-microsoft-com:vml" Requires="v">
                  <p:oleObj spid="_x0000_s122786" name="Clip" r:id="rId13" imgW="30797500" imgH="43840400" progId="MS_ClipArt_Gallery.2">
                    <p:embed/>
                  </p:oleObj>
                </mc:Choice>
                <mc:Fallback>
                  <p:oleObj name="Clip" r:id="rId13" imgW="30797500" imgH="43840400" progId="MS_ClipArt_Gallery.2">
                    <p:embed/>
                    <p:pic>
                      <p:nvPicPr>
                        <p:cNvPr id="99" name="Object 9">
                          <a:extLst>
                            <a:ext uri="{FF2B5EF4-FFF2-40B4-BE49-F238E27FC236}">
                              <a16:creationId xmlns:a16="http://schemas.microsoft.com/office/drawing/2014/main" id="{9AB882D4-E842-3841-8F61-968F0E6D76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 y="2543"/>
                          <a:ext cx="600" cy="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mc:AlternateContent xmlns:mc="http://schemas.openxmlformats.org/markup-compatibility/2006" xmlns:a14="http://schemas.microsoft.com/office/drawing/2010/main">
        <mc:Choice Requires="a14">
          <p:sp>
            <p:nvSpPr>
              <p:cNvPr id="2096131" name="Rectangle 3"/>
              <p:cNvSpPr>
                <a:spLocks noChangeArrowheads="1"/>
              </p:cNvSpPr>
              <p:nvPr/>
            </p:nvSpPr>
            <p:spPr bwMode="auto">
              <a:xfrm>
                <a:off x="332507" y="5116198"/>
                <a:ext cx="11528868" cy="15703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marL="230188" indent="-230188">
                  <a:buClr>
                    <a:schemeClr val="tx1"/>
                  </a:buClr>
                  <a:buFont typeface="Arial" panose="020B0604020202020204" pitchFamily="34" charset="0"/>
                  <a:buChar char="•"/>
                </a:pPr>
                <a:r>
                  <a:rPr lang="en-US" altLang="en-US" sz="3200">
                    <a:solidFill>
                      <a:srgbClr val="C00000"/>
                    </a:solidFill>
                    <a:latin typeface="Calibri" panose="020F0502020204030204" pitchFamily="34" charset="0"/>
                    <a:cs typeface="Calibri" panose="020F0502020204030204" pitchFamily="34" charset="0"/>
                  </a:rPr>
                  <a:t>Light flash does </a:t>
                </a:r>
                <a:r>
                  <a:rPr lang="en-US" altLang="en-US" sz="3200" i="1">
                    <a:solidFill>
                      <a:srgbClr val="C00000"/>
                    </a:solidFill>
                    <a:latin typeface="Calibri" panose="020F0502020204030204" pitchFamily="34" charset="0"/>
                    <a:cs typeface="Calibri" panose="020F0502020204030204" pitchFamily="34" charset="0"/>
                  </a:rPr>
                  <a:t>not</a:t>
                </a:r>
                <a:r>
                  <a:rPr lang="en-US" altLang="en-US" sz="3200">
                    <a:solidFill>
                      <a:srgbClr val="C00000"/>
                    </a:solidFill>
                    <a:latin typeface="Calibri" panose="020F0502020204030204" pitchFamily="34" charset="0"/>
                    <a:cs typeface="Calibri" panose="020F0502020204030204" pitchFamily="34" charset="0"/>
                  </a:rPr>
                  <a:t> move with </a:t>
                </a:r>
                <a14:m>
                  <m:oMath xmlns:m="http://schemas.openxmlformats.org/officeDocument/2006/math">
                    <m:r>
                      <a:rPr lang="en-US" altLang="en-US" sz="3200" i="1" smtClean="0">
                        <a:solidFill>
                          <a:schemeClr val="tx1"/>
                        </a:solidFill>
                        <a:latin typeface="Cambria Math" panose="02040503050406030204" pitchFamily="18" charset="0"/>
                        <a:cs typeface="Calibri" panose="020F0502020204030204" pitchFamily="34" charset="0"/>
                      </a:rPr>
                      <m:t>𝑣</m:t>
                    </m:r>
                    <m:r>
                      <a:rPr lang="en-US" altLang="en-US" sz="3200" i="1" smtClean="0">
                        <a:solidFill>
                          <a:schemeClr val="tx1"/>
                        </a:solidFill>
                        <a:latin typeface="Cambria Math" panose="02040503050406030204" pitchFamily="18" charset="0"/>
                        <a:cs typeface="Calibri" panose="020F0502020204030204" pitchFamily="34" charset="0"/>
                      </a:rPr>
                      <m:t>=</m:t>
                    </m:r>
                    <m:sSub>
                      <m:sSubPr>
                        <m:ctrlPr>
                          <a:rPr lang="en-US" altLang="en-US" sz="3200" b="0" i="1" smtClean="0">
                            <a:solidFill>
                              <a:schemeClr val="tx1"/>
                            </a:solidFill>
                            <a:latin typeface="Cambria Math" panose="02040503050406030204" pitchFamily="18" charset="0"/>
                            <a:cs typeface="Calibri" panose="020F0502020204030204" pitchFamily="34" charset="0"/>
                          </a:rPr>
                        </m:ctrlPr>
                      </m:sSubPr>
                      <m:e>
                        <m:r>
                          <a:rPr lang="en-US" altLang="en-US" sz="3200" i="1" err="1" smtClean="0">
                            <a:solidFill>
                              <a:schemeClr val="tx1"/>
                            </a:solidFill>
                            <a:latin typeface="Cambria Math" panose="02040503050406030204" pitchFamily="18" charset="0"/>
                            <a:cs typeface="Calibri" panose="020F0502020204030204" pitchFamily="34" charset="0"/>
                          </a:rPr>
                          <m:t>𝑐</m:t>
                        </m:r>
                      </m:e>
                      <m:sub>
                        <m:r>
                          <a:rPr lang="en-US" altLang="en-US" sz="3200" b="0" i="1" smtClean="0">
                            <a:solidFill>
                              <a:schemeClr val="tx1"/>
                            </a:solidFill>
                            <a:latin typeface="Cambria Math" panose="02040503050406030204" pitchFamily="18" charset="0"/>
                            <a:cs typeface="Calibri" panose="020F0502020204030204" pitchFamily="34" charset="0"/>
                          </a:rPr>
                          <m:t>0</m:t>
                        </m:r>
                      </m:sub>
                    </m:sSub>
                    <m:r>
                      <a:rPr lang="en-US" altLang="en-US" sz="3200" i="1" err="1" smtClean="0">
                        <a:solidFill>
                          <a:schemeClr val="tx1"/>
                        </a:solidFill>
                        <a:latin typeface="Cambria Math" panose="02040503050406030204" pitchFamily="18" charset="0"/>
                        <a:cs typeface="Calibri" panose="020F0502020204030204" pitchFamily="34" charset="0"/>
                      </a:rPr>
                      <m:t>+</m:t>
                    </m:r>
                    <m:sSub>
                      <m:sSubPr>
                        <m:ctrlPr>
                          <a:rPr lang="en-US" altLang="en-US" sz="3200" b="0" i="1" smtClean="0">
                            <a:solidFill>
                              <a:schemeClr val="tx1"/>
                            </a:solidFill>
                            <a:latin typeface="Cambria Math" panose="02040503050406030204" pitchFamily="18" charset="0"/>
                            <a:cs typeface="Calibri" panose="020F0502020204030204" pitchFamily="34" charset="0"/>
                          </a:rPr>
                        </m:ctrlPr>
                      </m:sSubPr>
                      <m:e>
                        <m:r>
                          <a:rPr lang="en-US" altLang="en-US" sz="3200" i="1" err="1" smtClean="0">
                            <a:solidFill>
                              <a:schemeClr val="tx1"/>
                            </a:solidFill>
                            <a:latin typeface="Cambria Math" panose="02040503050406030204" pitchFamily="18" charset="0"/>
                            <a:cs typeface="Calibri" panose="020F0502020204030204" pitchFamily="34" charset="0"/>
                          </a:rPr>
                          <m:t>𝑐</m:t>
                        </m:r>
                      </m:e>
                      <m:sub>
                        <m:r>
                          <a:rPr lang="en-US" altLang="en-US" sz="3200" b="0" i="1" smtClean="0">
                            <a:solidFill>
                              <a:schemeClr val="tx1"/>
                            </a:solidFill>
                            <a:latin typeface="Cambria Math" panose="02040503050406030204" pitchFamily="18" charset="0"/>
                            <a:cs typeface="Calibri" panose="020F0502020204030204" pitchFamily="34" charset="0"/>
                          </a:rPr>
                          <m:t>0</m:t>
                        </m:r>
                      </m:sub>
                    </m:sSub>
                    <m:r>
                      <a:rPr lang="en-US" altLang="en-US" sz="3200" i="1">
                        <a:solidFill>
                          <a:schemeClr val="tx1"/>
                        </a:solidFill>
                        <a:latin typeface="Cambria Math" panose="02040503050406030204" pitchFamily="18" charset="0"/>
                        <a:cs typeface="Calibri" panose="020F0502020204030204" pitchFamily="34" charset="0"/>
                      </a:rPr>
                      <m:t>/</m:t>
                    </m:r>
                    <m:r>
                      <a:rPr lang="en-US" altLang="en-US" sz="3200" i="1" smtClean="0">
                        <a:solidFill>
                          <a:schemeClr val="tx1"/>
                        </a:solidFill>
                        <a:latin typeface="Cambria Math" panose="02040503050406030204" pitchFamily="18" charset="0"/>
                        <a:cs typeface="Calibri" panose="020F0502020204030204" pitchFamily="34" charset="0"/>
                      </a:rPr>
                      <m:t>2</m:t>
                    </m:r>
                  </m:oMath>
                </a14:m>
                <a:r>
                  <a:rPr lang="en-US" altLang="en-US" sz="3200">
                    <a:solidFill>
                      <a:srgbClr val="C00000"/>
                    </a:solidFill>
                    <a:latin typeface="Calibri" panose="020F0502020204030204" pitchFamily="34" charset="0"/>
                    <a:cs typeface="Calibri" panose="020F0502020204030204" pitchFamily="34" charset="0"/>
                  </a:rPr>
                  <a:t>…</a:t>
                </a:r>
              </a:p>
              <a:p>
                <a:pPr marL="230188" indent="-230188">
                  <a:buClr>
                    <a:schemeClr val="tx1"/>
                  </a:buClr>
                  <a:buFont typeface="Arial" panose="020B0604020202020204" pitchFamily="34" charset="0"/>
                  <a:buChar char="•"/>
                </a:pPr>
                <a:r>
                  <a:rPr lang="en-US" altLang="en-US" sz="3200">
                    <a:solidFill>
                      <a:schemeClr val="accent2">
                        <a:lumMod val="50000"/>
                      </a:schemeClr>
                    </a:solidFill>
                    <a:latin typeface="Calibri" panose="020F0502020204030204" pitchFamily="34" charset="0"/>
                    <a:cs typeface="Calibri" panose="020F0502020204030204" pitchFamily="34" charset="0"/>
                  </a:rPr>
                  <a:t>…but only with </a:t>
                </a:r>
                <a14:m>
                  <m:oMath xmlns:m="http://schemas.openxmlformats.org/officeDocument/2006/math">
                    <m:sSub>
                      <m:sSubPr>
                        <m:ctrlPr>
                          <a:rPr lang="en-US" altLang="en-US" sz="3200" i="1">
                            <a:latin typeface="Cambria Math" panose="02040503050406030204" pitchFamily="18" charset="0"/>
                            <a:cs typeface="Calibri" panose="020F0502020204030204" pitchFamily="34" charset="0"/>
                          </a:rPr>
                        </m:ctrlPr>
                      </m:sSubPr>
                      <m:e>
                        <m:r>
                          <a:rPr lang="en-US" altLang="en-US" sz="3200" i="1" err="1">
                            <a:latin typeface="Cambria Math" panose="02040503050406030204" pitchFamily="18" charset="0"/>
                            <a:cs typeface="Calibri" panose="020F0502020204030204" pitchFamily="34" charset="0"/>
                          </a:rPr>
                          <m:t>𝑐</m:t>
                        </m:r>
                      </m:e>
                      <m:sub>
                        <m:r>
                          <a:rPr lang="en-US" altLang="en-US" sz="3200" i="1">
                            <a:latin typeface="Cambria Math" panose="02040503050406030204" pitchFamily="18" charset="0"/>
                            <a:cs typeface="Calibri" panose="020F0502020204030204" pitchFamily="34" charset="0"/>
                          </a:rPr>
                          <m:t>0</m:t>
                        </m:r>
                      </m:sub>
                    </m:sSub>
                  </m:oMath>
                </a14:m>
                <a:r>
                  <a:rPr lang="en-US" altLang="en-US" sz="3200">
                    <a:solidFill>
                      <a:schemeClr val="accent2">
                        <a:lumMod val="50000"/>
                      </a:schemeClr>
                    </a:solidFill>
                    <a:latin typeface="Calibri" panose="020F0502020204030204" pitchFamily="34" charset="0"/>
                    <a:cs typeface="Calibri" panose="020F0502020204030204" pitchFamily="34" charset="0"/>
                  </a:rPr>
                  <a:t>!</a:t>
                </a:r>
              </a:p>
              <a:p>
                <a:pPr marL="230188" indent="-230188">
                  <a:buClr>
                    <a:schemeClr val="tx1"/>
                  </a:buClr>
                  <a:buFont typeface="Arial" panose="020B0604020202020204" pitchFamily="34" charset="0"/>
                  <a:buChar char="•"/>
                </a:pPr>
                <a:r>
                  <a:rPr lang="en-US" altLang="en-US" sz="3200">
                    <a:solidFill>
                      <a:srgbClr val="008F00"/>
                    </a:solidFill>
                    <a:latin typeface="Calibri" panose="020F0502020204030204" pitchFamily="34" charset="0"/>
                    <a:cs typeface="Calibri" panose="020F0502020204030204" pitchFamily="34" charset="0"/>
                  </a:rPr>
                  <a:t>True both for student on boxcar and professor at the station</a:t>
                </a:r>
              </a:p>
            </p:txBody>
          </p:sp>
        </mc:Choice>
        <mc:Fallback xmlns="">
          <p:sp>
            <p:nvSpPr>
              <p:cNvPr id="2096131" name="Rectangle 3"/>
              <p:cNvSpPr>
                <a:spLocks noRot="1" noChangeAspect="1" noMove="1" noResize="1" noEditPoints="1" noAdjustHandles="1" noChangeArrowheads="1" noChangeShapeType="1" noTextEdit="1"/>
              </p:cNvSpPr>
              <p:nvPr/>
            </p:nvSpPr>
            <p:spPr bwMode="auto">
              <a:xfrm>
                <a:off x="332507" y="5116198"/>
                <a:ext cx="11528868" cy="1570303"/>
              </a:xfrm>
              <a:prstGeom prst="rect">
                <a:avLst/>
              </a:prstGeom>
              <a:blipFill>
                <a:blip r:embed="rId14"/>
                <a:stretch>
                  <a:fillRect l="-1100" t="-4839" b="-112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48" name="Rectangle 47">
            <a:extLst>
              <a:ext uri="{FF2B5EF4-FFF2-40B4-BE49-F238E27FC236}">
                <a16:creationId xmlns:a16="http://schemas.microsoft.com/office/drawing/2014/main" id="{9D2F1AC0-BDD6-1D47-8749-92945EE3194B}"/>
              </a:ext>
            </a:extLst>
          </p:cNvPr>
          <p:cNvSpPr/>
          <p:nvPr/>
        </p:nvSpPr>
        <p:spPr>
          <a:xfrm>
            <a:off x="296362" y="4455621"/>
            <a:ext cx="2267017"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5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6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61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96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14.69</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30</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276215" y="1004719"/>
                <a:ext cx="11660864" cy="5509200"/>
              </a:xfrm>
            </p:spPr>
            <p:txBody>
              <a:bodyPr/>
              <a:lstStyle/>
              <a:p>
                <a:pPr marL="0" indent="0">
                  <a:buNone/>
                </a:pPr>
                <a:r>
                  <a:rPr lang="en-US" sz="3200">
                    <a:solidFill>
                      <a:schemeClr val="tx1"/>
                    </a:solidFill>
                    <a:latin typeface="Calibri" panose="020F0502020204030204" pitchFamily="34" charset="0"/>
                    <a:cs typeface="Calibri" panose="020F0502020204030204" pitchFamily="34" charset="0"/>
                    <a:sym typeface="Wingdings" pitchFamily="2" charset="2"/>
                  </a:rPr>
                  <a:t>Antihydrogen is the only antimatter element that has been produced in the laboratory, albeit just a few atoms at a time. Each antihydrogen atom consists of a positron in orbit around an antiproton and has the same atomic mass as hydrogen. If an antihydrogen atom collides with a hydrogen atom, they annihilate each other and create gamma radiation.</a:t>
                </a:r>
              </a:p>
              <a:p>
                <a:pPr marL="514350" indent="-514350">
                  <a:buFont typeface="+mj-lt"/>
                  <a:buAutoNum type="alphaLcParenR"/>
                </a:pPr>
                <a:r>
                  <a:rPr lang="en-US" sz="3200">
                    <a:latin typeface="Calibri" panose="020F0502020204030204" pitchFamily="34" charset="0"/>
                    <a:cs typeface="Calibri" panose="020F0502020204030204" pitchFamily="34" charset="0"/>
                    <a:sym typeface="Wingdings" pitchFamily="2" charset="2"/>
                  </a:rPr>
                  <a:t>What minimum amount of energy is released in this process?</a:t>
                </a:r>
              </a:p>
              <a:p>
                <a:pPr marL="514350" indent="-514350">
                  <a:buFont typeface="+mj-lt"/>
                  <a:buAutoNum type="alphaLcParenR"/>
                </a:pPr>
                <a:r>
                  <a:rPr lang="en-US" sz="3200">
                    <a:solidFill>
                      <a:schemeClr val="tx1"/>
                    </a:solidFill>
                    <a:latin typeface="Calibri" panose="020F0502020204030204" pitchFamily="34" charset="0"/>
                    <a:cs typeface="Calibri" panose="020F0502020204030204" pitchFamily="34" charset="0"/>
                    <a:sym typeface="Wingdings" pitchFamily="2" charset="2"/>
                  </a:rPr>
                  <a:t>If this energy could be harnessed in a matter-antimatter automobile engine, how far could a car travel on 10 mg each of antihydrogen and hydrogen? At highway speeds, a typical automobile expends about </a:t>
                </a:r>
                <a14:m>
                  <m:oMath xmlns:m="http://schemas.openxmlformats.org/officeDocument/2006/math">
                    <m:r>
                      <a:rPr lang="en-US" sz="3200" i="1" smtClean="0">
                        <a:solidFill>
                          <a:schemeClr val="tx1"/>
                        </a:solidFill>
                        <a:latin typeface="Cambria Math" panose="02040503050406030204" pitchFamily="18" charset="0"/>
                        <a:cs typeface="Calibri" panose="020F0502020204030204" pitchFamily="34" charset="0"/>
                        <a:sym typeface="Wingdings" pitchFamily="2" charset="2"/>
                      </a:rPr>
                      <m:t>2.5</m:t>
                    </m:r>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m:t>
                    </m:r>
                    <m:sSup>
                      <m:sSupPr>
                        <m:ctrlPr>
                          <a:rPr lang="en-US" sz="3200" b="0" i="1" smtClean="0">
                            <a:solidFill>
                              <a:schemeClr val="tx1"/>
                            </a:solidFill>
                            <a:latin typeface="Cambria Math" panose="02040503050406030204" pitchFamily="18" charset="0"/>
                            <a:cs typeface="Calibri" panose="020F0502020204030204" pitchFamily="34" charset="0"/>
                            <a:sym typeface="Wingdings" pitchFamily="2" charset="2"/>
                          </a:rPr>
                        </m:ctrlPr>
                      </m:sSupPr>
                      <m:e>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10</m:t>
                        </m:r>
                      </m:e>
                      <m:sup>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3</m:t>
                        </m:r>
                      </m:sup>
                    </m:sSup>
                  </m:oMath>
                </a14:m>
                <a:r>
                  <a:rPr lang="en-US" sz="3200">
                    <a:solidFill>
                      <a:schemeClr val="tx1"/>
                    </a:solidFill>
                    <a:latin typeface="Calibri" panose="020F0502020204030204" pitchFamily="34" charset="0"/>
                    <a:cs typeface="Calibri" panose="020F0502020204030204" pitchFamily="34" charset="0"/>
                    <a:sym typeface="Wingdings" pitchFamily="2" charset="2"/>
                  </a:rPr>
                  <a:t> J per meter.</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276215" y="1004719"/>
                <a:ext cx="11660864" cy="5509200"/>
              </a:xfrm>
              <a:blipFill>
                <a:blip r:embed="rId3"/>
                <a:stretch>
                  <a:fillRect l="-1306" t="-1379" r="-1850" b="-2529"/>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p:spTree>
    <p:extLst>
      <p:ext uri="{BB962C8B-B14F-4D97-AF65-F5344CB8AC3E}">
        <p14:creationId xmlns:p14="http://schemas.microsoft.com/office/powerpoint/2010/main" val="2437909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14.69</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31</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276215" y="1004719"/>
                <a:ext cx="11594360" cy="2246769"/>
              </a:xfrm>
            </p:spPr>
            <p:txBody>
              <a:bodyPr/>
              <a:lstStyle/>
              <a:p>
                <a:pPr marL="0" indent="0">
                  <a:buNone/>
                </a:pPr>
                <a:r>
                  <a:rPr lang="en-US">
                    <a:solidFill>
                      <a:schemeClr val="tx1"/>
                    </a:solidFill>
                    <a:latin typeface="Calibri" panose="020F0502020204030204" pitchFamily="34" charset="0"/>
                    <a:cs typeface="Calibri" panose="020F0502020204030204" pitchFamily="34" charset="0"/>
                    <a:sym typeface="Wingdings" pitchFamily="2" charset="2"/>
                  </a:rPr>
                  <a:t>Antihydrogen is the only antimatter element that has been produced in the laboratory, albeit just a few atoms at a time. Each antihydrogen atom consists of a positron in orbit around an antiproton and has the same atomic mass as hydrogen. If an antihydrogen atom collides with a hydrogen atom, they annihilate each other and create gamma radiation.</a:t>
                </a:r>
              </a:p>
              <a:p>
                <a:pPr marL="514350" indent="-514350">
                  <a:buFont typeface="+mj-lt"/>
                  <a:buAutoNum type="alphaLcParenR"/>
                </a:pPr>
                <a:r>
                  <a:rPr lang="en-US">
                    <a:latin typeface="Calibri" panose="020F0502020204030204" pitchFamily="34" charset="0"/>
                    <a:cs typeface="Calibri" panose="020F0502020204030204" pitchFamily="34" charset="0"/>
                    <a:sym typeface="Wingdings" pitchFamily="2" charset="2"/>
                  </a:rPr>
                  <a:t>What minimum amount of energy is released in this process?</a:t>
                </a:r>
              </a:p>
              <a:p>
                <a:pPr marL="514350" indent="-514350">
                  <a:buFont typeface="+mj-lt"/>
                  <a:buAutoNum type="alphaLcParenR"/>
                </a:pPr>
                <a:r>
                  <a:rPr lang="en-US">
                    <a:solidFill>
                      <a:schemeClr val="tx1"/>
                    </a:solidFill>
                    <a:latin typeface="Calibri" panose="020F0502020204030204" pitchFamily="34" charset="0"/>
                    <a:cs typeface="Calibri" panose="020F0502020204030204" pitchFamily="34" charset="0"/>
                    <a:sym typeface="Wingdings" pitchFamily="2" charset="2"/>
                  </a:rPr>
                  <a:t>If this could be harnessed in a matter-antimatter auto engine, how far could a car travel on 10 mg each of antihydrogen and hydrogen? At highway speeds, a typical auto expends about </a:t>
                </a:r>
                <a14:m>
                  <m:oMath xmlns:m="http://schemas.openxmlformats.org/officeDocument/2006/math">
                    <m:r>
                      <a:rPr lang="en-US" i="1" smtClean="0">
                        <a:solidFill>
                          <a:schemeClr val="tx1"/>
                        </a:solidFill>
                        <a:latin typeface="Cambria Math" panose="02040503050406030204" pitchFamily="18" charset="0"/>
                        <a:cs typeface="Calibri" panose="020F0502020204030204" pitchFamily="34" charset="0"/>
                        <a:sym typeface="Wingdings" pitchFamily="2" charset="2"/>
                      </a:rPr>
                      <m:t>2.5</m:t>
                    </m:r>
                    <m:r>
                      <a:rPr lang="en-US" b="0" i="1" smtClean="0">
                        <a:solidFill>
                          <a:schemeClr val="tx1"/>
                        </a:solidFill>
                        <a:latin typeface="Cambria Math" panose="02040503050406030204" pitchFamily="18" charset="0"/>
                        <a:cs typeface="Calibri" panose="020F0502020204030204" pitchFamily="34" charset="0"/>
                        <a:sym typeface="Wingdings" pitchFamily="2" charset="2"/>
                      </a:rPr>
                      <m:t>×</m:t>
                    </m:r>
                    <m:sSup>
                      <m:sSupPr>
                        <m:ctrlPr>
                          <a:rPr lang="en-US" b="0" i="1" smtClean="0">
                            <a:solidFill>
                              <a:schemeClr val="tx1"/>
                            </a:solidFill>
                            <a:latin typeface="Cambria Math" panose="02040503050406030204" pitchFamily="18" charset="0"/>
                            <a:cs typeface="Calibri" panose="020F0502020204030204" pitchFamily="34" charset="0"/>
                            <a:sym typeface="Wingdings" pitchFamily="2" charset="2"/>
                          </a:rPr>
                        </m:ctrlPr>
                      </m:sSupPr>
                      <m:e>
                        <m:r>
                          <a:rPr lang="en-US" b="0" i="1" smtClean="0">
                            <a:solidFill>
                              <a:schemeClr val="tx1"/>
                            </a:solidFill>
                            <a:latin typeface="Cambria Math" panose="02040503050406030204" pitchFamily="18" charset="0"/>
                            <a:cs typeface="Calibri" panose="020F0502020204030204" pitchFamily="34" charset="0"/>
                            <a:sym typeface="Wingdings" pitchFamily="2" charset="2"/>
                          </a:rPr>
                          <m:t>10</m:t>
                        </m:r>
                      </m:e>
                      <m:sup>
                        <m:r>
                          <a:rPr lang="en-US" b="0" i="1" smtClean="0">
                            <a:solidFill>
                              <a:schemeClr val="tx1"/>
                            </a:solidFill>
                            <a:latin typeface="Cambria Math" panose="02040503050406030204" pitchFamily="18" charset="0"/>
                            <a:cs typeface="Calibri" panose="020F0502020204030204" pitchFamily="34" charset="0"/>
                            <a:sym typeface="Wingdings" pitchFamily="2" charset="2"/>
                          </a:rPr>
                          <m:t>3</m:t>
                        </m:r>
                      </m:sup>
                    </m:sSup>
                  </m:oMath>
                </a14:m>
                <a:r>
                  <a:rPr lang="en-US">
                    <a:solidFill>
                      <a:schemeClr val="tx1"/>
                    </a:solidFill>
                    <a:latin typeface="Calibri" panose="020F0502020204030204" pitchFamily="34" charset="0"/>
                    <a:cs typeface="Calibri" panose="020F0502020204030204" pitchFamily="34" charset="0"/>
                    <a:sym typeface="Wingdings" pitchFamily="2" charset="2"/>
                  </a:rPr>
                  <a:t> J per meter.</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276215" y="1004719"/>
                <a:ext cx="11594360" cy="2246769"/>
              </a:xfrm>
              <a:blipFill>
                <a:blip r:embed="rId3"/>
                <a:stretch>
                  <a:fillRect l="-547" t="-1124" r="-438" b="-3933"/>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4BD3737-071F-0B49-9352-65BC1367B991}"/>
                  </a:ext>
                </a:extLst>
              </p:cNvPr>
              <p:cNvSpPr txBox="1">
                <a:spLocks/>
              </p:cNvSpPr>
              <p:nvPr/>
            </p:nvSpPr>
            <p:spPr>
              <a:xfrm>
                <a:off x="276214" y="3160252"/>
                <a:ext cx="4163155" cy="34899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b="0" i="1" smtClean="0">
                            <a:latin typeface="Cambria Math" panose="02040503050406030204" pitchFamily="18" charset="0"/>
                            <a:cs typeface="Calibri" panose="020F0502020204030204" pitchFamily="34" charset="0"/>
                            <a:sym typeface="Wingdings" pitchFamily="2" charset="2"/>
                          </a:rPr>
                          <m:t>𝑚</m:t>
                        </m:r>
                      </m:e>
                      <m:sub>
                        <m:r>
                          <a:rPr lang="en-US" b="0" i="1" smtClean="0">
                            <a:latin typeface="Cambria Math" panose="02040503050406030204" pitchFamily="18" charset="0"/>
                            <a:cs typeface="Calibri" panose="020F0502020204030204" pitchFamily="34" charset="0"/>
                            <a:sym typeface="Wingdings" pitchFamily="2" charset="2"/>
                          </a:rPr>
                          <m:t>𝐻</m:t>
                        </m:r>
                      </m:sub>
                    </m:sSub>
                  </m:oMath>
                </a14:m>
                <a:r>
                  <a:rPr lang="en-US" b="0">
                    <a:solidFill>
                      <a:srgbClr val="008F00"/>
                    </a:solidFill>
                  </a:rPr>
                  <a:t>,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𝑚</m:t>
                        </m:r>
                      </m:e>
                      <m:sub>
                        <m:acc>
                          <m:accPr>
                            <m:chr m:val="̅"/>
                            <m:ctrlPr>
                              <a:rPr lang="en-US" b="0" i="1" smtClean="0">
                                <a:latin typeface="Cambria Math" panose="02040503050406030204" pitchFamily="18" charset="0"/>
                                <a:cs typeface="Calibri" panose="020F0502020204030204" pitchFamily="34" charset="0"/>
                                <a:sym typeface="Wingdings" pitchFamily="2" charset="2"/>
                              </a:rPr>
                            </m:ctrlPr>
                          </m:accPr>
                          <m:e>
                            <m:r>
                              <a:rPr lang="en-US" b="0" i="1" smtClean="0">
                                <a:latin typeface="Cambria Math" panose="02040503050406030204" pitchFamily="18" charset="0"/>
                                <a:cs typeface="Calibri" panose="020F0502020204030204" pitchFamily="34" charset="0"/>
                                <a:sym typeface="Wingdings" pitchFamily="2" charset="2"/>
                              </a:rPr>
                              <m:t>𝐻</m:t>
                            </m:r>
                          </m:e>
                        </m:acc>
                      </m:sub>
                    </m:sSub>
                  </m:oMath>
                </a14:m>
                <a:r>
                  <a:rPr lang="en-US" b="0">
                    <a:solidFill>
                      <a:srgbClr val="008F00"/>
                    </a:solidFill>
                  </a:rPr>
                  <a:t>, all into </a:t>
                </a:r>
                <a14:m>
                  <m:oMath xmlns:m="http://schemas.openxmlformats.org/officeDocument/2006/math">
                    <m:r>
                      <a:rPr lang="en-US" b="0" i="1" smtClean="0">
                        <a:latin typeface="Cambria Math" panose="02040503050406030204" pitchFamily="18" charset="0"/>
                        <a:cs typeface="Calibri" panose="020F0502020204030204" pitchFamily="34" charset="0"/>
                        <a:sym typeface="Wingdings" pitchFamily="2" charset="2"/>
                      </a:rPr>
                      <m:t>𝐸</m:t>
                    </m:r>
                  </m:oMath>
                </a14:m>
                <a:r>
                  <a:rPr lang="en-US" b="0">
                    <a:solidFill>
                      <a:srgbClr val="008F00"/>
                    </a:solidFill>
                  </a:rPr>
                  <a:t>, &amp; </a:t>
                </a:r>
                <a14:m>
                  <m:oMath xmlns:m="http://schemas.openxmlformats.org/officeDocument/2006/math">
                    <m:r>
                      <a:rPr lang="en-US" i="1">
                        <a:latin typeface="Cambria Math" panose="02040503050406030204" pitchFamily="18" charset="0"/>
                        <a:cs typeface="Calibri" panose="020F0502020204030204" pitchFamily="34" charset="0"/>
                        <a:sym typeface="Wingdings" pitchFamily="2" charset="2"/>
                      </a:rPr>
                      <m:t>𝐸</m:t>
                    </m:r>
                  </m:oMath>
                </a14:m>
                <a:r>
                  <a:rPr lang="en-US" b="0">
                    <a:solidFill>
                      <a:srgbClr val="008F00"/>
                    </a:solidFill>
                  </a:rPr>
                  <a:t> per m</a:t>
                </a: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14:m>
                  <m:oMath xmlns:m="http://schemas.openxmlformats.org/officeDocument/2006/math">
                    <m:r>
                      <a:rPr lang="en-US" i="1">
                        <a:latin typeface="Cambria Math" panose="02040503050406030204" pitchFamily="18" charset="0"/>
                        <a:cs typeface="Calibri" panose="020F0502020204030204" pitchFamily="34" charset="0"/>
                        <a:sym typeface="Wingdings" pitchFamily="2" charset="2"/>
                      </a:rPr>
                      <m:t>𝐸</m:t>
                    </m:r>
                  </m:oMath>
                </a14:m>
                <a:r>
                  <a:rPr lang="en-US">
                    <a:solidFill>
                      <a:srgbClr val="4F2170"/>
                    </a:solidFill>
                    <a:cs typeface="Calibri" panose="020F0502020204030204" pitchFamily="34" charset="0"/>
                    <a:sym typeface="Wingdings" pitchFamily="2" charset="2"/>
                  </a:rPr>
                  <a:t> and how far can we go?</a:t>
                </a: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Min. if </a:t>
                </a:r>
                <a14:m>
                  <m:oMath xmlns:m="http://schemas.openxmlformats.org/officeDocument/2006/math">
                    <m:r>
                      <a:rPr lang="en-US" sz="2000" b="0" i="1" smtClean="0">
                        <a:latin typeface="Cambria Math" panose="02040503050406030204" pitchFamily="18" charset="0"/>
                        <a:cs typeface="Calibri" panose="020F0502020204030204" pitchFamily="34" charset="0"/>
                        <a:sym typeface="Wingdings" pitchFamily="2" charset="2"/>
                      </a:rPr>
                      <m:t>𝐾</m:t>
                    </m:r>
                    <m:r>
                      <a:rPr lang="en-US" sz="2000" b="0" i="1" smtClean="0">
                        <a:latin typeface="Cambria Math" panose="02040503050406030204" pitchFamily="18" charset="0"/>
                        <a:cs typeface="Calibri" panose="020F0502020204030204" pitchFamily="34" charset="0"/>
                        <a:sym typeface="Wingdings" pitchFamily="2" charset="2"/>
                      </a:rPr>
                      <m:t>→0</m:t>
                    </m:r>
                  </m:oMath>
                </a14:m>
                <a:r>
                  <a:rPr lang="en-US" sz="2000">
                    <a:solidFill>
                      <a:srgbClr val="C00000"/>
                    </a:solidFill>
                    <a:latin typeface="Calibri" panose="020F0502020204030204" pitchFamily="34" charset="0"/>
                    <a:cs typeface="Calibri" panose="020F0502020204030204" pitchFamily="34" charset="0"/>
                  </a:rPr>
                  <a:t> and </a:t>
                </a: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𝐸</m:t>
                    </m:r>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𝐸</m:t>
                        </m:r>
                      </m:e>
                      <m:sub>
                        <m:r>
                          <m:rPr>
                            <m:sty m:val="p"/>
                          </m:rPr>
                          <a:rPr lang="en-US" sz="2000" b="0" i="0" smtClean="0">
                            <a:latin typeface="Cambria Math" panose="02040503050406030204" pitchFamily="18" charset="0"/>
                            <a:cs typeface="Calibri" panose="020F0502020204030204" pitchFamily="34" charset="0"/>
                            <a:sym typeface="Wingdings" pitchFamily="2" charset="2"/>
                          </a:rPr>
                          <m:t>int</m:t>
                        </m:r>
                      </m:sub>
                    </m:sSub>
                  </m:oMath>
                </a14:m>
                <a:endParaRPr lang="en-US" sz="2000">
                  <a:solidFill>
                    <a:srgbClr val="C00000"/>
                  </a:solidFill>
                  <a:latin typeface="Calibri" panose="020F0502020204030204" pitchFamily="34" charset="0"/>
                  <a:cs typeface="Calibri" panose="020F0502020204030204" pitchFamily="34" charset="0"/>
                </a:endParaRPr>
              </a:p>
              <a:p>
                <a:pPr marL="527050" indent="-214313">
                  <a:lnSpc>
                    <a:spcPct val="100000"/>
                  </a:lnSpc>
                  <a:spcBef>
                    <a:spcPts val="0"/>
                  </a:spcBef>
                  <a:buClr>
                    <a:schemeClr val="tx1"/>
                  </a:buClr>
                </a:pPr>
                <a14:m>
                  <m:oMath xmlns:m="http://schemas.openxmlformats.org/officeDocument/2006/math">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𝐸</m:t>
                        </m:r>
                      </m:e>
                      <m:sub>
                        <m:r>
                          <m:rPr>
                            <m:sty m:val="p"/>
                          </m:rPr>
                          <a:rPr lang="en-US" sz="2000" b="0" i="0" smtClean="0">
                            <a:latin typeface="Cambria Math" panose="02040503050406030204" pitchFamily="18" charset="0"/>
                            <a:cs typeface="Calibri" panose="020F0502020204030204" pitchFamily="34" charset="0"/>
                            <a:sym typeface="Wingdings" pitchFamily="2" charset="2"/>
                          </a:rPr>
                          <m:t>int</m:t>
                        </m:r>
                      </m:sub>
                    </m:sSub>
                    <m:r>
                      <a:rPr lang="en-US" sz="2000" b="0" i="1" smtClean="0">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𝑚</m:t>
                    </m:r>
                    <m:sSubSup>
                      <m:sSubSupPr>
                        <m:ctrlPr>
                          <a:rPr lang="en-US" sz="2000" b="0" i="1" smtClean="0">
                            <a:latin typeface="Cambria Math" panose="02040503050406030204" pitchFamily="18" charset="0"/>
                            <a:cs typeface="Calibri" panose="020F0502020204030204" pitchFamily="34" charset="0"/>
                            <a:sym typeface="Wingdings" pitchFamily="2" charset="2"/>
                          </a:rPr>
                        </m:ctrlPr>
                      </m:sSubSup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up>
                        <m:r>
                          <a:rPr lang="en-US" sz="2000" b="0" i="1" smtClean="0">
                            <a:latin typeface="Cambria Math" panose="02040503050406030204" pitchFamily="18" charset="0"/>
                            <a:cs typeface="Calibri" panose="020F0502020204030204" pitchFamily="34" charset="0"/>
                            <a:sym typeface="Wingdings" pitchFamily="2" charset="2"/>
                          </a:rPr>
                          <m:t>2</m:t>
                        </m:r>
                      </m:sup>
                    </m:sSubSup>
                  </m:oMath>
                </a14:m>
                <a:endParaRPr lang="en-US" sz="2000">
                  <a:solidFill>
                    <a:srgbClr val="C00000"/>
                  </a:solidFill>
                  <a:latin typeface="Calibri" panose="020F0502020204030204" pitchFamily="34" charset="0"/>
                  <a:cs typeface="Calibri" panose="020F0502020204030204" pitchFamily="34" charset="0"/>
                </a:endParaRPr>
              </a:p>
              <a:p>
                <a:pPr marL="527050" indent="-214313">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Divide total </a:t>
                </a: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𝑚</m:t>
                    </m:r>
                    <m:sSubSup>
                      <m:sSubSupPr>
                        <m:ctrlPr>
                          <a:rPr lang="en-US" sz="2000" i="1">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up>
                        <m:r>
                          <a:rPr lang="en-US" sz="2000" i="1">
                            <a:latin typeface="Cambria Math" panose="02040503050406030204" pitchFamily="18" charset="0"/>
                            <a:cs typeface="Calibri" panose="020F0502020204030204" pitchFamily="34" charset="0"/>
                            <a:sym typeface="Wingdings" pitchFamily="2" charset="2"/>
                          </a:rPr>
                          <m:t>2</m:t>
                        </m:r>
                      </m:sup>
                    </m:sSubSup>
                  </m:oMath>
                </a14:m>
                <a:r>
                  <a:rPr lang="en-US" sz="2000">
                    <a:solidFill>
                      <a:schemeClr val="accent2">
                        <a:lumMod val="50000"/>
                      </a:schemeClr>
                    </a:solidFill>
                    <a:latin typeface="Calibri" panose="020F0502020204030204" pitchFamily="34" charset="0"/>
                    <a:cs typeface="Calibri" panose="020F0502020204030204" pitchFamily="34" charset="0"/>
                  </a:rPr>
                  <a:t> by </a:t>
                </a: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2.5×</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3</m:t>
                        </m:r>
                      </m:sup>
                    </m:sSup>
                  </m:oMath>
                </a14:m>
                <a:r>
                  <a:rPr lang="en-US" sz="2000">
                    <a:solidFill>
                      <a:schemeClr val="accent2">
                        <a:lumMod val="50000"/>
                      </a:schemeClr>
                    </a:solidFill>
                    <a:latin typeface="Calibri" panose="020F0502020204030204" pitchFamily="34" charset="0"/>
                    <a:cs typeface="Calibri" panose="020F0502020204030204" pitchFamily="34" charset="0"/>
                  </a:rPr>
                  <a:t> J/m</a:t>
                </a:r>
              </a:p>
            </p:txBody>
          </p:sp>
        </mc:Choice>
        <mc:Fallback xmlns="">
          <p:sp>
            <p:nvSpPr>
              <p:cNvPr id="6" name="Content Placeholder 5">
                <a:extLst>
                  <a:ext uri="{FF2B5EF4-FFF2-40B4-BE49-F238E27FC236}">
                    <a16:creationId xmlns:a16="http://schemas.microsoft.com/office/drawing/2014/main" id="{74BD3737-071F-0B49-9352-65BC1367B991}"/>
                  </a:ext>
                </a:extLst>
              </p:cNvPr>
              <p:cNvSpPr txBox="1">
                <a:spLocks noRot="1" noChangeAspect="1" noMove="1" noResize="1" noEditPoints="1" noAdjustHandles="1" noChangeArrowheads="1" noChangeShapeType="1" noTextEdit="1"/>
              </p:cNvSpPr>
              <p:nvPr/>
            </p:nvSpPr>
            <p:spPr>
              <a:xfrm>
                <a:off x="276214" y="3160252"/>
                <a:ext cx="4163155" cy="3489930"/>
              </a:xfrm>
              <a:prstGeom prst="rect">
                <a:avLst/>
              </a:prstGeom>
              <a:blipFill>
                <a:blip r:embed="rId4"/>
                <a:stretch>
                  <a:fillRect l="-1520" t="-725" r="-608" b="-1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7EA1F3A-EBD7-7143-8186-7D27C2989D36}"/>
                  </a:ext>
                </a:extLst>
              </p:cNvPr>
              <p:cNvSpPr/>
              <p:nvPr/>
            </p:nvSpPr>
            <p:spPr>
              <a:xfrm>
                <a:off x="4427903" y="3165707"/>
                <a:ext cx="5639347" cy="3508525"/>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576263" lvl="1" indent="-279400">
                  <a:buClr>
                    <a:schemeClr val="tx1"/>
                  </a:buClr>
                  <a:buFont typeface="+mj-lt"/>
                  <a:buAutoNum type="alphaLcParenR"/>
                </a:pPr>
                <a:r>
                  <a:rPr lang="en-US" sz="2000" b="0">
                    <a:cs typeface="Calibri" panose="020F0502020204030204" pitchFamily="34" charset="0"/>
                    <a:sym typeface="Wingdings" pitchFamily="2" charset="2"/>
                  </a:rPr>
                  <a:t> </a:t>
                </a:r>
                <a14:m>
                  <m:oMath xmlns:m="http://schemas.openxmlformats.org/officeDocument/2006/math">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𝐸</m:t>
                        </m:r>
                      </m:e>
                      <m:sub>
                        <m:r>
                          <m:rPr>
                            <m:sty m:val="p"/>
                          </m:rPr>
                          <a:rPr lang="en-US" sz="2000" b="0" i="0" smtClean="0">
                            <a:latin typeface="Cambria Math" panose="02040503050406030204" pitchFamily="18" charset="0"/>
                            <a:cs typeface="Calibri" panose="020F0502020204030204" pitchFamily="34" charset="0"/>
                            <a:sym typeface="Wingdings" pitchFamily="2" charset="2"/>
                          </a:rPr>
                          <m:t>int</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𝐻</m:t>
                        </m:r>
                      </m:sub>
                    </m:sSub>
                    <m:sSubSup>
                      <m:sSubSupPr>
                        <m:ctrlPr>
                          <a:rPr lang="en-US" sz="2000" b="0" i="1" smtClean="0">
                            <a:latin typeface="Cambria Math" panose="02040503050406030204" pitchFamily="18" charset="0"/>
                            <a:cs typeface="Calibri" panose="020F0502020204030204" pitchFamily="34" charset="0"/>
                            <a:sym typeface="Wingdings" pitchFamily="2" charset="2"/>
                          </a:rPr>
                        </m:ctrlPr>
                      </m:sSubSup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up>
                        <m:r>
                          <a:rPr lang="en-US" sz="2000" b="0" i="1" smtClean="0">
                            <a:latin typeface="Cambria Math" panose="02040503050406030204" pitchFamily="18" charset="0"/>
                            <a:cs typeface="Calibri" panose="020F0502020204030204" pitchFamily="34" charset="0"/>
                            <a:sym typeface="Wingdings" pitchFamily="2" charset="2"/>
                          </a:rPr>
                          <m:t>2</m:t>
                        </m:r>
                      </m:sup>
                    </m:sSubSup>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acc>
                          <m:accPr>
                            <m:chr m:val="̅"/>
                            <m:ctrlPr>
                              <a:rPr lang="en-US" sz="2000" b="0" i="1" smtClean="0">
                                <a:latin typeface="Cambria Math" panose="02040503050406030204" pitchFamily="18" charset="0"/>
                                <a:cs typeface="Calibri" panose="020F0502020204030204" pitchFamily="34" charset="0"/>
                                <a:sym typeface="Wingdings" pitchFamily="2" charset="2"/>
                              </a:rPr>
                            </m:ctrlPr>
                          </m:accPr>
                          <m:e>
                            <m:r>
                              <a:rPr lang="en-US" sz="2000" i="1">
                                <a:latin typeface="Cambria Math" panose="02040503050406030204" pitchFamily="18" charset="0"/>
                                <a:cs typeface="Calibri" panose="020F0502020204030204" pitchFamily="34" charset="0"/>
                                <a:sym typeface="Wingdings" pitchFamily="2" charset="2"/>
                              </a:rPr>
                              <m:t>𝐻</m:t>
                            </m:r>
                          </m:e>
                        </m:acc>
                      </m:sub>
                    </m:sSub>
                    <m:sSubSup>
                      <m:sSubSupPr>
                        <m:ctrlPr>
                          <a:rPr lang="en-US" sz="2000" i="1">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up>
                        <m:r>
                          <a:rPr lang="en-US" sz="2000" i="1">
                            <a:latin typeface="Cambria Math" panose="02040503050406030204" pitchFamily="18" charset="0"/>
                            <a:cs typeface="Calibri" panose="020F0502020204030204" pitchFamily="34" charset="0"/>
                            <a:sym typeface="Wingdings" pitchFamily="2" charset="2"/>
                          </a:rPr>
                          <m:t>2</m:t>
                        </m:r>
                      </m:sup>
                    </m:sSubSup>
                    <m:r>
                      <a:rPr lang="en-US" sz="2000" b="0" i="1" smtClean="0">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𝐻</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acc>
                              <m:accPr>
                                <m:chr m:val="̅"/>
                                <m:ctrlPr>
                                  <a:rPr lang="en-US" sz="2000" i="1">
                                    <a:latin typeface="Cambria Math" panose="02040503050406030204" pitchFamily="18" charset="0"/>
                                    <a:cs typeface="Calibri" panose="020F0502020204030204" pitchFamily="34" charset="0"/>
                                    <a:sym typeface="Wingdings" pitchFamily="2" charset="2"/>
                                  </a:rPr>
                                </m:ctrlPr>
                              </m:accPr>
                              <m:e>
                                <m:r>
                                  <a:rPr lang="en-US" sz="2000" i="1">
                                    <a:latin typeface="Cambria Math" panose="02040503050406030204" pitchFamily="18" charset="0"/>
                                    <a:cs typeface="Calibri" panose="020F0502020204030204" pitchFamily="34" charset="0"/>
                                    <a:sym typeface="Wingdings" pitchFamily="2" charset="2"/>
                                  </a:rPr>
                                  <m:t>𝐻</m:t>
                                </m:r>
                              </m:e>
                            </m:acc>
                          </m:sub>
                        </m:sSub>
                      </m:e>
                    </m:d>
                    <m:sSubSup>
                      <m:sSubSupPr>
                        <m:ctrlPr>
                          <a:rPr lang="en-US" sz="2000" i="1">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up>
                        <m:r>
                          <a:rPr lang="en-US" sz="2000" i="1">
                            <a:latin typeface="Cambria Math" panose="02040503050406030204" pitchFamily="18" charset="0"/>
                            <a:cs typeface="Calibri" panose="020F0502020204030204" pitchFamily="34" charset="0"/>
                            <a:sym typeface="Wingdings" pitchFamily="2" charset="2"/>
                          </a:rPr>
                          <m:t>2</m:t>
                        </m:r>
                      </m:sup>
                    </m:sSubSup>
                  </m:oMath>
                </a14:m>
                <a:endParaRPr lang="en-US" sz="2000">
                  <a:solidFill>
                    <a:srgbClr val="0432FF"/>
                  </a:solidFill>
                  <a:latin typeface="Calibri" panose="020F0502020204030204" pitchFamily="34" charset="0"/>
                  <a:cs typeface="Calibri" panose="020F0502020204030204" pitchFamily="34" charset="0"/>
                </a:endParaRPr>
              </a:p>
              <a:p>
                <a:pPr marL="1087438" lvl="1" algn="ctr">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2⋅1.67×</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−27</m:t>
                              </m:r>
                            </m:sup>
                          </m:sSup>
                          <m:r>
                            <a:rPr lang="en-US" sz="2000" b="0" i="1"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kg</m:t>
                          </m:r>
                        </m:e>
                      </m:d>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3.00×</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8</m:t>
                                  </m:r>
                                </m:sup>
                              </m:sSup>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m</m:t>
                              </m:r>
                              <m:r>
                                <a:rPr lang="en-US" sz="2000" b="0" i="0" smtClean="0">
                                  <a:latin typeface="Cambria Math" panose="02040503050406030204" pitchFamily="18" charset="0"/>
                                  <a:cs typeface="Calibri" panose="020F0502020204030204" pitchFamily="34" charset="0"/>
                                  <a:sym typeface="Wingdings" pitchFamily="2" charset="2"/>
                                </a:rPr>
                                <m:t>/</m:t>
                              </m:r>
                              <m:r>
                                <m:rPr>
                                  <m:sty m:val="p"/>
                                </m:rPr>
                                <a:rPr lang="en-US" sz="2000" b="0" i="0" smtClean="0">
                                  <a:latin typeface="Cambria Math" panose="02040503050406030204" pitchFamily="18" charset="0"/>
                                  <a:cs typeface="Calibri" panose="020F0502020204030204" pitchFamily="34" charset="0"/>
                                  <a:sym typeface="Wingdings" pitchFamily="2" charset="2"/>
                                </a:rPr>
                                <m:t>s</m:t>
                              </m:r>
                            </m:e>
                          </m:d>
                        </m:e>
                        <m:sup>
                          <m:r>
                            <a:rPr lang="en-US" sz="2000" b="0" i="1" smtClean="0">
                              <a:latin typeface="Cambria Math" panose="02040503050406030204" pitchFamily="18" charset="0"/>
                              <a:cs typeface="Calibri" panose="020F0502020204030204" pitchFamily="34" charset="0"/>
                              <a:sym typeface="Wingdings" pitchFamily="2" charset="2"/>
                            </a:rPr>
                            <m:t>2</m:t>
                          </m:r>
                        </m:sup>
                      </m:sSup>
                    </m:oMath>
                  </m:oMathPara>
                </a14:m>
                <a:endParaRPr lang="en-US" sz="2000" b="1">
                  <a:latin typeface="Calibri" panose="020F0502020204030204" pitchFamily="34" charset="0"/>
                  <a:cs typeface="Calibri" panose="020F0502020204030204" pitchFamily="34" charset="0"/>
                </a:endParaRPr>
              </a:p>
              <a:p>
                <a:pPr marL="1087438" lvl="1">
                  <a:buClr>
                    <a:schemeClr val="tx1"/>
                  </a:buClr>
                </a:pP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=3.</m:t>
                    </m:r>
                    <m:r>
                      <a:rPr lang="en-US" sz="2000" b="0" i="1" smtClean="0">
                        <a:latin typeface="Cambria Math" panose="02040503050406030204" pitchFamily="18" charset="0"/>
                        <a:cs typeface="Calibri" panose="020F0502020204030204" pitchFamily="34" charset="0"/>
                        <a:sym typeface="Wingdings" pitchFamily="2" charset="2"/>
                      </a:rPr>
                      <m:t>01</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−10</m:t>
                        </m:r>
                      </m:sup>
                    </m:sSup>
                  </m:oMath>
                </a14:m>
                <a:r>
                  <a:rPr lang="en-US" sz="2000" b="1">
                    <a:latin typeface="Calibri" panose="020F0502020204030204" pitchFamily="34" charset="0"/>
                    <a:cs typeface="Calibri" panose="020F0502020204030204" pitchFamily="34" charset="0"/>
                  </a:rPr>
                  <a:t> </a:t>
                </a:r>
                <a:r>
                  <a:rPr lang="en-US" sz="2000">
                    <a:latin typeface="Calibri" panose="020F0502020204030204" pitchFamily="34" charset="0"/>
                    <a:cs typeface="Calibri" panose="020F0502020204030204" pitchFamily="34" charset="0"/>
                  </a:rPr>
                  <a:t>J</a:t>
                </a:r>
              </a:p>
              <a:p>
                <a:pPr marL="576263" lvl="1" indent="-279400">
                  <a:buClr>
                    <a:schemeClr val="tx1"/>
                  </a:buClr>
                  <a:buFont typeface="+mj-lt"/>
                  <a:buAutoNum type="alphaLcParenR" startAt="2"/>
                </a:pPr>
                <a:r>
                  <a:rPr lang="en-US" sz="2000">
                    <a:cs typeface="Calibri" panose="020F0502020204030204" pitchFamily="34" charset="0"/>
                    <a:sym typeface="Wingdings" pitchFamily="2" charset="2"/>
                  </a:rPr>
                  <a:t>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𝐸</m:t>
                        </m:r>
                      </m:e>
                      <m:sub>
                        <m:r>
                          <m:rPr>
                            <m:sty m:val="p"/>
                          </m:rPr>
                          <a:rPr lang="en-US" sz="2000">
                            <a:latin typeface="Cambria Math" panose="02040503050406030204" pitchFamily="18" charset="0"/>
                            <a:cs typeface="Calibri" panose="020F0502020204030204" pitchFamily="34" charset="0"/>
                            <a:sym typeface="Wingdings" pitchFamily="2" charset="2"/>
                          </a:rPr>
                          <m:t>int</m:t>
                        </m:r>
                      </m:sub>
                    </m:sSub>
                    <m:r>
                      <a:rPr lang="en-US" sz="2000" i="1">
                        <a:latin typeface="Cambria Math" panose="02040503050406030204" pitchFamily="18" charset="0"/>
                        <a:cs typeface="Calibri" panose="020F0502020204030204" pitchFamily="34" charset="0"/>
                        <a:sym typeface="Wingdings" pitchFamily="2" charset="2"/>
                      </a:rPr>
                      <m:t>=</m:t>
                    </m:r>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cs typeface="Calibri" panose="020F0502020204030204" pitchFamily="34" charset="0"/>
                            <a:sym typeface="Wingdings" pitchFamily="2" charset="2"/>
                          </a:rPr>
                          <m:t>2⋅1</m:t>
                        </m:r>
                        <m:r>
                          <a:rPr lang="en-US" sz="2000" b="0" i="1" smtClean="0">
                            <a:latin typeface="Cambria Math" panose="02040503050406030204" pitchFamily="18" charset="0"/>
                            <a:cs typeface="Calibri" panose="020F0502020204030204" pitchFamily="34" charset="0"/>
                            <a:sym typeface="Wingdings" pitchFamily="2" charset="2"/>
                          </a:rPr>
                          <m:t>0</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6</m:t>
                            </m:r>
                          </m:sup>
                        </m:sSup>
                        <m:r>
                          <a:rPr lang="en-US" sz="2000" i="1">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kg</m:t>
                        </m:r>
                      </m:e>
                    </m:d>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r>
                              <a:rPr lang="en-US" sz="2000" i="1">
                                <a:latin typeface="Cambria Math" panose="02040503050406030204" pitchFamily="18" charset="0"/>
                                <a:cs typeface="Calibri" panose="020F0502020204030204" pitchFamily="34" charset="0"/>
                                <a:sym typeface="Wingdings" pitchFamily="2" charset="2"/>
                              </a:rPr>
                              <m:t>3.00×</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8</m:t>
                                </m:r>
                              </m:sup>
                            </m:sSup>
                            <m:r>
                              <a:rPr lang="en-US" sz="2000">
                                <a:latin typeface="Cambria Math" panose="02040503050406030204" pitchFamily="18" charset="0"/>
                                <a:cs typeface="Calibri" panose="020F0502020204030204" pitchFamily="34" charset="0"/>
                                <a:sym typeface="Wingdings" pitchFamily="2" charset="2"/>
                              </a:rPr>
                              <m:t> </m:t>
                            </m:r>
                            <m:r>
                              <m:rPr>
                                <m:sty m:val="p"/>
                              </m:rPr>
                              <a:rPr lang="en-US" sz="2000">
                                <a:latin typeface="Cambria Math" panose="02040503050406030204" pitchFamily="18" charset="0"/>
                                <a:cs typeface="Calibri" panose="020F0502020204030204" pitchFamily="34" charset="0"/>
                                <a:sym typeface="Wingdings" pitchFamily="2" charset="2"/>
                              </a:rPr>
                              <m:t>m</m:t>
                            </m:r>
                            <m:r>
                              <a:rPr lang="en-US" sz="2000">
                                <a:latin typeface="Cambria Math" panose="02040503050406030204" pitchFamily="18" charset="0"/>
                                <a:cs typeface="Calibri" panose="020F0502020204030204" pitchFamily="34" charset="0"/>
                                <a:sym typeface="Wingdings" pitchFamily="2" charset="2"/>
                              </a:rPr>
                              <m:t>/</m:t>
                            </m:r>
                            <m:r>
                              <m:rPr>
                                <m:sty m:val="p"/>
                              </m:rPr>
                              <a:rPr lang="en-US" sz="2000">
                                <a:latin typeface="Cambria Math" panose="02040503050406030204" pitchFamily="18" charset="0"/>
                                <a:cs typeface="Calibri" panose="020F0502020204030204" pitchFamily="34" charset="0"/>
                                <a:sym typeface="Wingdings" pitchFamily="2" charset="2"/>
                              </a:rPr>
                              <m:t>s</m:t>
                            </m:r>
                          </m:e>
                        </m:d>
                      </m:e>
                      <m:sup>
                        <m:r>
                          <a:rPr lang="en-US" sz="2000" i="1">
                            <a:latin typeface="Cambria Math" panose="02040503050406030204" pitchFamily="18" charset="0"/>
                            <a:cs typeface="Calibri" panose="020F0502020204030204" pitchFamily="34" charset="0"/>
                            <a:sym typeface="Wingdings" pitchFamily="2" charset="2"/>
                          </a:rPr>
                          <m:t>2</m:t>
                        </m:r>
                      </m:sup>
                    </m:sSup>
                  </m:oMath>
                </a14:m>
                <a:endParaRPr lang="en-US" sz="2000" b="1">
                  <a:latin typeface="Calibri" panose="020F0502020204030204" pitchFamily="34" charset="0"/>
                  <a:cs typeface="Calibri" panose="020F0502020204030204" pitchFamily="34" charset="0"/>
                </a:endParaRPr>
              </a:p>
              <a:p>
                <a:pPr marL="1087438">
                  <a:buClr>
                    <a:schemeClr val="tx1"/>
                  </a:buClr>
                </a:pP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1.80×</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12</m:t>
                        </m:r>
                      </m:sup>
                    </m:sSup>
                  </m:oMath>
                </a14:m>
                <a:r>
                  <a:rPr lang="en-US" sz="2000" b="1">
                    <a:latin typeface="Calibri" panose="020F0502020204030204" pitchFamily="34" charset="0"/>
                    <a:cs typeface="Calibri" panose="020F0502020204030204" pitchFamily="34" charset="0"/>
                  </a:rPr>
                  <a:t> </a:t>
                </a:r>
                <a:r>
                  <a:rPr lang="en-US" sz="2000">
                    <a:latin typeface="Calibri" panose="020F0502020204030204" pitchFamily="34" charset="0"/>
                    <a:cs typeface="Calibri" panose="020F0502020204030204" pitchFamily="34" charset="0"/>
                  </a:rPr>
                  <a:t>J</a:t>
                </a:r>
              </a:p>
              <a:p>
                <a:pPr marL="642938">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cs typeface="Calibri" panose="020F0502020204030204" pitchFamily="34" charset="0"/>
                          <a:sym typeface="Wingdings" pitchFamily="2" charset="2"/>
                        </a:rPr>
                        <m:t>𝑑</m:t>
                      </m:r>
                      <m:r>
                        <a:rPr lang="en-US" sz="2000" i="1">
                          <a:latin typeface="Cambria Math" panose="02040503050406030204" pitchFamily="18" charset="0"/>
                          <a:cs typeface="Calibri" panose="020F0502020204030204" pitchFamily="34" charset="0"/>
                          <a:sym typeface="Wingdings" pitchFamily="2" charset="2"/>
                        </a:rPr>
                        <m:t>=1.80×</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12</m:t>
                          </m:r>
                        </m:sup>
                      </m:sSup>
                      <m:r>
                        <a:rPr lang="en-US" sz="2000" b="0" i="1"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J</m:t>
                      </m:r>
                      <m:r>
                        <a:rPr lang="en-US" sz="2000" b="0" i="0" smtClean="0">
                          <a:latin typeface="Cambria Math" panose="02040503050406030204" pitchFamily="18" charset="0"/>
                          <a:cs typeface="Calibri" panose="020F0502020204030204" pitchFamily="34" charset="0"/>
                          <a:sym typeface="Wingdings" pitchFamily="2" charset="2"/>
                        </a:rPr>
                        <m:t>/</m:t>
                      </m:r>
                      <m:r>
                        <a:rPr lang="en-US" sz="2000" i="1">
                          <a:latin typeface="Cambria Math" panose="02040503050406030204" pitchFamily="18" charset="0"/>
                          <a:cs typeface="Calibri" panose="020F0502020204030204" pitchFamily="34" charset="0"/>
                          <a:sym typeface="Wingdings" pitchFamily="2" charset="2"/>
                        </a:rPr>
                        <m:t>2.5×</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i="1">
                              <a:latin typeface="Cambria Math" panose="02040503050406030204" pitchFamily="18" charset="0"/>
                              <a:cs typeface="Calibri" panose="020F0502020204030204" pitchFamily="34" charset="0"/>
                              <a:sym typeface="Wingdings" pitchFamily="2" charset="2"/>
                            </a:rPr>
                            <m:t>3</m:t>
                          </m:r>
                        </m:sup>
                      </m:sSup>
                      <m:r>
                        <a:rPr lang="en-US" sz="2000" b="0" i="1"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J</m:t>
                      </m:r>
                      <m:r>
                        <a:rPr lang="en-US" sz="2000" b="0" i="0" smtClean="0">
                          <a:latin typeface="Cambria Math" panose="02040503050406030204" pitchFamily="18" charset="0"/>
                          <a:cs typeface="Calibri" panose="020F0502020204030204" pitchFamily="34" charset="0"/>
                          <a:sym typeface="Wingdings" pitchFamily="2" charset="2"/>
                        </a:rPr>
                        <m:t>/</m:t>
                      </m:r>
                      <m:r>
                        <m:rPr>
                          <m:sty m:val="p"/>
                        </m:rPr>
                        <a:rPr lang="en-US" sz="2000" b="0" i="0" smtClean="0">
                          <a:latin typeface="Cambria Math" panose="02040503050406030204" pitchFamily="18" charset="0"/>
                          <a:cs typeface="Calibri" panose="020F0502020204030204" pitchFamily="34" charset="0"/>
                          <a:sym typeface="Wingdings" pitchFamily="2" charset="2"/>
                        </a:rPr>
                        <m:t>m</m:t>
                      </m:r>
                    </m:oMath>
                  </m:oMathPara>
                </a14:m>
                <a:endParaRPr lang="en-US" sz="2000">
                  <a:latin typeface="Calibri" panose="020F0502020204030204" pitchFamily="34" charset="0"/>
                  <a:cs typeface="Calibri" panose="020F0502020204030204" pitchFamily="34" charset="0"/>
                </a:endParaRPr>
              </a:p>
              <a:p>
                <a:pPr marL="857250">
                  <a:buClr>
                    <a:schemeClr val="tx1"/>
                  </a:buClr>
                </a:pPr>
                <a14:m>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7</m:t>
                    </m:r>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2</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r>
                          <a:rPr lang="en-US" sz="2000" i="1">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8</m:t>
                        </m:r>
                      </m:sup>
                    </m:sSup>
                  </m:oMath>
                </a14:m>
                <a:r>
                  <a:rPr lang="en-US" sz="2000">
                    <a:latin typeface="Calibri" panose="020F0502020204030204" pitchFamily="34" charset="0"/>
                    <a:cs typeface="Calibri" panose="020F0502020204030204" pitchFamily="34" charset="0"/>
                  </a:rPr>
                  <a:t> mi</a:t>
                </a:r>
              </a:p>
              <a:p>
                <a:pPr>
                  <a:buClr>
                    <a:schemeClr val="tx1"/>
                  </a:buClr>
                </a:pPr>
                <a:endParaRPr lang="en-US" sz="2000">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a:t>
                </a:r>
              </a:p>
              <a:p>
                <a:pPr marL="377825" indent="-342900">
                  <a:buClr>
                    <a:schemeClr val="tx1"/>
                  </a:buClr>
                  <a:buFont typeface="Arial" panose="020B0604020202020204" pitchFamily="34" charset="0"/>
                  <a:buChar char="•"/>
                </a:pPr>
                <a:r>
                  <a:rPr lang="en-US" sz="2000">
                    <a:solidFill>
                      <a:srgbClr val="C00000"/>
                    </a:solidFill>
                    <a:latin typeface="Calibri" panose="020F0502020204030204" pitchFamily="34" charset="0"/>
                    <a:cs typeface="Calibri" panose="020F0502020204030204" pitchFamily="34" charset="0"/>
                  </a:rPr>
                  <a:t>Huge amount of energy! But that makes sense…</a:t>
                </a:r>
              </a:p>
            </p:txBody>
          </p:sp>
        </mc:Choice>
        <mc:Fallback xmlns="">
          <p:sp>
            <p:nvSpPr>
              <p:cNvPr id="7" name="Rectangle 6">
                <a:extLst>
                  <a:ext uri="{FF2B5EF4-FFF2-40B4-BE49-F238E27FC236}">
                    <a16:creationId xmlns:a16="http://schemas.microsoft.com/office/drawing/2014/main" id="{A7EA1F3A-EBD7-7143-8186-7D27C2989D36}"/>
                  </a:ext>
                </a:extLst>
              </p:cNvPr>
              <p:cNvSpPr>
                <a:spLocks noRot="1" noChangeAspect="1" noMove="1" noResize="1" noEditPoints="1" noAdjustHandles="1" noChangeArrowheads="1" noChangeShapeType="1" noTextEdit="1"/>
              </p:cNvSpPr>
              <p:nvPr/>
            </p:nvSpPr>
            <p:spPr>
              <a:xfrm>
                <a:off x="4427903" y="3165707"/>
                <a:ext cx="5639347" cy="3508525"/>
              </a:xfrm>
              <a:prstGeom prst="rect">
                <a:avLst/>
              </a:prstGeom>
              <a:blipFill>
                <a:blip r:embed="rId5"/>
                <a:stretch>
                  <a:fillRect l="-1124" t="-719" b="-71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5BEB4888-EF91-1F47-BA03-55D2288A5D92}"/>
              </a:ext>
            </a:extLst>
          </p:cNvPr>
          <p:cNvGrpSpPr/>
          <p:nvPr/>
        </p:nvGrpSpPr>
        <p:grpSpPr>
          <a:xfrm>
            <a:off x="10060607" y="3353355"/>
            <a:ext cx="1722631" cy="1035766"/>
            <a:chOff x="9761357" y="3353355"/>
            <a:chExt cx="1722631" cy="1035766"/>
          </a:xfrm>
        </p:grpSpPr>
        <p:grpSp>
          <p:nvGrpSpPr>
            <p:cNvPr id="9" name="Group 8">
              <a:extLst>
                <a:ext uri="{FF2B5EF4-FFF2-40B4-BE49-F238E27FC236}">
                  <a16:creationId xmlns:a16="http://schemas.microsoft.com/office/drawing/2014/main" id="{F355B5A6-1496-7349-8321-53693A85ECDD}"/>
                </a:ext>
              </a:extLst>
            </p:cNvPr>
            <p:cNvGrpSpPr/>
            <p:nvPr/>
          </p:nvGrpSpPr>
          <p:grpSpPr>
            <a:xfrm>
              <a:off x="9761357" y="3353355"/>
              <a:ext cx="1722631" cy="274320"/>
              <a:chOff x="9492486" y="2659590"/>
              <a:chExt cx="1722631" cy="274320"/>
            </a:xfrm>
          </p:grpSpPr>
          <p:grpSp>
            <p:nvGrpSpPr>
              <p:cNvPr id="19" name="Group 18">
                <a:extLst>
                  <a:ext uri="{FF2B5EF4-FFF2-40B4-BE49-F238E27FC236}">
                    <a16:creationId xmlns:a16="http://schemas.microsoft.com/office/drawing/2014/main" id="{295CF9A6-C67A-D04C-BC54-12BC4F6346F9}"/>
                  </a:ext>
                </a:extLst>
              </p:cNvPr>
              <p:cNvGrpSpPr/>
              <p:nvPr/>
            </p:nvGrpSpPr>
            <p:grpSpPr>
              <a:xfrm>
                <a:off x="9492486" y="2659590"/>
                <a:ext cx="1722631" cy="274320"/>
                <a:chOff x="9741868" y="1881893"/>
                <a:chExt cx="1722631" cy="274320"/>
              </a:xfrm>
            </p:grpSpPr>
            <p:grpSp>
              <p:nvGrpSpPr>
                <p:cNvPr id="23" name="Group 22">
                  <a:extLst>
                    <a:ext uri="{FF2B5EF4-FFF2-40B4-BE49-F238E27FC236}">
                      <a16:creationId xmlns:a16="http://schemas.microsoft.com/office/drawing/2014/main" id="{D6303DFA-2078-1247-8680-B667370EBD42}"/>
                    </a:ext>
                  </a:extLst>
                </p:cNvPr>
                <p:cNvGrpSpPr/>
                <p:nvPr/>
              </p:nvGrpSpPr>
              <p:grpSpPr>
                <a:xfrm>
                  <a:off x="9741868" y="1881893"/>
                  <a:ext cx="1722631" cy="274320"/>
                  <a:chOff x="9580089" y="1899138"/>
                  <a:chExt cx="1722631" cy="274320"/>
                </a:xfrm>
              </p:grpSpPr>
              <p:sp>
                <p:nvSpPr>
                  <p:cNvPr id="25" name="Oval 24">
                    <a:extLst>
                      <a:ext uri="{FF2B5EF4-FFF2-40B4-BE49-F238E27FC236}">
                        <a16:creationId xmlns:a16="http://schemas.microsoft.com/office/drawing/2014/main" id="{3D951577-5130-0E4F-9A4D-ECD1CDD9CC1C}"/>
                      </a:ext>
                    </a:extLst>
                  </p:cNvPr>
                  <p:cNvSpPr>
                    <a:spLocks noChangeAspect="1"/>
                  </p:cNvSpPr>
                  <p:nvPr/>
                </p:nvSpPr>
                <p:spPr>
                  <a:xfrm>
                    <a:off x="9580089" y="1899138"/>
                    <a:ext cx="274320" cy="274320"/>
                  </a:xfrm>
                  <a:prstGeom prst="ellipse">
                    <a:avLst/>
                  </a:prstGeom>
                  <a:solidFill>
                    <a:srgbClr val="4F2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78BAC66-BD81-3F4F-9FB5-45A2D1206AE4}"/>
                      </a:ext>
                    </a:extLst>
                  </p:cNvPr>
                  <p:cNvSpPr>
                    <a:spLocks noChangeAspect="1"/>
                  </p:cNvSpPr>
                  <p:nvPr/>
                </p:nvSpPr>
                <p:spPr>
                  <a:xfrm>
                    <a:off x="11028400" y="1899138"/>
                    <a:ext cx="274320" cy="274320"/>
                  </a:xfrm>
                  <a:prstGeom prst="ellipse">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a:extLst>
                    <a:ext uri="{FF2B5EF4-FFF2-40B4-BE49-F238E27FC236}">
                      <a16:creationId xmlns:a16="http://schemas.microsoft.com/office/drawing/2014/main" id="{1B98E1D3-C551-1444-8D38-44EAEAAA7606}"/>
                    </a:ext>
                  </a:extLst>
                </p:cNvPr>
                <p:cNvCxnSpPr>
                  <a:cxnSpLocks/>
                </p:cNvCxnSpPr>
                <p:nvPr/>
              </p:nvCxnSpPr>
              <p:spPr>
                <a:xfrm>
                  <a:off x="10016188" y="2019053"/>
                  <a:ext cx="457200"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0B766981-60EA-1A49-933B-0FB2BFB257AC}"/>
                  </a:ext>
                </a:extLst>
              </p:cNvPr>
              <p:cNvCxnSpPr>
                <a:cxnSpLocks/>
              </p:cNvCxnSpPr>
              <p:nvPr/>
            </p:nvCxnSpPr>
            <p:spPr>
              <a:xfrm>
                <a:off x="10523491" y="2796750"/>
                <a:ext cx="457200" cy="0"/>
              </a:xfrm>
              <a:prstGeom prst="straightConnector1">
                <a:avLst/>
              </a:prstGeom>
              <a:ln>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7" name="Sun 26">
              <a:extLst>
                <a:ext uri="{FF2B5EF4-FFF2-40B4-BE49-F238E27FC236}">
                  <a16:creationId xmlns:a16="http://schemas.microsoft.com/office/drawing/2014/main" id="{5BE0CC14-2966-F347-9A2B-15EF68CF3BAD}"/>
                </a:ext>
              </a:extLst>
            </p:cNvPr>
            <p:cNvSpPr/>
            <p:nvPr/>
          </p:nvSpPr>
          <p:spPr>
            <a:xfrm>
              <a:off x="10357657" y="3690852"/>
              <a:ext cx="586893" cy="698269"/>
            </a:xfrm>
            <a:prstGeom prst="sun">
              <a:avLst>
                <a:gd name="adj" fmla="val 4136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65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14.58</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32</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392591" y="1004719"/>
                <a:ext cx="11311732" cy="3539430"/>
              </a:xfrm>
            </p:spPr>
            <p:txBody>
              <a:bodyPr/>
              <a:lstStyle/>
              <a:p>
                <a:pPr marL="0" indent="0">
                  <a:buNone/>
                </a:pPr>
                <a:r>
                  <a:rPr lang="en-US" sz="3200">
                    <a:solidFill>
                      <a:schemeClr val="tx1"/>
                    </a:solidFill>
                    <a:latin typeface="Calibri" panose="020F0502020204030204" pitchFamily="34" charset="0"/>
                    <a:cs typeface="Calibri" panose="020F0502020204030204" pitchFamily="34" charset="0"/>
                    <a:sym typeface="Wingdings" pitchFamily="2" charset="2"/>
                  </a:rPr>
                  <a:t>Two chunks of rock, each having a mass of 1.00 kg, collide in space. Just before the collision, an observer at rest in the reference frame of a </a:t>
                </a:r>
                <a:r>
                  <a:rPr lang="en-US" sz="3200">
                    <a:latin typeface="Calibri" panose="020F0502020204030204" pitchFamily="34" charset="0"/>
                    <a:cs typeface="Calibri" panose="020F0502020204030204" pitchFamily="34" charset="0"/>
                    <a:sym typeface="Wingdings" pitchFamily="2" charset="2"/>
                  </a:rPr>
                  <a:t>n</a:t>
                </a:r>
                <a:r>
                  <a:rPr lang="en-US" sz="3200">
                    <a:solidFill>
                      <a:schemeClr val="tx1"/>
                    </a:solidFill>
                    <a:latin typeface="Calibri" panose="020F0502020204030204" pitchFamily="34" charset="0"/>
                    <a:cs typeface="Calibri" panose="020F0502020204030204" pitchFamily="34" charset="0"/>
                    <a:sym typeface="Wingdings" pitchFamily="2" charset="2"/>
                  </a:rPr>
                  <a:t>earby star determines that rock A is moving toward the star at </a:t>
                </a: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0.500</m:t>
                    </m:r>
                    <m:sSub>
                      <m:sSubPr>
                        <m:ctrlPr>
                          <a:rPr lang="en-US" sz="3200"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sz="3200">
                    <a:solidFill>
                      <a:schemeClr val="tx1"/>
                    </a:solidFill>
                    <a:latin typeface="Calibri" panose="020F0502020204030204" pitchFamily="34" charset="0"/>
                    <a:cs typeface="Calibri" panose="020F0502020204030204" pitchFamily="34" charset="0"/>
                    <a:sym typeface="Wingdings" pitchFamily="2" charset="2"/>
                  </a:rPr>
                  <a:t> and rock B is moving away from the star at </a:t>
                </a:r>
                <a14:m>
                  <m:oMath xmlns:m="http://schemas.openxmlformats.org/officeDocument/2006/math">
                    <m:r>
                      <a:rPr lang="en-US" sz="3200" i="1">
                        <a:latin typeface="Cambria Math" panose="02040503050406030204" pitchFamily="18" charset="0"/>
                        <a:cs typeface="Calibri" panose="020F0502020204030204" pitchFamily="34" charset="0"/>
                        <a:sym typeface="Wingdings" pitchFamily="2" charset="2"/>
                      </a:rPr>
                      <m:t>0.</m:t>
                    </m:r>
                    <m:r>
                      <a:rPr lang="en-US" sz="3200" b="0" i="1" smtClean="0">
                        <a:latin typeface="Cambria Math" panose="02040503050406030204" pitchFamily="18" charset="0"/>
                        <a:cs typeface="Calibri" panose="020F0502020204030204" pitchFamily="34" charset="0"/>
                        <a:sym typeface="Wingdings" pitchFamily="2" charset="2"/>
                      </a:rPr>
                      <m:t>3</m:t>
                    </m:r>
                    <m:r>
                      <a:rPr lang="en-US" sz="3200" i="1">
                        <a:latin typeface="Cambria Math" panose="02040503050406030204" pitchFamily="18" charset="0"/>
                        <a:cs typeface="Calibri" panose="020F0502020204030204" pitchFamily="34" charset="0"/>
                        <a:sym typeface="Wingdings" pitchFamily="2" charset="2"/>
                      </a:rPr>
                      <m:t>00</m:t>
                    </m:r>
                    <m:sSub>
                      <m:sSubPr>
                        <m:ctrlPr>
                          <a:rPr lang="en-US" sz="3200" i="1">
                            <a:latin typeface="Cambria Math" panose="02040503050406030204" pitchFamily="18" charset="0"/>
                            <a:cs typeface="Calibri" panose="020F0502020204030204" pitchFamily="34" charset="0"/>
                            <a:sym typeface="Wingdings" pitchFamily="2" charset="2"/>
                          </a:rPr>
                        </m:ctrlPr>
                      </m:sSubPr>
                      <m:e>
                        <m:r>
                          <a:rPr lang="en-US" sz="3200" i="1">
                            <a:latin typeface="Cambria Math" panose="02040503050406030204" pitchFamily="18" charset="0"/>
                            <a:cs typeface="Calibri" panose="020F0502020204030204" pitchFamily="34" charset="0"/>
                            <a:sym typeface="Wingdings" pitchFamily="2" charset="2"/>
                          </a:rPr>
                          <m:t>𝑐</m:t>
                        </m:r>
                      </m:e>
                      <m:sub>
                        <m:r>
                          <a:rPr lang="en-US" sz="3200" i="1">
                            <a:latin typeface="Cambria Math" panose="02040503050406030204" pitchFamily="18" charset="0"/>
                            <a:cs typeface="Calibri" panose="020F0502020204030204" pitchFamily="34" charset="0"/>
                            <a:sym typeface="Wingdings" pitchFamily="2" charset="2"/>
                          </a:rPr>
                          <m:t>0</m:t>
                        </m:r>
                      </m:sub>
                    </m:sSub>
                  </m:oMath>
                </a14:m>
                <a:r>
                  <a:rPr lang="en-US" sz="3200">
                    <a:solidFill>
                      <a:schemeClr val="tx1"/>
                    </a:solidFill>
                    <a:latin typeface="Calibri" panose="020F0502020204030204" pitchFamily="34" charset="0"/>
                    <a:cs typeface="Calibri" panose="020F0502020204030204" pitchFamily="34" charset="0"/>
                    <a:sym typeface="Wingdings" pitchFamily="2" charset="2"/>
                  </a:rPr>
                  <a:t>. If the rocks stick together after the collision, what are the </a:t>
                </a:r>
                <a:r>
                  <a:rPr lang="en-US" sz="3200">
                    <a:latin typeface="Calibri" panose="020F0502020204030204" pitchFamily="34" charset="0"/>
                    <a:cs typeface="Calibri" panose="020F0502020204030204" pitchFamily="34" charset="0"/>
                    <a:sym typeface="Wingdings" pitchFamily="2" charset="2"/>
                  </a:rPr>
                  <a:t>direction and magnitude of their velocity (in the reference frame of the star) immediately after the collision?</a:t>
                </a:r>
                <a:endParaRPr lang="en-US" sz="3200">
                  <a:solidFill>
                    <a:schemeClr val="tx1"/>
                  </a:solidFill>
                  <a:latin typeface="Calibri" panose="020F0502020204030204" pitchFamily="34" charset="0"/>
                  <a:cs typeface="Calibri" panose="020F0502020204030204" pitchFamily="34" charset="0"/>
                  <a:sym typeface="Wingdings" pitchFamily="2" charset="2"/>
                </a:endParaRP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392591" y="1004719"/>
                <a:ext cx="11311732" cy="3539430"/>
              </a:xfrm>
              <a:blipFill>
                <a:blip r:embed="rId3"/>
                <a:stretch>
                  <a:fillRect l="-1345" t="-2143" r="-1457" b="-4286"/>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p:spTree>
    <p:extLst>
      <p:ext uri="{BB962C8B-B14F-4D97-AF65-F5344CB8AC3E}">
        <p14:creationId xmlns:p14="http://schemas.microsoft.com/office/powerpoint/2010/main" val="156567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14.58</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33</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375966" y="988094"/>
                <a:ext cx="11511234" cy="1323439"/>
              </a:xfrm>
            </p:spPr>
            <p:txBody>
              <a:bodyPr/>
              <a:lstStyle/>
              <a:p>
                <a:pPr marL="0" indent="0">
                  <a:buNone/>
                </a:pPr>
                <a:r>
                  <a:rPr lang="en-US">
                    <a:solidFill>
                      <a:schemeClr val="tx1"/>
                    </a:solidFill>
                    <a:latin typeface="Calibri" panose="020F0502020204030204" pitchFamily="34" charset="0"/>
                    <a:cs typeface="Calibri" panose="020F0502020204030204" pitchFamily="34" charset="0"/>
                    <a:sym typeface="Wingdings" pitchFamily="2" charset="2"/>
                  </a:rPr>
                  <a:t>Two chunks of rock, each having a mass of 1.00 kg, collide in space. Just before the collision, an observer at rest in the reference frame of a </a:t>
                </a:r>
                <a:r>
                  <a:rPr lang="en-US">
                    <a:latin typeface="Calibri" panose="020F0502020204030204" pitchFamily="34" charset="0"/>
                    <a:cs typeface="Calibri" panose="020F0502020204030204" pitchFamily="34" charset="0"/>
                    <a:sym typeface="Wingdings" pitchFamily="2" charset="2"/>
                  </a:rPr>
                  <a:t>n</a:t>
                </a:r>
                <a:r>
                  <a:rPr lang="en-US">
                    <a:solidFill>
                      <a:schemeClr val="tx1"/>
                    </a:solidFill>
                    <a:latin typeface="Calibri" panose="020F0502020204030204" pitchFamily="34" charset="0"/>
                    <a:cs typeface="Calibri" panose="020F0502020204030204" pitchFamily="34" charset="0"/>
                    <a:sym typeface="Wingdings" pitchFamily="2" charset="2"/>
                  </a:rPr>
                  <a:t>earby star determines that rock A is moving toward the star at </a:t>
                </a:r>
                <a14:m>
                  <m:oMath xmlns:m="http://schemas.openxmlformats.org/officeDocument/2006/math">
                    <m:r>
                      <a:rPr lang="en-US" b="0" i="1" smtClean="0">
                        <a:solidFill>
                          <a:schemeClr val="tx1"/>
                        </a:solidFill>
                        <a:latin typeface="Cambria Math" panose="02040503050406030204" pitchFamily="18" charset="0"/>
                        <a:cs typeface="Calibri" panose="020F0502020204030204" pitchFamily="34" charset="0"/>
                        <a:sym typeface="Wingdings" pitchFamily="2" charset="2"/>
                      </a:rPr>
                      <m:t>0.500</m:t>
                    </m:r>
                    <m:sSub>
                      <m:sSubPr>
                        <m:ctrlPr>
                          <a:rPr lang="en-US"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a:solidFill>
                      <a:schemeClr val="tx1"/>
                    </a:solidFill>
                    <a:latin typeface="Calibri" panose="020F0502020204030204" pitchFamily="34" charset="0"/>
                    <a:cs typeface="Calibri" panose="020F0502020204030204" pitchFamily="34" charset="0"/>
                    <a:sym typeface="Wingdings" pitchFamily="2" charset="2"/>
                  </a:rPr>
                  <a:t> and rock B is moving away from the star at </a:t>
                </a:r>
                <a14:m>
                  <m:oMath xmlns:m="http://schemas.openxmlformats.org/officeDocument/2006/math">
                    <m:r>
                      <a:rPr lang="en-US" i="1">
                        <a:latin typeface="Cambria Math" panose="02040503050406030204" pitchFamily="18" charset="0"/>
                        <a:cs typeface="Calibri" panose="020F0502020204030204" pitchFamily="34" charset="0"/>
                        <a:sym typeface="Wingdings" pitchFamily="2" charset="2"/>
                      </a:rPr>
                      <m:t>0.</m:t>
                    </m:r>
                    <m:r>
                      <a:rPr lang="en-US" b="0" i="1" smtClean="0">
                        <a:latin typeface="Cambria Math" panose="02040503050406030204" pitchFamily="18" charset="0"/>
                        <a:cs typeface="Calibri" panose="020F0502020204030204" pitchFamily="34" charset="0"/>
                        <a:sym typeface="Wingdings" pitchFamily="2" charset="2"/>
                      </a:rPr>
                      <m:t>3</m:t>
                    </m:r>
                    <m:r>
                      <a:rPr lang="en-US" i="1">
                        <a:latin typeface="Cambria Math" panose="02040503050406030204" pitchFamily="18" charset="0"/>
                        <a:cs typeface="Calibri" panose="020F0502020204030204" pitchFamily="34" charset="0"/>
                        <a:sym typeface="Wingdings" pitchFamily="2" charset="2"/>
                      </a:rPr>
                      <m:t>00</m:t>
                    </m:r>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𝑐</m:t>
                        </m:r>
                      </m:e>
                      <m:sub>
                        <m:r>
                          <a:rPr lang="en-US" i="1">
                            <a:latin typeface="Cambria Math" panose="02040503050406030204" pitchFamily="18" charset="0"/>
                            <a:cs typeface="Calibri" panose="020F0502020204030204" pitchFamily="34" charset="0"/>
                            <a:sym typeface="Wingdings" pitchFamily="2" charset="2"/>
                          </a:rPr>
                          <m:t>0</m:t>
                        </m:r>
                      </m:sub>
                    </m:sSub>
                  </m:oMath>
                </a14:m>
                <a:r>
                  <a:rPr lang="en-US">
                    <a:solidFill>
                      <a:schemeClr val="tx1"/>
                    </a:solidFill>
                    <a:latin typeface="Calibri" panose="020F0502020204030204" pitchFamily="34" charset="0"/>
                    <a:cs typeface="Calibri" panose="020F0502020204030204" pitchFamily="34" charset="0"/>
                    <a:sym typeface="Wingdings" pitchFamily="2" charset="2"/>
                  </a:rPr>
                  <a:t>. If the rocks stick together after the collision, what are the </a:t>
                </a:r>
                <a:r>
                  <a:rPr lang="en-US">
                    <a:latin typeface="Calibri" panose="020F0502020204030204" pitchFamily="34" charset="0"/>
                    <a:cs typeface="Calibri" panose="020F0502020204030204" pitchFamily="34" charset="0"/>
                    <a:sym typeface="Wingdings" pitchFamily="2" charset="2"/>
                  </a:rPr>
                  <a:t>direction and magnitude of their velocity (in the reference frame of the star) immediately after the collision?</a:t>
                </a:r>
                <a:endParaRPr lang="en-US">
                  <a:solidFill>
                    <a:schemeClr val="tx1"/>
                  </a:solidFill>
                  <a:latin typeface="Calibri" panose="020F0502020204030204" pitchFamily="34" charset="0"/>
                  <a:cs typeface="Calibri" panose="020F0502020204030204" pitchFamily="34" charset="0"/>
                  <a:sym typeface="Wingdings" pitchFamily="2" charset="2"/>
                </a:endParaRP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375966" y="988094"/>
                <a:ext cx="11511234" cy="1323439"/>
              </a:xfrm>
              <a:blipFill>
                <a:blip r:embed="rId3"/>
                <a:stretch>
                  <a:fillRect l="-551" t="-1905" b="-6667"/>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FE22D2E-BEA9-C543-A92D-150DC8DD935D}"/>
                  </a:ext>
                </a:extLst>
              </p:cNvPr>
              <p:cNvSpPr txBox="1">
                <a:spLocks/>
              </p:cNvSpPr>
              <p:nvPr/>
            </p:nvSpPr>
            <p:spPr>
              <a:xfrm>
                <a:off x="249380" y="2249448"/>
                <a:ext cx="3591100" cy="41426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b="0" i="1" smtClean="0">
                            <a:latin typeface="Cambria Math" panose="02040503050406030204" pitchFamily="18" charset="0"/>
                            <a:cs typeface="Calibri" panose="020F0502020204030204" pitchFamily="34" charset="0"/>
                            <a:sym typeface="Wingdings" pitchFamily="2" charset="2"/>
                          </a:rPr>
                          <m:t>𝑚</m:t>
                        </m:r>
                      </m:e>
                      <m:sub>
                        <m:r>
                          <a:rPr lang="en-US" i="1" smtClean="0">
                            <a:latin typeface="Cambria Math" panose="02040503050406030204" pitchFamily="18" charset="0"/>
                            <a:cs typeface="Calibri" panose="020F0502020204030204" pitchFamily="34" charset="0"/>
                            <a:sym typeface="Wingdings" pitchFamily="2" charset="2"/>
                          </a:rPr>
                          <m:t>𝐴</m:t>
                        </m:r>
                      </m:sub>
                    </m:sSub>
                  </m:oMath>
                </a14:m>
                <a:r>
                  <a:rPr lang="en-US" b="0">
                    <a:solidFill>
                      <a:srgbClr val="008F00"/>
                    </a:solidFill>
                  </a:rPr>
                  <a:t>,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𝑚</m:t>
                        </m:r>
                      </m:e>
                      <m:sub>
                        <m:r>
                          <a:rPr lang="en-US" b="0" i="1" smtClean="0">
                            <a:latin typeface="Cambria Math" panose="02040503050406030204" pitchFamily="18" charset="0"/>
                            <a:cs typeface="Calibri" panose="020F0502020204030204" pitchFamily="34" charset="0"/>
                            <a:sym typeface="Wingdings" pitchFamily="2" charset="2"/>
                          </a:rPr>
                          <m:t>𝐵</m:t>
                        </m:r>
                      </m:sub>
                    </m:sSub>
                  </m:oMath>
                </a14:m>
                <a:r>
                  <a:rPr lang="en-US" b="0">
                    <a:solidFill>
                      <a:srgbClr val="008F00"/>
                    </a:solidFill>
                  </a:rPr>
                  <a:t>,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𝑆𝐴𝑖</m:t>
                        </m:r>
                      </m:sub>
                    </m:sSub>
                  </m:oMath>
                </a14:m>
                <a:r>
                  <a:rPr lang="en-US" b="0">
                    <a:solidFill>
                      <a:srgbClr val="008F00"/>
                    </a:solidFill>
                  </a:rPr>
                  <a:t>,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𝑆</m:t>
                        </m:r>
                        <m:r>
                          <a:rPr lang="en-US" b="0" i="1" smtClean="0">
                            <a:latin typeface="Cambria Math" panose="02040503050406030204" pitchFamily="18" charset="0"/>
                            <a:cs typeface="Calibri" panose="020F0502020204030204" pitchFamily="34" charset="0"/>
                            <a:sym typeface="Wingdings" pitchFamily="2" charset="2"/>
                          </a:rPr>
                          <m:t>𝐵</m:t>
                        </m:r>
                        <m:r>
                          <a:rPr lang="en-US" i="1">
                            <a:latin typeface="Cambria Math" panose="02040503050406030204" pitchFamily="18" charset="0"/>
                            <a:cs typeface="Calibri" panose="020F0502020204030204" pitchFamily="34" charset="0"/>
                            <a:sym typeface="Wingdings" pitchFamily="2" charset="2"/>
                          </a:rPr>
                          <m:t>𝑖</m:t>
                        </m:r>
                      </m:sub>
                    </m:sSub>
                  </m:oMath>
                </a14:m>
                <a:r>
                  <a:rPr lang="en-US" b="0">
                    <a:solidFill>
                      <a:srgbClr val="008F00"/>
                    </a:solidFill>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𝑆𝐴</m:t>
                        </m:r>
                        <m:r>
                          <a:rPr lang="en-US" b="0" i="1" smtClean="0">
                            <a:latin typeface="Cambria Math" panose="02040503050406030204" pitchFamily="18" charset="0"/>
                            <a:cs typeface="Calibri" panose="020F0502020204030204" pitchFamily="34" charset="0"/>
                            <a:sym typeface="Wingdings" pitchFamily="2" charset="2"/>
                          </a:rPr>
                          <m:t>𝑓</m:t>
                        </m:r>
                      </m:sub>
                    </m:sSub>
                    <m:r>
                      <a:rPr lang="en-US" b="0" i="0" smtClean="0">
                        <a:latin typeface="Cambria Math" panose="02040503050406030204" pitchFamily="18" charset="0"/>
                        <a:cs typeface="Calibri" panose="020F0502020204030204" pitchFamily="34" charset="0"/>
                        <a:sym typeface="Wingdings" pitchFamily="2" charset="2"/>
                      </a:rPr>
                      <m:t>=</m:t>
                    </m:r>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𝑆𝐵</m:t>
                        </m:r>
                        <m:r>
                          <a:rPr lang="en-US" b="0" i="1" smtClean="0">
                            <a:latin typeface="Cambria Math" panose="02040503050406030204" pitchFamily="18" charset="0"/>
                            <a:cs typeface="Calibri" panose="020F0502020204030204" pitchFamily="34" charset="0"/>
                            <a:sym typeface="Wingdings" pitchFamily="2" charset="2"/>
                          </a:rPr>
                          <m:t>𝑓</m:t>
                        </m:r>
                      </m:sub>
                    </m:sSub>
                  </m:oMath>
                </a14:m>
                <a:endParaRPr lang="en-US" b="0">
                  <a:solidFill>
                    <a:srgbClr val="008F00"/>
                  </a:solidFill>
                </a:endParaRP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acc>
                          <m:accPr>
                            <m:chr m:val="⃗"/>
                            <m:ctrlPr>
                              <a:rPr lang="en-US" b="0" i="1" smtClean="0">
                                <a:latin typeface="Cambria Math" panose="02040503050406030204" pitchFamily="18" charset="0"/>
                                <a:cs typeface="Calibri" panose="020F0502020204030204" pitchFamily="34" charset="0"/>
                                <a:sym typeface="Wingdings" pitchFamily="2" charset="2"/>
                              </a:rPr>
                            </m:ctrlPr>
                          </m:accPr>
                          <m:e>
                            <m:r>
                              <a:rPr lang="en-US" i="1">
                                <a:latin typeface="Cambria Math" panose="02040503050406030204" pitchFamily="18" charset="0"/>
                                <a:cs typeface="Calibri" panose="020F0502020204030204" pitchFamily="34" charset="0"/>
                                <a:sym typeface="Wingdings" pitchFamily="2" charset="2"/>
                              </a:rPr>
                              <m:t>𝑣</m:t>
                            </m:r>
                          </m:e>
                        </m:acc>
                      </m:e>
                      <m:sub>
                        <m:r>
                          <a:rPr lang="en-US" i="1">
                            <a:latin typeface="Cambria Math" panose="02040503050406030204" pitchFamily="18" charset="0"/>
                            <a:cs typeface="Calibri" panose="020F0502020204030204" pitchFamily="34" charset="0"/>
                            <a:sym typeface="Wingdings" pitchFamily="2" charset="2"/>
                          </a:rPr>
                          <m:t>𝑆𝐴𝑓</m:t>
                        </m:r>
                      </m:sub>
                    </m:sSub>
                  </m:oMath>
                </a14:m>
                <a:r>
                  <a:rPr lang="en-US">
                    <a:solidFill>
                      <a:srgbClr val="4F2170"/>
                    </a:solidFill>
                    <a:cs typeface="Calibri" panose="020F0502020204030204" pitchFamily="34" charset="0"/>
                    <a:sym typeface="Wingdings" pitchFamily="2" charset="2"/>
                  </a:rPr>
                  <a:t> and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acc>
                          <m:accPr>
                            <m:chr m:val="⃗"/>
                            <m:ctrlPr>
                              <a:rPr lang="en-US" i="1">
                                <a:latin typeface="Cambria Math" panose="02040503050406030204" pitchFamily="18" charset="0"/>
                                <a:cs typeface="Calibri" panose="020F0502020204030204" pitchFamily="34" charset="0"/>
                                <a:sym typeface="Wingdings" pitchFamily="2" charset="2"/>
                              </a:rPr>
                            </m:ctrlPr>
                          </m:accPr>
                          <m:e>
                            <m:r>
                              <a:rPr lang="en-US" i="1">
                                <a:latin typeface="Cambria Math" panose="02040503050406030204" pitchFamily="18" charset="0"/>
                                <a:cs typeface="Calibri" panose="020F0502020204030204" pitchFamily="34" charset="0"/>
                                <a:sym typeface="Wingdings" pitchFamily="2" charset="2"/>
                              </a:rPr>
                              <m:t>𝑣</m:t>
                            </m:r>
                          </m:e>
                        </m:acc>
                      </m:e>
                      <m:sub>
                        <m:r>
                          <a:rPr lang="en-US" i="1">
                            <a:latin typeface="Cambria Math" panose="02040503050406030204" pitchFamily="18" charset="0"/>
                            <a:cs typeface="Calibri" panose="020F0502020204030204" pitchFamily="34" charset="0"/>
                            <a:sym typeface="Wingdings" pitchFamily="2" charset="2"/>
                          </a:rPr>
                          <m:t>𝑆</m:t>
                        </m:r>
                        <m:r>
                          <a:rPr lang="en-US" b="0" i="1" smtClean="0">
                            <a:latin typeface="Cambria Math" panose="02040503050406030204" pitchFamily="18" charset="0"/>
                            <a:cs typeface="Calibri" panose="020F0502020204030204" pitchFamily="34" charset="0"/>
                            <a:sym typeface="Wingdings" pitchFamily="2" charset="2"/>
                          </a:rPr>
                          <m:t>𝐵</m:t>
                        </m:r>
                        <m:r>
                          <a:rPr lang="en-US" i="1">
                            <a:latin typeface="Cambria Math" panose="02040503050406030204" pitchFamily="18" charset="0"/>
                            <a:cs typeface="Calibri" panose="020F0502020204030204" pitchFamily="34" charset="0"/>
                            <a:sym typeface="Wingdings" pitchFamily="2" charset="2"/>
                          </a:rPr>
                          <m:t>𝑓</m:t>
                        </m:r>
                      </m:sub>
                    </m:sSub>
                  </m:oMath>
                </a14:m>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Conservation of momentum</a:t>
                </a:r>
              </a:p>
              <a:p>
                <a:pPr marL="527050" indent="-214313">
                  <a:lnSpc>
                    <a:spcPct val="100000"/>
                  </a:lnSpc>
                  <a:spcBef>
                    <a:spcPts val="0"/>
                  </a:spcBef>
                  <a:buClr>
                    <a:schemeClr val="tx1"/>
                  </a:buClr>
                </a:pPr>
                <a14:m>
                  <m:oMath xmlns:m="http://schemas.openxmlformats.org/officeDocument/2006/math">
                    <m:acc>
                      <m:accPr>
                        <m:chr m:val="⃗"/>
                        <m:ctrlPr>
                          <a:rPr lang="en-US" sz="2000" b="0" i="1" smtClean="0">
                            <a:latin typeface="Cambria Math" panose="02040503050406030204" pitchFamily="18" charset="0"/>
                            <a:cs typeface="Calibri" panose="020F0502020204030204" pitchFamily="34" charset="0"/>
                            <a:sym typeface="Wingdings" pitchFamily="2" charset="2"/>
                          </a:rPr>
                        </m:ctrlPr>
                      </m:accPr>
                      <m:e>
                        <m:r>
                          <a:rPr lang="en-US" sz="2000" i="1" smtClean="0">
                            <a:latin typeface="Cambria Math" panose="02040503050406030204" pitchFamily="18" charset="0"/>
                            <a:cs typeface="Calibri" panose="020F0502020204030204" pitchFamily="34" charset="0"/>
                            <a:sym typeface="Wingdings" pitchFamily="2" charset="2"/>
                          </a:rPr>
                          <m:t>𝑝</m:t>
                        </m:r>
                      </m:e>
                    </m:acc>
                    <m:r>
                      <a:rPr lang="en-US" sz="2000" b="0" i="1" smtClean="0">
                        <a:latin typeface="Cambria Math" panose="02040503050406030204" pitchFamily="18" charset="0"/>
                        <a:cs typeface="Calibri" panose="020F0502020204030204" pitchFamily="34" charset="0"/>
                        <a:sym typeface="Wingdings" pitchFamily="2" charset="2"/>
                      </a:rPr>
                      <m:t>=</m:t>
                    </m:r>
                    <m:r>
                      <a:rPr lang="en-US" sz="2000" i="1">
                        <a:latin typeface="Cambria Math" panose="02040503050406030204" pitchFamily="18" charset="0"/>
                        <a:cs typeface="Calibri" panose="020F0502020204030204" pitchFamily="34" charset="0"/>
                        <a:sym typeface="Wingdings" pitchFamily="2" charset="2"/>
                      </a:rPr>
                      <m:t>𝛾</m:t>
                    </m:r>
                    <m:r>
                      <a:rPr lang="en-US" sz="2000" b="0" i="1" smtClean="0">
                        <a:latin typeface="Cambria Math" panose="02040503050406030204" pitchFamily="18" charset="0"/>
                        <a:cs typeface="Calibri" panose="020F0502020204030204" pitchFamily="34" charset="0"/>
                        <a:sym typeface="Wingdings" pitchFamily="2" charset="2"/>
                      </a:rPr>
                      <m:t>𝑚</m:t>
                    </m:r>
                    <m:acc>
                      <m:accPr>
                        <m:chr m:val="⃗"/>
                        <m:ctrlPr>
                          <a:rPr lang="en-US" sz="2000" b="0" i="1" smtClean="0">
                            <a:latin typeface="Cambria Math" panose="02040503050406030204" pitchFamily="18" charset="0"/>
                            <a:cs typeface="Calibri" panose="020F0502020204030204" pitchFamily="34" charset="0"/>
                            <a:sym typeface="Wingdings" pitchFamily="2" charset="2"/>
                          </a:rPr>
                        </m:ctrlPr>
                      </m:accPr>
                      <m:e>
                        <m:r>
                          <a:rPr lang="en-US" sz="2000" b="0" i="1" smtClean="0">
                            <a:latin typeface="Cambria Math" panose="02040503050406030204" pitchFamily="18" charset="0"/>
                            <a:cs typeface="Calibri" panose="020F0502020204030204" pitchFamily="34" charset="0"/>
                            <a:sym typeface="Wingdings" pitchFamily="2" charset="2"/>
                          </a:rPr>
                          <m:t>𝑣</m:t>
                        </m:r>
                      </m:e>
                    </m:acc>
                  </m:oMath>
                </a14:m>
                <a:endParaRPr lang="en-US" sz="2000">
                  <a:solidFill>
                    <a:srgbClr val="C00000"/>
                  </a:solidFill>
                  <a:latin typeface="Calibri" panose="020F0502020204030204" pitchFamily="34" charset="0"/>
                  <a:cs typeface="Calibri" panose="020F0502020204030204" pitchFamily="34" charset="0"/>
                </a:endParaRPr>
              </a:p>
              <a:p>
                <a:pPr marL="527050" indent="-214313">
                  <a:lnSpc>
                    <a:spcPct val="100000"/>
                  </a:lnSpc>
                  <a:spcBef>
                    <a:spcPts val="0"/>
                  </a:spcBef>
                  <a:buClr>
                    <a:schemeClr val="tx1"/>
                  </a:buClr>
                </a:pPr>
                <a:r>
                  <a:rPr lang="en-US" sz="2000" b="1" i="1">
                    <a:solidFill>
                      <a:schemeClr val="accent2">
                        <a:lumMod val="50000"/>
                      </a:schemeClr>
                    </a:solidFill>
                    <a:latin typeface="Calibri" panose="020F0502020204030204" pitchFamily="34" charset="0"/>
                    <a:cs typeface="Calibri" panose="020F0502020204030204" pitchFamily="34" charset="0"/>
                  </a:rPr>
                  <a:t>Mass </a:t>
                </a:r>
                <a:r>
                  <a:rPr lang="en-US" sz="2000">
                    <a:solidFill>
                      <a:schemeClr val="accent2">
                        <a:lumMod val="50000"/>
                      </a:schemeClr>
                    </a:solidFill>
                    <a:latin typeface="Calibri" panose="020F0502020204030204" pitchFamily="34" charset="0"/>
                    <a:cs typeface="Calibri" panose="020F0502020204030204" pitchFamily="34" charset="0"/>
                  </a:rPr>
                  <a:t>is invariant</a:t>
                </a:r>
              </a:p>
            </p:txBody>
          </p:sp>
        </mc:Choice>
        <mc:Fallback xmlns="">
          <p:sp>
            <p:nvSpPr>
              <p:cNvPr id="6" name="Content Placeholder 5">
                <a:extLst>
                  <a:ext uri="{FF2B5EF4-FFF2-40B4-BE49-F238E27FC236}">
                    <a16:creationId xmlns:a16="http://schemas.microsoft.com/office/drawing/2014/main" id="{5FE22D2E-BEA9-C543-A92D-150DC8DD935D}"/>
                  </a:ext>
                </a:extLst>
              </p:cNvPr>
              <p:cNvSpPr txBox="1">
                <a:spLocks noRot="1" noChangeAspect="1" noMove="1" noResize="1" noEditPoints="1" noAdjustHandles="1" noChangeArrowheads="1" noChangeShapeType="1" noTextEdit="1"/>
              </p:cNvSpPr>
              <p:nvPr/>
            </p:nvSpPr>
            <p:spPr>
              <a:xfrm>
                <a:off x="249380" y="2249448"/>
                <a:ext cx="3591100" cy="4142673"/>
              </a:xfrm>
              <a:prstGeom prst="rect">
                <a:avLst/>
              </a:prstGeom>
              <a:blipFill>
                <a:blip r:embed="rId4"/>
                <a:stretch>
                  <a:fillRect l="-1767" t="-612" b="-1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60A85CF-9883-6B48-8918-90BE815A45C6}"/>
                  </a:ext>
                </a:extLst>
              </p:cNvPr>
              <p:cNvSpPr/>
              <p:nvPr/>
            </p:nvSpPr>
            <p:spPr>
              <a:xfrm>
                <a:off x="3840480" y="2249448"/>
                <a:ext cx="5991099" cy="4485523"/>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296863" lvl="1" algn="ctr">
                  <a:buClr>
                    <a:schemeClr val="tx1"/>
                  </a:buClr>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i="1" smtClean="0">
                              <a:latin typeface="Cambria Math" panose="02040503050406030204" pitchFamily="18" charset="0"/>
                              <a:cs typeface="Calibri" panose="020F0502020204030204" pitchFamily="34" charset="0"/>
                              <a:sym typeface="Wingdings" pitchFamily="2" charset="2"/>
                            </a:rPr>
                            <m:t>𝑝</m:t>
                          </m:r>
                        </m:e>
                        <m:sub>
                          <m:r>
                            <a:rPr lang="en-US" sz="2000" b="0" i="1" smtClean="0">
                              <a:latin typeface="Cambria Math" panose="02040503050406030204" pitchFamily="18" charset="0"/>
                              <a:cs typeface="Calibri" panose="020F0502020204030204" pitchFamily="34" charset="0"/>
                              <a:sym typeface="Wingdings" pitchFamily="2" charset="2"/>
                            </a:rPr>
                            <m:t>𝑆𝑖</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𝛾</m:t>
                          </m:r>
                        </m:e>
                        <m:sub>
                          <m:r>
                            <a:rPr lang="en-US" sz="2000" b="0" i="1" smtClean="0">
                              <a:latin typeface="Cambria Math" panose="02040503050406030204" pitchFamily="18" charset="0"/>
                              <a:cs typeface="Calibri" panose="020F0502020204030204" pitchFamily="34" charset="0"/>
                              <a:sym typeface="Wingdings" pitchFamily="2" charset="2"/>
                            </a:rPr>
                            <m:t>𝑆𝐴𝑖</m:t>
                          </m:r>
                        </m:sub>
                      </m:sSub>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𝐴</m:t>
                          </m:r>
                        </m:sub>
                      </m:sSub>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𝑣</m:t>
                          </m:r>
                        </m:e>
                        <m:sub>
                          <m:r>
                            <a:rPr lang="en-US" sz="2000" b="0" i="1" smtClean="0">
                              <a:latin typeface="Cambria Math" panose="02040503050406030204" pitchFamily="18" charset="0"/>
                              <a:cs typeface="Calibri" panose="020F0502020204030204" pitchFamily="34" charset="0"/>
                              <a:sym typeface="Wingdings" pitchFamily="2" charset="2"/>
                            </a:rPr>
                            <m:t>𝑆𝐴𝑖</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𝛾</m:t>
                          </m:r>
                        </m:e>
                        <m:sub>
                          <m:r>
                            <a:rPr lang="en-US" sz="2000" i="1">
                              <a:latin typeface="Cambria Math" panose="02040503050406030204" pitchFamily="18" charset="0"/>
                              <a:cs typeface="Calibri" panose="020F0502020204030204" pitchFamily="34" charset="0"/>
                              <a:sym typeface="Wingdings" pitchFamily="2" charset="2"/>
                            </a:rPr>
                            <m:t>𝑆</m:t>
                          </m:r>
                          <m:r>
                            <a:rPr lang="en-US" sz="2000" b="0" i="1" smtClean="0">
                              <a:latin typeface="Cambria Math" panose="02040503050406030204" pitchFamily="18" charset="0"/>
                              <a:cs typeface="Calibri" panose="020F0502020204030204" pitchFamily="34" charset="0"/>
                              <a:sym typeface="Wingdings" pitchFamily="2" charset="2"/>
                            </a:rPr>
                            <m:t>𝐵</m:t>
                          </m:r>
                          <m:r>
                            <a:rPr lang="en-US" sz="2000" i="1">
                              <a:latin typeface="Cambria Math" panose="02040503050406030204" pitchFamily="18" charset="0"/>
                              <a:cs typeface="Calibri" panose="020F0502020204030204" pitchFamily="34" charset="0"/>
                              <a:sym typeface="Wingdings" pitchFamily="2" charset="2"/>
                            </a:rPr>
                            <m:t>𝑖</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b="0" i="1" smtClean="0">
                              <a:latin typeface="Cambria Math" panose="02040503050406030204" pitchFamily="18" charset="0"/>
                              <a:cs typeface="Calibri" panose="020F0502020204030204" pitchFamily="34" charset="0"/>
                              <a:sym typeface="Wingdings" pitchFamily="2" charset="2"/>
                            </a:rPr>
                            <m:t>𝐵</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m:t>
                          </m:r>
                          <m:r>
                            <a:rPr lang="en-US" sz="2000" b="0" i="1" smtClean="0">
                              <a:latin typeface="Cambria Math" panose="02040503050406030204" pitchFamily="18" charset="0"/>
                              <a:cs typeface="Calibri" panose="020F0502020204030204" pitchFamily="34" charset="0"/>
                              <a:sym typeface="Wingdings" pitchFamily="2" charset="2"/>
                            </a:rPr>
                            <m:t>𝐵</m:t>
                          </m:r>
                          <m:r>
                            <a:rPr lang="en-US" sz="2000" i="1">
                              <a:latin typeface="Cambria Math" panose="02040503050406030204" pitchFamily="18" charset="0"/>
                              <a:cs typeface="Calibri" panose="020F0502020204030204" pitchFamily="34" charset="0"/>
                              <a:sym typeface="Wingdings" pitchFamily="2" charset="2"/>
                            </a:rPr>
                            <m:t>𝑖</m:t>
                          </m:r>
                        </m:sub>
                      </m:sSub>
                    </m:oMath>
                  </m:oMathPara>
                </a14:m>
                <a:endParaRPr lang="en-US" sz="2000" i="1">
                  <a:latin typeface="Cambria Math" panose="02040503050406030204" pitchFamily="18" charset="0"/>
                  <a:cs typeface="Calibri" panose="020F0502020204030204" pitchFamily="34" charset="0"/>
                  <a:sym typeface="Wingdings" pitchFamily="2" charset="2"/>
                </a:endParaRPr>
              </a:p>
              <a:p>
                <a:pPr marL="296863" lvl="1" algn="ctr">
                  <a:buClr>
                    <a:schemeClr val="tx1"/>
                  </a:buClr>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m:t>
                          </m:r>
                          <m:r>
                            <a:rPr lang="en-US" sz="2000" b="0" i="1" smtClean="0">
                              <a:latin typeface="Cambria Math" panose="02040503050406030204" pitchFamily="18" charset="0"/>
                              <a:cs typeface="Calibri" panose="020F0502020204030204" pitchFamily="34" charset="0"/>
                              <a:sym typeface="Wingdings" pitchFamily="2" charset="2"/>
                            </a:rPr>
                            <m:t>𝑓</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𝛾</m:t>
                          </m:r>
                        </m:e>
                        <m:sub>
                          <m:r>
                            <a:rPr lang="en-US" sz="2000" i="1">
                              <a:latin typeface="Cambria Math" panose="02040503050406030204" pitchFamily="18" charset="0"/>
                              <a:cs typeface="Calibri" panose="020F0502020204030204" pitchFamily="34" charset="0"/>
                              <a:sym typeface="Wingdings" pitchFamily="2" charset="2"/>
                            </a:rPr>
                            <m:t>𝑆𝐴</m:t>
                          </m:r>
                          <m:r>
                            <a:rPr lang="en-US" sz="2000" b="0" i="1" smtClean="0">
                              <a:latin typeface="Cambria Math" panose="02040503050406030204" pitchFamily="18" charset="0"/>
                              <a:cs typeface="Calibri" panose="020F0502020204030204" pitchFamily="34" charset="0"/>
                              <a:sym typeface="Wingdings" pitchFamily="2" charset="2"/>
                            </a:rPr>
                            <m:t>𝑓</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𝐴</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m:t>
                          </m:r>
                          <m:r>
                            <a:rPr lang="en-US" sz="2000" b="0" i="1" smtClean="0">
                              <a:latin typeface="Cambria Math" panose="02040503050406030204" pitchFamily="18" charset="0"/>
                              <a:cs typeface="Calibri" panose="020F0502020204030204" pitchFamily="34" charset="0"/>
                              <a:sym typeface="Wingdings" pitchFamily="2" charset="2"/>
                            </a:rPr>
                            <m:t>𝑓</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𝛾</m:t>
                          </m:r>
                        </m:e>
                        <m:sub>
                          <m:r>
                            <a:rPr lang="en-US" sz="2000" i="1">
                              <a:latin typeface="Cambria Math" panose="02040503050406030204" pitchFamily="18" charset="0"/>
                              <a:cs typeface="Calibri" panose="020F0502020204030204" pitchFamily="34" charset="0"/>
                              <a:sym typeface="Wingdings" pitchFamily="2" charset="2"/>
                            </a:rPr>
                            <m:t>𝑆𝐵</m:t>
                          </m:r>
                          <m:r>
                            <a:rPr lang="en-US" sz="2000" b="0" i="1" smtClean="0">
                              <a:latin typeface="Cambria Math" panose="02040503050406030204" pitchFamily="18" charset="0"/>
                              <a:cs typeface="Calibri" panose="020F0502020204030204" pitchFamily="34" charset="0"/>
                              <a:sym typeface="Wingdings" pitchFamily="2" charset="2"/>
                            </a:rPr>
                            <m:t>𝑓</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𝑆𝐵</m:t>
                          </m:r>
                          <m:r>
                            <a:rPr lang="en-US" sz="2000" b="0" i="1" smtClean="0">
                              <a:latin typeface="Cambria Math" panose="02040503050406030204" pitchFamily="18" charset="0"/>
                              <a:cs typeface="Calibri" panose="020F0502020204030204" pitchFamily="34" charset="0"/>
                              <a:sym typeface="Wingdings" pitchFamily="2" charset="2"/>
                            </a:rPr>
                            <m:t>𝑓</m:t>
                          </m:r>
                        </m:sub>
                      </m:sSub>
                    </m:oMath>
                  </m:oMathPara>
                </a14:m>
                <a:endParaRPr lang="en-US" sz="2000">
                  <a:solidFill>
                    <a:srgbClr val="0432FF"/>
                  </a:solidFill>
                  <a:latin typeface="Calibri" panose="020F0502020204030204" pitchFamily="34" charset="0"/>
                  <a:cs typeface="Calibri" panose="020F0502020204030204" pitchFamily="34" charset="0"/>
                </a:endParaRPr>
              </a:p>
              <a:p>
                <a:pPr marL="692150" lvl="1" algn="ctr">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𝛾</m:t>
                          </m:r>
                        </m:e>
                        <m:sub>
                          <m:r>
                            <a:rPr lang="en-US" sz="2000" i="1">
                              <a:latin typeface="Cambria Math" panose="02040503050406030204" pitchFamily="18" charset="0"/>
                              <a:cs typeface="Calibri" panose="020F0502020204030204" pitchFamily="34" charset="0"/>
                              <a:sym typeface="Wingdings" pitchFamily="2" charset="2"/>
                            </a:rPr>
                            <m:t>𝑆𝐴𝑓</m:t>
                          </m:r>
                        </m:sub>
                      </m:sSub>
                      <m:d>
                        <m:dPr>
                          <m:ctrlPr>
                            <a:rPr lang="en-US" sz="2000" b="0" i="1" smtClean="0">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𝐴</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a:rPr lang="en-US" sz="2000" i="1">
                                  <a:latin typeface="Cambria Math" panose="02040503050406030204" pitchFamily="18" charset="0"/>
                                  <a:cs typeface="Calibri" panose="020F0502020204030204" pitchFamily="34" charset="0"/>
                                  <a:sym typeface="Wingdings" pitchFamily="2" charset="2"/>
                                </a:rPr>
                                <m:t>𝐵</m:t>
                              </m:r>
                            </m:sub>
                          </m:sSub>
                        </m:e>
                      </m:d>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m:t>
                          </m:r>
                          <m:r>
                            <a:rPr lang="en-US" sz="2000" b="0" i="1" smtClean="0">
                              <a:latin typeface="Cambria Math" panose="02040503050406030204" pitchFamily="18" charset="0"/>
                              <a:cs typeface="Calibri" panose="020F0502020204030204" pitchFamily="34" charset="0"/>
                              <a:sym typeface="Wingdings" pitchFamily="2" charset="2"/>
                            </a:rPr>
                            <m:t>𝐴</m:t>
                          </m:r>
                          <m:r>
                            <a:rPr lang="en-US" sz="2000" i="1">
                              <a:latin typeface="Cambria Math" panose="02040503050406030204" pitchFamily="18" charset="0"/>
                              <a:cs typeface="Calibri" panose="020F0502020204030204" pitchFamily="34" charset="0"/>
                              <a:sym typeface="Wingdings" pitchFamily="2" charset="2"/>
                            </a:rPr>
                            <m:t>𝑓</m:t>
                          </m:r>
                        </m:sub>
                      </m:sSub>
                    </m:oMath>
                  </m:oMathPara>
                </a14:m>
                <a:endParaRPr lang="en-US" sz="2000">
                  <a:solidFill>
                    <a:srgbClr val="0432FF"/>
                  </a:solidFill>
                  <a:latin typeface="Calibri" panose="020F0502020204030204" pitchFamily="34" charset="0"/>
                  <a:cs typeface="Calibri" panose="020F0502020204030204" pitchFamily="34" charset="0"/>
                </a:endParaRPr>
              </a:p>
              <a:p>
                <a:pPr marL="296863" lvl="1" algn="ctr">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𝛾</m:t>
                          </m:r>
                        </m:e>
                        <m:sub>
                          <m:r>
                            <a:rPr lang="en-US" sz="2000" i="1">
                              <a:latin typeface="Cambria Math" panose="02040503050406030204" pitchFamily="18" charset="0"/>
                              <a:cs typeface="Calibri" panose="020F0502020204030204" pitchFamily="34" charset="0"/>
                              <a:sym typeface="Wingdings" pitchFamily="2" charset="2"/>
                            </a:rPr>
                            <m:t>𝑆𝐴𝑓</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Sub>
                      <m:r>
                        <a:rPr lang="en-US" sz="2000" i="1" smtClean="0">
                          <a:solidFill>
                            <a:schemeClr val="bg1"/>
                          </a:solidFill>
                          <a:latin typeface="Cambria Math" panose="02040503050406030204" pitchFamily="18" charset="0"/>
                          <a:cs typeface="Calibri" panose="020F0502020204030204" pitchFamily="34" charset="0"/>
                          <a:sym typeface="Wingdings" pitchFamily="2" charset="2"/>
                        </a:rPr>
                        <m:t>=</m:t>
                      </m:r>
                      <m:sSub>
                        <m:sSubPr>
                          <m:ctrlPr>
                            <a:rPr lang="en-US" sz="2000" i="1">
                              <a:solidFill>
                                <a:schemeClr val="bg1"/>
                              </a:solidFill>
                              <a:latin typeface="Cambria Math" panose="02040503050406030204" pitchFamily="18" charset="0"/>
                              <a:cs typeface="Calibri" panose="020F0502020204030204" pitchFamily="34" charset="0"/>
                              <a:sym typeface="Wingdings" pitchFamily="2" charset="2"/>
                            </a:rPr>
                          </m:ctrlPr>
                        </m:sSubPr>
                        <m:e>
                          <m:r>
                            <a:rPr lang="en-US" sz="2000" i="1">
                              <a:solidFill>
                                <a:schemeClr val="bg1"/>
                              </a:solidFill>
                              <a:latin typeface="Cambria Math" panose="02040503050406030204" pitchFamily="18" charset="0"/>
                              <a:cs typeface="Calibri" panose="020F0502020204030204" pitchFamily="34" charset="0"/>
                              <a:sym typeface="Wingdings" pitchFamily="2" charset="2"/>
                            </a:rPr>
                            <m:t>𝑣</m:t>
                          </m:r>
                        </m:e>
                        <m:sub>
                          <m:r>
                            <a:rPr lang="en-US" sz="2000" i="1">
                              <a:solidFill>
                                <a:schemeClr val="bg1"/>
                              </a:solidFill>
                              <a:latin typeface="Cambria Math" panose="02040503050406030204" pitchFamily="18" charset="0"/>
                              <a:cs typeface="Calibri" panose="020F0502020204030204" pitchFamily="34" charset="0"/>
                              <a:sym typeface="Wingdings" pitchFamily="2" charset="2"/>
                            </a:rPr>
                            <m:t>𝑆𝐴𝑓</m:t>
                          </m:r>
                        </m:sub>
                      </m:sSub>
                      <m:r>
                        <a:rPr lang="en-US" sz="2000" b="0" i="1" smtClean="0">
                          <a:solidFill>
                            <a:schemeClr val="bg1"/>
                          </a:solidFill>
                          <a:latin typeface="Cambria Math" panose="02040503050406030204" pitchFamily="18" charset="0"/>
                          <a:cs typeface="Calibri" panose="020F0502020204030204" pitchFamily="34" charset="0"/>
                          <a:sym typeface="Wingdings" pitchFamily="2" charset="2"/>
                        </a:rPr>
                        <m:t>/</m:t>
                      </m:r>
                      <m:rad>
                        <m:radPr>
                          <m:degHide m:val="on"/>
                          <m:ctrlPr>
                            <a:rPr lang="en-US" sz="2000" b="0" i="1" smtClean="0">
                              <a:solidFill>
                                <a:schemeClr val="bg1"/>
                              </a:solidFill>
                              <a:latin typeface="Cambria Math" panose="02040503050406030204" pitchFamily="18" charset="0"/>
                              <a:cs typeface="Calibri" panose="020F0502020204030204" pitchFamily="34" charset="0"/>
                              <a:sym typeface="Wingdings" pitchFamily="2" charset="2"/>
                            </a:rPr>
                          </m:ctrlPr>
                        </m:radPr>
                        <m:deg/>
                        <m:e>
                          <m:r>
                            <a:rPr lang="en-US" sz="2000" b="0" i="1" smtClean="0">
                              <a:solidFill>
                                <a:schemeClr val="bg1"/>
                              </a:solidFill>
                              <a:latin typeface="Cambria Math" panose="02040503050406030204" pitchFamily="18" charset="0"/>
                              <a:cs typeface="Calibri" panose="020F0502020204030204" pitchFamily="34" charset="0"/>
                              <a:sym typeface="Wingdings" pitchFamily="2" charset="2"/>
                            </a:rPr>
                            <m:t>1−</m:t>
                          </m:r>
                          <m:sSup>
                            <m:sSupPr>
                              <m:ctrlPr>
                                <a:rPr lang="en-US" sz="2000" b="0" i="1" smtClean="0">
                                  <a:solidFill>
                                    <a:schemeClr val="bg1"/>
                                  </a:solidFill>
                                  <a:latin typeface="Cambria Math" panose="02040503050406030204" pitchFamily="18" charset="0"/>
                                  <a:cs typeface="Calibri" panose="020F0502020204030204" pitchFamily="34" charset="0"/>
                                  <a:sym typeface="Wingdings" pitchFamily="2" charset="2"/>
                                </a:rPr>
                              </m:ctrlPr>
                            </m:sSupPr>
                            <m:e>
                              <m:d>
                                <m:dPr>
                                  <m:ctrlPr>
                                    <a:rPr lang="en-US" sz="2000" b="0" i="1" smtClean="0">
                                      <a:solidFill>
                                        <a:schemeClr val="bg1"/>
                                      </a:solidFill>
                                      <a:latin typeface="Cambria Math" panose="02040503050406030204" pitchFamily="18" charset="0"/>
                                      <a:cs typeface="Calibri" panose="020F0502020204030204" pitchFamily="34" charset="0"/>
                                      <a:sym typeface="Wingdings" pitchFamily="2" charset="2"/>
                                    </a:rPr>
                                  </m:ctrlPr>
                                </m:dPr>
                                <m:e>
                                  <m:sSub>
                                    <m:sSubPr>
                                      <m:ctrlPr>
                                        <a:rPr lang="en-US" sz="2000" i="1">
                                          <a:solidFill>
                                            <a:schemeClr val="bg1"/>
                                          </a:solidFill>
                                          <a:latin typeface="Cambria Math" panose="02040503050406030204" pitchFamily="18" charset="0"/>
                                          <a:cs typeface="Calibri" panose="020F0502020204030204" pitchFamily="34" charset="0"/>
                                          <a:sym typeface="Wingdings" pitchFamily="2" charset="2"/>
                                        </a:rPr>
                                      </m:ctrlPr>
                                    </m:sSubPr>
                                    <m:e>
                                      <m:r>
                                        <a:rPr lang="en-US" sz="2000" i="1">
                                          <a:solidFill>
                                            <a:schemeClr val="bg1"/>
                                          </a:solidFill>
                                          <a:latin typeface="Cambria Math" panose="02040503050406030204" pitchFamily="18" charset="0"/>
                                          <a:cs typeface="Calibri" panose="020F0502020204030204" pitchFamily="34" charset="0"/>
                                          <a:sym typeface="Wingdings" pitchFamily="2" charset="2"/>
                                        </a:rPr>
                                        <m:t>𝑣</m:t>
                                      </m:r>
                                    </m:e>
                                    <m:sub>
                                      <m:r>
                                        <a:rPr lang="en-US" sz="2000" i="1">
                                          <a:solidFill>
                                            <a:schemeClr val="bg1"/>
                                          </a:solidFill>
                                          <a:latin typeface="Cambria Math" panose="02040503050406030204" pitchFamily="18" charset="0"/>
                                          <a:cs typeface="Calibri" panose="020F0502020204030204" pitchFamily="34" charset="0"/>
                                          <a:sym typeface="Wingdings" pitchFamily="2" charset="2"/>
                                        </a:rPr>
                                        <m:t>𝑆𝐴𝑓</m:t>
                                      </m:r>
                                    </m:sub>
                                  </m:sSub>
                                  <m:r>
                                    <a:rPr lang="en-US" sz="2000" b="0" i="1" smtClean="0">
                                      <a:solidFill>
                                        <a:schemeClr val="bg1"/>
                                      </a:solidFill>
                                      <a:latin typeface="Cambria Math" panose="02040503050406030204" pitchFamily="18" charset="0"/>
                                      <a:cs typeface="Calibri" panose="020F0502020204030204" pitchFamily="34" charset="0"/>
                                      <a:sym typeface="Wingdings" pitchFamily="2" charset="2"/>
                                    </a:rPr>
                                    <m:t>/</m:t>
                                  </m:r>
                                  <m:sSub>
                                    <m:sSubPr>
                                      <m:ctrlPr>
                                        <a:rPr lang="en-US" sz="2000" b="0" i="1" smtClean="0">
                                          <a:solidFill>
                                            <a:schemeClr val="bg1"/>
                                          </a:solidFill>
                                          <a:latin typeface="Cambria Math" panose="02040503050406030204" pitchFamily="18" charset="0"/>
                                          <a:cs typeface="Calibri" panose="020F0502020204030204" pitchFamily="34" charset="0"/>
                                          <a:sym typeface="Wingdings" pitchFamily="2" charset="2"/>
                                        </a:rPr>
                                      </m:ctrlPr>
                                    </m:sSubPr>
                                    <m:e>
                                      <m:r>
                                        <a:rPr lang="en-US" sz="2000" b="0" i="1" smtClean="0">
                                          <a:solidFill>
                                            <a:schemeClr val="bg1"/>
                                          </a:solidFill>
                                          <a:latin typeface="Cambria Math" panose="02040503050406030204" pitchFamily="18" charset="0"/>
                                          <a:cs typeface="Calibri" panose="020F0502020204030204" pitchFamily="34" charset="0"/>
                                          <a:sym typeface="Wingdings" pitchFamily="2" charset="2"/>
                                        </a:rPr>
                                        <m:t>𝑐</m:t>
                                      </m:r>
                                    </m:e>
                                    <m:sub>
                                      <m:r>
                                        <a:rPr lang="en-US" sz="2000" b="0" i="1" smtClean="0">
                                          <a:solidFill>
                                            <a:schemeClr val="bg1"/>
                                          </a:solidFill>
                                          <a:latin typeface="Cambria Math" panose="02040503050406030204" pitchFamily="18" charset="0"/>
                                          <a:cs typeface="Calibri" panose="020F0502020204030204" pitchFamily="34" charset="0"/>
                                          <a:sym typeface="Wingdings" pitchFamily="2" charset="2"/>
                                        </a:rPr>
                                        <m:t>0</m:t>
                                      </m:r>
                                    </m:sub>
                                  </m:sSub>
                                </m:e>
                              </m:d>
                            </m:e>
                            <m:sup>
                              <m:r>
                                <a:rPr lang="en-US" sz="2000" b="0" i="1" smtClean="0">
                                  <a:solidFill>
                                    <a:schemeClr val="bg1"/>
                                  </a:solidFill>
                                  <a:latin typeface="Cambria Math" panose="02040503050406030204" pitchFamily="18" charset="0"/>
                                  <a:cs typeface="Calibri" panose="020F0502020204030204" pitchFamily="34" charset="0"/>
                                  <a:sym typeface="Wingdings" pitchFamily="2" charset="2"/>
                                </a:rPr>
                                <m:t>2</m:t>
                              </m:r>
                            </m:sup>
                          </m:sSup>
                        </m:e>
                      </m:rad>
                    </m:oMath>
                  </m:oMathPara>
                </a14:m>
                <a:endParaRPr lang="en-US" sz="2000">
                  <a:solidFill>
                    <a:srgbClr val="0432FF"/>
                  </a:solidFill>
                  <a:latin typeface="Calibri" panose="020F0502020204030204" pitchFamily="34" charset="0"/>
                  <a:cs typeface="Calibri" panose="020F0502020204030204" pitchFamily="34" charset="0"/>
                </a:endParaRPr>
              </a:p>
              <a:p>
                <a:pPr marL="296863" lvl="1" algn="ctr">
                  <a:buClr>
                    <a:schemeClr val="tx1"/>
                  </a:buClr>
                </a:pPr>
                <a14:m>
                  <m:oMathPara xmlns:m="http://schemas.openxmlformats.org/officeDocument/2006/math">
                    <m:oMathParaPr>
                      <m:jc m:val="left"/>
                    </m:oMathParaPr>
                    <m:oMath xmlns:m="http://schemas.openxmlformats.org/officeDocument/2006/math">
                      <m:sSup>
                        <m:sSupPr>
                          <m:ctrlPr>
                            <a:rPr lang="en-US" sz="2000" b="0" i="1" smtClean="0">
                              <a:latin typeface="Cambria Math" panose="02040503050406030204" pitchFamily="18" charset="0"/>
                              <a:cs typeface="Calibri" panose="020F0502020204030204" pitchFamily="34" charset="0"/>
                              <a:sym typeface="Wingdings" pitchFamily="2" charset="2"/>
                            </a:rPr>
                          </m:ctrlPr>
                        </m:sSupPr>
                        <m:e>
                          <m:d>
                            <m:dPr>
                              <m:ctrlPr>
                                <a:rPr lang="en-US" sz="2000" b="0" i="1" smtClean="0">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b="0" i="1" smtClean="0">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e>
                          </m:d>
                        </m:e>
                        <m:sup>
                          <m:r>
                            <a:rPr lang="en-US" sz="2000" b="0" i="1" smtClean="0">
                              <a:latin typeface="Cambria Math" panose="02040503050406030204" pitchFamily="18" charset="0"/>
                              <a:cs typeface="Calibri" panose="020F0502020204030204" pitchFamily="34" charset="0"/>
                              <a:sym typeface="Wingdings" pitchFamily="2" charset="2"/>
                            </a:rPr>
                            <m:t>2</m:t>
                          </m:r>
                        </m:sup>
                      </m:sSup>
                      <m:r>
                        <a:rPr lang="en-US" sz="2000" b="0" i="1" smtClean="0">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e>
                          </m:d>
                        </m:e>
                        <m:sup>
                          <m:r>
                            <a:rPr lang="en-US" sz="2000" i="1">
                              <a:latin typeface="Cambria Math" panose="02040503050406030204" pitchFamily="18" charset="0"/>
                              <a:cs typeface="Calibri" panose="020F0502020204030204" pitchFamily="34" charset="0"/>
                              <a:sym typeface="Wingdings" pitchFamily="2" charset="2"/>
                            </a:rPr>
                            <m:t>2</m:t>
                          </m:r>
                        </m:sup>
                      </m:sSup>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bSup>
                        <m:sSubSupPr>
                          <m:ctrlPr>
                            <a:rPr lang="en-US" sz="2000" b="0" i="1" smtClean="0">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up>
                          <m:r>
                            <a:rPr lang="en-US" sz="2000" b="0" i="1" smtClean="0">
                              <a:latin typeface="Cambria Math" panose="02040503050406030204" pitchFamily="18" charset="0"/>
                              <a:cs typeface="Calibri" panose="020F0502020204030204" pitchFamily="34" charset="0"/>
                              <a:sym typeface="Wingdings" pitchFamily="2" charset="2"/>
                            </a:rPr>
                            <m:t>2</m:t>
                          </m:r>
                        </m:sup>
                      </m:sSubSup>
                    </m:oMath>
                  </m:oMathPara>
                </a14:m>
                <a:endParaRPr lang="en-US" sz="2000">
                  <a:solidFill>
                    <a:srgbClr val="0432FF"/>
                  </a:solidFill>
                  <a:latin typeface="Calibri" panose="020F0502020204030204" pitchFamily="34" charset="0"/>
                  <a:cs typeface="Calibri" panose="020F0502020204030204" pitchFamily="34" charset="0"/>
                </a:endParaRPr>
              </a:p>
              <a:p>
                <a:pPr marL="296863" lvl="1" algn="ctr">
                  <a:buClr>
                    <a:schemeClr val="tx1"/>
                  </a:buClr>
                </a:pPr>
                <a14:m>
                  <m:oMathPara xmlns:m="http://schemas.openxmlformats.org/officeDocument/2006/math">
                    <m:oMathParaPr>
                      <m:jc m:val="left"/>
                    </m:oMathParaPr>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bSup>
                        <m:sSubSupPr>
                          <m:ctrlPr>
                            <a:rPr lang="en-US" sz="2000" i="1">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up>
                          <m:r>
                            <a:rPr lang="en-US" sz="2000" i="1">
                              <a:latin typeface="Cambria Math" panose="02040503050406030204" pitchFamily="18" charset="0"/>
                              <a:cs typeface="Calibri" panose="020F0502020204030204" pitchFamily="34" charset="0"/>
                              <a:sym typeface="Wingdings" pitchFamily="2" charset="2"/>
                            </a:rPr>
                            <m:t>2</m:t>
                          </m:r>
                        </m:sup>
                      </m:sSubSup>
                      <m:r>
                        <a:rPr lang="en-US" sz="2000" b="0" i="1" smtClean="0">
                          <a:latin typeface="Cambria Math" panose="02040503050406030204" pitchFamily="18" charset="0"/>
                          <a:cs typeface="Calibri" panose="020F0502020204030204" pitchFamily="34" charset="0"/>
                          <a:sym typeface="Wingdings" pitchFamily="2" charset="2"/>
                        </a:rPr>
                        <m:t>+</m:t>
                      </m:r>
                      <m:sSubSup>
                        <m:sSubSupPr>
                          <m:ctrlPr>
                            <a:rPr lang="en-US" sz="2000" i="1">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up>
                          <m:r>
                            <a:rPr lang="en-US" sz="2000" i="1">
                              <a:latin typeface="Cambria Math" panose="02040503050406030204" pitchFamily="18" charset="0"/>
                              <a:cs typeface="Calibri" panose="020F0502020204030204" pitchFamily="34" charset="0"/>
                              <a:sym typeface="Wingdings" pitchFamily="2" charset="2"/>
                            </a:rPr>
                            <m:t>2</m:t>
                          </m:r>
                        </m:sup>
                      </m:sSubSup>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e>
                          </m:d>
                        </m:e>
                        <m:sup>
                          <m:r>
                            <a:rPr lang="en-US" sz="2000" i="1">
                              <a:latin typeface="Cambria Math" panose="02040503050406030204" pitchFamily="18" charset="0"/>
                              <a:cs typeface="Calibri" panose="020F0502020204030204" pitchFamily="34" charset="0"/>
                              <a:sym typeface="Wingdings" pitchFamily="2" charset="2"/>
                            </a:rPr>
                            <m:t>2</m:t>
                          </m:r>
                        </m:sup>
                      </m:sSup>
                    </m:oMath>
                  </m:oMathPara>
                </a14:m>
                <a:endParaRPr lang="en-US" sz="2000">
                  <a:solidFill>
                    <a:srgbClr val="0432FF"/>
                  </a:solidFill>
                  <a:latin typeface="Calibri" panose="020F0502020204030204" pitchFamily="34" charset="0"/>
                  <a:cs typeface="Calibri" panose="020F0502020204030204" pitchFamily="34" charset="0"/>
                </a:endParaRPr>
              </a:p>
              <a:p>
                <a:pPr marL="296863" lvl="1" algn="ctr">
                  <a:buClr>
                    <a:schemeClr val="tx1"/>
                  </a:buClr>
                </a:pPr>
                <a14:m>
                  <m:oMathPara xmlns:m="http://schemas.openxmlformats.org/officeDocument/2006/math">
                    <m:oMathParaPr>
                      <m:jc m:val="left"/>
                    </m:oMathParaPr>
                    <m:oMath xmlns:m="http://schemas.openxmlformats.org/officeDocument/2006/math">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e>
                          </m:d>
                        </m:e>
                        <m:sup>
                          <m:r>
                            <a:rPr lang="en-US" sz="2000" i="1">
                              <a:latin typeface="Cambria Math" panose="02040503050406030204" pitchFamily="18" charset="0"/>
                              <a:cs typeface="Calibri" panose="020F0502020204030204" pitchFamily="34" charset="0"/>
                              <a:sym typeface="Wingdings" pitchFamily="2" charset="2"/>
                            </a:rPr>
                            <m:t>2</m:t>
                          </m:r>
                        </m:sup>
                      </m:sSup>
                      <m:r>
                        <a:rPr lang="en-US" sz="2000" i="1">
                          <a:latin typeface="Cambria Math" panose="02040503050406030204" pitchFamily="18" charset="0"/>
                          <a:cs typeface="Calibri" panose="020F0502020204030204" pitchFamily="34" charset="0"/>
                          <a:sym typeface="Wingdings" pitchFamily="2" charset="2"/>
                        </a:rPr>
                        <m:t>=</m:t>
                      </m:r>
                      <m:sSubSup>
                        <m:sSubSupPr>
                          <m:ctrlPr>
                            <a:rPr lang="en-US" sz="2000" i="1">
                              <a:latin typeface="Cambria Math" panose="02040503050406030204" pitchFamily="18" charset="0"/>
                              <a:cs typeface="Calibri" panose="020F0502020204030204" pitchFamily="34" charset="0"/>
                              <a:sym typeface="Wingdings" pitchFamily="2" charset="2"/>
                            </a:rPr>
                          </m:ctrlPr>
                        </m:sSubSup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up>
                          <m:r>
                            <a:rPr lang="en-US" sz="2000" i="1">
                              <a:latin typeface="Cambria Math" panose="02040503050406030204" pitchFamily="18" charset="0"/>
                              <a:cs typeface="Calibri" panose="020F0502020204030204" pitchFamily="34" charset="0"/>
                              <a:sym typeface="Wingdings" pitchFamily="2" charset="2"/>
                            </a:rPr>
                            <m:t>2</m:t>
                          </m:r>
                        </m:sup>
                      </m:sSubSup>
                      <m:d>
                        <m:dPr>
                          <m:begChr m:val="["/>
                          <m:endChr m:val="]"/>
                          <m:ctrlPr>
                            <a:rPr lang="en-US" sz="2000" b="0" i="1" smtClean="0">
                              <a:latin typeface="Cambria Math" panose="02040503050406030204" pitchFamily="18" charset="0"/>
                              <a:cs typeface="Calibri" panose="020F0502020204030204" pitchFamily="34" charset="0"/>
                              <a:sym typeface="Wingdings" pitchFamily="2" charset="2"/>
                            </a:rPr>
                          </m:ctrlPr>
                        </m:dPr>
                        <m:e>
                          <m:r>
                            <a:rPr lang="en-US" sz="2000" b="0" i="1" smtClean="0">
                              <a:latin typeface="Cambria Math" panose="02040503050406030204" pitchFamily="18" charset="0"/>
                              <a:cs typeface="Calibri" panose="020F0502020204030204" pitchFamily="34" charset="0"/>
                              <a:sym typeface="Wingdings" pitchFamily="2" charset="2"/>
                            </a:rPr>
                            <m:t>1</m:t>
                          </m:r>
                          <m:r>
                            <a:rPr lang="en-US" sz="2000" i="1">
                              <a:latin typeface="Cambria Math" panose="02040503050406030204" pitchFamily="18" charset="0"/>
                              <a:cs typeface="Calibri" panose="020F0502020204030204" pitchFamily="34" charset="0"/>
                              <a:sym typeface="Wingdings" pitchFamily="2" charset="2"/>
                            </a:rPr>
                            <m:t>+</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e>
                              </m:d>
                            </m:e>
                            <m:sup>
                              <m:r>
                                <a:rPr lang="en-US" sz="2000" i="1">
                                  <a:latin typeface="Cambria Math" panose="02040503050406030204" pitchFamily="18" charset="0"/>
                                  <a:cs typeface="Calibri" panose="020F0502020204030204" pitchFamily="34" charset="0"/>
                                  <a:sym typeface="Wingdings" pitchFamily="2" charset="2"/>
                                </a:rPr>
                                <m:t>2</m:t>
                              </m:r>
                            </m:sup>
                          </m:sSup>
                        </m:e>
                      </m:d>
                    </m:oMath>
                  </m:oMathPara>
                </a14:m>
                <a:endParaRPr lang="en-US" sz="2000">
                  <a:solidFill>
                    <a:srgbClr val="0432FF"/>
                  </a:solidFill>
                  <a:latin typeface="Calibri" panose="020F0502020204030204" pitchFamily="34" charset="0"/>
                  <a:cs typeface="Calibri" panose="020F0502020204030204" pitchFamily="34" charset="0"/>
                </a:endParaRPr>
              </a:p>
              <a:p>
                <a:pPr marL="296863" lvl="1" algn="ctr">
                  <a:buClr>
                    <a:schemeClr val="tx1"/>
                  </a:buClr>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𝑣</m:t>
                          </m:r>
                        </m:e>
                        <m:sub>
                          <m:r>
                            <a:rPr lang="en-US" sz="2000" b="0" i="1" smtClean="0">
                              <a:latin typeface="Cambria Math" panose="02040503050406030204" pitchFamily="18" charset="0"/>
                              <a:cs typeface="Calibri" panose="020F0502020204030204" pitchFamily="34" charset="0"/>
                              <a:sym typeface="Wingdings" pitchFamily="2" charset="2"/>
                            </a:rPr>
                            <m:t>𝑆𝐴𝑓</m:t>
                          </m:r>
                        </m:sub>
                      </m:sSub>
                      <m:r>
                        <a:rPr lang="en-US" sz="2000" b="0" i="1" smtClean="0">
                          <a:latin typeface="Cambria Math" panose="02040503050406030204" pitchFamily="18" charset="0"/>
                          <a:cs typeface="Calibri" panose="020F0502020204030204" pitchFamily="34" charset="0"/>
                          <a:sym typeface="Wingdings" pitchFamily="2" charset="2"/>
                        </a:rPr>
                        <m:t>=</m:t>
                      </m:r>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e>
                      </m:d>
                      <m:r>
                        <a:rPr lang="en-US" sz="2000" b="0" i="1" smtClean="0">
                          <a:latin typeface="Cambria Math" panose="02040503050406030204" pitchFamily="18" charset="0"/>
                          <a:cs typeface="Calibri" panose="020F0502020204030204" pitchFamily="34" charset="0"/>
                          <a:sym typeface="Wingdings" pitchFamily="2" charset="2"/>
                        </a:rPr>
                        <m:t>/</m:t>
                      </m:r>
                      <m:rad>
                        <m:radPr>
                          <m:degHide m:val="on"/>
                          <m:ctrlPr>
                            <a:rPr lang="en-US" sz="2000" b="0" i="1" smtClean="0">
                              <a:latin typeface="Cambria Math" panose="02040503050406030204" pitchFamily="18" charset="0"/>
                              <a:cs typeface="Calibri" panose="020F0502020204030204" pitchFamily="34" charset="0"/>
                              <a:sym typeface="Wingdings" pitchFamily="2" charset="2"/>
                            </a:rPr>
                          </m:ctrlPr>
                        </m:radPr>
                        <m:deg/>
                        <m:e>
                          <m:r>
                            <a:rPr lang="en-US" sz="2000" i="1">
                              <a:latin typeface="Cambria Math" panose="02040503050406030204" pitchFamily="18" charset="0"/>
                              <a:cs typeface="Calibri" panose="020F0502020204030204" pitchFamily="34" charset="0"/>
                              <a:sym typeface="Wingdings" pitchFamily="2" charset="2"/>
                            </a:rPr>
                            <m:t>1+</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𝑆𝑖</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e>
                              </m:d>
                            </m:e>
                            <m:sup>
                              <m:r>
                                <a:rPr lang="en-US" sz="2000" i="1">
                                  <a:latin typeface="Cambria Math" panose="02040503050406030204" pitchFamily="18" charset="0"/>
                                  <a:cs typeface="Calibri" panose="020F0502020204030204" pitchFamily="34" charset="0"/>
                                  <a:sym typeface="Wingdings" pitchFamily="2" charset="2"/>
                                </a:rPr>
                                <m:t>2</m:t>
                              </m:r>
                            </m:sup>
                          </m:sSup>
                        </m:e>
                      </m:rad>
                    </m:oMath>
                  </m:oMathPara>
                </a14:m>
                <a:endParaRPr lang="en-US" sz="2000">
                  <a:solidFill>
                    <a:srgbClr val="0432FF"/>
                  </a:solidFill>
                  <a:latin typeface="Calibri" panose="020F0502020204030204" pitchFamily="34" charset="0"/>
                  <a:cs typeface="Calibri" panose="020F0502020204030204" pitchFamily="34" charset="0"/>
                </a:endParaRPr>
              </a:p>
              <a:p>
                <a:pPr marL="857250" lvl="1" algn="ctr">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3.91×</m:t>
                      </m:r>
                      <m:sSup>
                        <m:sSupPr>
                          <m:ctrlPr>
                            <a:rPr lang="en-US" sz="2000" b="0" i="1" smtClean="0">
                              <a:latin typeface="Cambria Math" panose="02040503050406030204" pitchFamily="18" charset="0"/>
                              <a:cs typeface="Calibri" panose="020F0502020204030204" pitchFamily="34" charset="0"/>
                              <a:sym typeface="Wingdings" pitchFamily="2" charset="2"/>
                            </a:rPr>
                          </m:ctrlPr>
                        </m:sSupPr>
                        <m:e>
                          <m:r>
                            <a:rPr lang="en-US" sz="2000" b="0" i="1" smtClean="0">
                              <a:latin typeface="Cambria Math" panose="02040503050406030204" pitchFamily="18" charset="0"/>
                              <a:cs typeface="Calibri" panose="020F0502020204030204" pitchFamily="34" charset="0"/>
                              <a:sym typeface="Wingdings" pitchFamily="2" charset="2"/>
                            </a:rPr>
                            <m:t>10</m:t>
                          </m:r>
                        </m:e>
                        <m:sup>
                          <m:r>
                            <a:rPr lang="en-US" sz="2000" b="0" i="1" smtClean="0">
                              <a:latin typeface="Cambria Math" panose="02040503050406030204" pitchFamily="18" charset="0"/>
                              <a:cs typeface="Calibri" panose="020F0502020204030204" pitchFamily="34" charset="0"/>
                              <a:sym typeface="Wingdings" pitchFamily="2" charset="2"/>
                            </a:rPr>
                            <m:t>7</m:t>
                          </m:r>
                        </m:sup>
                      </m:sSup>
                      <m:r>
                        <a:rPr lang="en-US" sz="2000" b="0" i="0" smtClean="0">
                          <a:latin typeface="Cambria Math" panose="02040503050406030204" pitchFamily="18" charset="0"/>
                          <a:cs typeface="Calibri" panose="020F0502020204030204" pitchFamily="34" charset="0"/>
                          <a:sym typeface="Wingdings" pitchFamily="2" charset="2"/>
                        </a:rPr>
                        <m:t> </m:t>
                      </m:r>
                      <m:r>
                        <m:rPr>
                          <m:sty m:val="p"/>
                        </m:rPr>
                        <a:rPr lang="en-US" sz="2000" b="0" i="0" smtClean="0">
                          <a:latin typeface="Cambria Math" panose="02040503050406030204" pitchFamily="18" charset="0"/>
                          <a:cs typeface="Calibri" panose="020F0502020204030204" pitchFamily="34" charset="0"/>
                          <a:sym typeface="Wingdings" pitchFamily="2" charset="2"/>
                        </a:rPr>
                        <m:t>m</m:t>
                      </m:r>
                      <m:r>
                        <a:rPr lang="en-US" sz="2000" b="0" i="0" smtClean="0">
                          <a:latin typeface="Cambria Math" panose="02040503050406030204" pitchFamily="18" charset="0"/>
                          <a:cs typeface="Calibri" panose="020F0502020204030204" pitchFamily="34" charset="0"/>
                          <a:sym typeface="Wingdings" pitchFamily="2" charset="2"/>
                        </a:rPr>
                        <m:t>/</m:t>
                      </m:r>
                      <m:r>
                        <m:rPr>
                          <m:sty m:val="p"/>
                        </m:rPr>
                        <a:rPr lang="en-US" sz="2000" b="0" i="0" smtClean="0">
                          <a:latin typeface="Cambria Math" panose="02040503050406030204" pitchFamily="18" charset="0"/>
                          <a:cs typeface="Calibri" panose="020F0502020204030204" pitchFamily="34" charset="0"/>
                          <a:sym typeface="Wingdings" pitchFamily="2" charset="2"/>
                        </a:rPr>
                        <m:t>s</m:t>
                      </m:r>
                      <m:r>
                        <a:rPr lang="en-US" sz="2000" i="1">
                          <a:latin typeface="Cambria Math" panose="02040503050406030204" pitchFamily="18" charset="0"/>
                          <a:cs typeface="Calibri" panose="020F0502020204030204" pitchFamily="34" charset="0"/>
                          <a:sym typeface="Wingdings" pitchFamily="2" charset="2"/>
                        </a:rPr>
                        <m:t>=</m:t>
                      </m:r>
                      <m:r>
                        <a:rPr lang="en-US" sz="2000" b="0" i="1" smtClean="0">
                          <a:latin typeface="Cambria Math" panose="02040503050406030204" pitchFamily="18" charset="0"/>
                          <a:cs typeface="Calibri" panose="020F0502020204030204" pitchFamily="34" charset="0"/>
                          <a:sym typeface="Wingdings" pitchFamily="2" charset="2"/>
                        </a:rPr>
                        <m:t>0.130</m:t>
                      </m:r>
                      <m:sSub>
                        <m:sSubPr>
                          <m:ctrlPr>
                            <a:rPr lang="en-US" sz="2000" b="0" i="1" smtClean="0">
                              <a:latin typeface="Cambria Math" panose="02040503050406030204" pitchFamily="18" charset="0"/>
                              <a:cs typeface="Calibri" panose="020F0502020204030204" pitchFamily="34" charset="0"/>
                              <a:sym typeface="Wingdings" pitchFamily="2" charset="2"/>
                            </a:rPr>
                          </m:ctrlPr>
                        </m:sSubPr>
                        <m:e>
                          <m:r>
                            <a:rPr lang="en-US" sz="2000" b="0" i="1" smtClean="0">
                              <a:latin typeface="Cambria Math" panose="02040503050406030204" pitchFamily="18" charset="0"/>
                              <a:cs typeface="Calibri" panose="020F0502020204030204" pitchFamily="34" charset="0"/>
                              <a:sym typeface="Wingdings" pitchFamily="2" charset="2"/>
                            </a:rPr>
                            <m:t>𝑐</m:t>
                          </m:r>
                        </m:e>
                        <m:sub>
                          <m:r>
                            <a:rPr lang="en-US" sz="2000" b="0" i="1" smtClean="0">
                              <a:latin typeface="Cambria Math" panose="02040503050406030204" pitchFamily="18" charset="0"/>
                              <a:cs typeface="Calibri" panose="020F0502020204030204" pitchFamily="34" charset="0"/>
                              <a:sym typeface="Wingdings" pitchFamily="2" charset="2"/>
                            </a:rPr>
                            <m:t>0</m:t>
                          </m:r>
                        </m:sub>
                      </m:sSub>
                    </m:oMath>
                  </m:oMathPara>
                </a14:m>
                <a:endParaRPr lang="en-US" sz="2000" b="1">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endParaRPr lang="en-US" sz="2000" b="1">
                  <a:latin typeface="Calibri" panose="020F0502020204030204" pitchFamily="34" charset="0"/>
                  <a:cs typeface="Calibri" panose="020F0502020204030204" pitchFamily="34" charset="0"/>
                </a:endParaRP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 </a:t>
                </a:r>
                <a:r>
                  <a:rPr lang="en-US" sz="2000">
                    <a:solidFill>
                      <a:srgbClr val="C00000"/>
                    </a:solidFill>
                    <a:latin typeface="Calibri" panose="020F0502020204030204" pitchFamily="34" charset="0"/>
                    <a:cs typeface="Calibri" panose="020F0502020204030204" pitchFamily="34" charset="0"/>
                  </a:rPr>
                  <a:t>Plug in and check</a:t>
                </a:r>
                <a:r>
                  <a:rPr lang="en-US" sz="2000">
                    <a:cs typeface="Calibri" panose="020F0502020204030204" pitchFamily="34" charset="0"/>
                    <a:sym typeface="Wingdings" pitchFamily="2" charset="2"/>
                  </a:rPr>
                  <a:t>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𝑝</m:t>
                        </m:r>
                      </m:e>
                      <m:sub>
                        <m:r>
                          <a:rPr lang="en-US" sz="2000" i="1">
                            <a:latin typeface="Cambria Math" panose="02040503050406030204" pitchFamily="18" charset="0"/>
                            <a:cs typeface="Calibri" panose="020F0502020204030204" pitchFamily="34" charset="0"/>
                            <a:sym typeface="Wingdings" pitchFamily="2" charset="2"/>
                          </a:rPr>
                          <m:t>𝑆𝑓</m:t>
                        </m:r>
                      </m:sub>
                    </m:sSub>
                  </m:oMath>
                </a14:m>
                <a:endParaRPr lang="en-US" sz="2000">
                  <a:solidFill>
                    <a:srgbClr val="C00000"/>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860A85CF-9883-6B48-8918-90BE815A45C6}"/>
                  </a:ext>
                </a:extLst>
              </p:cNvPr>
              <p:cNvSpPr>
                <a:spLocks noRot="1" noChangeAspect="1" noMove="1" noResize="1" noEditPoints="1" noAdjustHandles="1" noChangeArrowheads="1" noChangeShapeType="1" noTextEdit="1"/>
              </p:cNvSpPr>
              <p:nvPr/>
            </p:nvSpPr>
            <p:spPr>
              <a:xfrm>
                <a:off x="3840480" y="2249448"/>
                <a:ext cx="5991099" cy="4485523"/>
              </a:xfrm>
              <a:prstGeom prst="rect">
                <a:avLst/>
              </a:prstGeom>
              <a:blipFill>
                <a:blip r:embed="rId5"/>
                <a:stretch>
                  <a:fillRect l="-846" t="-565" b="-847"/>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987DFD8D-880C-2348-9C46-06D46C0F2B8C}"/>
              </a:ext>
            </a:extLst>
          </p:cNvPr>
          <p:cNvGrpSpPr/>
          <p:nvPr/>
        </p:nvGrpSpPr>
        <p:grpSpPr>
          <a:xfrm>
            <a:off x="8926757" y="2322577"/>
            <a:ext cx="3160725" cy="1348245"/>
            <a:chOff x="8561005" y="2372452"/>
            <a:chExt cx="3160725" cy="1348245"/>
          </a:xfrm>
        </p:grpSpPr>
        <p:grpSp>
          <p:nvGrpSpPr>
            <p:cNvPr id="4" name="Group 3">
              <a:extLst>
                <a:ext uri="{FF2B5EF4-FFF2-40B4-BE49-F238E27FC236}">
                  <a16:creationId xmlns:a16="http://schemas.microsoft.com/office/drawing/2014/main" id="{148AB56C-ABB4-F647-9D61-0D5AB2BED080}"/>
                </a:ext>
              </a:extLst>
            </p:cNvPr>
            <p:cNvGrpSpPr/>
            <p:nvPr/>
          </p:nvGrpSpPr>
          <p:grpSpPr>
            <a:xfrm>
              <a:off x="8561005" y="2372452"/>
              <a:ext cx="3160725" cy="623176"/>
              <a:chOff x="8762404" y="2659590"/>
              <a:chExt cx="3160725" cy="623176"/>
            </a:xfrm>
          </p:grpSpPr>
          <p:grpSp>
            <p:nvGrpSpPr>
              <p:cNvPr id="8" name="Group 7">
                <a:extLst>
                  <a:ext uri="{FF2B5EF4-FFF2-40B4-BE49-F238E27FC236}">
                    <a16:creationId xmlns:a16="http://schemas.microsoft.com/office/drawing/2014/main" id="{D2159386-CE10-7C42-828C-916AECADDF7B}"/>
                  </a:ext>
                </a:extLst>
              </p:cNvPr>
              <p:cNvGrpSpPr/>
              <p:nvPr/>
            </p:nvGrpSpPr>
            <p:grpSpPr>
              <a:xfrm>
                <a:off x="8762404" y="2659590"/>
                <a:ext cx="3160725" cy="623176"/>
                <a:chOff x="9011786" y="1881893"/>
                <a:chExt cx="3160725" cy="623176"/>
              </a:xfrm>
            </p:grpSpPr>
            <p:grpSp>
              <p:nvGrpSpPr>
                <p:cNvPr id="9" name="Group 8">
                  <a:extLst>
                    <a:ext uri="{FF2B5EF4-FFF2-40B4-BE49-F238E27FC236}">
                      <a16:creationId xmlns:a16="http://schemas.microsoft.com/office/drawing/2014/main" id="{E8288AB0-6D3C-9D4F-BD2E-5D13F6930805}"/>
                    </a:ext>
                  </a:extLst>
                </p:cNvPr>
                <p:cNvGrpSpPr/>
                <p:nvPr/>
              </p:nvGrpSpPr>
              <p:grpSpPr>
                <a:xfrm>
                  <a:off x="9376117" y="1881893"/>
                  <a:ext cx="2796394" cy="593006"/>
                  <a:chOff x="9376117" y="1881893"/>
                  <a:chExt cx="2796394" cy="593006"/>
                </a:xfrm>
              </p:grpSpPr>
              <p:grpSp>
                <p:nvGrpSpPr>
                  <p:cNvPr id="11" name="Group 10">
                    <a:extLst>
                      <a:ext uri="{FF2B5EF4-FFF2-40B4-BE49-F238E27FC236}">
                        <a16:creationId xmlns:a16="http://schemas.microsoft.com/office/drawing/2014/main" id="{96800E2D-DF73-FC44-8BB5-14AE87729D28}"/>
                      </a:ext>
                    </a:extLst>
                  </p:cNvPr>
                  <p:cNvGrpSpPr/>
                  <p:nvPr/>
                </p:nvGrpSpPr>
                <p:grpSpPr>
                  <a:xfrm>
                    <a:off x="9376117" y="1881893"/>
                    <a:ext cx="2796394" cy="593006"/>
                    <a:chOff x="9376117" y="2078843"/>
                    <a:chExt cx="2796394" cy="593006"/>
                  </a:xfrm>
                </p:grpSpPr>
                <p:grpSp>
                  <p:nvGrpSpPr>
                    <p:cNvPr id="17" name="Group 16">
                      <a:extLst>
                        <a:ext uri="{FF2B5EF4-FFF2-40B4-BE49-F238E27FC236}">
                          <a16:creationId xmlns:a16="http://schemas.microsoft.com/office/drawing/2014/main" id="{EDEBE886-56CF-6D46-88D9-7AA02E7DCE9F}"/>
                        </a:ext>
                      </a:extLst>
                    </p:cNvPr>
                    <p:cNvGrpSpPr/>
                    <p:nvPr/>
                  </p:nvGrpSpPr>
                  <p:grpSpPr>
                    <a:xfrm>
                      <a:off x="9376117" y="2078843"/>
                      <a:ext cx="2088382" cy="274320"/>
                      <a:chOff x="9214338" y="1899138"/>
                      <a:chExt cx="2088382" cy="274320"/>
                    </a:xfrm>
                  </p:grpSpPr>
                  <p:sp>
                    <p:nvSpPr>
                      <p:cNvPr id="19" name="Oval 18">
                        <a:extLst>
                          <a:ext uri="{FF2B5EF4-FFF2-40B4-BE49-F238E27FC236}">
                            <a16:creationId xmlns:a16="http://schemas.microsoft.com/office/drawing/2014/main" id="{87597883-4E73-9E4C-8CF5-52541CEAABBA}"/>
                          </a:ext>
                        </a:extLst>
                      </p:cNvPr>
                      <p:cNvSpPr>
                        <a:spLocks noChangeAspect="1"/>
                      </p:cNvSpPr>
                      <p:nvPr/>
                    </p:nvSpPr>
                    <p:spPr>
                      <a:xfrm>
                        <a:off x="9214338" y="1899138"/>
                        <a:ext cx="274320" cy="274320"/>
                      </a:xfrm>
                      <a:prstGeom prst="ellipse">
                        <a:avLst/>
                      </a:prstGeom>
                      <a:solidFill>
                        <a:srgbClr val="4F2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722BFCA-4281-C042-A0F1-5B3C8CAA46AC}"/>
                          </a:ext>
                        </a:extLst>
                      </p:cNvPr>
                      <p:cNvSpPr>
                        <a:spLocks noChangeAspect="1"/>
                      </p:cNvSpPr>
                      <p:nvPr/>
                    </p:nvSpPr>
                    <p:spPr>
                      <a:xfrm>
                        <a:off x="11028400" y="1899138"/>
                        <a:ext cx="274320" cy="274320"/>
                      </a:xfrm>
                      <a:prstGeom prst="ellipse">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A34FECDB-50E0-424E-8641-C61A16286229}"/>
                            </a:ext>
                          </a:extLst>
                        </p:cNvPr>
                        <p:cNvSpPr/>
                        <p:nvPr/>
                      </p:nvSpPr>
                      <p:spPr>
                        <a:xfrm>
                          <a:off x="10674472" y="2364072"/>
                          <a:ext cx="149803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a:rPr lang="en-US" sz="1400" i="1" smtClean="0">
                                        <a:latin typeface="Cambria Math" panose="02040503050406030204" pitchFamily="18" charset="0"/>
                                        <a:cs typeface="Calibri" panose="020F0502020204030204" pitchFamily="34" charset="0"/>
                                        <a:sym typeface="Wingdings" pitchFamily="2" charset="2"/>
                                      </a:rPr>
                                      <m:t>𝑣</m:t>
                                    </m:r>
                                  </m:e>
                                  <m:sub>
                                    <m:r>
                                      <a:rPr lang="en-US" sz="1400" b="0" i="1" smtClean="0">
                                        <a:latin typeface="Cambria Math" panose="02040503050406030204" pitchFamily="18" charset="0"/>
                                        <a:cs typeface="Calibri" panose="020F0502020204030204" pitchFamily="34" charset="0"/>
                                        <a:sym typeface="Wingdings" pitchFamily="2" charset="2"/>
                                      </a:rPr>
                                      <m:t>𝑆𝐵𝑖</m:t>
                                    </m:r>
                                  </m:sub>
                                </m:sSub>
                                <m:r>
                                  <a:rPr lang="en-US" sz="1400" i="1">
                                    <a:latin typeface="Cambria Math" panose="02040503050406030204" pitchFamily="18" charset="0"/>
                                    <a:cs typeface="Calibri" panose="020F0502020204030204" pitchFamily="34" charset="0"/>
                                    <a:sym typeface="Wingdings" pitchFamily="2" charset="2"/>
                                  </a:rPr>
                                  <m:t>=</m:t>
                                </m:r>
                                <m:r>
                                  <a:rPr lang="en-US" sz="1400" b="0" i="1" smtClean="0">
                                    <a:latin typeface="Cambria Math" panose="02040503050406030204" pitchFamily="18" charset="0"/>
                                    <a:cs typeface="Calibri" panose="020F0502020204030204" pitchFamily="34" charset="0"/>
                                    <a:sym typeface="Wingdings" pitchFamily="2" charset="2"/>
                                  </a:rPr>
                                  <m:t>−0.300</m:t>
                                </m:r>
                                <m:sSub>
                                  <m:sSubPr>
                                    <m:ctrlPr>
                                      <a:rPr lang="en-US" sz="1400" b="0" i="1" smtClean="0">
                                        <a:latin typeface="Cambria Math" panose="02040503050406030204" pitchFamily="18" charset="0"/>
                                        <a:cs typeface="Calibri" panose="020F0502020204030204" pitchFamily="34" charset="0"/>
                                        <a:sym typeface="Wingdings" pitchFamily="2" charset="2"/>
                                      </a:rPr>
                                    </m:ctrlPr>
                                  </m:sSubPr>
                                  <m:e>
                                    <m:r>
                                      <a:rPr lang="en-US" sz="1400" b="0" i="1" smtClean="0">
                                        <a:latin typeface="Cambria Math" panose="02040503050406030204" pitchFamily="18" charset="0"/>
                                        <a:cs typeface="Calibri" panose="020F0502020204030204" pitchFamily="34" charset="0"/>
                                        <a:sym typeface="Wingdings" pitchFamily="2" charset="2"/>
                                      </a:rPr>
                                      <m:t>𝑐</m:t>
                                    </m:r>
                                  </m:e>
                                  <m:sub>
                                    <m:r>
                                      <a:rPr lang="en-US" sz="1400" b="0" i="1" smtClean="0">
                                        <a:latin typeface="Cambria Math" panose="02040503050406030204" pitchFamily="18" charset="0"/>
                                        <a:cs typeface="Calibri" panose="020F0502020204030204" pitchFamily="34" charset="0"/>
                                        <a:sym typeface="Wingdings" pitchFamily="2" charset="2"/>
                                      </a:rPr>
                                      <m:t>0</m:t>
                                    </m:r>
                                  </m:sub>
                                </m:sSub>
                              </m:oMath>
                            </m:oMathPara>
                          </a14:m>
                          <a:endParaRPr lang="en-US" sz="1400"/>
                        </a:p>
                      </p:txBody>
                    </p:sp>
                  </mc:Choice>
                  <mc:Fallback xmlns="">
                    <p:sp>
                      <p:nvSpPr>
                        <p:cNvPr id="14" name="Rectangle 13">
                          <a:extLst>
                            <a:ext uri="{FF2B5EF4-FFF2-40B4-BE49-F238E27FC236}">
                              <a16:creationId xmlns:a16="http://schemas.microsoft.com/office/drawing/2014/main" id="{A34FECDB-50E0-424E-8641-C61A16286229}"/>
                            </a:ext>
                          </a:extLst>
                        </p:cNvPr>
                        <p:cNvSpPr>
                          <a:spLocks noRot="1" noChangeAspect="1" noMove="1" noResize="1" noEditPoints="1" noAdjustHandles="1" noChangeArrowheads="1" noChangeShapeType="1" noTextEdit="1"/>
                        </p:cNvSpPr>
                        <p:nvPr/>
                      </p:nvSpPr>
                      <p:spPr>
                        <a:xfrm>
                          <a:off x="10674472" y="2364072"/>
                          <a:ext cx="1498039" cy="307777"/>
                        </a:xfrm>
                        <a:prstGeom prst="rect">
                          <a:avLst/>
                        </a:prstGeom>
                        <a:blipFill>
                          <a:blip r:embed="rId6"/>
                          <a:stretch>
                            <a:fillRect/>
                          </a:stretch>
                        </a:blipFill>
                      </p:spPr>
                      <p:txBody>
                        <a:bodyPr/>
                        <a:lstStyle/>
                        <a:p>
                          <a:r>
                            <a:rPr lang="en-US">
                              <a:noFill/>
                            </a:rPr>
                            <a:t> </a:t>
                          </a:r>
                        </a:p>
                      </p:txBody>
                    </p:sp>
                  </mc:Fallback>
                </mc:AlternateContent>
              </p:grpSp>
              <p:cxnSp>
                <p:nvCxnSpPr>
                  <p:cNvPr id="12" name="Straight Arrow Connector 11">
                    <a:extLst>
                      <a:ext uri="{FF2B5EF4-FFF2-40B4-BE49-F238E27FC236}">
                        <a16:creationId xmlns:a16="http://schemas.microsoft.com/office/drawing/2014/main" id="{F657033B-2C4B-4841-AAF9-1356F7F298DF}"/>
                      </a:ext>
                    </a:extLst>
                  </p:cNvPr>
                  <p:cNvCxnSpPr>
                    <a:cxnSpLocks/>
                  </p:cNvCxnSpPr>
                  <p:nvPr/>
                </p:nvCxnSpPr>
                <p:spPr>
                  <a:xfrm>
                    <a:off x="9650437" y="2019053"/>
                    <a:ext cx="593364"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A21A876-2803-444F-8E0D-D8C40E351974}"/>
                        </a:ext>
                      </a:extLst>
                    </p:cNvPr>
                    <p:cNvSpPr/>
                    <p:nvPr/>
                  </p:nvSpPr>
                  <p:spPr>
                    <a:xfrm>
                      <a:off x="9011786" y="2197292"/>
                      <a:ext cx="149643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a:rPr lang="en-US" sz="1400" i="1" smtClean="0">
                                    <a:latin typeface="Cambria Math" panose="02040503050406030204" pitchFamily="18" charset="0"/>
                                    <a:cs typeface="Calibri" panose="020F0502020204030204" pitchFamily="34" charset="0"/>
                                    <a:sym typeface="Wingdings" pitchFamily="2" charset="2"/>
                                  </a:rPr>
                                  <m:t>𝑣</m:t>
                                </m:r>
                              </m:e>
                              <m:sub>
                                <m:r>
                                  <a:rPr lang="en-US" sz="1400" b="0" i="1" smtClean="0">
                                    <a:latin typeface="Cambria Math" panose="02040503050406030204" pitchFamily="18" charset="0"/>
                                    <a:cs typeface="Calibri" panose="020F0502020204030204" pitchFamily="34" charset="0"/>
                                    <a:sym typeface="Wingdings" pitchFamily="2" charset="2"/>
                                  </a:rPr>
                                  <m:t>𝑆𝐴𝑖</m:t>
                                </m:r>
                              </m:sub>
                            </m:sSub>
                            <m:r>
                              <a:rPr lang="en-US" sz="1400" i="1">
                                <a:latin typeface="Cambria Math" panose="02040503050406030204" pitchFamily="18" charset="0"/>
                                <a:cs typeface="Calibri" panose="020F0502020204030204" pitchFamily="34" charset="0"/>
                                <a:sym typeface="Wingdings" pitchFamily="2" charset="2"/>
                              </a:rPr>
                              <m:t>=</m:t>
                            </m:r>
                            <m:r>
                              <a:rPr lang="en-US" sz="1400" b="0" i="1" smtClean="0">
                                <a:latin typeface="Cambria Math" panose="02040503050406030204" pitchFamily="18" charset="0"/>
                                <a:cs typeface="Calibri" panose="020F0502020204030204" pitchFamily="34" charset="0"/>
                                <a:sym typeface="Wingdings" pitchFamily="2" charset="2"/>
                              </a:rPr>
                              <m:t>+0.500</m:t>
                            </m:r>
                            <m:sSub>
                              <m:sSubPr>
                                <m:ctrlPr>
                                  <a:rPr lang="en-US" sz="1400" b="0" i="1" smtClean="0">
                                    <a:latin typeface="Cambria Math" panose="02040503050406030204" pitchFamily="18" charset="0"/>
                                    <a:cs typeface="Calibri" panose="020F0502020204030204" pitchFamily="34" charset="0"/>
                                    <a:sym typeface="Wingdings" pitchFamily="2" charset="2"/>
                                  </a:rPr>
                                </m:ctrlPr>
                              </m:sSubPr>
                              <m:e>
                                <m:r>
                                  <a:rPr lang="en-US" sz="1400" b="0" i="1" smtClean="0">
                                    <a:latin typeface="Cambria Math" panose="02040503050406030204" pitchFamily="18" charset="0"/>
                                    <a:cs typeface="Calibri" panose="020F0502020204030204" pitchFamily="34" charset="0"/>
                                    <a:sym typeface="Wingdings" pitchFamily="2" charset="2"/>
                                  </a:rPr>
                                  <m:t>𝑐</m:t>
                                </m:r>
                              </m:e>
                              <m:sub>
                                <m:r>
                                  <a:rPr lang="en-US" sz="1400" b="0" i="1" smtClean="0">
                                    <a:latin typeface="Cambria Math" panose="02040503050406030204" pitchFamily="18" charset="0"/>
                                    <a:cs typeface="Calibri" panose="020F0502020204030204" pitchFamily="34" charset="0"/>
                                    <a:sym typeface="Wingdings" pitchFamily="2" charset="2"/>
                                  </a:rPr>
                                  <m:t>0</m:t>
                                </m:r>
                              </m:sub>
                            </m:sSub>
                          </m:oMath>
                        </m:oMathPara>
                      </a14:m>
                      <a:endParaRPr lang="en-US" sz="1400"/>
                    </a:p>
                  </p:txBody>
                </p:sp>
              </mc:Choice>
              <mc:Fallback xmlns="">
                <p:sp>
                  <p:nvSpPr>
                    <p:cNvPr id="10" name="Rectangle 9">
                      <a:extLst>
                        <a:ext uri="{FF2B5EF4-FFF2-40B4-BE49-F238E27FC236}">
                          <a16:creationId xmlns:a16="http://schemas.microsoft.com/office/drawing/2014/main" id="{6A21A876-2803-444F-8E0D-D8C40E351974}"/>
                        </a:ext>
                      </a:extLst>
                    </p:cNvPr>
                    <p:cNvSpPr>
                      <a:spLocks noRot="1" noChangeAspect="1" noMove="1" noResize="1" noEditPoints="1" noAdjustHandles="1" noChangeArrowheads="1" noChangeShapeType="1" noTextEdit="1"/>
                    </p:cNvSpPr>
                    <p:nvPr/>
                  </p:nvSpPr>
                  <p:spPr>
                    <a:xfrm>
                      <a:off x="9011786" y="2197292"/>
                      <a:ext cx="1496435" cy="307777"/>
                    </a:xfrm>
                    <a:prstGeom prst="rect">
                      <a:avLst/>
                    </a:prstGeom>
                    <a:blipFill>
                      <a:blip r:embed="rId7"/>
                      <a:stretch>
                        <a:fillRect/>
                      </a:stretch>
                    </a:blipFill>
                  </p:spPr>
                  <p:txBody>
                    <a:bodyPr/>
                    <a:lstStyle/>
                    <a:p>
                      <a:r>
                        <a:rPr lang="en-US">
                          <a:noFill/>
                        </a:rPr>
                        <a:t> </a:t>
                      </a:r>
                    </a:p>
                  </p:txBody>
                </p:sp>
              </mc:Fallback>
            </mc:AlternateContent>
          </p:grpSp>
          <p:cxnSp>
            <p:nvCxnSpPr>
              <p:cNvPr id="21" name="Straight Arrow Connector 20">
                <a:extLst>
                  <a:ext uri="{FF2B5EF4-FFF2-40B4-BE49-F238E27FC236}">
                    <a16:creationId xmlns:a16="http://schemas.microsoft.com/office/drawing/2014/main" id="{F72CF1FE-5EED-FC43-A07E-DB27D1940CE7}"/>
                  </a:ext>
                </a:extLst>
              </p:cNvPr>
              <p:cNvCxnSpPr>
                <a:cxnSpLocks/>
              </p:cNvCxnSpPr>
              <p:nvPr/>
            </p:nvCxnSpPr>
            <p:spPr>
              <a:xfrm>
                <a:off x="10523491" y="2796750"/>
                <a:ext cx="471724" cy="0"/>
              </a:xfrm>
              <a:prstGeom prst="straightConnector1">
                <a:avLst/>
              </a:prstGeom>
              <a:ln>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E6CB08E-477A-6C4E-B32C-6DA15A0445B8}"/>
                </a:ext>
              </a:extLst>
            </p:cNvPr>
            <p:cNvGrpSpPr/>
            <p:nvPr/>
          </p:nvGrpSpPr>
          <p:grpSpPr>
            <a:xfrm>
              <a:off x="9717054" y="3124487"/>
              <a:ext cx="1300963" cy="596210"/>
              <a:chOff x="10325530" y="2509965"/>
              <a:chExt cx="1300963" cy="596210"/>
            </a:xfrm>
          </p:grpSpPr>
          <p:grpSp>
            <p:nvGrpSpPr>
              <p:cNvPr id="28" name="Group 27">
                <a:extLst>
                  <a:ext uri="{FF2B5EF4-FFF2-40B4-BE49-F238E27FC236}">
                    <a16:creationId xmlns:a16="http://schemas.microsoft.com/office/drawing/2014/main" id="{D5CF61F3-F796-2748-8A07-A1015630AA57}"/>
                  </a:ext>
                </a:extLst>
              </p:cNvPr>
              <p:cNvGrpSpPr/>
              <p:nvPr/>
            </p:nvGrpSpPr>
            <p:grpSpPr>
              <a:xfrm>
                <a:off x="10325530" y="2509965"/>
                <a:ext cx="1139030" cy="596210"/>
                <a:chOff x="10574912" y="1929218"/>
                <a:chExt cx="1139030" cy="596210"/>
              </a:xfrm>
            </p:grpSpPr>
            <p:grpSp>
              <p:nvGrpSpPr>
                <p:cNvPr id="30" name="Group 29">
                  <a:extLst>
                    <a:ext uri="{FF2B5EF4-FFF2-40B4-BE49-F238E27FC236}">
                      <a16:creationId xmlns:a16="http://schemas.microsoft.com/office/drawing/2014/main" id="{71A3892C-C83D-2340-97BD-DBEBF10DEE04}"/>
                    </a:ext>
                  </a:extLst>
                </p:cNvPr>
                <p:cNvGrpSpPr/>
                <p:nvPr/>
              </p:nvGrpSpPr>
              <p:grpSpPr>
                <a:xfrm>
                  <a:off x="10739379" y="1929218"/>
                  <a:ext cx="558869" cy="274320"/>
                  <a:chOff x="10577600" y="1749513"/>
                  <a:chExt cx="558869" cy="274320"/>
                </a:xfrm>
              </p:grpSpPr>
              <p:sp>
                <p:nvSpPr>
                  <p:cNvPr id="32" name="Oval 31">
                    <a:extLst>
                      <a:ext uri="{FF2B5EF4-FFF2-40B4-BE49-F238E27FC236}">
                        <a16:creationId xmlns:a16="http://schemas.microsoft.com/office/drawing/2014/main" id="{5645B6E7-2521-C74F-AA48-2CAE915144BD}"/>
                      </a:ext>
                    </a:extLst>
                  </p:cNvPr>
                  <p:cNvSpPr>
                    <a:spLocks noChangeAspect="1"/>
                  </p:cNvSpPr>
                  <p:nvPr/>
                </p:nvSpPr>
                <p:spPr>
                  <a:xfrm>
                    <a:off x="10577600" y="1749513"/>
                    <a:ext cx="274320" cy="274320"/>
                  </a:xfrm>
                  <a:prstGeom prst="ellipse">
                    <a:avLst/>
                  </a:prstGeom>
                  <a:solidFill>
                    <a:srgbClr val="4F2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961E8AA-971E-1541-8FDE-DBCAD5CA5DBE}"/>
                      </a:ext>
                    </a:extLst>
                  </p:cNvPr>
                  <p:cNvSpPr>
                    <a:spLocks noChangeAspect="1"/>
                  </p:cNvSpPr>
                  <p:nvPr/>
                </p:nvSpPr>
                <p:spPr>
                  <a:xfrm>
                    <a:off x="10862149" y="1749513"/>
                    <a:ext cx="274320" cy="274320"/>
                  </a:xfrm>
                  <a:prstGeom prst="ellipse">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283C056-6B21-784A-822E-901571E48B36}"/>
                        </a:ext>
                      </a:extLst>
                    </p:cNvPr>
                    <p:cNvSpPr/>
                    <p:nvPr/>
                  </p:nvSpPr>
                  <p:spPr>
                    <a:xfrm>
                      <a:off x="10574912" y="2200403"/>
                      <a:ext cx="1139030" cy="325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Calibri" panose="020F0502020204030204" pitchFamily="34" charset="0"/>
                                    <a:sym typeface="Wingdings" pitchFamily="2" charset="2"/>
                                  </a:rPr>
                                </m:ctrlPr>
                              </m:sSubPr>
                              <m:e>
                                <m:r>
                                  <a:rPr lang="en-US" sz="1400" i="1" smtClean="0">
                                    <a:latin typeface="Cambria Math" panose="02040503050406030204" pitchFamily="18" charset="0"/>
                                    <a:cs typeface="Calibri" panose="020F0502020204030204" pitchFamily="34" charset="0"/>
                                    <a:sym typeface="Wingdings" pitchFamily="2" charset="2"/>
                                  </a:rPr>
                                  <m:t>𝑣</m:t>
                                </m:r>
                              </m:e>
                              <m:sub>
                                <m:r>
                                  <a:rPr lang="en-US" sz="1400" b="0" i="1" smtClean="0">
                                    <a:latin typeface="Cambria Math" panose="02040503050406030204" pitchFamily="18" charset="0"/>
                                    <a:cs typeface="Calibri" panose="020F0502020204030204" pitchFamily="34" charset="0"/>
                                    <a:sym typeface="Wingdings" pitchFamily="2" charset="2"/>
                                  </a:rPr>
                                  <m:t>𝑆𝐴𝑓</m:t>
                                </m:r>
                              </m:sub>
                            </m:sSub>
                            <m:r>
                              <a:rPr lang="en-US" sz="1400" b="0" i="1" smtClean="0">
                                <a:latin typeface="Cambria Math" panose="02040503050406030204" pitchFamily="18" charset="0"/>
                                <a:cs typeface="Calibri" panose="020F0502020204030204" pitchFamily="34" charset="0"/>
                                <a:sym typeface="Wingdings" pitchFamily="2" charset="2"/>
                              </a:rPr>
                              <m:t>=</m:t>
                            </m:r>
                            <m:sSub>
                              <m:sSubPr>
                                <m:ctrlPr>
                                  <a:rPr lang="en-US" sz="1400" i="1">
                                    <a:latin typeface="Cambria Math" panose="02040503050406030204" pitchFamily="18" charset="0"/>
                                    <a:cs typeface="Calibri" panose="020F0502020204030204" pitchFamily="34" charset="0"/>
                                    <a:sym typeface="Wingdings" pitchFamily="2" charset="2"/>
                                  </a:rPr>
                                </m:ctrlPr>
                              </m:sSubPr>
                              <m:e>
                                <m:r>
                                  <a:rPr lang="en-US" sz="1400" i="1">
                                    <a:latin typeface="Cambria Math" panose="02040503050406030204" pitchFamily="18" charset="0"/>
                                    <a:cs typeface="Calibri" panose="020F0502020204030204" pitchFamily="34" charset="0"/>
                                    <a:sym typeface="Wingdings" pitchFamily="2" charset="2"/>
                                  </a:rPr>
                                  <m:t>𝑣</m:t>
                                </m:r>
                              </m:e>
                              <m:sub>
                                <m:r>
                                  <a:rPr lang="en-US" sz="1400" i="1">
                                    <a:latin typeface="Cambria Math" panose="02040503050406030204" pitchFamily="18" charset="0"/>
                                    <a:cs typeface="Calibri" panose="020F0502020204030204" pitchFamily="34" charset="0"/>
                                    <a:sym typeface="Wingdings" pitchFamily="2" charset="2"/>
                                  </a:rPr>
                                  <m:t>𝑆</m:t>
                                </m:r>
                                <m:r>
                                  <a:rPr lang="en-US" sz="1400" b="0" i="1" smtClean="0">
                                    <a:latin typeface="Cambria Math" panose="02040503050406030204" pitchFamily="18" charset="0"/>
                                    <a:cs typeface="Calibri" panose="020F0502020204030204" pitchFamily="34" charset="0"/>
                                    <a:sym typeface="Wingdings" pitchFamily="2" charset="2"/>
                                  </a:rPr>
                                  <m:t>𝐵</m:t>
                                </m:r>
                                <m:r>
                                  <a:rPr lang="en-US" sz="1400" i="1">
                                    <a:latin typeface="Cambria Math" panose="02040503050406030204" pitchFamily="18" charset="0"/>
                                    <a:cs typeface="Calibri" panose="020F0502020204030204" pitchFamily="34" charset="0"/>
                                    <a:sym typeface="Wingdings" pitchFamily="2" charset="2"/>
                                  </a:rPr>
                                  <m:t>𝑓</m:t>
                                </m:r>
                              </m:sub>
                            </m:sSub>
                          </m:oMath>
                        </m:oMathPara>
                      </a14:m>
                      <a:endParaRPr lang="en-US" sz="1400"/>
                    </a:p>
                  </p:txBody>
                </p:sp>
              </mc:Choice>
              <mc:Fallback xmlns="">
                <p:sp>
                  <p:nvSpPr>
                    <p:cNvPr id="31" name="Rectangle 30">
                      <a:extLst>
                        <a:ext uri="{FF2B5EF4-FFF2-40B4-BE49-F238E27FC236}">
                          <a16:creationId xmlns:a16="http://schemas.microsoft.com/office/drawing/2014/main" id="{3283C056-6B21-784A-822E-901571E48B36}"/>
                        </a:ext>
                      </a:extLst>
                    </p:cNvPr>
                    <p:cNvSpPr>
                      <a:spLocks noRot="1" noChangeAspect="1" noMove="1" noResize="1" noEditPoints="1" noAdjustHandles="1" noChangeArrowheads="1" noChangeShapeType="1" noTextEdit="1"/>
                    </p:cNvSpPr>
                    <p:nvPr/>
                  </p:nvSpPr>
                  <p:spPr>
                    <a:xfrm>
                      <a:off x="10574912" y="2200403"/>
                      <a:ext cx="1139030" cy="325025"/>
                    </a:xfrm>
                    <a:prstGeom prst="rect">
                      <a:avLst/>
                    </a:prstGeom>
                    <a:blipFill>
                      <a:blip r:embed="rId8"/>
                      <a:stretch>
                        <a:fillRect/>
                      </a:stretch>
                    </a:blipFill>
                  </p:spPr>
                  <p:txBody>
                    <a:bodyPr/>
                    <a:lstStyle/>
                    <a:p>
                      <a:r>
                        <a:rPr lang="en-US">
                          <a:noFill/>
                        </a:rPr>
                        <a:t> </a:t>
                      </a:r>
                    </a:p>
                  </p:txBody>
                </p:sp>
              </mc:Fallback>
            </mc:AlternateContent>
          </p:grpSp>
          <p:cxnSp>
            <p:nvCxnSpPr>
              <p:cNvPr id="25" name="Straight Arrow Connector 24">
                <a:extLst>
                  <a:ext uri="{FF2B5EF4-FFF2-40B4-BE49-F238E27FC236}">
                    <a16:creationId xmlns:a16="http://schemas.microsoft.com/office/drawing/2014/main" id="{CB1BF3CA-AAEF-A444-8696-D448E4451A58}"/>
                  </a:ext>
                </a:extLst>
              </p:cNvPr>
              <p:cNvCxnSpPr>
                <a:cxnSpLocks/>
              </p:cNvCxnSpPr>
              <p:nvPr/>
            </p:nvCxnSpPr>
            <p:spPr>
              <a:xfrm>
                <a:off x="11033129" y="2649896"/>
                <a:ext cx="593364"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AC95078-865D-5247-95FB-23BB3BCAB94F}"/>
                  </a:ext>
                </a:extLst>
              </p:cNvPr>
              <p:cNvSpPr/>
              <p:nvPr/>
            </p:nvSpPr>
            <p:spPr>
              <a:xfrm>
                <a:off x="6987405" y="3183332"/>
                <a:ext cx="1950534" cy="424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𝛾</m:t>
                          </m:r>
                        </m:e>
                        <m:sub>
                          <m:r>
                            <a:rPr lang="en-US" sz="2000" i="1">
                              <a:latin typeface="Cambria Math" panose="02040503050406030204" pitchFamily="18" charset="0"/>
                              <a:cs typeface="Calibri" panose="020F0502020204030204" pitchFamily="34" charset="0"/>
                              <a:sym typeface="Wingdings" pitchFamily="2" charset="2"/>
                            </a:rPr>
                            <m:t>𝑆𝐴𝑓</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𝑚</m:t>
                          </m:r>
                        </m:e>
                        <m:sub>
                          <m:r>
                            <m:rPr>
                              <m:sty m:val="p"/>
                            </m:rPr>
                            <a:rPr lang="en-US" sz="2000">
                              <a:latin typeface="Cambria Math" panose="02040503050406030204" pitchFamily="18" charset="0"/>
                              <a:cs typeface="Calibri" panose="020F0502020204030204" pitchFamily="34" charset="0"/>
                              <a:sym typeface="Wingdings" pitchFamily="2" charset="2"/>
                            </a:rPr>
                            <m:t>tot</m:t>
                          </m:r>
                        </m:sub>
                      </m:sSub>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Sub>
                    </m:oMath>
                  </m:oMathPara>
                </a14:m>
                <a:endParaRPr lang="en-US" sz="2000"/>
              </a:p>
            </p:txBody>
          </p:sp>
        </mc:Choice>
        <mc:Fallback xmlns="">
          <p:sp>
            <p:nvSpPr>
              <p:cNvPr id="36" name="Rectangle 35">
                <a:extLst>
                  <a:ext uri="{FF2B5EF4-FFF2-40B4-BE49-F238E27FC236}">
                    <a16:creationId xmlns:a16="http://schemas.microsoft.com/office/drawing/2014/main" id="{6AC95078-865D-5247-95FB-23BB3BCAB94F}"/>
                  </a:ext>
                </a:extLst>
              </p:cNvPr>
              <p:cNvSpPr>
                <a:spLocks noRot="1" noChangeAspect="1" noMove="1" noResize="1" noEditPoints="1" noAdjustHandles="1" noChangeArrowheads="1" noChangeShapeType="1" noTextEdit="1"/>
              </p:cNvSpPr>
              <p:nvPr/>
            </p:nvSpPr>
            <p:spPr>
              <a:xfrm>
                <a:off x="6987405" y="3183332"/>
                <a:ext cx="1950534" cy="424732"/>
              </a:xfrm>
              <a:prstGeom prst="rect">
                <a:avLst/>
              </a:prstGeom>
              <a:blipFill>
                <a:blip r:embed="rId9"/>
                <a:stretch>
                  <a:fillRect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36E37DB5-EAFF-A44E-A09D-B1E070C2E54B}"/>
                  </a:ext>
                </a:extLst>
              </p:cNvPr>
              <p:cNvSpPr/>
              <p:nvPr/>
            </p:nvSpPr>
            <p:spPr>
              <a:xfrm>
                <a:off x="6604040" y="3533256"/>
                <a:ext cx="2949910" cy="718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Sub>
                      <m:r>
                        <a:rPr lang="en-US" sz="2000" i="1">
                          <a:latin typeface="Cambria Math" panose="02040503050406030204" pitchFamily="18" charset="0"/>
                          <a:cs typeface="Calibri" panose="020F0502020204030204" pitchFamily="34" charset="0"/>
                          <a:sym typeface="Wingdings" pitchFamily="2" charset="2"/>
                        </a:rPr>
                        <m:t>/</m:t>
                      </m:r>
                      <m:rad>
                        <m:radPr>
                          <m:degHide m:val="on"/>
                          <m:ctrlPr>
                            <a:rPr lang="en-US" sz="2000" i="1">
                              <a:latin typeface="Cambria Math" panose="02040503050406030204" pitchFamily="18" charset="0"/>
                              <a:cs typeface="Calibri" panose="020F0502020204030204" pitchFamily="34" charset="0"/>
                              <a:sym typeface="Wingdings" pitchFamily="2" charset="2"/>
                            </a:rPr>
                          </m:ctrlPr>
                        </m:radPr>
                        <m:deg/>
                        <m:e>
                          <m:r>
                            <a:rPr lang="en-US" sz="2000" i="1">
                              <a:latin typeface="Cambria Math" panose="02040503050406030204" pitchFamily="18" charset="0"/>
                              <a:cs typeface="Calibri" panose="020F0502020204030204" pitchFamily="34" charset="0"/>
                              <a:sym typeface="Wingdings" pitchFamily="2" charset="2"/>
                            </a:rPr>
                            <m:t>1−</m:t>
                          </m:r>
                          <m:sSup>
                            <m:sSupPr>
                              <m:ctrlPr>
                                <a:rPr lang="en-US" sz="2000" i="1">
                                  <a:latin typeface="Cambria Math" panose="02040503050406030204" pitchFamily="18" charset="0"/>
                                  <a:cs typeface="Calibri" panose="020F0502020204030204" pitchFamily="34" charset="0"/>
                                  <a:sym typeface="Wingdings" pitchFamily="2" charset="2"/>
                                </a:rPr>
                              </m:ctrlPr>
                            </m:sSupPr>
                            <m:e>
                              <m:d>
                                <m:dPr>
                                  <m:ctrlPr>
                                    <a:rPr lang="en-US" sz="2000" i="1">
                                      <a:latin typeface="Cambria Math" panose="02040503050406030204" pitchFamily="18" charset="0"/>
                                      <a:cs typeface="Calibri" panose="020F0502020204030204" pitchFamily="34" charset="0"/>
                                      <a:sym typeface="Wingdings" pitchFamily="2" charset="2"/>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𝑣</m:t>
                                      </m:r>
                                    </m:e>
                                    <m:sub>
                                      <m:r>
                                        <a:rPr lang="en-US" sz="2000" i="1">
                                          <a:latin typeface="Cambria Math" panose="02040503050406030204" pitchFamily="18" charset="0"/>
                                          <a:cs typeface="Calibri" panose="020F0502020204030204" pitchFamily="34" charset="0"/>
                                          <a:sym typeface="Wingdings" pitchFamily="2" charset="2"/>
                                        </a:rPr>
                                        <m:t>𝑆𝐴𝑓</m:t>
                                      </m:r>
                                    </m:sub>
                                  </m:sSub>
                                  <m:r>
                                    <a:rPr lang="en-US" sz="2000" i="1">
                                      <a:latin typeface="Cambria Math" panose="02040503050406030204" pitchFamily="18" charset="0"/>
                                      <a:cs typeface="Calibri" panose="020F0502020204030204" pitchFamily="34" charset="0"/>
                                      <a:sym typeface="Wingdings" pitchFamily="2" charset="2"/>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e>
                              </m:d>
                            </m:e>
                            <m:sup>
                              <m:r>
                                <a:rPr lang="en-US" sz="2000" i="1">
                                  <a:latin typeface="Cambria Math" panose="02040503050406030204" pitchFamily="18" charset="0"/>
                                  <a:cs typeface="Calibri" panose="020F0502020204030204" pitchFamily="34" charset="0"/>
                                  <a:sym typeface="Wingdings" pitchFamily="2" charset="2"/>
                                </a:rPr>
                                <m:t>2</m:t>
                              </m:r>
                            </m:sup>
                          </m:sSup>
                        </m:e>
                      </m:rad>
                    </m:oMath>
                  </m:oMathPara>
                </a14:m>
                <a:endParaRPr lang="en-US" sz="2000"/>
              </a:p>
            </p:txBody>
          </p:sp>
        </mc:Choice>
        <mc:Fallback xmlns="">
          <p:sp>
            <p:nvSpPr>
              <p:cNvPr id="37" name="Rectangle 36">
                <a:extLst>
                  <a:ext uri="{FF2B5EF4-FFF2-40B4-BE49-F238E27FC236}">
                    <a16:creationId xmlns:a16="http://schemas.microsoft.com/office/drawing/2014/main" id="{36E37DB5-EAFF-A44E-A09D-B1E070C2E54B}"/>
                  </a:ext>
                </a:extLst>
              </p:cNvPr>
              <p:cNvSpPr>
                <a:spLocks noRot="1" noChangeAspect="1" noMove="1" noResize="1" noEditPoints="1" noAdjustHandles="1" noChangeArrowheads="1" noChangeShapeType="1" noTextEdit="1"/>
              </p:cNvSpPr>
              <p:nvPr/>
            </p:nvSpPr>
            <p:spPr>
              <a:xfrm>
                <a:off x="6604040" y="3533256"/>
                <a:ext cx="2949910" cy="718658"/>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10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7">
                                            <p:txEl>
                                              <p:pRg st="4" end="4"/>
                                            </p:txEl>
                                          </p:spTgt>
                                        </p:tgtEl>
                                        <p:attrNameLst>
                                          <p:attrName>style.visibility</p:attrName>
                                        </p:attrNameLst>
                                      </p:cBhvr>
                                      <p:to>
                                        <p:strVal val="visible"/>
                                      </p:to>
                                    </p:set>
                                    <p:anim calcmode="lin" valueType="num">
                                      <p:cBhvr additive="base">
                                        <p:cTn id="7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a:t>Example Problem: 14.9</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4</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BD284-9075-0E41-840F-B95E96B7AEE0}"/>
                  </a:ext>
                </a:extLst>
              </p:cNvPr>
              <p:cNvSpPr>
                <a:spLocks noGrp="1"/>
              </p:cNvSpPr>
              <p:nvPr>
                <p:ph idx="1"/>
              </p:nvPr>
            </p:nvSpPr>
            <p:spPr>
              <a:xfrm>
                <a:off x="43467" y="904969"/>
                <a:ext cx="12076498" cy="2554545"/>
              </a:xfrm>
            </p:spPr>
            <p:txBody>
              <a:bodyPr/>
              <a:lstStyle/>
              <a:p>
                <a:pPr marL="0" indent="0">
                  <a:buNone/>
                </a:pPr>
                <a:r>
                  <a:rPr lang="en-US" sz="3200">
                    <a:solidFill>
                      <a:schemeClr val="tx1"/>
                    </a:solidFill>
                    <a:latin typeface="Calibri" panose="020F0502020204030204" pitchFamily="34" charset="0"/>
                    <a:cs typeface="Calibri" panose="020F0502020204030204" pitchFamily="34" charset="0"/>
                    <a:sym typeface="Wingdings" pitchFamily="2" charset="2"/>
                  </a:rPr>
                  <a:t>You are traveling toward a large fixed mirror at a constant relative speed </a:t>
                </a: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0.20</m:t>
                    </m:r>
                    <m:sSub>
                      <m:sSubPr>
                        <m:ctrlPr>
                          <a:rPr lang="en-US" sz="3200" b="0" i="1" smtClean="0">
                            <a:solidFill>
                              <a:schemeClr val="tx1"/>
                            </a:solidFill>
                            <a:latin typeface="Cambria Math" panose="02040503050406030204" pitchFamily="18" charset="0"/>
                            <a:cs typeface="Calibri" panose="020F0502020204030204" pitchFamily="34" charset="0"/>
                            <a:sym typeface="Wingdings" pitchFamily="2" charset="2"/>
                          </a:rPr>
                        </m:ctrlPr>
                      </m:sSubPr>
                      <m:e>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𝑐</m:t>
                        </m:r>
                      </m:e>
                      <m:sub>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m:t>
                        </m:r>
                      </m:sub>
                    </m:sSub>
                  </m:oMath>
                </a14:m>
                <a:r>
                  <a:rPr lang="en-US" sz="3200">
                    <a:solidFill>
                      <a:schemeClr val="tx1"/>
                    </a:solidFill>
                    <a:latin typeface="Calibri" panose="020F0502020204030204" pitchFamily="34" charset="0"/>
                    <a:cs typeface="Calibri" panose="020F0502020204030204" pitchFamily="34" charset="0"/>
                    <a:sym typeface="Wingdings" pitchFamily="2" charset="2"/>
                  </a:rPr>
                  <a:t>. At </a:t>
                </a: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𝑡</m:t>
                    </m:r>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m:t>
                    </m:r>
                  </m:oMath>
                </a14:m>
                <a:r>
                  <a:rPr lang="en-US" sz="3200">
                    <a:solidFill>
                      <a:schemeClr val="tx1"/>
                    </a:solidFill>
                    <a:latin typeface="Calibri" panose="020F0502020204030204" pitchFamily="34" charset="0"/>
                    <a:cs typeface="Calibri" panose="020F0502020204030204" pitchFamily="34" charset="0"/>
                    <a:sym typeface="Wingdings" pitchFamily="2" charset="2"/>
                  </a:rPr>
                  <a:t>, when the mirror is a distance </a:t>
                </a: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𝑑</m:t>
                    </m:r>
                  </m:oMath>
                </a14:m>
                <a:r>
                  <a:rPr lang="en-US" sz="3200">
                    <a:solidFill>
                      <a:schemeClr val="tx1"/>
                    </a:solidFill>
                    <a:latin typeface="Calibri" panose="020F0502020204030204" pitchFamily="34" charset="0"/>
                    <a:cs typeface="Calibri" panose="020F0502020204030204" pitchFamily="34" charset="0"/>
                    <a:sym typeface="Wingdings" pitchFamily="2" charset="2"/>
                  </a:rPr>
                  <a:t> from you (measured in your reference frame), you emit a light pulse from a lantern and then detect the reflected light pulse </a:t>
                </a:r>
                <a14:m>
                  <m:oMath xmlns:m="http://schemas.openxmlformats.org/officeDocument/2006/math">
                    <m:r>
                      <a:rPr lang="en-US" sz="3200" b="0" i="1" smtClean="0">
                        <a:solidFill>
                          <a:schemeClr val="tx1"/>
                        </a:solidFill>
                        <a:latin typeface="Cambria Math" panose="02040503050406030204" pitchFamily="18" charset="0"/>
                        <a:cs typeface="Calibri" panose="020F0502020204030204" pitchFamily="34" charset="0"/>
                        <a:sym typeface="Wingdings" pitchFamily="2" charset="2"/>
                      </a:rPr>
                      <m:t>0.08</m:t>
                    </m:r>
                  </m:oMath>
                </a14:m>
                <a:r>
                  <a:rPr lang="en-US" sz="3200">
                    <a:solidFill>
                      <a:schemeClr val="tx1"/>
                    </a:solidFill>
                    <a:latin typeface="Calibri" panose="020F0502020204030204" pitchFamily="34" charset="0"/>
                    <a:cs typeface="Calibri" panose="020F0502020204030204" pitchFamily="34" charset="0"/>
                    <a:sym typeface="Wingdings" pitchFamily="2" charset="2"/>
                  </a:rPr>
                  <a:t> </a:t>
                </a:r>
                <a14:m>
                  <m:oMath xmlns:m="http://schemas.openxmlformats.org/officeDocument/2006/math">
                    <m:r>
                      <a:rPr lang="en-US" sz="3200" i="1">
                        <a:latin typeface="Cambria Math" panose="02040503050406030204" pitchFamily="18" charset="0"/>
                        <a:cs typeface="Calibri" panose="020F0502020204030204" pitchFamily="34" charset="0"/>
                        <a:sym typeface="Wingdings" pitchFamily="2" charset="2"/>
                      </a:rPr>
                      <m:t>𝜇</m:t>
                    </m:r>
                  </m:oMath>
                </a14:m>
                <a:r>
                  <a:rPr lang="en-US" sz="3200">
                    <a:solidFill>
                      <a:schemeClr val="tx1"/>
                    </a:solidFill>
                    <a:latin typeface="Calibri" panose="020F0502020204030204" pitchFamily="34" charset="0"/>
                    <a:cs typeface="Calibri" panose="020F0502020204030204" pitchFamily="34" charset="0"/>
                    <a:sym typeface="Wingdings" pitchFamily="2" charset="2"/>
                  </a:rPr>
                  <a:t>s later. What is the value of </a:t>
                </a:r>
                <a14:m>
                  <m:oMath xmlns:m="http://schemas.openxmlformats.org/officeDocument/2006/math">
                    <m:r>
                      <a:rPr lang="en-US" sz="3200" b="0" i="1" smtClean="0">
                        <a:latin typeface="Cambria Math" panose="02040503050406030204" pitchFamily="18" charset="0"/>
                        <a:cs typeface="Calibri" panose="020F0502020204030204" pitchFamily="34" charset="0"/>
                        <a:sym typeface="Wingdings" pitchFamily="2" charset="2"/>
                      </a:rPr>
                      <m:t>𝑑</m:t>
                    </m:r>
                  </m:oMath>
                </a14:m>
                <a:r>
                  <a:rPr lang="en-US" sz="3200">
                    <a:solidFill>
                      <a:schemeClr val="tx1"/>
                    </a:solidFill>
                    <a:latin typeface="Calibri" panose="020F0502020204030204" pitchFamily="34" charset="0"/>
                    <a:cs typeface="Calibri" panose="020F0502020204030204" pitchFamily="34" charset="0"/>
                    <a:sym typeface="Wingdings" pitchFamily="2" charset="2"/>
                  </a:rPr>
                  <a:t>?</a:t>
                </a:r>
              </a:p>
            </p:txBody>
          </p:sp>
        </mc:Choice>
        <mc:Fallback xmlns="">
          <p:sp>
            <p:nvSpPr>
              <p:cNvPr id="3" name="Content Placeholder 2">
                <a:extLst>
                  <a:ext uri="{FF2B5EF4-FFF2-40B4-BE49-F238E27FC236}">
                    <a16:creationId xmlns:a16="http://schemas.microsoft.com/office/drawing/2014/main" id="{18FBD284-9075-0E41-840F-B95E96B7AEE0}"/>
                  </a:ext>
                </a:extLst>
              </p:cNvPr>
              <p:cNvSpPr>
                <a:spLocks noGrp="1" noRot="1" noChangeAspect="1" noMove="1" noResize="1" noEditPoints="1" noAdjustHandles="1" noChangeArrowheads="1" noChangeShapeType="1" noTextEdit="1"/>
              </p:cNvSpPr>
              <p:nvPr>
                <p:ph idx="1"/>
              </p:nvPr>
            </p:nvSpPr>
            <p:spPr>
              <a:xfrm>
                <a:off x="43467" y="904969"/>
                <a:ext cx="12076498" cy="2554545"/>
              </a:xfrm>
              <a:blipFill>
                <a:blip r:embed="rId3"/>
                <a:stretch>
                  <a:fillRect l="-1050" t="-2475" r="-1996"/>
                </a:stretch>
              </a:blipFill>
            </p:spPr>
            <p:txBody>
              <a:bodyPr/>
              <a:lstStyle/>
              <a:p>
                <a:r>
                  <a:rPr lang="en-US">
                    <a:noFill/>
                  </a:rPr>
                  <a:t> </a:t>
                </a:r>
              </a:p>
            </p:txBody>
          </p:sp>
        </mc:Fallback>
      </mc:AlternateContent>
      <p:sp>
        <p:nvSpPr>
          <p:cNvPr id="33" name="Footer Placeholder 32">
            <a:extLst>
              <a:ext uri="{FF2B5EF4-FFF2-40B4-BE49-F238E27FC236}">
                <a16:creationId xmlns:a16="http://schemas.microsoft.com/office/drawing/2014/main" id="{480E6502-5A45-F64F-8E84-D55C5003856A}"/>
              </a:ext>
            </a:extLst>
          </p:cNvPr>
          <p:cNvSpPr>
            <a:spLocks noGrp="1"/>
          </p:cNvSpPr>
          <p:nvPr>
            <p:ph type="ftr" sz="quarter" idx="11"/>
          </p:nvPr>
        </p:nvSpPr>
        <p:spPr/>
        <p:txBody>
          <a:bodyPr/>
          <a:lstStyle/>
          <a:p>
            <a:r>
              <a:rPr lang="en-US"/>
              <a:t>© 2015 Pearson Education, Inc.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D363CFB-4D08-4F4B-9970-B6F355A459D4}"/>
                  </a:ext>
                </a:extLst>
              </p:cNvPr>
              <p:cNvSpPr txBox="1">
                <a:spLocks/>
              </p:cNvSpPr>
              <p:nvPr/>
            </p:nvSpPr>
            <p:spPr>
              <a:xfrm>
                <a:off x="184921" y="2863992"/>
                <a:ext cx="3465096" cy="31700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chemeClr val="tx1"/>
                  </a:buClr>
                  <a:buFont typeface="+mj-lt"/>
                  <a:buAutoNum type="arabicPeriod"/>
                </a:pPr>
                <a:r>
                  <a:rPr lang="en-US" sz="2000" b="1">
                    <a:latin typeface="Calibri" panose="020F0502020204030204" pitchFamily="34" charset="0"/>
                    <a:cs typeface="Calibri" panose="020F0502020204030204" pitchFamily="34" charset="0"/>
                  </a:rPr>
                  <a:t>Get Started!</a:t>
                </a:r>
              </a:p>
              <a:p>
                <a:pPr marL="528638" lvl="1" indent="-211138">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Draw a picture</a:t>
                </a:r>
              </a:p>
              <a:p>
                <a:pPr marL="528638" lvl="1" indent="-211138">
                  <a:lnSpc>
                    <a:spcPct val="100000"/>
                  </a:lnSpc>
                  <a:spcBef>
                    <a:spcPts val="0"/>
                  </a:spcBef>
                  <a:buClr>
                    <a:schemeClr val="tx1"/>
                  </a:buClr>
                </a:pPr>
                <a:r>
                  <a:rPr lang="en-US" sz="2000">
                    <a:solidFill>
                      <a:schemeClr val="accent2">
                        <a:lumMod val="50000"/>
                      </a:schemeClr>
                    </a:solidFill>
                    <a:latin typeface="Calibri" panose="020F0502020204030204" pitchFamily="34" charset="0"/>
                    <a:cs typeface="Calibri" panose="020F0502020204030204" pitchFamily="34" charset="0"/>
                  </a:rPr>
                  <a:t>Known</a:t>
                </a:r>
              </a:p>
              <a:p>
                <a:pPr marL="750888" lvl="2" indent="-200025">
                  <a:lnSpc>
                    <a:spcPct val="100000"/>
                  </a:lnSpc>
                  <a:spcBef>
                    <a:spcPts val="0"/>
                  </a:spcBef>
                  <a:buClr>
                    <a:schemeClr val="tx1"/>
                  </a:buClr>
                  <a:buFont typeface="System Font Regular"/>
                  <a:buChar char="-"/>
                </a:pP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𝑣</m:t>
                        </m:r>
                      </m:e>
                      <m:sub>
                        <m:r>
                          <a:rPr lang="en-US" i="1">
                            <a:latin typeface="Cambria Math" panose="02040503050406030204" pitchFamily="18" charset="0"/>
                            <a:cs typeface="Calibri" panose="020F0502020204030204" pitchFamily="34" charset="0"/>
                            <a:sym typeface="Wingdings" pitchFamily="2" charset="2"/>
                          </a:rPr>
                          <m:t>𝑆𝑀</m:t>
                        </m:r>
                      </m:sub>
                    </m:sSub>
                  </m:oMath>
                </a14:m>
                <a:r>
                  <a:rPr lang="en-US" b="0">
                    <a:solidFill>
                      <a:srgbClr val="008F00"/>
                    </a:solidFill>
                  </a:rPr>
                  <a:t>, </a:t>
                </a:r>
                <a14:m>
                  <m:oMath xmlns:m="http://schemas.openxmlformats.org/officeDocument/2006/math">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𝑐</m:t>
                        </m:r>
                      </m:e>
                      <m:sub>
                        <m:r>
                          <a:rPr lang="en-US" i="1">
                            <a:latin typeface="Cambria Math" panose="02040503050406030204" pitchFamily="18" charset="0"/>
                            <a:cs typeface="Calibri" panose="020F0502020204030204" pitchFamily="34" charset="0"/>
                            <a:sym typeface="Wingdings" pitchFamily="2" charset="2"/>
                          </a:rPr>
                          <m:t>0</m:t>
                        </m:r>
                      </m:sub>
                    </m:sSub>
                  </m:oMath>
                </a14:m>
                <a:r>
                  <a:rPr lang="en-US" b="0">
                    <a:solidFill>
                      <a:srgbClr val="008F00"/>
                    </a:solidFill>
                  </a:rPr>
                  <a:t>, </a:t>
                </a:r>
                <a14:m>
                  <m:oMath xmlns:m="http://schemas.openxmlformats.org/officeDocument/2006/math">
                    <m:r>
                      <m:rPr>
                        <m:sty m:val="p"/>
                      </m:rPr>
                      <a:rPr lang="en-US">
                        <a:latin typeface="Cambria Math" panose="02040503050406030204" pitchFamily="18" charset="0"/>
                        <a:cs typeface="Calibri" panose="020F0502020204030204" pitchFamily="34" charset="0"/>
                        <a:sym typeface="Wingdings" pitchFamily="2" charset="2"/>
                      </a:rPr>
                      <m:t>Δ</m:t>
                    </m:r>
                    <m:r>
                      <a:rPr lang="en-US" i="1">
                        <a:latin typeface="Cambria Math" panose="02040503050406030204" pitchFamily="18" charset="0"/>
                        <a:cs typeface="Calibri" panose="020F0502020204030204" pitchFamily="34" charset="0"/>
                        <a:sym typeface="Wingdings" pitchFamily="2" charset="2"/>
                      </a:rPr>
                      <m:t>𝑡</m:t>
                    </m:r>
                  </m:oMath>
                </a14:m>
                <a:endParaRPr lang="en-US" b="0">
                  <a:solidFill>
                    <a:srgbClr val="008F00"/>
                  </a:solidFill>
                </a:endParaRPr>
              </a:p>
              <a:p>
                <a:pPr marL="525463" lvl="1" indent="-180975">
                  <a:lnSpc>
                    <a:spcPct val="100000"/>
                  </a:lnSpc>
                  <a:spcBef>
                    <a:spcPts val="0"/>
                  </a:spcBef>
                  <a:buClr>
                    <a:schemeClr val="tx1"/>
                  </a:buClr>
                </a:pPr>
                <a:r>
                  <a:rPr lang="en-US" sz="2000">
                    <a:solidFill>
                      <a:srgbClr val="0432FF"/>
                    </a:solidFill>
                    <a:latin typeface="Calibri" panose="020F0502020204030204" pitchFamily="34" charset="0"/>
                    <a:cs typeface="Calibri" panose="020F0502020204030204" pitchFamily="34" charset="0"/>
                  </a:rPr>
                  <a:t>What do we need?</a:t>
                </a:r>
              </a:p>
              <a:p>
                <a:pPr marL="746125" lvl="2" indent="-222250">
                  <a:lnSpc>
                    <a:spcPct val="100000"/>
                  </a:lnSpc>
                  <a:spcBef>
                    <a:spcPts val="0"/>
                  </a:spcBef>
                  <a:buClr>
                    <a:schemeClr val="tx1"/>
                  </a:buClr>
                  <a:buFont typeface="System Font Regular"/>
                  <a:buChar char="-"/>
                </a:pPr>
                <a:r>
                  <a:rPr lang="en-US">
                    <a:solidFill>
                      <a:srgbClr val="4F2170"/>
                    </a:solidFill>
                    <a:cs typeface="Calibri" panose="020F0502020204030204" pitchFamily="34" charset="0"/>
                    <a:sym typeface="Wingdings" pitchFamily="2" charset="2"/>
                  </a:rPr>
                  <a:t>Initial distance,</a:t>
                </a:r>
                <a:r>
                  <a:rPr lang="en-US">
                    <a:cs typeface="Calibri" panose="020F0502020204030204" pitchFamily="34" charset="0"/>
                    <a:sym typeface="Wingdings" pitchFamily="2" charset="2"/>
                  </a:rPr>
                  <a:t> </a:t>
                </a:r>
                <a14:m>
                  <m:oMath xmlns:m="http://schemas.openxmlformats.org/officeDocument/2006/math">
                    <m:r>
                      <a:rPr lang="en-US" i="1">
                        <a:latin typeface="Cambria Math" panose="02040503050406030204" pitchFamily="18" charset="0"/>
                        <a:cs typeface="Calibri" panose="020F0502020204030204" pitchFamily="34" charset="0"/>
                        <a:sym typeface="Wingdings" pitchFamily="2" charset="2"/>
                      </a:rPr>
                      <m:t>𝑑</m:t>
                    </m:r>
                  </m:oMath>
                </a14:m>
                <a:endParaRPr lang="en-US">
                  <a:solidFill>
                    <a:srgbClr val="0432FF"/>
                  </a:solidFill>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endParaRPr lang="en-US" sz="2000" b="1">
                  <a:latin typeface="Calibri" panose="020F0502020204030204" pitchFamily="34" charset="0"/>
                  <a:cs typeface="Calibri" panose="020F0502020204030204" pitchFamily="34" charset="0"/>
                </a:endParaRPr>
              </a:p>
              <a:p>
                <a:pPr marL="288925" indent="-288925">
                  <a:lnSpc>
                    <a:spcPct val="100000"/>
                  </a:lnSpc>
                  <a:spcBef>
                    <a:spcPts val="0"/>
                  </a:spcBef>
                  <a:buClr>
                    <a:schemeClr val="tx1"/>
                  </a:buClr>
                  <a:buFont typeface="+mj-lt"/>
                  <a:buAutoNum type="arabicPeriod" startAt="2"/>
                </a:pPr>
                <a:r>
                  <a:rPr lang="en-US" sz="2000" b="1">
                    <a:latin typeface="Calibri" panose="020F0502020204030204" pitchFamily="34" charset="0"/>
                    <a:cs typeface="Calibri" panose="020F0502020204030204" pitchFamily="34" charset="0"/>
                  </a:rPr>
                  <a:t>Make a plan</a:t>
                </a:r>
                <a:endParaRPr lang="en-US" sz="2000">
                  <a:solidFill>
                    <a:srgbClr val="4F2170"/>
                  </a:solidFill>
                  <a:latin typeface="Calibri" panose="020F0502020204030204" pitchFamily="34" charset="0"/>
                  <a:cs typeface="Calibri" panose="020F0502020204030204" pitchFamily="34" charset="0"/>
                </a:endParaRPr>
              </a:p>
              <a:p>
                <a:pPr marL="525463" lvl="1" indent="-200025">
                  <a:lnSpc>
                    <a:spcPct val="100000"/>
                  </a:lnSpc>
                  <a:spcBef>
                    <a:spcPts val="0"/>
                  </a:spcBef>
                  <a:buClr>
                    <a:schemeClr val="tx1"/>
                  </a:buClr>
                </a:pPr>
                <a:r>
                  <a:rPr lang="en-US" sz="2000">
                    <a:solidFill>
                      <a:srgbClr val="C00000"/>
                    </a:solidFill>
                    <a:latin typeface="Calibri" panose="020F0502020204030204" pitchFamily="34" charset="0"/>
                    <a:cs typeface="Calibri" panose="020F0502020204030204" pitchFamily="34" charset="0"/>
                  </a:rPr>
                  <a:t>Standard kinematics…</a:t>
                </a:r>
              </a:p>
              <a:p>
                <a:pPr marL="525463" lvl="1" indent="-200025">
                  <a:lnSpc>
                    <a:spcPct val="100000"/>
                  </a:lnSpc>
                  <a:spcBef>
                    <a:spcPts val="0"/>
                  </a:spcBef>
                  <a:buClr>
                    <a:schemeClr val="tx1"/>
                  </a:buClr>
                </a:pPr>
                <a:r>
                  <a:rPr lang="en-US" sz="2000" b="0">
                    <a:solidFill>
                      <a:schemeClr val="accent2">
                        <a:lumMod val="50000"/>
                      </a:schemeClr>
                    </a:solidFill>
                    <a:latin typeface="Calibri" panose="020F0502020204030204" pitchFamily="34" charset="0"/>
                    <a:cs typeface="Calibri" panose="020F0502020204030204" pitchFamily="34" charset="0"/>
                  </a:rPr>
                  <a:t>Speed of light is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oMath>
                </a14:m>
                <a:r>
                  <a:rPr lang="en-US" sz="2000" b="0">
                    <a:solidFill>
                      <a:schemeClr val="accent2">
                        <a:lumMod val="50000"/>
                      </a:schemeClr>
                    </a:solidFill>
                    <a:latin typeface="Calibri" panose="020F0502020204030204" pitchFamily="34" charset="0"/>
                    <a:cs typeface="Calibri" panose="020F0502020204030204" pitchFamily="34" charset="0"/>
                  </a:rPr>
                  <a:t>!</a:t>
                </a:r>
              </a:p>
            </p:txBody>
          </p:sp>
        </mc:Choice>
        <mc:Fallback xmlns="">
          <p:sp>
            <p:nvSpPr>
              <p:cNvPr id="6" name="Content Placeholder 5">
                <a:extLst>
                  <a:ext uri="{FF2B5EF4-FFF2-40B4-BE49-F238E27FC236}">
                    <a16:creationId xmlns:a16="http://schemas.microsoft.com/office/drawing/2014/main" id="{FD363CFB-4D08-4F4B-9970-B6F355A459D4}"/>
                  </a:ext>
                </a:extLst>
              </p:cNvPr>
              <p:cNvSpPr txBox="1">
                <a:spLocks noRot="1" noChangeAspect="1" noMove="1" noResize="1" noEditPoints="1" noAdjustHandles="1" noChangeArrowheads="1" noChangeShapeType="1" noTextEdit="1"/>
              </p:cNvSpPr>
              <p:nvPr/>
            </p:nvSpPr>
            <p:spPr>
              <a:xfrm>
                <a:off x="184921" y="2863992"/>
                <a:ext cx="3465096" cy="3170099"/>
              </a:xfrm>
              <a:prstGeom prst="rect">
                <a:avLst/>
              </a:prstGeom>
              <a:blipFill>
                <a:blip r:embed="rId4"/>
                <a:stretch>
                  <a:fillRect l="-1832" t="-1200" b="-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15A4471-BFB8-DD4D-B849-625666CD698C}"/>
                  </a:ext>
                </a:extLst>
              </p:cNvPr>
              <p:cNvSpPr/>
              <p:nvPr/>
            </p:nvSpPr>
            <p:spPr>
              <a:xfrm>
                <a:off x="3585848" y="2857218"/>
                <a:ext cx="8133348" cy="3785652"/>
              </a:xfrm>
              <a:prstGeom prst="rect">
                <a:avLst/>
              </a:prstGeom>
            </p:spPr>
            <p:txBody>
              <a:bodyPr wrap="square">
                <a:spAutoFit/>
              </a:bodyPr>
              <a:lstStyle/>
              <a:p>
                <a:pPr marL="301625" indent="-301625">
                  <a:buClr>
                    <a:schemeClr val="tx1"/>
                  </a:buClr>
                  <a:buFont typeface="+mj-lt"/>
                  <a:buAutoNum type="arabicPeriod" startAt="3"/>
                </a:pPr>
                <a:r>
                  <a:rPr lang="en-US" sz="2000" b="1">
                    <a:solidFill>
                      <a:schemeClr val="tx1"/>
                    </a:solidFill>
                    <a:latin typeface="Calibri" panose="020F0502020204030204" pitchFamily="34" charset="0"/>
                    <a:cs typeface="Calibri" panose="020F0502020204030204" pitchFamily="34" charset="0"/>
                  </a:rPr>
                  <a:t>Execute!</a:t>
                </a:r>
                <a:endParaRPr lang="en-US" sz="2000" b="0" i="1">
                  <a:latin typeface="Cambria Math" panose="02040503050406030204" pitchFamily="18" charset="0"/>
                </a:endParaRPr>
              </a:p>
              <a:p>
                <a:pPr marL="576263" indent="-227013">
                  <a:buClr>
                    <a:schemeClr val="tx1"/>
                  </a:buClr>
                  <a:buFont typeface="Arial" panose="020B0604020202020204" pitchFamily="34" charset="0"/>
                  <a:buChar char="•"/>
                </a:pPr>
                <a:r>
                  <a:rPr lang="en-US" sz="2000" b="0" i="0">
                    <a:solidFill>
                      <a:srgbClr val="008F00"/>
                    </a:solidFill>
                    <a:latin typeface="Calibri" panose="020F0502020204030204" pitchFamily="34" charset="0"/>
                    <a:cs typeface="Calibri" panose="020F0502020204030204" pitchFamily="34" charset="0"/>
                  </a:rPr>
                  <a:t>Distance pulse traveled</a:t>
                </a:r>
              </a:p>
              <a:p>
                <a:pPr marL="349250">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𝑙</m:t>
                      </m:r>
                      <m:r>
                        <a:rPr lang="en-US" sz="2000" b="0" i="1" smtClean="0">
                          <a:latin typeface="Cambria Math" panose="02040503050406030204" pitchFamily="18" charset="0"/>
                        </a:rPr>
                        <m:t>=</m:t>
                      </m:r>
                      <m:r>
                        <a:rPr lang="en-US" sz="2000" b="0" i="1" smtClean="0">
                          <a:latin typeface="Cambria Math" panose="02040503050406030204" pitchFamily="18" charset="0"/>
                        </a:rPr>
                        <m:t>𝑑</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𝑑</m:t>
                          </m:r>
                          <m:r>
                            <a:rPr lang="en-US" sz="2000" b="0" i="1" smtClean="0">
                              <a:latin typeface="Cambria Math" panose="02040503050406030204" pitchFamily="18" charset="0"/>
                            </a:rPr>
                            <m:t>−</m:t>
                          </m:r>
                          <m:r>
                            <a:rPr lang="en-US" sz="2000" b="0" i="1" smtClean="0">
                              <a:latin typeface="Cambria Math" panose="02040503050406030204" pitchFamily="18" charset="0"/>
                            </a:rPr>
                            <m:t>𝑥</m:t>
                          </m:r>
                        </m:e>
                      </m:d>
                    </m:oMath>
                  </m:oMathPara>
                </a14:m>
                <a:endParaRPr lang="en-US" sz="2000">
                  <a:solidFill>
                    <a:srgbClr val="C00000"/>
                  </a:solidFill>
                  <a:latin typeface="Calibri" panose="020F0502020204030204" pitchFamily="34" charset="0"/>
                  <a:cs typeface="Calibri" panose="020F0502020204030204" pitchFamily="34" charset="0"/>
                </a:endParaRPr>
              </a:p>
              <a:p>
                <a:pPr marL="527050">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r>
                        <a:rPr lang="en-US" sz="2000" b="0" i="1" smtClean="0">
                          <a:latin typeface="Cambria Math" panose="02040503050406030204" pitchFamily="18" charset="0"/>
                        </a:rPr>
                        <m:t>2</m:t>
                      </m:r>
                      <m:r>
                        <a:rPr lang="en-US" sz="2000" i="1">
                          <a:latin typeface="Cambria Math" panose="02040503050406030204" pitchFamily="18" charset="0"/>
                        </a:rPr>
                        <m:t>𝑑</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𝑆𝑀</m:t>
                              </m:r>
                            </m:sub>
                          </m:sSub>
                        </m:e>
                      </m:d>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oMath>
                  </m:oMathPara>
                </a14:m>
                <a:endParaRPr lang="en-US" sz="2000">
                  <a:solidFill>
                    <a:srgbClr val="C00000"/>
                  </a:solidFill>
                  <a:latin typeface="Calibri" panose="020F0502020204030204" pitchFamily="34" charset="0"/>
                  <a:cs typeface="Calibri" panose="020F0502020204030204" pitchFamily="34" charset="0"/>
                </a:endParaRPr>
              </a:p>
              <a:p>
                <a:pPr marL="576263" indent="-214313">
                  <a:buClr>
                    <a:schemeClr val="tx1"/>
                  </a:buClr>
                  <a:buFont typeface="Arial" panose="020B0604020202020204" pitchFamily="34" charset="0"/>
                  <a:buChar char="•"/>
                </a:pPr>
                <a:r>
                  <a:rPr lang="en-US" sz="2000">
                    <a:solidFill>
                      <a:srgbClr val="0432FF"/>
                    </a:solidFill>
                    <a:latin typeface="Calibri" panose="020F0502020204030204" pitchFamily="34" charset="0"/>
                    <a:cs typeface="Calibri" panose="020F0502020204030204" pitchFamily="34" charset="0"/>
                  </a:rPr>
                  <a:t>Speed of pulse is </a:t>
                </a:r>
                <a14:m>
                  <m:oMath xmlns:m="http://schemas.openxmlformats.org/officeDocument/2006/math">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oMath>
                </a14:m>
                <a:r>
                  <a:rPr lang="en-US" sz="2000">
                    <a:solidFill>
                      <a:srgbClr val="0432FF"/>
                    </a:solidFill>
                    <a:latin typeface="Calibri" panose="020F0502020204030204" pitchFamily="34" charset="0"/>
                    <a:cs typeface="Calibri" panose="020F0502020204030204" pitchFamily="34" charset="0"/>
                  </a:rPr>
                  <a:t>! So, distance is also…</a:t>
                </a:r>
              </a:p>
              <a:p>
                <a:pPr marL="361950">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𝑙</m:t>
                      </m:r>
                      <m:r>
                        <a:rPr lang="en-US" sz="2000" b="0" i="1" smtClean="0">
                          <a:latin typeface="Cambria Math" panose="02040503050406030204" pitchFamily="18" charset="0"/>
                        </a:rPr>
                        <m:t>=</m:t>
                      </m:r>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m:rPr>
                          <m:sty m:val="p"/>
                        </m:rPr>
                        <a:rPr lang="en-US" sz="2000">
                          <a:latin typeface="Cambria Math" panose="02040503050406030204" pitchFamily="18" charset="0"/>
                        </a:rPr>
                        <m:t>Δ</m:t>
                      </m:r>
                      <m:r>
                        <a:rPr lang="en-US" sz="2000" i="1">
                          <a:latin typeface="Cambria Math" panose="02040503050406030204" pitchFamily="18" charset="0"/>
                        </a:rPr>
                        <m:t>𝑡</m:t>
                      </m:r>
                    </m:oMath>
                  </m:oMathPara>
                </a14:m>
                <a:endParaRPr lang="en-US" sz="2000">
                  <a:solidFill>
                    <a:srgbClr val="C00000"/>
                  </a:solidFill>
                  <a:latin typeface="Calibri" panose="020F0502020204030204" pitchFamily="34" charset="0"/>
                  <a:cs typeface="Calibri" panose="020F0502020204030204" pitchFamily="34" charset="0"/>
                </a:endParaRPr>
              </a:p>
              <a:p>
                <a:pPr marL="527050">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=2</m:t>
                      </m:r>
                      <m:r>
                        <a:rPr lang="en-US" sz="2000" i="1">
                          <a:latin typeface="Cambria Math" panose="02040503050406030204" pitchFamily="18" charset="0"/>
                        </a:rPr>
                        <m:t>𝑑</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𝑆𝑀</m:t>
                              </m:r>
                            </m:sub>
                          </m:sSub>
                        </m:e>
                      </m:d>
                      <m:r>
                        <m:rPr>
                          <m:sty m:val="p"/>
                        </m:rPr>
                        <a:rPr lang="en-US" sz="2000">
                          <a:latin typeface="Cambria Math" panose="02040503050406030204" pitchFamily="18" charset="0"/>
                        </a:rPr>
                        <m:t>Δ</m:t>
                      </m:r>
                      <m:r>
                        <a:rPr lang="en-US" sz="2000" i="1">
                          <a:latin typeface="Cambria Math" panose="02040503050406030204" pitchFamily="18" charset="0"/>
                        </a:rPr>
                        <m:t>𝑡</m:t>
                      </m:r>
                    </m:oMath>
                  </m:oMathPara>
                </a14:m>
                <a:endParaRPr lang="en-US" sz="2000">
                  <a:solidFill>
                    <a:srgbClr val="C00000"/>
                  </a:solidFill>
                  <a:latin typeface="Calibri" panose="020F0502020204030204" pitchFamily="34" charset="0"/>
                  <a:cs typeface="Calibri" panose="020F0502020204030204" pitchFamily="34" charset="0"/>
                </a:endParaRPr>
              </a:p>
              <a:p>
                <a:pPr marL="361950">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𝑑</m:t>
                      </m:r>
                      <m:r>
                        <a:rPr lang="en-US" sz="2000" b="0" i="1" smtClean="0">
                          <a:latin typeface="Cambria Math" panose="02040503050406030204" pitchFamily="18" charset="0"/>
                        </a:rPr>
                        <m:t>=</m:t>
                      </m:r>
                      <m:r>
                        <m:rPr>
                          <m:sty m:val="p"/>
                        </m:rPr>
                        <a:rPr lang="en-US" sz="2000">
                          <a:latin typeface="Cambria Math" panose="02040503050406030204" pitchFamily="18" charset="0"/>
                        </a:rPr>
                        <m:t>Δ</m:t>
                      </m:r>
                      <m:r>
                        <a:rPr lang="en-US" sz="2000" i="1">
                          <a:latin typeface="Cambria Math" panose="02040503050406030204" pitchFamily="18" charset="0"/>
                        </a:rPr>
                        <m:t>𝑡</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cs typeface="Calibri" panose="020F0502020204030204" pitchFamily="34" charset="0"/>
                                  <a:sym typeface="Wingdings" pitchFamily="2" charset="2"/>
                                </a:rPr>
                              </m:ctrlPr>
                            </m:sSubPr>
                            <m:e>
                              <m:r>
                                <a:rPr lang="en-US" sz="2000" i="1">
                                  <a:latin typeface="Cambria Math" panose="02040503050406030204" pitchFamily="18" charset="0"/>
                                  <a:cs typeface="Calibri" panose="020F0502020204030204" pitchFamily="34" charset="0"/>
                                  <a:sym typeface="Wingdings" pitchFamily="2" charset="2"/>
                                </a:rPr>
                                <m:t>𝑐</m:t>
                              </m:r>
                            </m:e>
                            <m:sub>
                              <m:r>
                                <a:rPr lang="en-US" sz="2000" i="1">
                                  <a:latin typeface="Cambria Math" panose="02040503050406030204" pitchFamily="18" charset="0"/>
                                  <a:cs typeface="Calibri" panose="020F0502020204030204" pitchFamily="34" charset="0"/>
                                  <a:sym typeface="Wingdings" pitchFamily="2" charset="2"/>
                                </a:rPr>
                                <m:t>0</m:t>
                              </m:r>
                            </m:sub>
                          </m:sSub>
                          <m:r>
                            <a:rPr lang="en-US"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𝑆𝑀</m:t>
                                  </m:r>
                                </m:sub>
                              </m:sSub>
                            </m:e>
                          </m:d>
                        </m:e>
                      </m:d>
                      <m:r>
                        <a:rPr lang="en-US" sz="2000" b="0" i="1" smtClean="0">
                          <a:latin typeface="Cambria Math" panose="02040503050406030204" pitchFamily="18" charset="0"/>
                          <a:cs typeface="Calibri" panose="020F0502020204030204" pitchFamily="34" charset="0"/>
                          <a:sym typeface="Wingdings" pitchFamily="2" charset="2"/>
                        </a:rPr>
                        <m:t>/2</m:t>
                      </m:r>
                    </m:oMath>
                  </m:oMathPara>
                </a14:m>
                <a:endParaRPr lang="en-US" sz="2000">
                  <a:solidFill>
                    <a:srgbClr val="C00000"/>
                  </a:solidFill>
                  <a:latin typeface="Calibri" panose="020F0502020204030204" pitchFamily="34" charset="0"/>
                  <a:cs typeface="Calibri" panose="020F0502020204030204" pitchFamily="34" charset="0"/>
                </a:endParaRPr>
              </a:p>
              <a:p>
                <a:pPr marL="857250">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0.08×</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m:t>
                              </m:r>
                            </m:sup>
                          </m:sSup>
                          <m:r>
                            <a:rPr lang="en-US" sz="2000" b="0" i="1" smtClean="0">
                              <a:latin typeface="Cambria Math" panose="02040503050406030204" pitchFamily="18" charset="0"/>
                            </a:rPr>
                            <m:t> </m:t>
                          </m:r>
                          <m:r>
                            <m:rPr>
                              <m:sty m:val="p"/>
                            </m:rPr>
                            <a:rPr lang="en-US" sz="2000" b="0" i="0" smtClean="0">
                              <a:latin typeface="Cambria Math" panose="02040503050406030204" pitchFamily="18" charset="0"/>
                            </a:rPr>
                            <m:t>s</m:t>
                          </m:r>
                        </m:e>
                      </m:d>
                      <m:d>
                        <m:dPr>
                          <m:ctrlPr>
                            <a:rPr lang="en-US" sz="2000" i="1">
                              <a:latin typeface="Cambria Math" panose="02040503050406030204" pitchFamily="18" charset="0"/>
                            </a:rPr>
                          </m:ctrlPr>
                        </m:dPr>
                        <m:e>
                          <m:r>
                            <a:rPr lang="en-US" sz="2000" b="0" i="1" smtClean="0">
                              <a:latin typeface="Cambria Math" panose="02040503050406030204" pitchFamily="18" charset="0"/>
                              <a:cs typeface="Calibri" panose="020F0502020204030204" pitchFamily="34" charset="0"/>
                              <a:sym typeface="Wingdings" pitchFamily="2" charset="2"/>
                            </a:rPr>
                            <m:t>1</m:t>
                          </m:r>
                          <m:r>
                            <a:rPr lang="en-US" sz="2000" i="1">
                              <a:latin typeface="Cambria Math" panose="02040503050406030204" pitchFamily="18" charset="0"/>
                              <a:cs typeface="Calibri" panose="020F0502020204030204" pitchFamily="34" charset="0"/>
                              <a:sym typeface="Wingdings" pitchFamily="2" charset="2"/>
                            </a:rPr>
                            <m:t>.20</m:t>
                          </m:r>
                          <m:r>
                            <a:rPr lang="en-US" sz="2000" b="0" i="1" smtClean="0">
                              <a:latin typeface="Cambria Math" panose="02040503050406030204" pitchFamily="18" charset="0"/>
                              <a:cs typeface="Calibri" panose="020F0502020204030204" pitchFamily="34" charset="0"/>
                              <a:sym typeface="Wingdings" pitchFamily="2" charset="2"/>
                            </a:rPr>
                            <m:t>⋅</m:t>
                          </m:r>
                          <m:r>
                            <a:rPr lang="en-US" sz="2000" i="1">
                              <a:latin typeface="Cambria Math" panose="02040503050406030204" pitchFamily="18" charset="0"/>
                              <a:cs typeface="Calibri" panose="020F0502020204030204" pitchFamily="34" charset="0"/>
                              <a:sym typeface="Wingdings" pitchFamily="2" charset="2"/>
                            </a:rPr>
                            <m:t>299792458 </m:t>
                          </m:r>
                          <m:r>
                            <m:rPr>
                              <m:sty m:val="p"/>
                            </m:rPr>
                            <a:rPr lang="en-US" sz="2000">
                              <a:latin typeface="Cambria Math" panose="02040503050406030204" pitchFamily="18" charset="0"/>
                              <a:cs typeface="Calibri" panose="020F0502020204030204" pitchFamily="34" charset="0"/>
                              <a:sym typeface="Wingdings" pitchFamily="2" charset="2"/>
                            </a:rPr>
                            <m:t>m</m:t>
                          </m:r>
                          <m:r>
                            <a:rPr lang="en-US" sz="2000">
                              <a:latin typeface="Cambria Math" panose="02040503050406030204" pitchFamily="18" charset="0"/>
                              <a:cs typeface="Calibri" panose="020F0502020204030204" pitchFamily="34" charset="0"/>
                              <a:sym typeface="Wingdings" pitchFamily="2" charset="2"/>
                            </a:rPr>
                            <m:t>/</m:t>
                          </m:r>
                          <m:r>
                            <m:rPr>
                              <m:sty m:val="p"/>
                            </m:rPr>
                            <a:rPr lang="en-US" sz="2000">
                              <a:latin typeface="Cambria Math" panose="02040503050406030204" pitchFamily="18" charset="0"/>
                              <a:cs typeface="Calibri" panose="020F0502020204030204" pitchFamily="34" charset="0"/>
                              <a:sym typeface="Wingdings" pitchFamily="2" charset="2"/>
                            </a:rPr>
                            <m:t>s</m:t>
                          </m:r>
                        </m:e>
                      </m:d>
                      <m:r>
                        <a:rPr lang="en-US" sz="2000" i="1">
                          <a:latin typeface="Cambria Math" panose="02040503050406030204" pitchFamily="18" charset="0"/>
                          <a:cs typeface="Calibri" panose="020F0502020204030204" pitchFamily="34" charset="0"/>
                          <a:sym typeface="Wingdings" pitchFamily="2" charset="2"/>
                        </a:rPr>
                        <m:t>/2</m:t>
                      </m:r>
                    </m:oMath>
                  </m:oMathPara>
                </a14:m>
                <a:endParaRPr lang="en-US" sz="2000">
                  <a:solidFill>
                    <a:srgbClr val="C00000"/>
                  </a:solidFill>
                  <a:latin typeface="Calibri" panose="020F0502020204030204" pitchFamily="34" charset="0"/>
                  <a:cs typeface="Calibri" panose="020F0502020204030204" pitchFamily="34" charset="0"/>
                </a:endParaRPr>
              </a:p>
              <a:p>
                <a:pPr marL="857250">
                  <a:buClr>
                    <a:schemeClr val="tx1"/>
                  </a:buClr>
                </a:pPr>
                <a14:m>
                  <m:oMath xmlns:m="http://schemas.openxmlformats.org/officeDocument/2006/math">
                    <m:r>
                      <a:rPr lang="en-US" sz="2000" i="1">
                        <a:latin typeface="Cambria Math" panose="02040503050406030204" pitchFamily="18" charset="0"/>
                      </a:rPr>
                      <m:t>=</m:t>
                    </m:r>
                    <m:r>
                      <a:rPr lang="en-US" sz="2000" b="0" i="1" smtClean="0">
                        <a:latin typeface="Cambria Math" panose="02040503050406030204" pitchFamily="18" charset="0"/>
                      </a:rPr>
                      <m:t>14</m:t>
                    </m:r>
                  </m:oMath>
                </a14:m>
                <a:r>
                  <a:rPr lang="en-US" sz="2000">
                    <a:solidFill>
                      <a:srgbClr val="0432FF"/>
                    </a:solidFill>
                    <a:latin typeface="Calibri" panose="020F0502020204030204" pitchFamily="34" charset="0"/>
                    <a:cs typeface="Calibri" panose="020F0502020204030204" pitchFamily="34" charset="0"/>
                  </a:rPr>
                  <a:t> </a:t>
                </a:r>
                <a:r>
                  <a:rPr lang="en-US" sz="2000">
                    <a:solidFill>
                      <a:srgbClr val="4F2170"/>
                    </a:solidFill>
                    <a:latin typeface="Calibri" panose="020F0502020204030204" pitchFamily="34" charset="0"/>
                    <a:cs typeface="Calibri" panose="020F0502020204030204" pitchFamily="34" charset="0"/>
                  </a:rPr>
                  <a:t>m</a:t>
                </a:r>
              </a:p>
              <a:p>
                <a:pPr marL="300038" indent="-265113">
                  <a:buClr>
                    <a:schemeClr val="tx1"/>
                  </a:buClr>
                  <a:buFont typeface="+mj-lt"/>
                  <a:buAutoNum type="arabicPeriod" startAt="4"/>
                </a:pPr>
                <a:r>
                  <a:rPr lang="en-US" sz="2000" b="1">
                    <a:latin typeface="Calibri" panose="020F0502020204030204" pitchFamily="34" charset="0"/>
                    <a:cs typeface="Calibri" panose="020F0502020204030204" pitchFamily="34" charset="0"/>
                  </a:rPr>
                  <a:t>Evaluate:</a:t>
                </a:r>
              </a:p>
              <a:p>
                <a:pPr marL="377825" indent="-342900">
                  <a:buClr>
                    <a:schemeClr val="tx1"/>
                  </a:buClr>
                  <a:buFont typeface="Arial" panose="020B0604020202020204" pitchFamily="34" charset="0"/>
                  <a:buChar char="•"/>
                </a:pPr>
                <a:r>
                  <a:rPr lang="en-US" sz="2000">
                    <a:solidFill>
                      <a:srgbClr val="C00000"/>
                    </a:solidFill>
                    <a:latin typeface="Calibri" panose="020F0502020204030204" pitchFamily="34" charset="0"/>
                    <a:cs typeface="Calibri" panose="020F0502020204030204" pitchFamily="34" charset="0"/>
                  </a:rPr>
                  <a:t>Good time to check the order of magnitude</a:t>
                </a:r>
                <a:endParaRPr lang="en-US" sz="2000">
                  <a:solidFill>
                    <a:srgbClr val="4F2170"/>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A15A4471-BFB8-DD4D-B849-625666CD698C}"/>
                  </a:ext>
                </a:extLst>
              </p:cNvPr>
              <p:cNvSpPr>
                <a:spLocks noRot="1" noChangeAspect="1" noMove="1" noResize="1" noEditPoints="1" noAdjustHandles="1" noChangeArrowheads="1" noChangeShapeType="1" noTextEdit="1"/>
              </p:cNvSpPr>
              <p:nvPr/>
            </p:nvSpPr>
            <p:spPr>
              <a:xfrm>
                <a:off x="3585848" y="2857218"/>
                <a:ext cx="8133348" cy="3785652"/>
              </a:xfrm>
              <a:prstGeom prst="rect">
                <a:avLst/>
              </a:prstGeom>
              <a:blipFill>
                <a:blip r:embed="rId5"/>
                <a:stretch>
                  <a:fillRect l="-623" t="-669" b="-1672"/>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586A6C48-54CC-1943-8843-8F3DC18E87EA}"/>
              </a:ext>
            </a:extLst>
          </p:cNvPr>
          <p:cNvGrpSpPr/>
          <p:nvPr/>
        </p:nvGrpSpPr>
        <p:grpSpPr>
          <a:xfrm>
            <a:off x="9990227" y="2774088"/>
            <a:ext cx="1880347" cy="1577320"/>
            <a:chOff x="9940351" y="2973593"/>
            <a:chExt cx="1880347" cy="1577320"/>
          </a:xfrm>
        </p:grpSpPr>
        <p:grpSp>
          <p:nvGrpSpPr>
            <p:cNvPr id="13" name="Group 12">
              <a:extLst>
                <a:ext uri="{FF2B5EF4-FFF2-40B4-BE49-F238E27FC236}">
                  <a16:creationId xmlns:a16="http://schemas.microsoft.com/office/drawing/2014/main" id="{F9FC57C8-FFBA-BA43-BE16-4D13C0D022F7}"/>
                </a:ext>
              </a:extLst>
            </p:cNvPr>
            <p:cNvGrpSpPr/>
            <p:nvPr/>
          </p:nvGrpSpPr>
          <p:grpSpPr>
            <a:xfrm>
              <a:off x="9958647" y="2973593"/>
              <a:ext cx="1862051" cy="1166149"/>
              <a:chOff x="9958647" y="2973593"/>
              <a:chExt cx="1862051" cy="1166149"/>
            </a:xfrm>
          </p:grpSpPr>
          <p:grpSp>
            <p:nvGrpSpPr>
              <p:cNvPr id="11" name="Group 10">
                <a:extLst>
                  <a:ext uri="{FF2B5EF4-FFF2-40B4-BE49-F238E27FC236}">
                    <a16:creationId xmlns:a16="http://schemas.microsoft.com/office/drawing/2014/main" id="{C9AC6884-D65D-154F-AA59-F4EC487D6DDC}"/>
                  </a:ext>
                </a:extLst>
              </p:cNvPr>
              <p:cNvGrpSpPr/>
              <p:nvPr/>
            </p:nvGrpSpPr>
            <p:grpSpPr>
              <a:xfrm>
                <a:off x="10257905" y="2973593"/>
                <a:ext cx="1562793" cy="1166149"/>
                <a:chOff x="10257905" y="2973593"/>
                <a:chExt cx="1562793" cy="1166149"/>
              </a:xfrm>
            </p:grpSpPr>
            <p:sp>
              <p:nvSpPr>
                <p:cNvPr id="4" name="Rectangle 3">
                  <a:extLst>
                    <a:ext uri="{FF2B5EF4-FFF2-40B4-BE49-F238E27FC236}">
                      <a16:creationId xmlns:a16="http://schemas.microsoft.com/office/drawing/2014/main" id="{F13D5B54-3D6C-0B4B-AD51-0744E0672ED2}"/>
                    </a:ext>
                  </a:extLst>
                </p:cNvPr>
                <p:cNvSpPr/>
                <p:nvPr/>
              </p:nvSpPr>
              <p:spPr>
                <a:xfrm>
                  <a:off x="11754196" y="2973593"/>
                  <a:ext cx="66502" cy="11661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34E35A3-589F-5547-936D-FBCC1BD925A1}"/>
                    </a:ext>
                  </a:extLst>
                </p:cNvPr>
                <p:cNvCxnSpPr>
                  <a:endCxn id="4" idx="1"/>
                </p:cNvCxnSpPr>
                <p:nvPr/>
              </p:nvCxnSpPr>
              <p:spPr>
                <a:xfrm>
                  <a:off x="10257905" y="3556667"/>
                  <a:ext cx="1496291" cy="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C26C823-EEF5-2D46-AD75-F230D00A838B}"/>
                        </a:ext>
                      </a:extLst>
                    </p:cNvPr>
                    <p:cNvSpPr/>
                    <p:nvPr/>
                  </p:nvSpPr>
                  <p:spPr>
                    <a:xfrm>
                      <a:off x="10844798" y="3543592"/>
                      <a:ext cx="3779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sym typeface="Wingdings" pitchFamily="2" charset="2"/>
                              </a:rPr>
                              <m:t>𝑑</m:t>
                            </m:r>
                          </m:oMath>
                        </m:oMathPara>
                      </a14:m>
                      <a:endParaRPr lang="en-US"/>
                    </a:p>
                  </p:txBody>
                </p:sp>
              </mc:Choice>
              <mc:Fallback xmlns="">
                <p:sp>
                  <p:nvSpPr>
                    <p:cNvPr id="10" name="Rectangle 9">
                      <a:extLst>
                        <a:ext uri="{FF2B5EF4-FFF2-40B4-BE49-F238E27FC236}">
                          <a16:creationId xmlns:a16="http://schemas.microsoft.com/office/drawing/2014/main" id="{AC26C823-EEF5-2D46-AD75-F230D00A838B}"/>
                        </a:ext>
                      </a:extLst>
                    </p:cNvPr>
                    <p:cNvSpPr>
                      <a:spLocks noRot="1" noChangeAspect="1" noMove="1" noResize="1" noEditPoints="1" noAdjustHandles="1" noChangeArrowheads="1" noChangeShapeType="1" noTextEdit="1"/>
                    </p:cNvSpPr>
                    <p:nvPr/>
                  </p:nvSpPr>
                  <p:spPr>
                    <a:xfrm>
                      <a:off x="10844798" y="3543592"/>
                      <a:ext cx="377924" cy="369332"/>
                    </a:xfrm>
                    <a:prstGeom prst="rect">
                      <a:avLst/>
                    </a:prstGeom>
                    <a:blipFill>
                      <a:blip r:embed="rId6"/>
                      <a:stretch>
                        <a:fillRect/>
                      </a:stretch>
                    </a:blipFill>
                  </p:spPr>
                  <p:txBody>
                    <a:bodyPr/>
                    <a:lstStyle/>
                    <a:p>
                      <a:r>
                        <a:rPr lang="en-US">
                          <a:noFill/>
                        </a:rPr>
                        <a:t> </a:t>
                      </a:r>
                    </a:p>
                  </p:txBody>
                </p:sp>
              </mc:Fallback>
            </mc:AlternateContent>
          </p:grpSp>
          <p:sp>
            <p:nvSpPr>
              <p:cNvPr id="12" name="Sun 11">
                <a:extLst>
                  <a:ext uri="{FF2B5EF4-FFF2-40B4-BE49-F238E27FC236}">
                    <a16:creationId xmlns:a16="http://schemas.microsoft.com/office/drawing/2014/main" id="{AF6E2C0F-2D97-A64E-BEC5-1DE37112121B}"/>
                  </a:ext>
                </a:extLst>
              </p:cNvPr>
              <p:cNvSpPr/>
              <p:nvPr/>
            </p:nvSpPr>
            <p:spPr>
              <a:xfrm>
                <a:off x="9958647" y="3208713"/>
                <a:ext cx="586893" cy="698269"/>
              </a:xfrm>
              <a:prstGeom prst="sun">
                <a:avLst>
                  <a:gd name="adj" fmla="val 4136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11921AD-3C68-724B-A574-6205B5E08037}"/>
                    </a:ext>
                  </a:extLst>
                </p:cNvPr>
                <p:cNvSpPr/>
                <p:nvPr/>
              </p:nvSpPr>
              <p:spPr>
                <a:xfrm>
                  <a:off x="9940351" y="3904582"/>
                  <a:ext cx="184101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cs typeface="Calibri" panose="020F0502020204030204" pitchFamily="34" charset="0"/>
                                <a:sym typeface="Wingdings" pitchFamily="2" charset="2"/>
                              </a:rPr>
                            </m:ctrlPr>
                          </m:dPr>
                          <m:e>
                            <m:sSub>
                              <m:sSubPr>
                                <m:ctrlPr>
                                  <a:rPr lang="en-US" b="0" i="1" smtClean="0">
                                    <a:latin typeface="Cambria Math" panose="02040503050406030204" pitchFamily="18" charset="0"/>
                                    <a:cs typeface="Calibri" panose="020F0502020204030204" pitchFamily="34" charset="0"/>
                                    <a:sym typeface="Wingdings" pitchFamily="2" charset="2"/>
                                  </a:rPr>
                                </m:ctrlPr>
                              </m:sSubPr>
                              <m:e>
                                <m:r>
                                  <a:rPr lang="en-US" b="0" i="1" smtClean="0">
                                    <a:latin typeface="Cambria Math" panose="02040503050406030204" pitchFamily="18" charset="0"/>
                                    <a:cs typeface="Calibri" panose="020F0502020204030204" pitchFamily="34" charset="0"/>
                                    <a:sym typeface="Wingdings" pitchFamily="2" charset="2"/>
                                  </a:rPr>
                                  <m:t>𝑣</m:t>
                                </m:r>
                              </m:e>
                              <m:sub>
                                <m:r>
                                  <a:rPr lang="en-US" b="0" i="1" smtClean="0">
                                    <a:latin typeface="Cambria Math" panose="02040503050406030204" pitchFamily="18" charset="0"/>
                                    <a:cs typeface="Calibri" panose="020F0502020204030204" pitchFamily="34" charset="0"/>
                                    <a:sym typeface="Wingdings" pitchFamily="2" charset="2"/>
                                  </a:rPr>
                                  <m:t>𝑆𝑀</m:t>
                                </m:r>
                              </m:sub>
                            </m:sSub>
                          </m:e>
                        </m:d>
                        <m:r>
                          <a:rPr lang="en-US" b="0" i="1" smtClean="0">
                            <a:latin typeface="Cambria Math" panose="02040503050406030204" pitchFamily="18" charset="0"/>
                            <a:cs typeface="Calibri" panose="020F0502020204030204" pitchFamily="34" charset="0"/>
                            <a:sym typeface="Wingdings" pitchFamily="2" charset="2"/>
                          </a:rPr>
                          <m:t>=</m:t>
                        </m:r>
                        <m:r>
                          <a:rPr lang="en-US" i="1">
                            <a:latin typeface="Cambria Math" panose="02040503050406030204" pitchFamily="18" charset="0"/>
                            <a:cs typeface="Calibri" panose="020F0502020204030204" pitchFamily="34" charset="0"/>
                            <a:sym typeface="Wingdings" pitchFamily="2" charset="2"/>
                          </a:rPr>
                          <m:t>0.20</m:t>
                        </m:r>
                        <m:sSub>
                          <m:sSubPr>
                            <m:ctrlPr>
                              <a:rPr lang="en-US" i="1">
                                <a:latin typeface="Cambria Math" panose="02040503050406030204" pitchFamily="18" charset="0"/>
                                <a:cs typeface="Calibri" panose="020F0502020204030204" pitchFamily="34" charset="0"/>
                                <a:sym typeface="Wingdings" pitchFamily="2" charset="2"/>
                              </a:rPr>
                            </m:ctrlPr>
                          </m:sSubPr>
                          <m:e>
                            <m:r>
                              <a:rPr lang="en-US" i="1">
                                <a:latin typeface="Cambria Math" panose="02040503050406030204" pitchFamily="18" charset="0"/>
                                <a:cs typeface="Calibri" panose="020F0502020204030204" pitchFamily="34" charset="0"/>
                                <a:sym typeface="Wingdings" pitchFamily="2" charset="2"/>
                              </a:rPr>
                              <m:t>𝑐</m:t>
                            </m:r>
                          </m:e>
                          <m:sub>
                            <m:r>
                              <a:rPr lang="en-US" i="1">
                                <a:latin typeface="Cambria Math" panose="02040503050406030204" pitchFamily="18" charset="0"/>
                                <a:cs typeface="Calibri" panose="020F0502020204030204" pitchFamily="34" charset="0"/>
                                <a:sym typeface="Wingdings" pitchFamily="2" charset="2"/>
                              </a:rPr>
                              <m:t>0</m:t>
                            </m:r>
                          </m:sub>
                        </m:sSub>
                      </m:oMath>
                    </m:oMathPara>
                  </a14:m>
                  <a:endParaRPr lang="en-US"/>
                </a:p>
                <a:p>
                  <a14:m>
                    <m:oMath xmlns:m="http://schemas.openxmlformats.org/officeDocument/2006/math">
                      <m:r>
                        <m:rPr>
                          <m:sty m:val="p"/>
                        </m:rPr>
                        <a:rPr lang="en-US" b="0" i="0" smtClean="0">
                          <a:latin typeface="Cambria Math" panose="02040503050406030204" pitchFamily="18" charset="0"/>
                          <a:cs typeface="Calibri" panose="020F0502020204030204" pitchFamily="34" charset="0"/>
                          <a:sym typeface="Wingdings" pitchFamily="2" charset="2"/>
                        </a:rPr>
                        <m:t>Δ</m:t>
                      </m:r>
                      <m:r>
                        <a:rPr lang="en-US" b="0" i="1" smtClean="0">
                          <a:latin typeface="Cambria Math" panose="02040503050406030204" pitchFamily="18" charset="0"/>
                          <a:cs typeface="Calibri" panose="020F0502020204030204" pitchFamily="34" charset="0"/>
                          <a:sym typeface="Wingdings" pitchFamily="2" charset="2"/>
                        </a:rPr>
                        <m:t>𝑡</m:t>
                      </m:r>
                      <m:r>
                        <a:rPr lang="en-US" b="0" i="1" smtClean="0">
                          <a:latin typeface="Cambria Math" panose="02040503050406030204" pitchFamily="18" charset="0"/>
                          <a:cs typeface="Calibri" panose="020F0502020204030204" pitchFamily="34" charset="0"/>
                          <a:sym typeface="Wingdings" pitchFamily="2" charset="2"/>
                        </a:rPr>
                        <m:t>=0.08</m:t>
                      </m:r>
                    </m:oMath>
                  </a14:m>
                  <a:r>
                    <a:rPr lang="en-US">
                      <a:latin typeface="Calibri" panose="020F0502020204030204" pitchFamily="34" charset="0"/>
                      <a:cs typeface="Calibri" panose="020F0502020204030204" pitchFamily="34" charset="0"/>
                      <a:sym typeface="Wingdings" pitchFamily="2" charset="2"/>
                    </a:rPr>
                    <a:t> </a:t>
                  </a:r>
                  <a14:m>
                    <m:oMath xmlns:m="http://schemas.openxmlformats.org/officeDocument/2006/math">
                      <m:r>
                        <a:rPr lang="en-US" i="1">
                          <a:latin typeface="Cambria Math" panose="02040503050406030204" pitchFamily="18" charset="0"/>
                          <a:cs typeface="Calibri" panose="020F0502020204030204" pitchFamily="34" charset="0"/>
                          <a:sym typeface="Wingdings" pitchFamily="2" charset="2"/>
                        </a:rPr>
                        <m:t>𝜇</m:t>
                      </m:r>
                    </m:oMath>
                  </a14:m>
                  <a:r>
                    <a:rPr lang="en-US">
                      <a:latin typeface="Calibri" panose="020F0502020204030204" pitchFamily="34" charset="0"/>
                      <a:cs typeface="Calibri" panose="020F0502020204030204" pitchFamily="34" charset="0"/>
                      <a:sym typeface="Wingdings" pitchFamily="2" charset="2"/>
                    </a:rPr>
                    <a:t>s</a:t>
                  </a:r>
                  <a:endParaRPr lang="en-US"/>
                </a:p>
              </p:txBody>
            </p:sp>
          </mc:Choice>
          <mc:Fallback xmlns="">
            <p:sp>
              <p:nvSpPr>
                <p:cNvPr id="14" name="Rectangle 13">
                  <a:extLst>
                    <a:ext uri="{FF2B5EF4-FFF2-40B4-BE49-F238E27FC236}">
                      <a16:creationId xmlns:a16="http://schemas.microsoft.com/office/drawing/2014/main" id="{511921AD-3C68-724B-A574-6205B5E08037}"/>
                    </a:ext>
                  </a:extLst>
                </p:cNvPr>
                <p:cNvSpPr>
                  <a:spLocks noRot="1" noChangeAspect="1" noMove="1" noResize="1" noEditPoints="1" noAdjustHandles="1" noChangeArrowheads="1" noChangeShapeType="1" noTextEdit="1"/>
                </p:cNvSpPr>
                <p:nvPr/>
              </p:nvSpPr>
              <p:spPr>
                <a:xfrm>
                  <a:off x="9940351" y="3904582"/>
                  <a:ext cx="1841017" cy="646331"/>
                </a:xfrm>
                <a:prstGeom prst="rect">
                  <a:avLst/>
                </a:prstGeom>
                <a:blipFill>
                  <a:blip r:embed="rId7"/>
                  <a:stretch>
                    <a:fillRect b="-13462"/>
                  </a:stretch>
                </a:blipFill>
              </p:spPr>
              <p:txBody>
                <a:bodyPr/>
                <a:lstStyle/>
                <a:p>
                  <a:r>
                    <a:rPr lang="en-US">
                      <a:noFill/>
                    </a:rPr>
                    <a:t> </a:t>
                  </a:r>
                </a:p>
              </p:txBody>
            </p:sp>
          </mc:Fallback>
        </mc:AlternateContent>
      </p:grpSp>
    </p:spTree>
    <p:extLst>
      <p:ext uri="{BB962C8B-B14F-4D97-AF65-F5344CB8AC3E}">
        <p14:creationId xmlns:p14="http://schemas.microsoft.com/office/powerpoint/2010/main" val="215068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A263-C588-614F-9A85-AA32A4134B5E}"/>
              </a:ext>
            </a:extLst>
          </p:cNvPr>
          <p:cNvSpPr>
            <a:spLocks noGrp="1"/>
          </p:cNvSpPr>
          <p:nvPr>
            <p:ph type="title"/>
          </p:nvPr>
        </p:nvSpPr>
        <p:spPr/>
        <p:txBody>
          <a:bodyPr>
            <a:normAutofit/>
          </a:bodyPr>
          <a:lstStyle/>
          <a:p>
            <a:r>
              <a:rPr lang="en-US"/>
              <a:t>Section 14.3: Clicker Question 3</a:t>
            </a:r>
          </a:p>
        </p:txBody>
      </p:sp>
      <p:sp>
        <p:nvSpPr>
          <p:cNvPr id="4" name="Footer Placeholder 3"/>
          <p:cNvSpPr>
            <a:spLocks noGrp="1"/>
          </p:cNvSpPr>
          <p:nvPr>
            <p:ph type="ftr" sz="quarter" idx="11"/>
          </p:nvPr>
        </p:nvSpPr>
        <p:spPr/>
        <p:txBody>
          <a:bodyPr/>
          <a:lstStyle/>
          <a:p>
            <a:r>
              <a:rPr lang="en-GB"/>
              <a:t>© 2015 Pearson Education, Inc.</a:t>
            </a:r>
          </a:p>
        </p:txBody>
      </p:sp>
      <p:sp>
        <p:nvSpPr>
          <p:cNvPr id="8" name="Content Placeholder 7"/>
          <p:cNvSpPr>
            <a:spLocks noGrp="1"/>
          </p:cNvSpPr>
          <p:nvPr>
            <p:ph idx="1"/>
          </p:nvPr>
        </p:nvSpPr>
        <p:spPr>
          <a:xfrm>
            <a:off x="838200" y="1376446"/>
            <a:ext cx="10515600" cy="3539430"/>
          </a:xfrm>
        </p:spPr>
        <p:txBody>
          <a:bodyPr/>
          <a:lstStyle/>
          <a:p>
            <a:pPr marL="0" indent="0">
              <a:buNone/>
            </a:pPr>
            <a:r>
              <a:rPr lang="en-US" sz="3200"/>
              <a:t>Clock A is moving relative to identical clock B. To an observer at rest relative to B, how does the rate at which A runs compare with the rate at which B runs?</a:t>
            </a:r>
          </a:p>
          <a:p>
            <a:pPr marL="0" indent="0">
              <a:buNone/>
            </a:pPr>
            <a:endParaRPr lang="en-US" sz="3200"/>
          </a:p>
          <a:p>
            <a:pPr marL="530225" indent="-514350">
              <a:buFont typeface="+mj-lt"/>
              <a:buAutoNum type="alphaLcParenR"/>
            </a:pPr>
            <a:r>
              <a:rPr lang="en-US" sz="3200"/>
              <a:t>Both clocks “run” the same.</a:t>
            </a:r>
          </a:p>
          <a:p>
            <a:pPr marL="530225" indent="-514350">
              <a:buFont typeface="+mj-lt"/>
              <a:buAutoNum type="alphaLcParenR"/>
            </a:pPr>
            <a:r>
              <a:rPr lang="en-US" sz="3200"/>
              <a:t>Clock A runs slow compared to clock B.</a:t>
            </a:r>
          </a:p>
          <a:p>
            <a:pPr marL="530225" indent="-514350">
              <a:buFont typeface="+mj-lt"/>
              <a:buAutoNum type="alphaLcParenR"/>
            </a:pPr>
            <a:r>
              <a:rPr lang="en-US" sz="3200"/>
              <a:t>Clock B runs slow compared to clock A.</a:t>
            </a:r>
          </a:p>
        </p:txBody>
      </p:sp>
      <p:sp>
        <p:nvSpPr>
          <p:cNvPr id="6" name="Slide Number Placeholder 5">
            <a:extLst>
              <a:ext uri="{FF2B5EF4-FFF2-40B4-BE49-F238E27FC236}">
                <a16:creationId xmlns:a16="http://schemas.microsoft.com/office/drawing/2014/main" id="{1602FBCC-428E-0143-92CA-42E64E716C76}"/>
              </a:ext>
            </a:extLst>
          </p:cNvPr>
          <p:cNvSpPr>
            <a:spLocks noGrp="1"/>
          </p:cNvSpPr>
          <p:nvPr>
            <p:ph type="sldNum" sz="quarter" idx="12"/>
          </p:nvPr>
        </p:nvSpPr>
        <p:spPr/>
        <p:txBody>
          <a:bodyPr/>
          <a:lstStyle/>
          <a:p>
            <a:fld id="{B79B69FD-2E52-A742-8FC1-C69E57207C6B}" type="slidenum">
              <a:rPr lang="en-US" smtClean="0"/>
              <a:pPr/>
              <a:t>5</a:t>
            </a:fld>
            <a:endParaRPr lang="en-US"/>
          </a:p>
        </p:txBody>
      </p:sp>
      <p:sp>
        <p:nvSpPr>
          <p:cNvPr id="9" name="Rectangle 8">
            <a:extLst>
              <a:ext uri="{FF2B5EF4-FFF2-40B4-BE49-F238E27FC236}">
                <a16:creationId xmlns:a16="http://schemas.microsoft.com/office/drawing/2014/main" id="{B0758E77-6480-2E42-9C40-AE84A594B3B6}"/>
              </a:ext>
            </a:extLst>
          </p:cNvPr>
          <p:cNvSpPr/>
          <p:nvPr/>
        </p:nvSpPr>
        <p:spPr>
          <a:xfrm>
            <a:off x="646079" y="3851084"/>
            <a:ext cx="7631647" cy="582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1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B94784-73F6-E444-8A0C-E3543F0835E4}"/>
              </a:ext>
            </a:extLst>
          </p:cNvPr>
          <p:cNvSpPr>
            <a:spLocks noGrp="1"/>
          </p:cNvSpPr>
          <p:nvPr>
            <p:ph type="title"/>
          </p:nvPr>
        </p:nvSpPr>
        <p:spPr/>
        <p:txBody>
          <a:bodyPr/>
          <a:lstStyle/>
          <a:p>
            <a:r>
              <a:rPr lang="en-US" altLang="en-US">
                <a:ea typeface="Arial" charset="0"/>
              </a:rPr>
              <a:t>The Boxcar</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6</a:t>
            </a:fld>
            <a:endParaRPr lang="en-US"/>
          </a:p>
        </p:txBody>
      </p:sp>
      <mc:AlternateContent xmlns:mc="http://schemas.openxmlformats.org/markup-compatibility/2006" xmlns:a14="http://schemas.microsoft.com/office/drawing/2010/main">
        <mc:Choice Requires="a14">
          <p:sp>
            <p:nvSpPr>
              <p:cNvPr id="2096164" name="Rectangle 36"/>
              <p:cNvSpPr>
                <a:spLocks noGrp="1" noChangeArrowheads="1"/>
              </p:cNvSpPr>
              <p:nvPr>
                <p:ph idx="1"/>
              </p:nvPr>
            </p:nvSpPr>
            <p:spPr>
              <a:xfrm>
                <a:off x="299261" y="990412"/>
                <a:ext cx="11693236" cy="4031873"/>
              </a:xfrm>
              <a:noFill/>
              <a:ln/>
            </p:spPr>
            <p:txBody>
              <a:bodyPr/>
              <a:lstStyle/>
              <a:p>
                <a:pPr marL="15875" indent="-15875">
                  <a:buNone/>
                </a:pPr>
                <a:r>
                  <a:rPr lang="en-US" altLang="en-US" sz="3200">
                    <a:latin typeface="Calibri" panose="020F0502020204030204" pitchFamily="34" charset="0"/>
                    <a:ea typeface="Arial" charset="0"/>
                    <a:cs typeface="Calibri" panose="020F0502020204030204" pitchFamily="34" charset="0"/>
                  </a:rPr>
                  <a:t> A boxcar moves right at </a:t>
                </a:r>
                <a14:m>
                  <m:oMath xmlns:m="http://schemas.openxmlformats.org/officeDocument/2006/math">
                    <m:r>
                      <a:rPr lang="en-US" altLang="en-US" sz="3200" b="0" i="1" smtClean="0">
                        <a:latin typeface="Cambria Math" panose="02040503050406030204" pitchFamily="18" charset="0"/>
                        <a:ea typeface="Arial" charset="0"/>
                        <a:cs typeface="Calibri" panose="020F0502020204030204" pitchFamily="34" charset="0"/>
                      </a:rPr>
                      <m:t>𝑣</m:t>
                    </m:r>
                    <m:r>
                      <a:rPr lang="en-US" altLang="en-US" sz="3200" b="0" i="1" smtClean="0">
                        <a:latin typeface="Cambria Math" panose="02040503050406030204" pitchFamily="18" charset="0"/>
                        <a:ea typeface="Arial" charset="0"/>
                        <a:cs typeface="Calibri" panose="020F0502020204030204" pitchFamily="34" charset="0"/>
                      </a:rPr>
                      <m:t>=</m:t>
                    </m:r>
                    <m:sSub>
                      <m:sSubPr>
                        <m:ctrlPr>
                          <a:rPr lang="en-US" altLang="en-US" sz="3200" i="1" smtClean="0">
                            <a:latin typeface="Cambria Math" panose="02040503050406030204" pitchFamily="18" charset="0"/>
                            <a:ea typeface="Arial" charset="0"/>
                            <a:cs typeface="Calibri" panose="020F0502020204030204" pitchFamily="34" charset="0"/>
                          </a:rPr>
                        </m:ctrlPr>
                      </m:sSubPr>
                      <m:e>
                        <m:r>
                          <a:rPr lang="en-US" altLang="en-US" sz="3200" b="0" i="1" smtClean="0">
                            <a:latin typeface="Cambria Math" panose="02040503050406030204" pitchFamily="18" charset="0"/>
                            <a:ea typeface="Arial" charset="0"/>
                            <a:cs typeface="Calibri" panose="020F0502020204030204" pitchFamily="34" charset="0"/>
                          </a:rPr>
                          <m:t>𝑐</m:t>
                        </m:r>
                      </m:e>
                      <m:sub>
                        <m:r>
                          <a:rPr lang="en-US" altLang="en-US" sz="3200" b="0" i="1" smtClean="0">
                            <a:latin typeface="Cambria Math" panose="02040503050406030204" pitchFamily="18" charset="0"/>
                            <a:ea typeface="Arial" charset="0"/>
                            <a:cs typeface="Calibri" panose="020F0502020204030204" pitchFamily="34" charset="0"/>
                          </a:rPr>
                          <m:t>0</m:t>
                        </m:r>
                      </m:sub>
                    </m:sSub>
                    <m:r>
                      <a:rPr lang="en-US" altLang="en-US" sz="3200" b="0" i="1">
                        <a:latin typeface="Cambria Math" panose="02040503050406030204" pitchFamily="18" charset="0"/>
                        <a:ea typeface="Arial" charset="0"/>
                        <a:cs typeface="Calibri" panose="020F0502020204030204" pitchFamily="34" charset="0"/>
                      </a:rPr>
                      <m:t>/2</m:t>
                    </m:r>
                  </m:oMath>
                </a14:m>
                <a:r>
                  <a:rPr lang="en-US" altLang="en-US" sz="3200">
                    <a:latin typeface="Calibri" panose="020F0502020204030204" pitchFamily="34" charset="0"/>
                    <a:ea typeface="Arial" charset="0"/>
                    <a:cs typeface="Calibri" panose="020F0502020204030204" pitchFamily="34" charset="0"/>
                  </a:rPr>
                  <a:t>. A physics student sends a light flash toward the front of the car and measures how long it takes for the light flash to get there (</a:t>
                </a:r>
                <a14:m>
                  <m:oMath xmlns:m="http://schemas.openxmlformats.org/officeDocument/2006/math">
                    <m:sSub>
                      <m:sSubPr>
                        <m:ctrlPr>
                          <a:rPr lang="en-US" altLang="en-US" sz="3200" i="1" smtClean="0">
                            <a:latin typeface="Cambria Math" panose="02040503050406030204" pitchFamily="18" charset="0"/>
                            <a:ea typeface="Arial" charset="0"/>
                            <a:cs typeface="Calibri" panose="020F0502020204030204" pitchFamily="34" charset="0"/>
                          </a:rPr>
                        </m:ctrlPr>
                      </m:sSubPr>
                      <m:e>
                        <m:r>
                          <a:rPr lang="en-US" altLang="en-US" sz="3200" b="0" i="1" smtClean="0">
                            <a:latin typeface="Cambria Math" panose="02040503050406030204" pitchFamily="18" charset="0"/>
                            <a:ea typeface="Arial" charset="0"/>
                            <a:cs typeface="Calibri" panose="020F0502020204030204" pitchFamily="34" charset="0"/>
                          </a:rPr>
                          <m:t>𝑡</m:t>
                        </m:r>
                      </m:e>
                      <m:sub>
                        <m:r>
                          <m:rPr>
                            <m:sty m:val="p"/>
                          </m:rPr>
                          <a:rPr lang="en-US" altLang="en-US" sz="3200" b="0" i="0" smtClean="0">
                            <a:latin typeface="Cambria Math" panose="02040503050406030204" pitchFamily="18" charset="0"/>
                            <a:ea typeface="Arial" charset="0"/>
                            <a:cs typeface="Calibri" panose="020F0502020204030204" pitchFamily="34" charset="0"/>
                          </a:rPr>
                          <m:t>boxcar</m:t>
                        </m:r>
                      </m:sub>
                    </m:sSub>
                  </m:oMath>
                </a14:m>
                <a:r>
                  <a:rPr lang="en-US" altLang="en-US" sz="3200">
                    <a:latin typeface="Calibri" panose="020F0502020204030204" pitchFamily="34" charset="0"/>
                    <a:ea typeface="Arial" charset="0"/>
                    <a:cs typeface="Calibri" panose="020F0502020204030204" pitchFamily="34" charset="0"/>
                  </a:rPr>
                  <a:t>). What time (</a:t>
                </a:r>
                <a14:m>
                  <m:oMath xmlns:m="http://schemas.openxmlformats.org/officeDocument/2006/math">
                    <m:sSub>
                      <m:sSubPr>
                        <m:ctrlPr>
                          <a:rPr lang="en-US" altLang="en-US" sz="3200" i="1" smtClean="0">
                            <a:solidFill>
                              <a:schemeClr val="tx1"/>
                            </a:solidFill>
                            <a:latin typeface="Cambria Math" panose="02040503050406030204" pitchFamily="18" charset="0"/>
                            <a:ea typeface="Arial" charset="0"/>
                            <a:cs typeface="Calibri" panose="020F0502020204030204" pitchFamily="34" charset="0"/>
                          </a:rPr>
                        </m:ctrlPr>
                      </m:sSubPr>
                      <m:e>
                        <m:r>
                          <a:rPr lang="en-US" altLang="en-US" sz="3200" b="0" i="1" smtClean="0">
                            <a:solidFill>
                              <a:schemeClr val="tx1"/>
                            </a:solidFill>
                            <a:latin typeface="Cambria Math" panose="02040503050406030204" pitchFamily="18" charset="0"/>
                            <a:ea typeface="Arial" charset="0"/>
                            <a:cs typeface="Calibri" panose="020F0502020204030204" pitchFamily="34" charset="0"/>
                          </a:rPr>
                          <m:t>𝑡</m:t>
                        </m:r>
                      </m:e>
                      <m:sub>
                        <m:r>
                          <m:rPr>
                            <m:sty m:val="p"/>
                          </m:rPr>
                          <a:rPr lang="en-US" altLang="en-US" sz="3200" b="0" i="0" smtClean="0">
                            <a:solidFill>
                              <a:schemeClr val="tx1"/>
                            </a:solidFill>
                            <a:latin typeface="Cambria Math" panose="02040503050406030204" pitchFamily="18" charset="0"/>
                            <a:ea typeface="Arial" charset="0"/>
                            <a:cs typeface="Calibri" panose="020F0502020204030204" pitchFamily="34" charset="0"/>
                          </a:rPr>
                          <m:t>station</m:t>
                        </m:r>
                      </m:sub>
                    </m:sSub>
                  </m:oMath>
                </a14:m>
                <a:r>
                  <a:rPr lang="en-US" altLang="en-US" sz="3200">
                    <a:latin typeface="Calibri" panose="020F0502020204030204" pitchFamily="34" charset="0"/>
                    <a:ea typeface="Arial" charset="0"/>
                    <a:cs typeface="Calibri" panose="020F0502020204030204" pitchFamily="34" charset="0"/>
                  </a:rPr>
                  <a:t>) will the physics professor at the station measure for the trip of the light flash?</a:t>
                </a:r>
              </a:p>
              <a:p>
                <a:pPr marL="401638" indent="-401638">
                  <a:buNone/>
                </a:pPr>
                <a:endParaRPr lang="en-US" altLang="en-US" sz="3200">
                  <a:latin typeface="Calibri" panose="020F0502020204030204" pitchFamily="34" charset="0"/>
                  <a:ea typeface="Arial" charset="0"/>
                  <a:cs typeface="Calibri" panose="020F0502020204030204" pitchFamily="34" charset="0"/>
                </a:endParaRPr>
              </a:p>
              <a:p>
                <a:pPr marL="460375" indent="-460375">
                  <a:buFont typeface="+mj-lt"/>
                  <a:buAutoNum type="alphaLcParenR"/>
                </a:pPr>
                <a:r>
                  <a:rPr lang="en-US" altLang="en-US" sz="3200">
                    <a:solidFill>
                      <a:schemeClr val="tx2"/>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𝑡</m:t>
                        </m:r>
                      </m:e>
                      <m:sub>
                        <m:r>
                          <m:rPr>
                            <m:sty m:val="p"/>
                          </m:rPr>
                          <a:rPr lang="en-US" altLang="en-US" sz="3200">
                            <a:latin typeface="Cambria Math" panose="02040503050406030204" pitchFamily="18" charset="0"/>
                            <a:ea typeface="Arial" charset="0"/>
                            <a:cs typeface="Calibri" panose="020F0502020204030204" pitchFamily="34" charset="0"/>
                          </a:rPr>
                          <m:t>boxcar</m:t>
                        </m:r>
                      </m:sub>
                    </m:sSub>
                    <m:r>
                      <a:rPr lang="en-US" altLang="en-US" sz="3200" b="0" i="1" smtClean="0">
                        <a:latin typeface="Cambria Math" panose="02040503050406030204" pitchFamily="18" charset="0"/>
                        <a:ea typeface="Arial" charset="0"/>
                        <a:cs typeface="Calibri" panose="020F0502020204030204" pitchFamily="34" charset="0"/>
                      </a:rPr>
                      <m:t>=</m:t>
                    </m:r>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𝑡</m:t>
                        </m:r>
                      </m:e>
                      <m:sub>
                        <m:r>
                          <m:rPr>
                            <m:sty m:val="p"/>
                          </m:rPr>
                          <a:rPr lang="en-US" altLang="en-US" sz="3200">
                            <a:latin typeface="Cambria Math" panose="02040503050406030204" pitchFamily="18" charset="0"/>
                            <a:ea typeface="Arial" charset="0"/>
                            <a:cs typeface="Calibri" panose="020F0502020204030204" pitchFamily="34" charset="0"/>
                          </a:rPr>
                          <m:t>station</m:t>
                        </m:r>
                      </m:sub>
                    </m:sSub>
                  </m:oMath>
                </a14:m>
                <a:endParaRPr lang="en-US" altLang="en-US" sz="3200">
                  <a:solidFill>
                    <a:schemeClr val="tx2"/>
                  </a:solidFill>
                  <a:latin typeface="Calibri" panose="020F0502020204030204" pitchFamily="34" charset="0"/>
                  <a:cs typeface="Calibri" panose="020F0502020204030204" pitchFamily="34" charset="0"/>
                </a:endParaRPr>
              </a:p>
              <a:p>
                <a:pPr marL="460375" indent="-460375">
                  <a:buFont typeface="+mj-lt"/>
                  <a:buAutoNum type="alphaLcParenR"/>
                </a:pPr>
                <a:r>
                  <a:rPr lang="en-US" altLang="en-US" sz="3200">
                    <a:solidFill>
                      <a:schemeClr val="tx2"/>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𝑡</m:t>
                        </m:r>
                      </m:e>
                      <m:sub>
                        <m:r>
                          <m:rPr>
                            <m:sty m:val="p"/>
                          </m:rPr>
                          <a:rPr lang="en-US" altLang="en-US" sz="3200">
                            <a:latin typeface="Cambria Math" panose="02040503050406030204" pitchFamily="18" charset="0"/>
                            <a:ea typeface="Arial" charset="0"/>
                            <a:cs typeface="Calibri" panose="020F0502020204030204" pitchFamily="34" charset="0"/>
                          </a:rPr>
                          <m:t>boxcar</m:t>
                        </m:r>
                      </m:sub>
                    </m:sSub>
                    <m:r>
                      <a:rPr lang="en-US" altLang="en-US" sz="3200" b="0" i="1" smtClean="0">
                        <a:latin typeface="Cambria Math" panose="02040503050406030204" pitchFamily="18" charset="0"/>
                        <a:ea typeface="Arial" charset="0"/>
                        <a:cs typeface="Calibri" panose="020F0502020204030204" pitchFamily="34" charset="0"/>
                      </a:rPr>
                      <m:t>&lt;</m:t>
                    </m:r>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𝑡</m:t>
                        </m:r>
                      </m:e>
                      <m:sub>
                        <m:r>
                          <m:rPr>
                            <m:sty m:val="p"/>
                          </m:rPr>
                          <a:rPr lang="en-US" altLang="en-US" sz="3200">
                            <a:latin typeface="Cambria Math" panose="02040503050406030204" pitchFamily="18" charset="0"/>
                            <a:ea typeface="Arial" charset="0"/>
                            <a:cs typeface="Calibri" panose="020F0502020204030204" pitchFamily="34" charset="0"/>
                          </a:rPr>
                          <m:t>station</m:t>
                        </m:r>
                      </m:sub>
                    </m:sSub>
                  </m:oMath>
                </a14:m>
                <a:endParaRPr lang="en-US" altLang="en-US" sz="3200" baseline="30000">
                  <a:solidFill>
                    <a:schemeClr val="tx2"/>
                  </a:solidFill>
                  <a:latin typeface="Calibri" panose="020F0502020204030204" pitchFamily="34" charset="0"/>
                  <a:cs typeface="Calibri" panose="020F0502020204030204" pitchFamily="34" charset="0"/>
                </a:endParaRPr>
              </a:p>
              <a:p>
                <a:pPr marL="460375" indent="-460375">
                  <a:buFont typeface="+mj-lt"/>
                  <a:buAutoNum type="alphaLcParenR"/>
                </a:pPr>
                <a:r>
                  <a:rPr lang="en-US" altLang="en-US" sz="3200">
                    <a:solidFill>
                      <a:schemeClr val="tx2"/>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𝑡</m:t>
                        </m:r>
                      </m:e>
                      <m:sub>
                        <m:r>
                          <m:rPr>
                            <m:sty m:val="p"/>
                          </m:rPr>
                          <a:rPr lang="en-US" altLang="en-US" sz="3200">
                            <a:latin typeface="Cambria Math" panose="02040503050406030204" pitchFamily="18" charset="0"/>
                            <a:ea typeface="Arial" charset="0"/>
                            <a:cs typeface="Calibri" panose="020F0502020204030204" pitchFamily="34" charset="0"/>
                          </a:rPr>
                          <m:t>boxcar</m:t>
                        </m:r>
                      </m:sub>
                    </m:sSub>
                    <m:r>
                      <a:rPr lang="en-US" altLang="en-US" sz="3200" b="0" i="1" smtClean="0">
                        <a:latin typeface="Cambria Math" panose="02040503050406030204" pitchFamily="18" charset="0"/>
                        <a:ea typeface="Arial" charset="0"/>
                        <a:cs typeface="Calibri" panose="020F0502020204030204" pitchFamily="34" charset="0"/>
                      </a:rPr>
                      <m:t>&gt;</m:t>
                    </m:r>
                    <m:sSub>
                      <m:sSubPr>
                        <m:ctrlPr>
                          <a:rPr lang="en-US" altLang="en-US" sz="3200" i="1">
                            <a:latin typeface="Cambria Math" panose="02040503050406030204" pitchFamily="18" charset="0"/>
                            <a:ea typeface="Arial" charset="0"/>
                            <a:cs typeface="Calibri" panose="020F0502020204030204" pitchFamily="34" charset="0"/>
                          </a:rPr>
                        </m:ctrlPr>
                      </m:sSubPr>
                      <m:e>
                        <m:r>
                          <a:rPr lang="en-US" altLang="en-US" sz="3200" i="1">
                            <a:latin typeface="Cambria Math" panose="02040503050406030204" pitchFamily="18" charset="0"/>
                            <a:ea typeface="Arial" charset="0"/>
                            <a:cs typeface="Calibri" panose="020F0502020204030204" pitchFamily="34" charset="0"/>
                          </a:rPr>
                          <m:t>𝑡</m:t>
                        </m:r>
                      </m:e>
                      <m:sub>
                        <m:r>
                          <m:rPr>
                            <m:sty m:val="p"/>
                          </m:rPr>
                          <a:rPr lang="en-US" altLang="en-US" sz="3200">
                            <a:latin typeface="Cambria Math" panose="02040503050406030204" pitchFamily="18" charset="0"/>
                            <a:ea typeface="Arial" charset="0"/>
                            <a:cs typeface="Calibri" panose="020F0502020204030204" pitchFamily="34" charset="0"/>
                          </a:rPr>
                          <m:t>station</m:t>
                        </m:r>
                      </m:sub>
                    </m:sSub>
                  </m:oMath>
                </a14:m>
                <a:endParaRPr lang="en-US" altLang="en-US" sz="3200" baseline="-25000">
                  <a:solidFill>
                    <a:schemeClr val="tx1"/>
                  </a:solidFill>
                  <a:latin typeface="Calibri" panose="020F0502020204030204" pitchFamily="34" charset="0"/>
                  <a:cs typeface="Calibri" panose="020F0502020204030204" pitchFamily="34" charset="0"/>
                </a:endParaRPr>
              </a:p>
            </p:txBody>
          </p:sp>
        </mc:Choice>
        <mc:Fallback xmlns="">
          <p:sp>
            <p:nvSpPr>
              <p:cNvPr id="2096164" name="Rectangle 36"/>
              <p:cNvSpPr>
                <a:spLocks noGrp="1" noRot="1" noChangeAspect="1" noMove="1" noResize="1" noEditPoints="1" noAdjustHandles="1" noChangeArrowheads="1" noChangeShapeType="1" noTextEdit="1"/>
              </p:cNvSpPr>
              <p:nvPr>
                <p:ph idx="1"/>
              </p:nvPr>
            </p:nvSpPr>
            <p:spPr>
              <a:xfrm>
                <a:off x="299261" y="990412"/>
                <a:ext cx="11693236" cy="4031873"/>
              </a:xfrm>
              <a:blipFill>
                <a:blip r:embed="rId4"/>
                <a:stretch>
                  <a:fillRect l="-1413" t="-1572" r="-1304" b="-4403"/>
                </a:stretch>
              </a:blipFill>
              <a:ln/>
            </p:spPr>
            <p:txBody>
              <a:bodyPr/>
              <a:lstStyle/>
              <a:p>
                <a:r>
                  <a:rPr lang="en-US">
                    <a:noFill/>
                  </a:rPr>
                  <a:t> </a:t>
                </a:r>
              </a:p>
            </p:txBody>
          </p:sp>
        </mc:Fallback>
      </mc:AlternateContent>
      <p:grpSp>
        <p:nvGrpSpPr>
          <p:cNvPr id="34" name="Group 7">
            <a:extLst>
              <a:ext uri="{FF2B5EF4-FFF2-40B4-BE49-F238E27FC236}">
                <a16:creationId xmlns:a16="http://schemas.microsoft.com/office/drawing/2014/main" id="{707C5B52-0BC9-3F42-A08E-C1D9CBCF65F4}"/>
              </a:ext>
            </a:extLst>
          </p:cNvPr>
          <p:cNvGrpSpPr>
            <a:grpSpLocks/>
          </p:cNvGrpSpPr>
          <p:nvPr/>
        </p:nvGrpSpPr>
        <p:grpSpPr bwMode="auto">
          <a:xfrm>
            <a:off x="3799284" y="3230312"/>
            <a:ext cx="2865437" cy="1755775"/>
            <a:chOff x="0" y="2260"/>
            <a:chExt cx="1780" cy="1264"/>
          </a:xfrm>
        </p:grpSpPr>
        <p:graphicFrame>
          <p:nvGraphicFramePr>
            <p:cNvPr id="35" name="Object 8">
              <a:extLst>
                <a:ext uri="{FF2B5EF4-FFF2-40B4-BE49-F238E27FC236}">
                  <a16:creationId xmlns:a16="http://schemas.microsoft.com/office/drawing/2014/main" id="{337C3E76-F8AE-A44E-8F85-9F202B4324E7}"/>
                </a:ext>
              </a:extLst>
            </p:cNvPr>
            <p:cNvGraphicFramePr>
              <a:graphicFrameLocks noChangeAspect="1"/>
            </p:cNvGraphicFramePr>
            <p:nvPr/>
          </p:nvGraphicFramePr>
          <p:xfrm>
            <a:off x="0" y="2260"/>
            <a:ext cx="1780" cy="1264"/>
          </p:xfrm>
          <a:graphic>
            <a:graphicData uri="http://schemas.openxmlformats.org/presentationml/2006/ole">
              <mc:AlternateContent xmlns:mc="http://schemas.openxmlformats.org/markup-compatibility/2006">
                <mc:Choice xmlns:v="urn:schemas-microsoft-com:vml" Requires="v">
                  <p:oleObj spid="_x0000_s123808" name="Clip" r:id="rId5" imgW="38430200" imgH="27203400" progId="MS_ClipArt_Gallery.2">
                    <p:embed/>
                  </p:oleObj>
                </mc:Choice>
                <mc:Fallback>
                  <p:oleObj name="Clip" r:id="rId5" imgW="38430200" imgH="27203400" progId="MS_ClipArt_Gallery.2">
                    <p:embed/>
                    <p:pic>
                      <p:nvPicPr>
                        <p:cNvPr id="35" name="Object 8">
                          <a:extLst>
                            <a:ext uri="{FF2B5EF4-FFF2-40B4-BE49-F238E27FC236}">
                              <a16:creationId xmlns:a16="http://schemas.microsoft.com/office/drawing/2014/main" id="{337C3E76-F8AE-A44E-8F85-9F202B432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60"/>
                          <a:ext cx="1780" cy="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6" name="Object 9">
              <a:extLst>
                <a:ext uri="{FF2B5EF4-FFF2-40B4-BE49-F238E27FC236}">
                  <a16:creationId xmlns:a16="http://schemas.microsoft.com/office/drawing/2014/main" id="{880780F7-9180-794A-AC5E-90F0C4B3DE51}"/>
                </a:ext>
              </a:extLst>
            </p:cNvPr>
            <p:cNvGraphicFramePr>
              <a:graphicFrameLocks noChangeAspect="1"/>
            </p:cNvGraphicFramePr>
            <p:nvPr>
              <p:extLst/>
            </p:nvPr>
          </p:nvGraphicFramePr>
          <p:xfrm>
            <a:off x="576" y="2543"/>
            <a:ext cx="600" cy="854"/>
          </p:xfrm>
          <a:graphic>
            <a:graphicData uri="http://schemas.openxmlformats.org/presentationml/2006/ole">
              <mc:AlternateContent xmlns:mc="http://schemas.openxmlformats.org/markup-compatibility/2006">
                <mc:Choice xmlns:v="urn:schemas-microsoft-com:vml" Requires="v">
                  <p:oleObj spid="_x0000_s123809" name="Clip" r:id="rId7" imgW="30797500" imgH="43840400" progId="MS_ClipArt_Gallery.2">
                    <p:embed/>
                  </p:oleObj>
                </mc:Choice>
                <mc:Fallback>
                  <p:oleObj name="Clip" r:id="rId7" imgW="30797500" imgH="43840400" progId="MS_ClipArt_Gallery.2">
                    <p:embed/>
                    <p:pic>
                      <p:nvPicPr>
                        <p:cNvPr id="36" name="Object 9">
                          <a:extLst>
                            <a:ext uri="{FF2B5EF4-FFF2-40B4-BE49-F238E27FC236}">
                              <a16:creationId xmlns:a16="http://schemas.microsoft.com/office/drawing/2014/main" id="{880780F7-9180-794A-AC5E-90F0C4B3D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 y="2543"/>
                          <a:ext cx="600" cy="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37" name="Group 12">
            <a:extLst>
              <a:ext uri="{FF2B5EF4-FFF2-40B4-BE49-F238E27FC236}">
                <a16:creationId xmlns:a16="http://schemas.microsoft.com/office/drawing/2014/main" id="{AEBA2DDE-7B80-0F48-9042-CB8CB87A8035}"/>
              </a:ext>
            </a:extLst>
          </p:cNvPr>
          <p:cNvGrpSpPr>
            <a:grpSpLocks/>
          </p:cNvGrpSpPr>
          <p:nvPr/>
        </p:nvGrpSpPr>
        <p:grpSpPr bwMode="auto">
          <a:xfrm>
            <a:off x="6870961" y="3060223"/>
            <a:ext cx="4777170" cy="1797558"/>
            <a:chOff x="2495" y="2141"/>
            <a:chExt cx="3279" cy="1685"/>
          </a:xfrm>
        </p:grpSpPr>
        <p:sp>
          <p:nvSpPr>
            <p:cNvPr id="38" name="Rectangle 13">
              <a:extLst>
                <a:ext uri="{FF2B5EF4-FFF2-40B4-BE49-F238E27FC236}">
                  <a16:creationId xmlns:a16="http://schemas.microsoft.com/office/drawing/2014/main" id="{4973229C-86C4-964A-BBD6-E46E81B16EF8}"/>
                </a:ext>
              </a:extLst>
            </p:cNvPr>
            <p:cNvSpPr>
              <a:spLocks noChangeArrowheads="1"/>
            </p:cNvSpPr>
            <p:nvPr/>
          </p:nvSpPr>
          <p:spPr bwMode="auto">
            <a:xfrm>
              <a:off x="2495" y="2237"/>
              <a:ext cx="3209" cy="1589"/>
            </a:xfrm>
            <a:prstGeom prst="rect">
              <a:avLst/>
            </a:prstGeom>
            <a:noFill/>
            <a:ln w="9525">
              <a:no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Line 14">
              <a:extLst>
                <a:ext uri="{FF2B5EF4-FFF2-40B4-BE49-F238E27FC236}">
                  <a16:creationId xmlns:a16="http://schemas.microsoft.com/office/drawing/2014/main" id="{27B1FC25-3DE4-DE45-AEE7-2401E4F5AD30}"/>
                </a:ext>
              </a:extLst>
            </p:cNvPr>
            <p:cNvSpPr>
              <a:spLocks noChangeShapeType="1"/>
            </p:cNvSpPr>
            <p:nvPr/>
          </p:nvSpPr>
          <p:spPr bwMode="auto">
            <a:xfrm>
              <a:off x="5109" y="2968"/>
              <a:ext cx="40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63" name="Text Box 15">
                  <a:extLst>
                    <a:ext uri="{FF2B5EF4-FFF2-40B4-BE49-F238E27FC236}">
                      <a16:creationId xmlns:a16="http://schemas.microsoft.com/office/drawing/2014/main" id="{47A56271-3677-8344-B698-5D39162EDB10}"/>
                    </a:ext>
                  </a:extLst>
                </p:cNvPr>
                <p:cNvSpPr txBox="1">
                  <a:spLocks noChangeArrowheads="1"/>
                </p:cNvSpPr>
                <p:nvPr/>
              </p:nvSpPr>
              <p:spPr bwMode="auto">
                <a:xfrm>
                  <a:off x="5133" y="3013"/>
                  <a:ext cx="641" cy="398"/>
                </a:xfrm>
                <a:prstGeom prst="rect">
                  <a:avLst/>
                </a:prstGeom>
                <a:noFill/>
                <a:ln>
                  <a:noFill/>
                </a:ln>
                <a:effectLst/>
                <a:extLst>
                  <a:ext uri="{91240B29-F687-4F45-9708-019B960494DF}">
                    <a14:hiddenLine w="38100">
                      <a:solidFill>
                        <a:schemeClr val="accent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altLang="en-US" sz="2400" b="0" i="1" smtClean="0">
                                <a:latin typeface="Cambria Math" panose="02040503050406030204" pitchFamily="18" charset="0"/>
                                <a:ea typeface="Arial" charset="0"/>
                                <a:cs typeface="Arial" charset="0"/>
                              </a:rPr>
                            </m:ctrlPr>
                          </m:sSubPr>
                          <m:e>
                            <m:r>
                              <a:rPr lang="en-US" altLang="en-US" sz="2400" i="1" smtClean="0">
                                <a:latin typeface="Cambria Math" panose="02040503050406030204" pitchFamily="18" charset="0"/>
                                <a:ea typeface="Arial" charset="0"/>
                                <a:cs typeface="Arial" charset="0"/>
                              </a:rPr>
                              <m:t>𝑐</m:t>
                            </m:r>
                          </m:e>
                          <m:sub>
                            <m:r>
                              <a:rPr lang="en-US" altLang="en-US" sz="2400" b="0" i="1" smtClean="0">
                                <a:latin typeface="Cambria Math" panose="02040503050406030204" pitchFamily="18" charset="0"/>
                                <a:ea typeface="Arial" charset="0"/>
                                <a:cs typeface="Arial" charset="0"/>
                              </a:rPr>
                              <m:t>0</m:t>
                            </m:r>
                          </m:sub>
                        </m:sSub>
                        <m:r>
                          <a:rPr lang="en-US" altLang="en-US" sz="2400" i="1" smtClean="0">
                            <a:latin typeface="Cambria Math" panose="02040503050406030204" pitchFamily="18" charset="0"/>
                            <a:ea typeface="Arial" charset="0"/>
                            <a:cs typeface="Arial" charset="0"/>
                          </a:rPr>
                          <m:t>/2 </m:t>
                        </m:r>
                      </m:oMath>
                    </m:oMathPara>
                  </a14:m>
                  <a:endParaRPr lang="en-US" altLang="en-US" sz="2400">
                    <a:latin typeface="Arial" charset="0"/>
                    <a:ea typeface="Arial" charset="0"/>
                    <a:cs typeface="Arial" charset="0"/>
                  </a:endParaRPr>
                </a:p>
              </p:txBody>
            </p:sp>
          </mc:Choice>
          <mc:Fallback xmlns="">
            <p:sp>
              <p:nvSpPr>
                <p:cNvPr id="63" name="Text Box 15">
                  <a:extLst>
                    <a:ext uri="{FF2B5EF4-FFF2-40B4-BE49-F238E27FC236}">
                      <a16:creationId xmlns:a16="http://schemas.microsoft.com/office/drawing/2014/main" id="{47A56271-3677-8344-B698-5D39162EDB10}"/>
                    </a:ext>
                  </a:extLst>
                </p:cNvPr>
                <p:cNvSpPr txBox="1">
                  <a:spLocks noRot="1" noChangeAspect="1" noMove="1" noResize="1" noEditPoints="1" noAdjustHandles="1" noChangeArrowheads="1" noChangeShapeType="1" noTextEdit="1"/>
                </p:cNvSpPr>
                <p:nvPr/>
              </p:nvSpPr>
              <p:spPr bwMode="auto">
                <a:xfrm>
                  <a:off x="5133" y="3013"/>
                  <a:ext cx="641" cy="398"/>
                </a:xfrm>
                <a:prstGeom prst="rect">
                  <a:avLst/>
                </a:prstGeom>
                <a:blipFill>
                  <a:blip r:embed="rId10"/>
                  <a:stretch>
                    <a:fillRect t="-2857" r="-1351" b="-20000"/>
                  </a:stretch>
                </a:blip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nvGrpSpPr>
            <p:cNvPr id="64" name="Group 16">
              <a:extLst>
                <a:ext uri="{FF2B5EF4-FFF2-40B4-BE49-F238E27FC236}">
                  <a16:creationId xmlns:a16="http://schemas.microsoft.com/office/drawing/2014/main" id="{AFFDD7D8-828A-7044-9EFA-8E351C4FD4A3}"/>
                </a:ext>
              </a:extLst>
            </p:cNvPr>
            <p:cNvGrpSpPr>
              <a:grpSpLocks/>
            </p:cNvGrpSpPr>
            <p:nvPr/>
          </p:nvGrpSpPr>
          <p:grpSpPr bwMode="auto">
            <a:xfrm>
              <a:off x="2824" y="2466"/>
              <a:ext cx="2238" cy="1254"/>
              <a:chOff x="4054" y="0"/>
              <a:chExt cx="1451" cy="833"/>
            </a:xfrm>
          </p:grpSpPr>
          <p:sp>
            <p:nvSpPr>
              <p:cNvPr id="85" name="Rectangle 17">
                <a:extLst>
                  <a:ext uri="{FF2B5EF4-FFF2-40B4-BE49-F238E27FC236}">
                    <a16:creationId xmlns:a16="http://schemas.microsoft.com/office/drawing/2014/main" id="{165116AA-B8E3-0F47-8995-CACE219B4699}"/>
                  </a:ext>
                </a:extLst>
              </p:cNvPr>
              <p:cNvSpPr>
                <a:spLocks noChangeArrowheads="1"/>
              </p:cNvSpPr>
              <p:nvPr/>
            </p:nvSpPr>
            <p:spPr bwMode="auto">
              <a:xfrm>
                <a:off x="4054" y="0"/>
                <a:ext cx="1451" cy="600"/>
              </a:xfrm>
              <a:prstGeom prst="rect">
                <a:avLst/>
              </a:prstGeom>
              <a:solidFill>
                <a:srgbClr val="EFDCCD"/>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86" name="Group 18">
                <a:extLst>
                  <a:ext uri="{FF2B5EF4-FFF2-40B4-BE49-F238E27FC236}">
                    <a16:creationId xmlns:a16="http://schemas.microsoft.com/office/drawing/2014/main" id="{3A1BBB7D-4C92-9C49-853A-0402273ACF90}"/>
                  </a:ext>
                </a:extLst>
              </p:cNvPr>
              <p:cNvGrpSpPr>
                <a:grpSpLocks/>
              </p:cNvGrpSpPr>
              <p:nvPr/>
            </p:nvGrpSpPr>
            <p:grpSpPr bwMode="auto">
              <a:xfrm>
                <a:off x="4063" y="633"/>
                <a:ext cx="1434" cy="200"/>
                <a:chOff x="4064" y="633"/>
                <a:chExt cx="1434" cy="200"/>
              </a:xfrm>
            </p:grpSpPr>
            <p:grpSp>
              <p:nvGrpSpPr>
                <p:cNvPr id="87" name="Group 19">
                  <a:extLst>
                    <a:ext uri="{FF2B5EF4-FFF2-40B4-BE49-F238E27FC236}">
                      <a16:creationId xmlns:a16="http://schemas.microsoft.com/office/drawing/2014/main" id="{661E2C8E-BE53-C74A-BADD-C01B7ECCF25C}"/>
                    </a:ext>
                  </a:extLst>
                </p:cNvPr>
                <p:cNvGrpSpPr>
                  <a:grpSpLocks/>
                </p:cNvGrpSpPr>
                <p:nvPr/>
              </p:nvGrpSpPr>
              <p:grpSpPr bwMode="auto">
                <a:xfrm>
                  <a:off x="4064" y="633"/>
                  <a:ext cx="442" cy="200"/>
                  <a:chOff x="4100" y="625"/>
                  <a:chExt cx="442" cy="200"/>
                </a:xfrm>
              </p:grpSpPr>
              <p:grpSp>
                <p:nvGrpSpPr>
                  <p:cNvPr id="93" name="Group 20">
                    <a:extLst>
                      <a:ext uri="{FF2B5EF4-FFF2-40B4-BE49-F238E27FC236}">
                        <a16:creationId xmlns:a16="http://schemas.microsoft.com/office/drawing/2014/main" id="{5526C92A-7C8C-E641-AB60-D38BF8A8B4C6}"/>
                      </a:ext>
                    </a:extLst>
                  </p:cNvPr>
                  <p:cNvGrpSpPr>
                    <a:grpSpLocks/>
                  </p:cNvGrpSpPr>
                  <p:nvPr/>
                </p:nvGrpSpPr>
                <p:grpSpPr bwMode="auto">
                  <a:xfrm>
                    <a:off x="4100" y="625"/>
                    <a:ext cx="442" cy="200"/>
                    <a:chOff x="4100" y="625"/>
                    <a:chExt cx="442" cy="200"/>
                  </a:xfrm>
                </p:grpSpPr>
                <p:sp>
                  <p:nvSpPr>
                    <p:cNvPr id="95" name="Oval 21">
                      <a:extLst>
                        <a:ext uri="{FF2B5EF4-FFF2-40B4-BE49-F238E27FC236}">
                          <a16:creationId xmlns:a16="http://schemas.microsoft.com/office/drawing/2014/main" id="{C1D97321-504B-A249-AEB1-1FB4B4D2D77B}"/>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96" name="Oval 22">
                      <a:extLst>
                        <a:ext uri="{FF2B5EF4-FFF2-40B4-BE49-F238E27FC236}">
                          <a16:creationId xmlns:a16="http://schemas.microsoft.com/office/drawing/2014/main" id="{9D74BB9E-E9E2-A345-93A3-EA13C84F99F8}"/>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94" name="Rectangle 23">
                    <a:extLst>
                      <a:ext uri="{FF2B5EF4-FFF2-40B4-BE49-F238E27FC236}">
                        <a16:creationId xmlns:a16="http://schemas.microsoft.com/office/drawing/2014/main" id="{AAE5AE26-CDB8-9C4D-8B1B-C8D6AF36D5A6}"/>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88" name="Group 24">
                  <a:extLst>
                    <a:ext uri="{FF2B5EF4-FFF2-40B4-BE49-F238E27FC236}">
                      <a16:creationId xmlns:a16="http://schemas.microsoft.com/office/drawing/2014/main" id="{5160BC47-1C95-9044-9005-F72C59F10449}"/>
                    </a:ext>
                  </a:extLst>
                </p:cNvPr>
                <p:cNvGrpSpPr>
                  <a:grpSpLocks/>
                </p:cNvGrpSpPr>
                <p:nvPr/>
              </p:nvGrpSpPr>
              <p:grpSpPr bwMode="auto">
                <a:xfrm>
                  <a:off x="5056" y="633"/>
                  <a:ext cx="442" cy="200"/>
                  <a:chOff x="4100" y="625"/>
                  <a:chExt cx="442" cy="200"/>
                </a:xfrm>
              </p:grpSpPr>
              <p:grpSp>
                <p:nvGrpSpPr>
                  <p:cNvPr id="89" name="Group 25">
                    <a:extLst>
                      <a:ext uri="{FF2B5EF4-FFF2-40B4-BE49-F238E27FC236}">
                        <a16:creationId xmlns:a16="http://schemas.microsoft.com/office/drawing/2014/main" id="{E1D11F21-B1E5-DE4C-ADE9-A1756AC5196F}"/>
                      </a:ext>
                    </a:extLst>
                  </p:cNvPr>
                  <p:cNvGrpSpPr>
                    <a:grpSpLocks/>
                  </p:cNvGrpSpPr>
                  <p:nvPr/>
                </p:nvGrpSpPr>
                <p:grpSpPr bwMode="auto">
                  <a:xfrm>
                    <a:off x="4100" y="625"/>
                    <a:ext cx="442" cy="200"/>
                    <a:chOff x="4100" y="625"/>
                    <a:chExt cx="442" cy="200"/>
                  </a:xfrm>
                </p:grpSpPr>
                <p:sp>
                  <p:nvSpPr>
                    <p:cNvPr id="91" name="Oval 26">
                      <a:extLst>
                        <a:ext uri="{FF2B5EF4-FFF2-40B4-BE49-F238E27FC236}">
                          <a16:creationId xmlns:a16="http://schemas.microsoft.com/office/drawing/2014/main" id="{BE3BC8F6-1A77-7B47-A363-B84AF4992D7A}"/>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92" name="Oval 27">
                      <a:extLst>
                        <a:ext uri="{FF2B5EF4-FFF2-40B4-BE49-F238E27FC236}">
                          <a16:creationId xmlns:a16="http://schemas.microsoft.com/office/drawing/2014/main" id="{CA084BF2-FF77-5947-99F9-0672664E6077}"/>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90" name="Rectangle 28">
                    <a:extLst>
                      <a:ext uri="{FF2B5EF4-FFF2-40B4-BE49-F238E27FC236}">
                        <a16:creationId xmlns:a16="http://schemas.microsoft.com/office/drawing/2014/main" id="{DFFA13BE-D9D5-0243-9BE2-9101F3527BEC}"/>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grpSp>
        <p:sp>
          <p:nvSpPr>
            <p:cNvPr id="65" name="Line 29">
              <a:extLst>
                <a:ext uri="{FF2B5EF4-FFF2-40B4-BE49-F238E27FC236}">
                  <a16:creationId xmlns:a16="http://schemas.microsoft.com/office/drawing/2014/main" id="{DAFCC9B5-E6EF-8B40-8541-83D4FF2EAE9E}"/>
                </a:ext>
              </a:extLst>
            </p:cNvPr>
            <p:cNvSpPr>
              <a:spLocks noChangeShapeType="1"/>
            </p:cNvSpPr>
            <p:nvPr/>
          </p:nvSpPr>
          <p:spPr bwMode="auto">
            <a:xfrm>
              <a:off x="3517" y="3248"/>
              <a:ext cx="180" cy="0"/>
            </a:xfrm>
            <a:prstGeom prst="line">
              <a:avLst/>
            </a:prstGeom>
            <a:noFill/>
            <a:ln w="28575">
              <a:solidFill>
                <a:srgbClr val="FC0128"/>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6" name="Line 30">
              <a:extLst>
                <a:ext uri="{FF2B5EF4-FFF2-40B4-BE49-F238E27FC236}">
                  <a16:creationId xmlns:a16="http://schemas.microsoft.com/office/drawing/2014/main" id="{139A3B25-973A-E94E-B0ED-1B6D501082F0}"/>
                </a:ext>
              </a:extLst>
            </p:cNvPr>
            <p:cNvSpPr>
              <a:spLocks noChangeShapeType="1"/>
            </p:cNvSpPr>
            <p:nvPr/>
          </p:nvSpPr>
          <p:spPr bwMode="auto">
            <a:xfrm>
              <a:off x="3783" y="3251"/>
              <a:ext cx="180" cy="0"/>
            </a:xfrm>
            <a:prstGeom prst="line">
              <a:avLst/>
            </a:prstGeom>
            <a:noFill/>
            <a:ln w="28575">
              <a:solidFill>
                <a:srgbClr val="FC0128"/>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7" name="Line 31">
              <a:extLst>
                <a:ext uri="{FF2B5EF4-FFF2-40B4-BE49-F238E27FC236}">
                  <a16:creationId xmlns:a16="http://schemas.microsoft.com/office/drawing/2014/main" id="{D82A0C34-E754-A144-93B1-895825D040FE}"/>
                </a:ext>
              </a:extLst>
            </p:cNvPr>
            <p:cNvSpPr>
              <a:spLocks noChangeShapeType="1"/>
            </p:cNvSpPr>
            <p:nvPr/>
          </p:nvSpPr>
          <p:spPr bwMode="auto">
            <a:xfrm>
              <a:off x="4059" y="3238"/>
              <a:ext cx="180" cy="0"/>
            </a:xfrm>
            <a:prstGeom prst="line">
              <a:avLst/>
            </a:prstGeom>
            <a:noFill/>
            <a:ln w="28575">
              <a:solidFill>
                <a:srgbClr val="FC0128"/>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8" name="Line 32">
              <a:extLst>
                <a:ext uri="{FF2B5EF4-FFF2-40B4-BE49-F238E27FC236}">
                  <a16:creationId xmlns:a16="http://schemas.microsoft.com/office/drawing/2014/main" id="{9FD87C44-0A1A-6742-B0D1-DA804FE1FE80}"/>
                </a:ext>
              </a:extLst>
            </p:cNvPr>
            <p:cNvSpPr>
              <a:spLocks noChangeShapeType="1"/>
            </p:cNvSpPr>
            <p:nvPr/>
          </p:nvSpPr>
          <p:spPr bwMode="auto">
            <a:xfrm>
              <a:off x="2824" y="2330"/>
              <a:ext cx="899" cy="0"/>
            </a:xfrm>
            <a:prstGeom prst="line">
              <a:avLst/>
            </a:prstGeom>
            <a:noFill/>
            <a:ln w="95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Text Box 33">
              <a:extLst>
                <a:ext uri="{FF2B5EF4-FFF2-40B4-BE49-F238E27FC236}">
                  <a16:creationId xmlns:a16="http://schemas.microsoft.com/office/drawing/2014/main" id="{C4CF567B-4BE9-8C4D-BA44-A008A7537C06}"/>
                </a:ext>
              </a:extLst>
            </p:cNvPr>
            <p:cNvSpPr txBox="1">
              <a:spLocks noChangeArrowheads="1"/>
            </p:cNvSpPr>
            <p:nvPr/>
          </p:nvSpPr>
          <p:spPr bwMode="auto">
            <a:xfrm>
              <a:off x="3694" y="2141"/>
              <a:ext cx="609" cy="398"/>
            </a:xfrm>
            <a:prstGeom prst="rect">
              <a:avLst/>
            </a:prstGeom>
            <a:noFill/>
            <a:ln>
              <a:noFill/>
            </a:ln>
            <a:effectLst/>
            <a:extLst>
              <a:ext uri="{909E8E84-426E-40DD-AFC4-6F175D3DCCD1}">
                <a14:hiddenFill xmlns:a14="http://schemas.microsoft.com/office/drawing/2010/main">
                  <a:solidFill>
                    <a:srgbClr val="EFDCCD"/>
                  </a:solidFill>
                </a14:hiddenFill>
              </a:ex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r>
                <a:rPr lang="en-US" altLang="en-US" sz="2400" b="1">
                  <a:latin typeface="Arial" charset="0"/>
                  <a:ea typeface="Arial" charset="0"/>
                  <a:cs typeface="Arial" charset="0"/>
                </a:rPr>
                <a:t>10 m</a:t>
              </a:r>
            </a:p>
          </p:txBody>
        </p:sp>
        <p:sp>
          <p:nvSpPr>
            <p:cNvPr id="70" name="Line 34">
              <a:extLst>
                <a:ext uri="{FF2B5EF4-FFF2-40B4-BE49-F238E27FC236}">
                  <a16:creationId xmlns:a16="http://schemas.microsoft.com/office/drawing/2014/main" id="{694771B9-608A-484D-B5B1-95151C90E14D}"/>
                </a:ext>
              </a:extLst>
            </p:cNvPr>
            <p:cNvSpPr>
              <a:spLocks noChangeShapeType="1"/>
            </p:cNvSpPr>
            <p:nvPr/>
          </p:nvSpPr>
          <p:spPr bwMode="auto">
            <a:xfrm>
              <a:off x="4252" y="2333"/>
              <a:ext cx="821" cy="0"/>
            </a:xfrm>
            <a:prstGeom prst="line">
              <a:avLst/>
            </a:prstGeom>
            <a:noFill/>
            <a:ln w="95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1" name="Group 35">
              <a:extLst>
                <a:ext uri="{FF2B5EF4-FFF2-40B4-BE49-F238E27FC236}">
                  <a16:creationId xmlns:a16="http://schemas.microsoft.com/office/drawing/2014/main" id="{7067E7F0-2284-784E-BDD4-E0FC9627FAC6}"/>
                </a:ext>
              </a:extLst>
            </p:cNvPr>
            <p:cNvGrpSpPr>
              <a:grpSpLocks/>
            </p:cNvGrpSpPr>
            <p:nvPr/>
          </p:nvGrpSpPr>
          <p:grpSpPr bwMode="auto">
            <a:xfrm rot="-16203219">
              <a:off x="3663" y="2793"/>
              <a:ext cx="314" cy="404"/>
              <a:chOff x="4103" y="2041"/>
              <a:chExt cx="758" cy="867"/>
            </a:xfrm>
          </p:grpSpPr>
          <p:sp>
            <p:nvSpPr>
              <p:cNvPr id="73" name="Freeform 36">
                <a:extLst>
                  <a:ext uri="{FF2B5EF4-FFF2-40B4-BE49-F238E27FC236}">
                    <a16:creationId xmlns:a16="http://schemas.microsoft.com/office/drawing/2014/main" id="{1129AD2C-92B0-C04E-8BF3-2CA6E2001F65}"/>
                  </a:ext>
                </a:extLst>
              </p:cNvPr>
              <p:cNvSpPr>
                <a:spLocks/>
              </p:cNvSpPr>
              <p:nvPr/>
            </p:nvSpPr>
            <p:spPr bwMode="auto">
              <a:xfrm>
                <a:off x="4103" y="2041"/>
                <a:ext cx="758" cy="625"/>
              </a:xfrm>
              <a:custGeom>
                <a:avLst/>
                <a:gdLst>
                  <a:gd name="T0" fmla="*/ 807 w 2275"/>
                  <a:gd name="T1" fmla="*/ 1788 h 1877"/>
                  <a:gd name="T2" fmla="*/ 60 w 2275"/>
                  <a:gd name="T3" fmla="*/ 1512 h 1877"/>
                  <a:gd name="T4" fmla="*/ 376 w 2275"/>
                  <a:gd name="T5" fmla="*/ 1431 h 1877"/>
                  <a:gd name="T6" fmla="*/ 0 w 2275"/>
                  <a:gd name="T7" fmla="*/ 1127 h 1877"/>
                  <a:gd name="T8" fmla="*/ 369 w 2275"/>
                  <a:gd name="T9" fmla="*/ 1208 h 1877"/>
                  <a:gd name="T10" fmla="*/ 100 w 2275"/>
                  <a:gd name="T11" fmla="*/ 695 h 1877"/>
                  <a:gd name="T12" fmla="*/ 505 w 2275"/>
                  <a:gd name="T13" fmla="*/ 897 h 1877"/>
                  <a:gd name="T14" fmla="*/ 336 w 2275"/>
                  <a:gd name="T15" fmla="*/ 297 h 1877"/>
                  <a:gd name="T16" fmla="*/ 800 w 2275"/>
                  <a:gd name="T17" fmla="*/ 588 h 1877"/>
                  <a:gd name="T18" fmla="*/ 1144 w 2275"/>
                  <a:gd name="T19" fmla="*/ 0 h 1877"/>
                  <a:gd name="T20" fmla="*/ 1292 w 2275"/>
                  <a:gd name="T21" fmla="*/ 473 h 1877"/>
                  <a:gd name="T22" fmla="*/ 1912 w 2275"/>
                  <a:gd name="T23" fmla="*/ 74 h 1877"/>
                  <a:gd name="T24" fmla="*/ 1615 w 2275"/>
                  <a:gd name="T25" fmla="*/ 581 h 1877"/>
                  <a:gd name="T26" fmla="*/ 2127 w 2275"/>
                  <a:gd name="T27" fmla="*/ 480 h 1877"/>
                  <a:gd name="T28" fmla="*/ 1865 w 2275"/>
                  <a:gd name="T29" fmla="*/ 871 h 1877"/>
                  <a:gd name="T30" fmla="*/ 2275 w 2275"/>
                  <a:gd name="T31" fmla="*/ 817 h 1877"/>
                  <a:gd name="T32" fmla="*/ 1858 w 2275"/>
                  <a:gd name="T33" fmla="*/ 1215 h 1877"/>
                  <a:gd name="T34" fmla="*/ 2235 w 2275"/>
                  <a:gd name="T35" fmla="*/ 1168 h 1877"/>
                  <a:gd name="T36" fmla="*/ 1636 w 2275"/>
                  <a:gd name="T37" fmla="*/ 1573 h 1877"/>
                  <a:gd name="T38" fmla="*/ 1898 w 2275"/>
                  <a:gd name="T39" fmla="*/ 1647 h 1877"/>
                  <a:gd name="T40" fmla="*/ 1313 w 2275"/>
                  <a:gd name="T41" fmla="*/ 1877 h 1877"/>
                  <a:gd name="T42" fmla="*/ 807 w 2275"/>
                  <a:gd name="T43" fmla="*/ 1788 h 1877"/>
                  <a:gd name="T44" fmla="*/ 807 w 2275"/>
                  <a:gd name="T45" fmla="*/ 1788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5" h="1877">
                    <a:moveTo>
                      <a:pt x="807" y="1788"/>
                    </a:moveTo>
                    <a:lnTo>
                      <a:pt x="60" y="1512"/>
                    </a:lnTo>
                    <a:lnTo>
                      <a:pt x="376" y="1431"/>
                    </a:lnTo>
                    <a:lnTo>
                      <a:pt x="0" y="1127"/>
                    </a:lnTo>
                    <a:lnTo>
                      <a:pt x="369" y="1208"/>
                    </a:lnTo>
                    <a:lnTo>
                      <a:pt x="100" y="695"/>
                    </a:lnTo>
                    <a:lnTo>
                      <a:pt x="505" y="897"/>
                    </a:lnTo>
                    <a:lnTo>
                      <a:pt x="336" y="297"/>
                    </a:lnTo>
                    <a:lnTo>
                      <a:pt x="800" y="588"/>
                    </a:lnTo>
                    <a:lnTo>
                      <a:pt x="1144" y="0"/>
                    </a:lnTo>
                    <a:lnTo>
                      <a:pt x="1292" y="473"/>
                    </a:lnTo>
                    <a:lnTo>
                      <a:pt x="1912" y="74"/>
                    </a:lnTo>
                    <a:lnTo>
                      <a:pt x="1615" y="581"/>
                    </a:lnTo>
                    <a:lnTo>
                      <a:pt x="2127" y="480"/>
                    </a:lnTo>
                    <a:lnTo>
                      <a:pt x="1865" y="871"/>
                    </a:lnTo>
                    <a:lnTo>
                      <a:pt x="2275" y="817"/>
                    </a:lnTo>
                    <a:lnTo>
                      <a:pt x="1858" y="1215"/>
                    </a:lnTo>
                    <a:lnTo>
                      <a:pt x="2235" y="1168"/>
                    </a:lnTo>
                    <a:lnTo>
                      <a:pt x="1636" y="1573"/>
                    </a:lnTo>
                    <a:lnTo>
                      <a:pt x="1898" y="1647"/>
                    </a:lnTo>
                    <a:lnTo>
                      <a:pt x="1313" y="1877"/>
                    </a:lnTo>
                    <a:lnTo>
                      <a:pt x="807" y="1788"/>
                    </a:lnTo>
                    <a:lnTo>
                      <a:pt x="807" y="1788"/>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37">
                <a:extLst>
                  <a:ext uri="{FF2B5EF4-FFF2-40B4-BE49-F238E27FC236}">
                    <a16:creationId xmlns:a16="http://schemas.microsoft.com/office/drawing/2014/main" id="{A00479DF-504E-A54C-B0D3-99A8FB78EE41}"/>
                  </a:ext>
                </a:extLst>
              </p:cNvPr>
              <p:cNvSpPr>
                <a:spLocks/>
              </p:cNvSpPr>
              <p:nvPr/>
            </p:nvSpPr>
            <p:spPr bwMode="auto">
              <a:xfrm>
                <a:off x="4316" y="2248"/>
                <a:ext cx="377" cy="634"/>
              </a:xfrm>
              <a:custGeom>
                <a:avLst/>
                <a:gdLst>
                  <a:gd name="T0" fmla="*/ 613 w 1131"/>
                  <a:gd name="T1" fmla="*/ 1904 h 1904"/>
                  <a:gd name="T2" fmla="*/ 814 w 1131"/>
                  <a:gd name="T3" fmla="*/ 1073 h 1904"/>
                  <a:gd name="T4" fmla="*/ 1131 w 1131"/>
                  <a:gd name="T5" fmla="*/ 587 h 1904"/>
                  <a:gd name="T6" fmla="*/ 566 w 1131"/>
                  <a:gd name="T7" fmla="*/ 0 h 1904"/>
                  <a:gd name="T8" fmla="*/ 108 w 1131"/>
                  <a:gd name="T9" fmla="*/ 264 h 1904"/>
                  <a:gd name="T10" fmla="*/ 0 w 1131"/>
                  <a:gd name="T11" fmla="*/ 790 h 1904"/>
                  <a:gd name="T12" fmla="*/ 250 w 1131"/>
                  <a:gd name="T13" fmla="*/ 1141 h 1904"/>
                  <a:gd name="T14" fmla="*/ 208 w 1131"/>
                  <a:gd name="T15" fmla="*/ 1815 h 1904"/>
                  <a:gd name="T16" fmla="*/ 613 w 1131"/>
                  <a:gd name="T17" fmla="*/ 1904 h 1904"/>
                  <a:gd name="T18" fmla="*/ 613 w 1131"/>
                  <a:gd name="T19" fmla="*/ 1904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1" h="1904">
                    <a:moveTo>
                      <a:pt x="613" y="1904"/>
                    </a:moveTo>
                    <a:lnTo>
                      <a:pt x="814" y="1073"/>
                    </a:lnTo>
                    <a:lnTo>
                      <a:pt x="1131" y="587"/>
                    </a:lnTo>
                    <a:lnTo>
                      <a:pt x="566" y="0"/>
                    </a:lnTo>
                    <a:lnTo>
                      <a:pt x="108" y="264"/>
                    </a:lnTo>
                    <a:lnTo>
                      <a:pt x="0" y="790"/>
                    </a:lnTo>
                    <a:lnTo>
                      <a:pt x="250" y="1141"/>
                    </a:lnTo>
                    <a:lnTo>
                      <a:pt x="208" y="1815"/>
                    </a:lnTo>
                    <a:lnTo>
                      <a:pt x="613" y="1904"/>
                    </a:lnTo>
                    <a:lnTo>
                      <a:pt x="613" y="1904"/>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38">
                <a:extLst>
                  <a:ext uri="{FF2B5EF4-FFF2-40B4-BE49-F238E27FC236}">
                    <a16:creationId xmlns:a16="http://schemas.microsoft.com/office/drawing/2014/main" id="{2C4E4D04-1F2B-6F4D-9552-17DC980D18EA}"/>
                  </a:ext>
                </a:extLst>
              </p:cNvPr>
              <p:cNvSpPr>
                <a:spLocks/>
              </p:cNvSpPr>
              <p:nvPr/>
            </p:nvSpPr>
            <p:spPr bwMode="auto">
              <a:xfrm>
                <a:off x="4350" y="2374"/>
                <a:ext cx="240" cy="346"/>
              </a:xfrm>
              <a:custGeom>
                <a:avLst/>
                <a:gdLst>
                  <a:gd name="T0" fmla="*/ 182 w 720"/>
                  <a:gd name="T1" fmla="*/ 999 h 1039"/>
                  <a:gd name="T2" fmla="*/ 243 w 720"/>
                  <a:gd name="T3" fmla="*/ 897 h 1039"/>
                  <a:gd name="T4" fmla="*/ 189 w 720"/>
                  <a:gd name="T5" fmla="*/ 539 h 1039"/>
                  <a:gd name="T6" fmla="*/ 0 w 720"/>
                  <a:gd name="T7" fmla="*/ 236 h 1039"/>
                  <a:gd name="T8" fmla="*/ 135 w 720"/>
                  <a:gd name="T9" fmla="*/ 108 h 1039"/>
                  <a:gd name="T10" fmla="*/ 236 w 720"/>
                  <a:gd name="T11" fmla="*/ 188 h 1039"/>
                  <a:gd name="T12" fmla="*/ 310 w 720"/>
                  <a:gd name="T13" fmla="*/ 0 h 1039"/>
                  <a:gd name="T14" fmla="*/ 465 w 720"/>
                  <a:gd name="T15" fmla="*/ 162 h 1039"/>
                  <a:gd name="T16" fmla="*/ 720 w 720"/>
                  <a:gd name="T17" fmla="*/ 141 h 1039"/>
                  <a:gd name="T18" fmla="*/ 707 w 720"/>
                  <a:gd name="T19" fmla="*/ 364 h 1039"/>
                  <a:gd name="T20" fmla="*/ 538 w 720"/>
                  <a:gd name="T21" fmla="*/ 634 h 1039"/>
                  <a:gd name="T22" fmla="*/ 411 w 720"/>
                  <a:gd name="T23" fmla="*/ 965 h 1039"/>
                  <a:gd name="T24" fmla="*/ 444 w 720"/>
                  <a:gd name="T25" fmla="*/ 459 h 1039"/>
                  <a:gd name="T26" fmla="*/ 316 w 720"/>
                  <a:gd name="T27" fmla="*/ 506 h 1039"/>
                  <a:gd name="T28" fmla="*/ 202 w 720"/>
                  <a:gd name="T29" fmla="*/ 385 h 1039"/>
                  <a:gd name="T30" fmla="*/ 330 w 720"/>
                  <a:gd name="T31" fmla="*/ 883 h 1039"/>
                  <a:gd name="T32" fmla="*/ 343 w 720"/>
                  <a:gd name="T33" fmla="*/ 1039 h 1039"/>
                  <a:gd name="T34" fmla="*/ 182 w 720"/>
                  <a:gd name="T35" fmla="*/ 999 h 1039"/>
                  <a:gd name="T36" fmla="*/ 182 w 720"/>
                  <a:gd name="T37" fmla="*/ 999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0" h="1039">
                    <a:moveTo>
                      <a:pt x="182" y="999"/>
                    </a:moveTo>
                    <a:lnTo>
                      <a:pt x="243" y="897"/>
                    </a:lnTo>
                    <a:lnTo>
                      <a:pt x="189" y="539"/>
                    </a:lnTo>
                    <a:lnTo>
                      <a:pt x="0" y="236"/>
                    </a:lnTo>
                    <a:lnTo>
                      <a:pt x="135" y="108"/>
                    </a:lnTo>
                    <a:lnTo>
                      <a:pt x="236" y="188"/>
                    </a:lnTo>
                    <a:lnTo>
                      <a:pt x="310" y="0"/>
                    </a:lnTo>
                    <a:lnTo>
                      <a:pt x="465" y="162"/>
                    </a:lnTo>
                    <a:lnTo>
                      <a:pt x="720" y="141"/>
                    </a:lnTo>
                    <a:lnTo>
                      <a:pt x="707" y="364"/>
                    </a:lnTo>
                    <a:lnTo>
                      <a:pt x="538" y="634"/>
                    </a:lnTo>
                    <a:lnTo>
                      <a:pt x="411" y="965"/>
                    </a:lnTo>
                    <a:lnTo>
                      <a:pt x="444" y="459"/>
                    </a:lnTo>
                    <a:lnTo>
                      <a:pt x="316" y="506"/>
                    </a:lnTo>
                    <a:lnTo>
                      <a:pt x="202" y="385"/>
                    </a:lnTo>
                    <a:lnTo>
                      <a:pt x="330" y="883"/>
                    </a:lnTo>
                    <a:lnTo>
                      <a:pt x="343" y="1039"/>
                    </a:lnTo>
                    <a:lnTo>
                      <a:pt x="182" y="999"/>
                    </a:lnTo>
                    <a:lnTo>
                      <a:pt x="182" y="999"/>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39">
                <a:extLst>
                  <a:ext uri="{FF2B5EF4-FFF2-40B4-BE49-F238E27FC236}">
                    <a16:creationId xmlns:a16="http://schemas.microsoft.com/office/drawing/2014/main" id="{4BC0DD4B-BC76-0C4C-AA69-22FB2FF2264A}"/>
                  </a:ext>
                </a:extLst>
              </p:cNvPr>
              <p:cNvSpPr>
                <a:spLocks/>
              </p:cNvSpPr>
              <p:nvPr/>
            </p:nvSpPr>
            <p:spPr bwMode="auto">
              <a:xfrm>
                <a:off x="4383" y="2729"/>
                <a:ext cx="130" cy="133"/>
              </a:xfrm>
              <a:custGeom>
                <a:avLst/>
                <a:gdLst>
                  <a:gd name="T0" fmla="*/ 121 w 390"/>
                  <a:gd name="T1" fmla="*/ 0 h 399"/>
                  <a:gd name="T2" fmla="*/ 390 w 390"/>
                  <a:gd name="T3" fmla="*/ 114 h 399"/>
                  <a:gd name="T4" fmla="*/ 303 w 390"/>
                  <a:gd name="T5" fmla="*/ 182 h 399"/>
                  <a:gd name="T6" fmla="*/ 364 w 390"/>
                  <a:gd name="T7" fmla="*/ 371 h 399"/>
                  <a:gd name="T8" fmla="*/ 20 w 390"/>
                  <a:gd name="T9" fmla="*/ 399 h 399"/>
                  <a:gd name="T10" fmla="*/ 0 w 390"/>
                  <a:gd name="T11" fmla="*/ 7 h 399"/>
                  <a:gd name="T12" fmla="*/ 121 w 390"/>
                  <a:gd name="T13" fmla="*/ 0 h 399"/>
                  <a:gd name="T14" fmla="*/ 121 w 390"/>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399">
                    <a:moveTo>
                      <a:pt x="121" y="0"/>
                    </a:moveTo>
                    <a:lnTo>
                      <a:pt x="390" y="114"/>
                    </a:lnTo>
                    <a:lnTo>
                      <a:pt x="303" y="182"/>
                    </a:lnTo>
                    <a:lnTo>
                      <a:pt x="364" y="371"/>
                    </a:lnTo>
                    <a:lnTo>
                      <a:pt x="20" y="399"/>
                    </a:lnTo>
                    <a:lnTo>
                      <a:pt x="0" y="7"/>
                    </a:lnTo>
                    <a:lnTo>
                      <a:pt x="121" y="0"/>
                    </a:lnTo>
                    <a:lnTo>
                      <a:pt x="121"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40">
                <a:extLst>
                  <a:ext uri="{FF2B5EF4-FFF2-40B4-BE49-F238E27FC236}">
                    <a16:creationId xmlns:a16="http://schemas.microsoft.com/office/drawing/2014/main" id="{6482BCA9-FD63-454C-861C-38AE536E3303}"/>
                  </a:ext>
                </a:extLst>
              </p:cNvPr>
              <p:cNvSpPr>
                <a:spLocks/>
              </p:cNvSpPr>
              <p:nvPr/>
            </p:nvSpPr>
            <p:spPr bwMode="auto">
              <a:xfrm>
                <a:off x="4284" y="2252"/>
                <a:ext cx="212" cy="349"/>
              </a:xfrm>
              <a:custGeom>
                <a:avLst/>
                <a:gdLst>
                  <a:gd name="T0" fmla="*/ 507 w 634"/>
                  <a:gd name="T1" fmla="*/ 0 h 1045"/>
                  <a:gd name="T2" fmla="*/ 227 w 634"/>
                  <a:gd name="T3" fmla="*/ 114 h 1045"/>
                  <a:gd name="T4" fmla="*/ 0 w 634"/>
                  <a:gd name="T5" fmla="*/ 456 h 1045"/>
                  <a:gd name="T6" fmla="*/ 0 w 634"/>
                  <a:gd name="T7" fmla="*/ 765 h 1045"/>
                  <a:gd name="T8" fmla="*/ 161 w 634"/>
                  <a:gd name="T9" fmla="*/ 946 h 1045"/>
                  <a:gd name="T10" fmla="*/ 393 w 634"/>
                  <a:gd name="T11" fmla="*/ 1045 h 1045"/>
                  <a:gd name="T12" fmla="*/ 185 w 634"/>
                  <a:gd name="T13" fmla="*/ 864 h 1045"/>
                  <a:gd name="T14" fmla="*/ 94 w 634"/>
                  <a:gd name="T15" fmla="*/ 623 h 1045"/>
                  <a:gd name="T16" fmla="*/ 165 w 634"/>
                  <a:gd name="T17" fmla="*/ 328 h 1045"/>
                  <a:gd name="T18" fmla="*/ 388 w 634"/>
                  <a:gd name="T19" fmla="*/ 128 h 1045"/>
                  <a:gd name="T20" fmla="*/ 634 w 634"/>
                  <a:gd name="T21" fmla="*/ 23 h 1045"/>
                  <a:gd name="T22" fmla="*/ 507 w 634"/>
                  <a:gd name="T23" fmla="*/ 0 h 1045"/>
                  <a:gd name="T24" fmla="*/ 507 w 634"/>
                  <a:gd name="T25"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4" h="1045">
                    <a:moveTo>
                      <a:pt x="507" y="0"/>
                    </a:moveTo>
                    <a:lnTo>
                      <a:pt x="227" y="114"/>
                    </a:lnTo>
                    <a:lnTo>
                      <a:pt x="0" y="456"/>
                    </a:lnTo>
                    <a:lnTo>
                      <a:pt x="0" y="765"/>
                    </a:lnTo>
                    <a:lnTo>
                      <a:pt x="161" y="946"/>
                    </a:lnTo>
                    <a:lnTo>
                      <a:pt x="393" y="1045"/>
                    </a:lnTo>
                    <a:lnTo>
                      <a:pt x="185" y="864"/>
                    </a:lnTo>
                    <a:lnTo>
                      <a:pt x="94" y="623"/>
                    </a:lnTo>
                    <a:lnTo>
                      <a:pt x="165" y="328"/>
                    </a:lnTo>
                    <a:lnTo>
                      <a:pt x="388" y="128"/>
                    </a:lnTo>
                    <a:lnTo>
                      <a:pt x="634" y="23"/>
                    </a:lnTo>
                    <a:lnTo>
                      <a:pt x="507" y="0"/>
                    </a:lnTo>
                    <a:lnTo>
                      <a:pt x="507"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41">
                <a:extLst>
                  <a:ext uri="{FF2B5EF4-FFF2-40B4-BE49-F238E27FC236}">
                    <a16:creationId xmlns:a16="http://schemas.microsoft.com/office/drawing/2014/main" id="{2C66B876-7667-4C4D-B368-C9FCEC257194}"/>
                  </a:ext>
                </a:extLst>
              </p:cNvPr>
              <p:cNvSpPr>
                <a:spLocks/>
              </p:cNvSpPr>
              <p:nvPr/>
            </p:nvSpPr>
            <p:spPr bwMode="auto">
              <a:xfrm>
                <a:off x="4365" y="2586"/>
                <a:ext cx="109" cy="286"/>
              </a:xfrm>
              <a:custGeom>
                <a:avLst/>
                <a:gdLst>
                  <a:gd name="T0" fmla="*/ 5 w 328"/>
                  <a:gd name="T1" fmla="*/ 0 h 857"/>
                  <a:gd name="T2" fmla="*/ 47 w 328"/>
                  <a:gd name="T3" fmla="*/ 190 h 857"/>
                  <a:gd name="T4" fmla="*/ 52 w 328"/>
                  <a:gd name="T5" fmla="*/ 395 h 857"/>
                  <a:gd name="T6" fmla="*/ 5 w 328"/>
                  <a:gd name="T7" fmla="*/ 428 h 857"/>
                  <a:gd name="T8" fmla="*/ 29 w 328"/>
                  <a:gd name="T9" fmla="*/ 556 h 857"/>
                  <a:gd name="T10" fmla="*/ 0 w 328"/>
                  <a:gd name="T11" fmla="*/ 761 h 857"/>
                  <a:gd name="T12" fmla="*/ 76 w 328"/>
                  <a:gd name="T13" fmla="*/ 857 h 857"/>
                  <a:gd name="T14" fmla="*/ 242 w 328"/>
                  <a:gd name="T15" fmla="*/ 842 h 857"/>
                  <a:gd name="T16" fmla="*/ 232 w 328"/>
                  <a:gd name="T17" fmla="*/ 747 h 857"/>
                  <a:gd name="T18" fmla="*/ 147 w 328"/>
                  <a:gd name="T19" fmla="*/ 799 h 857"/>
                  <a:gd name="T20" fmla="*/ 171 w 328"/>
                  <a:gd name="T21" fmla="*/ 690 h 857"/>
                  <a:gd name="T22" fmla="*/ 71 w 328"/>
                  <a:gd name="T23" fmla="*/ 732 h 857"/>
                  <a:gd name="T24" fmla="*/ 128 w 328"/>
                  <a:gd name="T25" fmla="*/ 628 h 857"/>
                  <a:gd name="T26" fmla="*/ 266 w 328"/>
                  <a:gd name="T27" fmla="*/ 647 h 857"/>
                  <a:gd name="T28" fmla="*/ 209 w 328"/>
                  <a:gd name="T29" fmla="*/ 542 h 857"/>
                  <a:gd name="T30" fmla="*/ 119 w 328"/>
                  <a:gd name="T31" fmla="*/ 562 h 857"/>
                  <a:gd name="T32" fmla="*/ 161 w 328"/>
                  <a:gd name="T33" fmla="*/ 485 h 857"/>
                  <a:gd name="T34" fmla="*/ 91 w 328"/>
                  <a:gd name="T35" fmla="*/ 438 h 857"/>
                  <a:gd name="T36" fmla="*/ 328 w 328"/>
                  <a:gd name="T37" fmla="*/ 447 h 857"/>
                  <a:gd name="T38" fmla="*/ 123 w 328"/>
                  <a:gd name="T39" fmla="*/ 353 h 857"/>
                  <a:gd name="T40" fmla="*/ 91 w 328"/>
                  <a:gd name="T41" fmla="*/ 119 h 857"/>
                  <a:gd name="T42" fmla="*/ 5 w 328"/>
                  <a:gd name="T43" fmla="*/ 0 h 857"/>
                  <a:gd name="T44" fmla="*/ 5 w 328"/>
                  <a:gd name="T45"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857">
                    <a:moveTo>
                      <a:pt x="5" y="0"/>
                    </a:moveTo>
                    <a:lnTo>
                      <a:pt x="47" y="190"/>
                    </a:lnTo>
                    <a:lnTo>
                      <a:pt x="52" y="395"/>
                    </a:lnTo>
                    <a:lnTo>
                      <a:pt x="5" y="428"/>
                    </a:lnTo>
                    <a:lnTo>
                      <a:pt x="29" y="556"/>
                    </a:lnTo>
                    <a:lnTo>
                      <a:pt x="0" y="761"/>
                    </a:lnTo>
                    <a:lnTo>
                      <a:pt x="76" y="857"/>
                    </a:lnTo>
                    <a:lnTo>
                      <a:pt x="242" y="842"/>
                    </a:lnTo>
                    <a:lnTo>
                      <a:pt x="232" y="747"/>
                    </a:lnTo>
                    <a:lnTo>
                      <a:pt x="147" y="799"/>
                    </a:lnTo>
                    <a:lnTo>
                      <a:pt x="171" y="690"/>
                    </a:lnTo>
                    <a:lnTo>
                      <a:pt x="71" y="732"/>
                    </a:lnTo>
                    <a:lnTo>
                      <a:pt x="128" y="628"/>
                    </a:lnTo>
                    <a:lnTo>
                      <a:pt x="266" y="647"/>
                    </a:lnTo>
                    <a:lnTo>
                      <a:pt x="209" y="542"/>
                    </a:lnTo>
                    <a:lnTo>
                      <a:pt x="119" y="562"/>
                    </a:lnTo>
                    <a:lnTo>
                      <a:pt x="161" y="485"/>
                    </a:lnTo>
                    <a:lnTo>
                      <a:pt x="91" y="438"/>
                    </a:lnTo>
                    <a:lnTo>
                      <a:pt x="328" y="447"/>
                    </a:lnTo>
                    <a:lnTo>
                      <a:pt x="123" y="353"/>
                    </a:lnTo>
                    <a:lnTo>
                      <a:pt x="91" y="119"/>
                    </a:lnTo>
                    <a:lnTo>
                      <a:pt x="5" y="0"/>
                    </a:lnTo>
                    <a:lnTo>
                      <a:pt x="5"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2">
                <a:extLst>
                  <a:ext uri="{FF2B5EF4-FFF2-40B4-BE49-F238E27FC236}">
                    <a16:creationId xmlns:a16="http://schemas.microsoft.com/office/drawing/2014/main" id="{43381F66-4C28-5E44-9969-6234144FB281}"/>
                  </a:ext>
                </a:extLst>
              </p:cNvPr>
              <p:cNvSpPr>
                <a:spLocks/>
              </p:cNvSpPr>
              <p:nvPr/>
            </p:nvSpPr>
            <p:spPr bwMode="auto">
              <a:xfrm>
                <a:off x="4461" y="2781"/>
                <a:ext cx="29" cy="21"/>
              </a:xfrm>
              <a:custGeom>
                <a:avLst/>
                <a:gdLst>
                  <a:gd name="T0" fmla="*/ 0 w 85"/>
                  <a:gd name="T1" fmla="*/ 62 h 62"/>
                  <a:gd name="T2" fmla="*/ 47 w 85"/>
                  <a:gd name="T3" fmla="*/ 0 h 62"/>
                  <a:gd name="T4" fmla="*/ 85 w 85"/>
                  <a:gd name="T5" fmla="*/ 62 h 62"/>
                  <a:gd name="T6" fmla="*/ 0 w 85"/>
                  <a:gd name="T7" fmla="*/ 62 h 62"/>
                  <a:gd name="T8" fmla="*/ 0 w 85"/>
                  <a:gd name="T9" fmla="*/ 62 h 62"/>
                </a:gdLst>
                <a:ahLst/>
                <a:cxnLst>
                  <a:cxn ang="0">
                    <a:pos x="T0" y="T1"/>
                  </a:cxn>
                  <a:cxn ang="0">
                    <a:pos x="T2" y="T3"/>
                  </a:cxn>
                  <a:cxn ang="0">
                    <a:pos x="T4" y="T5"/>
                  </a:cxn>
                  <a:cxn ang="0">
                    <a:pos x="T6" y="T7"/>
                  </a:cxn>
                  <a:cxn ang="0">
                    <a:pos x="T8" y="T9"/>
                  </a:cxn>
                </a:cxnLst>
                <a:rect l="0" t="0" r="r" b="b"/>
                <a:pathLst>
                  <a:path w="85" h="62">
                    <a:moveTo>
                      <a:pt x="0" y="62"/>
                    </a:moveTo>
                    <a:lnTo>
                      <a:pt x="47" y="0"/>
                    </a:lnTo>
                    <a:lnTo>
                      <a:pt x="85" y="62"/>
                    </a:lnTo>
                    <a:lnTo>
                      <a:pt x="0" y="62"/>
                    </a:lnTo>
                    <a:lnTo>
                      <a:pt x="0" y="62"/>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3">
                <a:extLst>
                  <a:ext uri="{FF2B5EF4-FFF2-40B4-BE49-F238E27FC236}">
                    <a16:creationId xmlns:a16="http://schemas.microsoft.com/office/drawing/2014/main" id="{456BA051-090A-6748-98C0-96AB8962ABCF}"/>
                  </a:ext>
                </a:extLst>
              </p:cNvPr>
              <p:cNvSpPr>
                <a:spLocks/>
              </p:cNvSpPr>
              <p:nvPr/>
            </p:nvSpPr>
            <p:spPr bwMode="auto">
              <a:xfrm>
                <a:off x="4425" y="2875"/>
                <a:ext cx="79" cy="33"/>
              </a:xfrm>
              <a:custGeom>
                <a:avLst/>
                <a:gdLst>
                  <a:gd name="T0" fmla="*/ 4 w 236"/>
                  <a:gd name="T1" fmla="*/ 0 h 100"/>
                  <a:gd name="T2" fmla="*/ 236 w 236"/>
                  <a:gd name="T3" fmla="*/ 0 h 100"/>
                  <a:gd name="T4" fmla="*/ 194 w 236"/>
                  <a:gd name="T5" fmla="*/ 80 h 100"/>
                  <a:gd name="T6" fmla="*/ 71 w 236"/>
                  <a:gd name="T7" fmla="*/ 100 h 100"/>
                  <a:gd name="T8" fmla="*/ 0 w 236"/>
                  <a:gd name="T9" fmla="*/ 62 h 100"/>
                  <a:gd name="T10" fmla="*/ 4 w 236"/>
                  <a:gd name="T11" fmla="*/ 0 h 100"/>
                  <a:gd name="T12" fmla="*/ 4 w 23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236" h="100">
                    <a:moveTo>
                      <a:pt x="4" y="0"/>
                    </a:moveTo>
                    <a:lnTo>
                      <a:pt x="236" y="0"/>
                    </a:lnTo>
                    <a:lnTo>
                      <a:pt x="194" y="80"/>
                    </a:lnTo>
                    <a:lnTo>
                      <a:pt x="71" y="100"/>
                    </a:lnTo>
                    <a:lnTo>
                      <a:pt x="0" y="62"/>
                    </a:lnTo>
                    <a:lnTo>
                      <a:pt x="4" y="0"/>
                    </a:lnTo>
                    <a:lnTo>
                      <a:pt x="4"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44">
                <a:extLst>
                  <a:ext uri="{FF2B5EF4-FFF2-40B4-BE49-F238E27FC236}">
                    <a16:creationId xmlns:a16="http://schemas.microsoft.com/office/drawing/2014/main" id="{E775AA90-4A9E-8E46-A111-523DC9EE5CB2}"/>
                  </a:ext>
                </a:extLst>
              </p:cNvPr>
              <p:cNvSpPr>
                <a:spLocks/>
              </p:cNvSpPr>
              <p:nvPr/>
            </p:nvSpPr>
            <p:spPr bwMode="auto">
              <a:xfrm>
                <a:off x="4525" y="2753"/>
                <a:ext cx="12" cy="86"/>
              </a:xfrm>
              <a:custGeom>
                <a:avLst/>
                <a:gdLst>
                  <a:gd name="T0" fmla="*/ 33 w 37"/>
                  <a:gd name="T1" fmla="*/ 0 h 257"/>
                  <a:gd name="T2" fmla="*/ 0 w 37"/>
                  <a:gd name="T3" fmla="*/ 176 h 257"/>
                  <a:gd name="T4" fmla="*/ 37 w 37"/>
                  <a:gd name="T5" fmla="*/ 257 h 257"/>
                  <a:gd name="T6" fmla="*/ 33 w 37"/>
                  <a:gd name="T7" fmla="*/ 0 h 257"/>
                  <a:gd name="T8" fmla="*/ 33 w 37"/>
                  <a:gd name="T9" fmla="*/ 0 h 257"/>
                </a:gdLst>
                <a:ahLst/>
                <a:cxnLst>
                  <a:cxn ang="0">
                    <a:pos x="T0" y="T1"/>
                  </a:cxn>
                  <a:cxn ang="0">
                    <a:pos x="T2" y="T3"/>
                  </a:cxn>
                  <a:cxn ang="0">
                    <a:pos x="T4" y="T5"/>
                  </a:cxn>
                  <a:cxn ang="0">
                    <a:pos x="T6" y="T7"/>
                  </a:cxn>
                  <a:cxn ang="0">
                    <a:pos x="T8" y="T9"/>
                  </a:cxn>
                </a:cxnLst>
                <a:rect l="0" t="0" r="r" b="b"/>
                <a:pathLst>
                  <a:path w="37" h="257">
                    <a:moveTo>
                      <a:pt x="33" y="0"/>
                    </a:moveTo>
                    <a:lnTo>
                      <a:pt x="0" y="176"/>
                    </a:lnTo>
                    <a:lnTo>
                      <a:pt x="37" y="257"/>
                    </a:lnTo>
                    <a:lnTo>
                      <a:pt x="33" y="0"/>
                    </a:lnTo>
                    <a:lnTo>
                      <a:pt x="33" y="0"/>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5">
                <a:extLst>
                  <a:ext uri="{FF2B5EF4-FFF2-40B4-BE49-F238E27FC236}">
                    <a16:creationId xmlns:a16="http://schemas.microsoft.com/office/drawing/2014/main" id="{713B60B4-9CEF-5B4E-B823-6F4878E4714F}"/>
                  </a:ext>
                </a:extLst>
              </p:cNvPr>
              <p:cNvSpPr>
                <a:spLocks/>
              </p:cNvSpPr>
              <p:nvPr/>
            </p:nvSpPr>
            <p:spPr bwMode="auto">
              <a:xfrm>
                <a:off x="4487" y="2591"/>
                <a:ext cx="80" cy="143"/>
              </a:xfrm>
              <a:custGeom>
                <a:avLst/>
                <a:gdLst>
                  <a:gd name="T0" fmla="*/ 0 w 241"/>
                  <a:gd name="T1" fmla="*/ 428 h 428"/>
                  <a:gd name="T2" fmla="*/ 127 w 241"/>
                  <a:gd name="T3" fmla="*/ 377 h 428"/>
                  <a:gd name="T4" fmla="*/ 137 w 241"/>
                  <a:gd name="T5" fmla="*/ 191 h 428"/>
                  <a:gd name="T6" fmla="*/ 241 w 241"/>
                  <a:gd name="T7" fmla="*/ 0 h 428"/>
                  <a:gd name="T8" fmla="*/ 185 w 241"/>
                  <a:gd name="T9" fmla="*/ 305 h 428"/>
                  <a:gd name="T10" fmla="*/ 185 w 241"/>
                  <a:gd name="T11" fmla="*/ 424 h 428"/>
                  <a:gd name="T12" fmla="*/ 0 w 241"/>
                  <a:gd name="T13" fmla="*/ 428 h 428"/>
                  <a:gd name="T14" fmla="*/ 0 w 241"/>
                  <a:gd name="T15" fmla="*/ 428 h 4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428">
                    <a:moveTo>
                      <a:pt x="0" y="428"/>
                    </a:moveTo>
                    <a:lnTo>
                      <a:pt x="127" y="377"/>
                    </a:lnTo>
                    <a:lnTo>
                      <a:pt x="137" y="191"/>
                    </a:lnTo>
                    <a:lnTo>
                      <a:pt x="241" y="0"/>
                    </a:lnTo>
                    <a:lnTo>
                      <a:pt x="185" y="305"/>
                    </a:lnTo>
                    <a:lnTo>
                      <a:pt x="185" y="424"/>
                    </a:lnTo>
                    <a:lnTo>
                      <a:pt x="0" y="428"/>
                    </a:lnTo>
                    <a:lnTo>
                      <a:pt x="0" y="428"/>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6">
                <a:extLst>
                  <a:ext uri="{FF2B5EF4-FFF2-40B4-BE49-F238E27FC236}">
                    <a16:creationId xmlns:a16="http://schemas.microsoft.com/office/drawing/2014/main" id="{8D34B0C5-58E2-B04F-A82E-A7A0457CDF0B}"/>
                  </a:ext>
                </a:extLst>
              </p:cNvPr>
              <p:cNvSpPr>
                <a:spLocks/>
              </p:cNvSpPr>
              <p:nvPr/>
            </p:nvSpPr>
            <p:spPr bwMode="auto">
              <a:xfrm>
                <a:off x="4540" y="2266"/>
                <a:ext cx="130" cy="308"/>
              </a:xfrm>
              <a:custGeom>
                <a:avLst/>
                <a:gdLst>
                  <a:gd name="T0" fmla="*/ 94 w 388"/>
                  <a:gd name="T1" fmla="*/ 922 h 922"/>
                  <a:gd name="T2" fmla="*/ 279 w 388"/>
                  <a:gd name="T3" fmla="*/ 751 h 922"/>
                  <a:gd name="T4" fmla="*/ 327 w 388"/>
                  <a:gd name="T5" fmla="*/ 490 h 922"/>
                  <a:gd name="T6" fmla="*/ 223 w 388"/>
                  <a:gd name="T7" fmla="*/ 200 h 922"/>
                  <a:gd name="T8" fmla="*/ 0 w 388"/>
                  <a:gd name="T9" fmla="*/ 0 h 922"/>
                  <a:gd name="T10" fmla="*/ 185 w 388"/>
                  <a:gd name="T11" fmla="*/ 76 h 922"/>
                  <a:gd name="T12" fmla="*/ 370 w 388"/>
                  <a:gd name="T13" fmla="*/ 295 h 922"/>
                  <a:gd name="T14" fmla="*/ 388 w 388"/>
                  <a:gd name="T15" fmla="*/ 623 h 922"/>
                  <a:gd name="T16" fmla="*/ 270 w 388"/>
                  <a:gd name="T17" fmla="*/ 871 h 922"/>
                  <a:gd name="T18" fmla="*/ 94 w 388"/>
                  <a:gd name="T19" fmla="*/ 922 h 922"/>
                  <a:gd name="T20" fmla="*/ 94 w 388"/>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8" h="922">
                    <a:moveTo>
                      <a:pt x="94" y="922"/>
                    </a:moveTo>
                    <a:lnTo>
                      <a:pt x="279" y="751"/>
                    </a:lnTo>
                    <a:lnTo>
                      <a:pt x="327" y="490"/>
                    </a:lnTo>
                    <a:lnTo>
                      <a:pt x="223" y="200"/>
                    </a:lnTo>
                    <a:lnTo>
                      <a:pt x="0" y="0"/>
                    </a:lnTo>
                    <a:lnTo>
                      <a:pt x="185" y="76"/>
                    </a:lnTo>
                    <a:lnTo>
                      <a:pt x="370" y="295"/>
                    </a:lnTo>
                    <a:lnTo>
                      <a:pt x="388" y="623"/>
                    </a:lnTo>
                    <a:lnTo>
                      <a:pt x="270" y="871"/>
                    </a:lnTo>
                    <a:lnTo>
                      <a:pt x="94" y="922"/>
                    </a:lnTo>
                    <a:lnTo>
                      <a:pt x="94" y="922"/>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47">
                <a:extLst>
                  <a:ext uri="{FF2B5EF4-FFF2-40B4-BE49-F238E27FC236}">
                    <a16:creationId xmlns:a16="http://schemas.microsoft.com/office/drawing/2014/main" id="{FB0E446F-6DC2-6C49-8A2A-8B10C1824078}"/>
                  </a:ext>
                </a:extLst>
              </p:cNvPr>
              <p:cNvSpPr>
                <a:spLocks/>
              </p:cNvSpPr>
              <p:nvPr/>
            </p:nvSpPr>
            <p:spPr bwMode="auto">
              <a:xfrm>
                <a:off x="4385" y="2418"/>
                <a:ext cx="177" cy="278"/>
              </a:xfrm>
              <a:custGeom>
                <a:avLst/>
                <a:gdLst>
                  <a:gd name="T0" fmla="*/ 195 w 531"/>
                  <a:gd name="T1" fmla="*/ 832 h 832"/>
                  <a:gd name="T2" fmla="*/ 190 w 531"/>
                  <a:gd name="T3" fmla="*/ 609 h 832"/>
                  <a:gd name="T4" fmla="*/ 0 w 531"/>
                  <a:gd name="T5" fmla="*/ 143 h 832"/>
                  <a:gd name="T6" fmla="*/ 43 w 531"/>
                  <a:gd name="T7" fmla="*/ 62 h 832"/>
                  <a:gd name="T8" fmla="*/ 132 w 531"/>
                  <a:gd name="T9" fmla="*/ 176 h 832"/>
                  <a:gd name="T10" fmla="*/ 208 w 531"/>
                  <a:gd name="T11" fmla="*/ 5 h 832"/>
                  <a:gd name="T12" fmla="*/ 261 w 531"/>
                  <a:gd name="T13" fmla="*/ 0 h 832"/>
                  <a:gd name="T14" fmla="*/ 284 w 531"/>
                  <a:gd name="T15" fmla="*/ 153 h 832"/>
                  <a:gd name="T16" fmla="*/ 351 w 531"/>
                  <a:gd name="T17" fmla="*/ 110 h 832"/>
                  <a:gd name="T18" fmla="*/ 380 w 531"/>
                  <a:gd name="T19" fmla="*/ 176 h 832"/>
                  <a:gd name="T20" fmla="*/ 507 w 531"/>
                  <a:gd name="T21" fmla="*/ 67 h 832"/>
                  <a:gd name="T22" fmla="*/ 531 w 531"/>
                  <a:gd name="T23" fmla="*/ 158 h 832"/>
                  <a:gd name="T24" fmla="*/ 380 w 531"/>
                  <a:gd name="T25" fmla="*/ 518 h 832"/>
                  <a:gd name="T26" fmla="*/ 331 w 531"/>
                  <a:gd name="T27" fmla="*/ 728 h 832"/>
                  <a:gd name="T28" fmla="*/ 308 w 531"/>
                  <a:gd name="T29" fmla="*/ 656 h 832"/>
                  <a:gd name="T30" fmla="*/ 375 w 531"/>
                  <a:gd name="T31" fmla="*/ 428 h 832"/>
                  <a:gd name="T32" fmla="*/ 478 w 531"/>
                  <a:gd name="T33" fmla="*/ 172 h 832"/>
                  <a:gd name="T34" fmla="*/ 436 w 531"/>
                  <a:gd name="T35" fmla="*/ 172 h 832"/>
                  <a:gd name="T36" fmla="*/ 369 w 531"/>
                  <a:gd name="T37" fmla="*/ 281 h 832"/>
                  <a:gd name="T38" fmla="*/ 331 w 531"/>
                  <a:gd name="T39" fmla="*/ 167 h 832"/>
                  <a:gd name="T40" fmla="*/ 289 w 531"/>
                  <a:gd name="T41" fmla="*/ 214 h 832"/>
                  <a:gd name="T42" fmla="*/ 275 w 531"/>
                  <a:gd name="T43" fmla="*/ 301 h 832"/>
                  <a:gd name="T44" fmla="*/ 242 w 531"/>
                  <a:gd name="T45" fmla="*/ 295 h 832"/>
                  <a:gd name="T46" fmla="*/ 228 w 531"/>
                  <a:gd name="T47" fmla="*/ 82 h 832"/>
                  <a:gd name="T48" fmla="*/ 142 w 531"/>
                  <a:gd name="T49" fmla="*/ 252 h 832"/>
                  <a:gd name="T50" fmla="*/ 47 w 531"/>
                  <a:gd name="T51" fmla="*/ 181 h 832"/>
                  <a:gd name="T52" fmla="*/ 190 w 531"/>
                  <a:gd name="T53" fmla="*/ 433 h 832"/>
                  <a:gd name="T54" fmla="*/ 232 w 531"/>
                  <a:gd name="T55" fmla="*/ 647 h 832"/>
                  <a:gd name="T56" fmla="*/ 195 w 531"/>
                  <a:gd name="T57" fmla="*/ 832 h 832"/>
                  <a:gd name="T58" fmla="*/ 195 w 531"/>
                  <a:gd name="T59"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1" h="832">
                    <a:moveTo>
                      <a:pt x="195" y="832"/>
                    </a:moveTo>
                    <a:lnTo>
                      <a:pt x="190" y="609"/>
                    </a:lnTo>
                    <a:lnTo>
                      <a:pt x="0" y="143"/>
                    </a:lnTo>
                    <a:lnTo>
                      <a:pt x="43" y="62"/>
                    </a:lnTo>
                    <a:lnTo>
                      <a:pt x="132" y="176"/>
                    </a:lnTo>
                    <a:lnTo>
                      <a:pt x="208" y="5"/>
                    </a:lnTo>
                    <a:lnTo>
                      <a:pt x="261" y="0"/>
                    </a:lnTo>
                    <a:lnTo>
                      <a:pt x="284" y="153"/>
                    </a:lnTo>
                    <a:lnTo>
                      <a:pt x="351" y="110"/>
                    </a:lnTo>
                    <a:lnTo>
                      <a:pt x="380" y="176"/>
                    </a:lnTo>
                    <a:lnTo>
                      <a:pt x="507" y="67"/>
                    </a:lnTo>
                    <a:lnTo>
                      <a:pt x="531" y="158"/>
                    </a:lnTo>
                    <a:lnTo>
                      <a:pt x="380" y="518"/>
                    </a:lnTo>
                    <a:lnTo>
                      <a:pt x="331" y="728"/>
                    </a:lnTo>
                    <a:lnTo>
                      <a:pt x="308" y="656"/>
                    </a:lnTo>
                    <a:lnTo>
                      <a:pt x="375" y="428"/>
                    </a:lnTo>
                    <a:lnTo>
                      <a:pt x="478" y="172"/>
                    </a:lnTo>
                    <a:lnTo>
                      <a:pt x="436" y="172"/>
                    </a:lnTo>
                    <a:lnTo>
                      <a:pt x="369" y="281"/>
                    </a:lnTo>
                    <a:lnTo>
                      <a:pt x="331" y="167"/>
                    </a:lnTo>
                    <a:lnTo>
                      <a:pt x="289" y="214"/>
                    </a:lnTo>
                    <a:lnTo>
                      <a:pt x="275" y="301"/>
                    </a:lnTo>
                    <a:lnTo>
                      <a:pt x="242" y="295"/>
                    </a:lnTo>
                    <a:lnTo>
                      <a:pt x="228" y="82"/>
                    </a:lnTo>
                    <a:lnTo>
                      <a:pt x="142" y="252"/>
                    </a:lnTo>
                    <a:lnTo>
                      <a:pt x="47" y="181"/>
                    </a:lnTo>
                    <a:lnTo>
                      <a:pt x="190" y="433"/>
                    </a:lnTo>
                    <a:lnTo>
                      <a:pt x="232" y="647"/>
                    </a:lnTo>
                    <a:lnTo>
                      <a:pt x="195" y="832"/>
                    </a:lnTo>
                    <a:lnTo>
                      <a:pt x="195" y="832"/>
                    </a:lnTo>
                    <a:close/>
                  </a:path>
                </a:pathLst>
              </a:custGeom>
              <a:solidFill>
                <a:srgbClr val="EFDC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mc:AlternateContent xmlns:mc="http://schemas.openxmlformats.org/markup-compatibility/2006" xmlns:a14="http://schemas.microsoft.com/office/drawing/2010/main">
          <mc:Choice Requires="a14">
            <p:graphicFrame>
              <p:nvGraphicFramePr>
                <p:cNvPr id="72" name="Object 48">
                  <a:extLst>
                    <a:ext uri="{FF2B5EF4-FFF2-40B4-BE49-F238E27FC236}">
                      <a16:creationId xmlns:a16="http://schemas.microsoft.com/office/drawing/2014/main" id="{EF795F94-7C83-584D-9F19-D4F2D59D6C34}"/>
                    </a:ext>
                  </a:extLst>
                </p:cNvPr>
                <p:cNvGraphicFramePr>
                  <a:graphicFrameLocks noChangeAspect="1"/>
                </p:cNvGraphicFramePr>
                <p:nvPr/>
              </p:nvGraphicFramePr>
              <p:xfrm>
                <a:off x="2848" y="2574"/>
                <a:ext cx="364" cy="783"/>
              </p:xfrm>
              <a:graphic>
                <a:graphicData uri="http://schemas.openxmlformats.org/presentationml/2006/ole">
                  <mc:AlternateContent>
                    <mc:Choice xmlns:v="urn:schemas-microsoft-com:vml" Requires="v">
                      <p:oleObj spid="_x0000_s123810" name="Clip" r:id="rId11" imgW="14871700" imgH="31978600" progId="MS_ClipArt_Gallery.2">
                        <p:embed/>
                      </p:oleObj>
                    </mc:Choice>
                    <mc:Fallback>
                      <p:oleObj name="Clip" r:id="rId11" imgW="14871700" imgH="31978600" progId="MS_ClipArt_Gallery.2">
                        <p:embed/>
                        <p:pic>
                          <p:nvPicPr>
                            <p:cNvPr id="72" name="Object 48">
                              <a:extLst>
                                <a:ext uri="{FF2B5EF4-FFF2-40B4-BE49-F238E27FC236}">
                                  <a16:creationId xmlns:a16="http://schemas.microsoft.com/office/drawing/2014/main" id="{EF795F94-7C83-584D-9F19-D4F2D59D6C34}"/>
                                </a:ext>
                              </a:extLst>
                            </p:cNvPr>
                            <p:cNvPicPr>
                              <a:picLocks noChangeAspect="1" noChangeArrowheads="1"/>
                            </p:cNvPicPr>
                            <p:nvPr/>
                          </p:nvPicPr>
                          <p:blipFill>
                            <a:blip r:embed="rId12">
                              <a:extLst>
                                <a:ext uri="{28A0092B-C50C-407E-A947-70E740481C1C}">
                                  <a14:useLocalDpi val="0"/>
                                </a:ext>
                              </a:extLst>
                            </a:blip>
                            <a:srcRect/>
                            <a:stretch>
                              <a:fillRect/>
                            </a:stretch>
                          </p:blipFill>
                          <p:spPr bwMode="auto">
                            <a:xfrm>
                              <a:off x="2848" y="2574"/>
                              <a:ext cx="364" cy="783"/>
                            </a:xfrm>
                            <a:prstGeom prst="rect">
                              <a:avLst/>
                            </a:prstGeom>
                            <a:solidFill>
                              <a:srgbClr val="EFDCCD"/>
                            </a:solidFill>
                            <a:ln>
                              <a:noFill/>
                            </a:ln>
                            <a:effectLst/>
                            <a:extLst>
                              <a:ext uri="{91240B29-F687-4F45-9708-019B960494DF}">
                                <a14:hiddenLine w="9525">
                                  <a:solidFill>
                                    <a:srgbClr val="000000"/>
                                  </a:solidFill>
                                  <a:miter lim="800000"/>
                                  <a:headEnd/>
                                  <a:tailEnd/>
                                </a14:hiddenLine>
                              </a:ext>
                              <a:ext uri="{AF507438-7753-43E0-B8FC-AC1667EBCBE1}">
                                <a14:hiddenEffects>
                                  <a:effectLst>
                                    <a:outerShdw blurRad="63500" dist="38099" dir="2700000" algn="ctr" rotWithShape="0">
                                      <a:srgbClr val="000000">
                                        <a:alpha val="74998"/>
                                      </a:srgbClr>
                                    </a:outerShdw>
                                  </a:effectLst>
                                </a14:hiddenEffects>
                              </a:ext>
                            </a:extLst>
                          </p:spPr>
                        </p:pic>
                      </p:oleObj>
                    </mc:Fallback>
                  </mc:AlternateContent>
                </a:graphicData>
              </a:graphic>
            </p:graphicFrame>
          </mc:Choice>
          <mc:Fallback xmlns="">
            <p:graphicFrame>
              <p:nvGraphicFramePr>
                <p:cNvPr id="72" name="Object 48">
                  <a:extLst>
                    <a:ext uri="{FF2B5EF4-FFF2-40B4-BE49-F238E27FC236}">
                      <a16:creationId xmlns:a16="http://schemas.microsoft.com/office/drawing/2014/main" id="{EF795F94-7C83-584D-9F19-D4F2D59D6C34}"/>
                    </a:ext>
                  </a:extLst>
                </p:cNvPr>
                <p:cNvGraphicFramePr>
                  <a:graphicFrameLocks noChangeAspect="1"/>
                </p:cNvGraphicFramePr>
                <p:nvPr/>
              </p:nvGraphicFramePr>
              <p:xfrm>
                <a:off x="2848" y="2574"/>
                <a:ext cx="364" cy="783"/>
              </p:xfrm>
              <a:graphic>
                <a:graphicData uri="http://schemas.openxmlformats.org/presentationml/2006/ole">
                  <mc:AlternateContent>
                    <mc:Choice xmlns:v="urn:schemas-microsoft-com:vml" Requires="v">
                      <p:oleObj spid="_x0000_s119814" name="Clip" r:id="rId13" imgW="14871700" imgH="31978600" progId="MS_ClipArt_Gallery.2">
                        <p:embed/>
                      </p:oleObj>
                    </mc:Choice>
                    <mc:Fallback>
                      <p:oleObj name="Clip" r:id="rId13" imgW="14871700" imgH="31978600" progId="MS_ClipArt_Gallery.2">
                        <p:embed/>
                        <p:pic>
                          <p:nvPicPr>
                            <p:cNvPr id="72" name="Object 48">
                              <a:extLst>
                                <a:ext uri="{FF2B5EF4-FFF2-40B4-BE49-F238E27FC236}">
                                  <a16:creationId xmlns:a16="http://schemas.microsoft.com/office/drawing/2014/main" id="{EF795F94-7C83-584D-9F19-D4F2D59D6C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8" y="2574"/>
                              <a:ext cx="364" cy="783"/>
                            </a:xfrm>
                            <a:prstGeom prst="rect">
                              <a:avLst/>
                            </a:prstGeom>
                            <a:solidFill>
                              <a:srgbClr val="EFDCC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mc:Fallback>
        </mc:AlternateContent>
      </p:grpSp>
      <p:grpSp>
        <p:nvGrpSpPr>
          <p:cNvPr id="2" name="Group 1">
            <a:extLst>
              <a:ext uri="{FF2B5EF4-FFF2-40B4-BE49-F238E27FC236}">
                <a16:creationId xmlns:a16="http://schemas.microsoft.com/office/drawing/2014/main" id="{3E240594-1E9F-7D40-A094-BE101971EBB3}"/>
              </a:ext>
            </a:extLst>
          </p:cNvPr>
          <p:cNvGrpSpPr/>
          <p:nvPr/>
        </p:nvGrpSpPr>
        <p:grpSpPr>
          <a:xfrm>
            <a:off x="196610" y="3973484"/>
            <a:ext cx="11481887" cy="2746271"/>
            <a:chOff x="196610" y="3973484"/>
            <a:chExt cx="11481887" cy="2746271"/>
          </a:xfrm>
        </p:grpSpPr>
        <mc:AlternateContent xmlns:mc="http://schemas.openxmlformats.org/markup-compatibility/2006" xmlns:a14="http://schemas.microsoft.com/office/drawing/2010/main">
          <mc:Choice Requires="a14">
            <p:sp>
              <p:nvSpPr>
                <p:cNvPr id="2096131" name="Rectangle 3"/>
                <p:cNvSpPr>
                  <a:spLocks noChangeArrowheads="1"/>
                </p:cNvSpPr>
                <p:nvPr/>
              </p:nvSpPr>
              <p:spPr bwMode="auto">
                <a:xfrm>
                  <a:off x="465511" y="5149452"/>
                  <a:ext cx="11212986" cy="15703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marL="0" indent="0"/>
                  <a:r>
                    <a:rPr lang="en-US" altLang="en-US">
                      <a:latin typeface="Calibri" panose="020F0502020204030204" pitchFamily="34" charset="0"/>
                      <a:cs typeface="Calibri" panose="020F0502020204030204" pitchFamily="34" charset="0"/>
                    </a:rPr>
                    <a:t>In contrast to the soccer ball, the light flash does</a:t>
                  </a:r>
                  <a:r>
                    <a:rPr lang="en-US" altLang="en-US">
                      <a:solidFill>
                        <a:schemeClr val="bg2"/>
                      </a:solidFill>
                      <a:latin typeface="Calibri" panose="020F0502020204030204" pitchFamily="34" charset="0"/>
                      <a:cs typeface="Calibri" panose="020F0502020204030204" pitchFamily="34" charset="0"/>
                    </a:rPr>
                    <a:t> </a:t>
                  </a:r>
                  <a:r>
                    <a:rPr lang="en-US" altLang="en-US" i="1">
                      <a:solidFill>
                        <a:srgbClr val="FF0000"/>
                      </a:solidFill>
                      <a:latin typeface="Calibri" panose="020F0502020204030204" pitchFamily="34" charset="0"/>
                      <a:cs typeface="Calibri" panose="020F0502020204030204" pitchFamily="34" charset="0"/>
                    </a:rPr>
                    <a:t>not</a:t>
                  </a:r>
                  <a:r>
                    <a:rPr lang="en-US" altLang="en-US">
                      <a:solidFill>
                        <a:srgbClr val="FF0000"/>
                      </a:solidFill>
                      <a:latin typeface="Calibri" panose="020F0502020204030204" pitchFamily="34" charset="0"/>
                      <a:cs typeface="Calibri" panose="020F0502020204030204" pitchFamily="34" charset="0"/>
                    </a:rPr>
                    <a:t> </a:t>
                  </a:r>
                  <a:r>
                    <a:rPr lang="en-US" altLang="en-US">
                      <a:latin typeface="Calibri" panose="020F0502020204030204" pitchFamily="34" charset="0"/>
                      <a:cs typeface="Calibri" panose="020F0502020204030204" pitchFamily="34" charset="0"/>
                    </a:rPr>
                    <a:t>move with a speed of</a:t>
                  </a:r>
                  <a:r>
                    <a:rPr lang="en-US" altLang="en-US">
                      <a:solidFill>
                        <a:schemeClr val="bg2"/>
                      </a:solidFill>
                      <a:latin typeface="Calibri" panose="020F0502020204030204" pitchFamily="34" charset="0"/>
                      <a:cs typeface="Calibri" panose="020F0502020204030204" pitchFamily="34" charset="0"/>
                    </a:rPr>
                    <a:t> </a:t>
                  </a:r>
                  <a14:m>
                    <m:oMath xmlns:m="http://schemas.openxmlformats.org/officeDocument/2006/math">
                      <m:r>
                        <a:rPr lang="en-US" altLang="en-US" i="1">
                          <a:latin typeface="Cambria Math" panose="02040503050406030204" pitchFamily="18" charset="0"/>
                          <a:cs typeface="Calibri" panose="020F0502020204030204" pitchFamily="34" charset="0"/>
                        </a:rPr>
                        <m:t>𝑣</m:t>
                      </m:r>
                      <m:r>
                        <a:rPr lang="en-US" altLang="en-US" i="1">
                          <a:latin typeface="Cambria Math" panose="02040503050406030204" pitchFamily="18" charset="0"/>
                          <a:cs typeface="Calibri" panose="020F0502020204030204" pitchFamily="34" charset="0"/>
                        </a:rPr>
                        <m:t>=</m:t>
                      </m:r>
                      <m:sSub>
                        <m:sSubPr>
                          <m:ctrlPr>
                            <a:rPr lang="en-US" altLang="en-US" i="1">
                              <a:latin typeface="Cambria Math" panose="02040503050406030204" pitchFamily="18" charset="0"/>
                              <a:cs typeface="Calibri" panose="020F0502020204030204" pitchFamily="34" charset="0"/>
                            </a:rPr>
                          </m:ctrlPr>
                        </m:sSubPr>
                        <m:e>
                          <m:r>
                            <a:rPr lang="en-US" altLang="en-US" i="1" err="1">
                              <a:latin typeface="Cambria Math" panose="02040503050406030204" pitchFamily="18" charset="0"/>
                              <a:cs typeface="Calibri" panose="020F0502020204030204" pitchFamily="34" charset="0"/>
                            </a:rPr>
                            <m:t>𝑐</m:t>
                          </m:r>
                        </m:e>
                        <m:sub>
                          <m:r>
                            <a:rPr lang="en-US" altLang="en-US" i="1">
                              <a:latin typeface="Cambria Math" panose="02040503050406030204" pitchFamily="18" charset="0"/>
                              <a:cs typeface="Calibri" panose="020F0502020204030204" pitchFamily="34" charset="0"/>
                            </a:rPr>
                            <m:t>0</m:t>
                          </m:r>
                        </m:sub>
                      </m:sSub>
                      <m:r>
                        <a:rPr lang="en-US" altLang="en-US" i="1" err="1">
                          <a:latin typeface="Cambria Math" panose="02040503050406030204" pitchFamily="18" charset="0"/>
                          <a:cs typeface="Calibri" panose="020F0502020204030204" pitchFamily="34" charset="0"/>
                        </a:rPr>
                        <m:t>+</m:t>
                      </m:r>
                      <m:sSub>
                        <m:sSubPr>
                          <m:ctrlPr>
                            <a:rPr lang="en-US" altLang="en-US" i="1">
                              <a:latin typeface="Cambria Math" panose="02040503050406030204" pitchFamily="18" charset="0"/>
                              <a:cs typeface="Calibri" panose="020F0502020204030204" pitchFamily="34" charset="0"/>
                            </a:rPr>
                          </m:ctrlPr>
                        </m:sSubPr>
                        <m:e>
                          <m:r>
                            <a:rPr lang="en-US" altLang="en-US" i="1" err="1">
                              <a:latin typeface="Cambria Math" panose="02040503050406030204" pitchFamily="18" charset="0"/>
                              <a:cs typeface="Calibri" panose="020F0502020204030204" pitchFamily="34" charset="0"/>
                            </a:rPr>
                            <m:t>𝑐</m:t>
                          </m:r>
                        </m:e>
                        <m:sub>
                          <m:r>
                            <a:rPr lang="en-US" altLang="en-US" i="1">
                              <a:latin typeface="Cambria Math" panose="02040503050406030204" pitchFamily="18" charset="0"/>
                              <a:cs typeface="Calibri" panose="020F0502020204030204" pitchFamily="34" charset="0"/>
                            </a:rPr>
                            <m:t>0</m:t>
                          </m:r>
                        </m:sub>
                      </m:sSub>
                      <m:r>
                        <a:rPr lang="en-US" altLang="en-US" i="1">
                          <a:latin typeface="Cambria Math" panose="02040503050406030204" pitchFamily="18" charset="0"/>
                          <a:cs typeface="Calibri" panose="020F0502020204030204" pitchFamily="34" charset="0"/>
                        </a:rPr>
                        <m:t>/2</m:t>
                      </m:r>
                    </m:oMath>
                  </a14:m>
                  <a:r>
                    <a:rPr lang="en-US" altLang="en-US">
                      <a:latin typeface="Calibri" panose="020F0502020204030204" pitchFamily="34" charset="0"/>
                      <a:cs typeface="Calibri" panose="020F0502020204030204" pitchFamily="34" charset="0"/>
                    </a:rPr>
                    <a:t>, but only with</a:t>
                  </a:r>
                  <a:r>
                    <a:rPr lang="en-US" altLang="en-US">
                      <a:solidFill>
                        <a:schemeClr val="bg2"/>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en-US" i="1">
                              <a:latin typeface="Cambria Math" panose="02040503050406030204" pitchFamily="18" charset="0"/>
                              <a:cs typeface="Calibri" panose="020F0502020204030204" pitchFamily="34" charset="0"/>
                            </a:rPr>
                          </m:ctrlPr>
                        </m:sSubPr>
                        <m:e>
                          <m:r>
                            <a:rPr lang="en-US" altLang="en-US" i="1" err="1">
                              <a:latin typeface="Cambria Math" panose="02040503050406030204" pitchFamily="18" charset="0"/>
                              <a:cs typeface="Calibri" panose="020F0502020204030204" pitchFamily="34" charset="0"/>
                            </a:rPr>
                            <m:t>𝑐</m:t>
                          </m:r>
                        </m:e>
                        <m:sub>
                          <m:r>
                            <a:rPr lang="en-US" altLang="en-US" i="1">
                              <a:latin typeface="Cambria Math" panose="02040503050406030204" pitchFamily="18" charset="0"/>
                              <a:cs typeface="Calibri" panose="020F0502020204030204" pitchFamily="34" charset="0"/>
                            </a:rPr>
                            <m:t>0</m:t>
                          </m:r>
                        </m:sub>
                      </m:sSub>
                    </m:oMath>
                  </a14:m>
                  <a:r>
                    <a:rPr lang="en-US" altLang="en-US">
                      <a:latin typeface="Calibri" panose="020F0502020204030204" pitchFamily="34" charset="0"/>
                      <a:cs typeface="Calibri" panose="020F0502020204030204" pitchFamily="34" charset="0"/>
                    </a:rPr>
                    <a:t>! While the light is going, the boxcar has actually</a:t>
                  </a:r>
                  <a:r>
                    <a:rPr lang="en-US" altLang="en-US">
                      <a:solidFill>
                        <a:schemeClr val="bg2"/>
                      </a:solidFill>
                      <a:latin typeface="Calibri" panose="020F0502020204030204" pitchFamily="34" charset="0"/>
                      <a:cs typeface="Calibri" panose="020F0502020204030204" pitchFamily="34" charset="0"/>
                    </a:rPr>
                    <a:t> </a:t>
                  </a:r>
                  <a:r>
                    <a:rPr lang="en-US" altLang="en-US" i="1">
                      <a:solidFill>
                        <a:srgbClr val="057211"/>
                      </a:solidFill>
                      <a:latin typeface="Calibri" panose="020F0502020204030204" pitchFamily="34" charset="0"/>
                      <a:cs typeface="Calibri" panose="020F0502020204030204" pitchFamily="34" charset="0"/>
                    </a:rPr>
                    <a:t>advanced</a:t>
                  </a:r>
                  <a:r>
                    <a:rPr lang="en-US" altLang="en-US">
                      <a:latin typeface="Calibri" panose="020F0502020204030204" pitchFamily="34" charset="0"/>
                      <a:cs typeface="Calibri" panose="020F0502020204030204" pitchFamily="34" charset="0"/>
                    </a:rPr>
                    <a:t>!  Therefore, the light will need</a:t>
                  </a:r>
                  <a:r>
                    <a:rPr lang="en-US" altLang="en-US">
                      <a:solidFill>
                        <a:srgbClr val="1FA589"/>
                      </a:solidFill>
                      <a:latin typeface="Calibri" panose="020F0502020204030204" pitchFamily="34" charset="0"/>
                      <a:cs typeface="Calibri" panose="020F0502020204030204" pitchFamily="34" charset="0"/>
                    </a:rPr>
                    <a:t> </a:t>
                  </a:r>
                  <a:r>
                    <a:rPr lang="en-US" altLang="en-US" i="1">
                      <a:solidFill>
                        <a:srgbClr val="057211"/>
                      </a:solidFill>
                      <a:latin typeface="Calibri" panose="020F0502020204030204" pitchFamily="34" charset="0"/>
                      <a:cs typeface="Calibri" panose="020F0502020204030204" pitchFamily="34" charset="0"/>
                    </a:rPr>
                    <a:t>longer</a:t>
                  </a:r>
                  <a:r>
                    <a:rPr lang="en-US" altLang="en-US">
                      <a:solidFill>
                        <a:srgbClr val="057211"/>
                      </a:solidFill>
                      <a:latin typeface="Calibri" panose="020F0502020204030204" pitchFamily="34" charset="0"/>
                      <a:cs typeface="Calibri" panose="020F0502020204030204" pitchFamily="34" charset="0"/>
                    </a:rPr>
                    <a:t> </a:t>
                  </a:r>
                  <a:r>
                    <a:rPr lang="en-US" altLang="en-US">
                      <a:latin typeface="Calibri" panose="020F0502020204030204" pitchFamily="34" charset="0"/>
                      <a:cs typeface="Calibri" panose="020F0502020204030204" pitchFamily="34" charset="0"/>
                    </a:rPr>
                    <a:t>according to the prof on the station compared to the student in the boxcar.</a:t>
                  </a:r>
                </a:p>
              </p:txBody>
            </p:sp>
          </mc:Choice>
          <mc:Fallback xmlns="">
            <p:sp>
              <p:nvSpPr>
                <p:cNvPr id="2096131" name="Rectangle 3"/>
                <p:cNvSpPr>
                  <a:spLocks noRot="1" noChangeAspect="1" noMove="1" noResize="1" noEditPoints="1" noAdjustHandles="1" noChangeArrowheads="1" noChangeShapeType="1" noTextEdit="1"/>
                </p:cNvSpPr>
                <p:nvPr/>
              </p:nvSpPr>
              <p:spPr bwMode="auto">
                <a:xfrm>
                  <a:off x="465511" y="5149452"/>
                  <a:ext cx="11212986" cy="1570303"/>
                </a:xfrm>
                <a:prstGeom prst="rect">
                  <a:avLst/>
                </a:prstGeom>
                <a:blipFill>
                  <a:blip r:embed="rId15"/>
                  <a:stretch>
                    <a:fillRect l="-792" t="-1600" r="-1244" b="-8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48" name="Rectangle 47">
              <a:extLst>
                <a:ext uri="{FF2B5EF4-FFF2-40B4-BE49-F238E27FC236}">
                  <a16:creationId xmlns:a16="http://schemas.microsoft.com/office/drawing/2014/main" id="{3DAE4851-7A37-EB4E-BB3D-AF4EE44E18E6}"/>
                </a:ext>
              </a:extLst>
            </p:cNvPr>
            <p:cNvSpPr/>
            <p:nvPr/>
          </p:nvSpPr>
          <p:spPr>
            <a:xfrm>
              <a:off x="196610" y="3973484"/>
              <a:ext cx="3698028"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249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B94784-73F6-E444-8A0C-E3543F0835E4}"/>
              </a:ext>
            </a:extLst>
          </p:cNvPr>
          <p:cNvSpPr>
            <a:spLocks noGrp="1"/>
          </p:cNvSpPr>
          <p:nvPr>
            <p:ph type="title"/>
          </p:nvPr>
        </p:nvSpPr>
        <p:spPr/>
        <p:txBody>
          <a:bodyPr/>
          <a:lstStyle/>
          <a:p>
            <a:r>
              <a:rPr lang="en-US" altLang="en-US">
                <a:ea typeface="Arial" charset="0"/>
              </a:rPr>
              <a:t>The Boxcar</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7</a:t>
            </a:fld>
            <a:endParaRPr lang="en-US"/>
          </a:p>
        </p:txBody>
      </p:sp>
      <p:sp>
        <p:nvSpPr>
          <p:cNvPr id="2096164" name="Rectangle 36"/>
          <p:cNvSpPr>
            <a:spLocks noGrp="1" noChangeArrowheads="1"/>
          </p:cNvSpPr>
          <p:nvPr>
            <p:ph idx="1"/>
          </p:nvPr>
        </p:nvSpPr>
        <p:spPr>
          <a:xfrm>
            <a:off x="299261" y="990412"/>
            <a:ext cx="11693236" cy="4031873"/>
          </a:xfrm>
          <a:noFill/>
          <a:ln/>
        </p:spPr>
        <p:txBody>
          <a:bodyPr/>
          <a:lstStyle/>
          <a:p>
            <a:pPr marL="15875" indent="-15875">
              <a:buNone/>
            </a:pPr>
            <a:r>
              <a:rPr lang="en-US" altLang="en-US" sz="3200">
                <a:latin typeface="Calibri" panose="020F0502020204030204" pitchFamily="34" charset="0"/>
                <a:ea typeface="Arial" charset="0"/>
                <a:cs typeface="Calibri" panose="020F0502020204030204" pitchFamily="34" charset="0"/>
              </a:rPr>
              <a:t>A boxcar moves right at a very high speed. A </a:t>
            </a:r>
            <a:r>
              <a:rPr lang="en-US" altLang="en-US" sz="3200">
                <a:solidFill>
                  <a:srgbClr val="057211"/>
                </a:solidFill>
                <a:latin typeface="Calibri" panose="020F0502020204030204" pitchFamily="34" charset="0"/>
                <a:ea typeface="Arial" charset="0"/>
                <a:cs typeface="Calibri" panose="020F0502020204030204" pitchFamily="34" charset="0"/>
              </a:rPr>
              <a:t>green </a:t>
            </a:r>
            <a:r>
              <a:rPr lang="en-US" altLang="en-US" sz="3200">
                <a:latin typeface="Calibri" panose="020F0502020204030204" pitchFamily="34" charset="0"/>
                <a:ea typeface="Arial" charset="0"/>
                <a:cs typeface="Calibri" panose="020F0502020204030204" pitchFamily="34" charset="0"/>
              </a:rPr>
              <a:t>flash of light moves from left to right, and a </a:t>
            </a:r>
            <a:r>
              <a:rPr lang="en-US" altLang="en-US" sz="3200">
                <a:solidFill>
                  <a:srgbClr val="0000FF"/>
                </a:solidFill>
                <a:latin typeface="Calibri" panose="020F0502020204030204" pitchFamily="34" charset="0"/>
                <a:ea typeface="Arial" charset="0"/>
                <a:cs typeface="Calibri" panose="020F0502020204030204" pitchFamily="34" charset="0"/>
              </a:rPr>
              <a:t>blue </a:t>
            </a:r>
            <a:r>
              <a:rPr lang="en-US" altLang="en-US" sz="3200">
                <a:latin typeface="Calibri" panose="020F0502020204030204" pitchFamily="34" charset="0"/>
                <a:ea typeface="Arial" charset="0"/>
                <a:cs typeface="Calibri" panose="020F0502020204030204" pitchFamily="34" charset="0"/>
              </a:rPr>
              <a:t>flash from right to left. For someone with sophisticated measuring equipment </a:t>
            </a:r>
            <a:r>
              <a:rPr lang="en-US" altLang="en-US" sz="3200">
                <a:solidFill>
                  <a:srgbClr val="FC0128"/>
                </a:solidFill>
                <a:latin typeface="Calibri" panose="020F0502020204030204" pitchFamily="34" charset="0"/>
                <a:ea typeface="Arial" charset="0"/>
                <a:cs typeface="Calibri" panose="020F0502020204030204" pitchFamily="34" charset="0"/>
              </a:rPr>
              <a:t>in the boxcar</a:t>
            </a:r>
            <a:r>
              <a:rPr lang="en-US" altLang="en-US" sz="3200">
                <a:latin typeface="Calibri" panose="020F0502020204030204" pitchFamily="34" charset="0"/>
                <a:ea typeface="Arial" charset="0"/>
                <a:cs typeface="Calibri" panose="020F0502020204030204" pitchFamily="34" charset="0"/>
              </a:rPr>
              <a:t>, which flash </a:t>
            </a:r>
            <a:r>
              <a:rPr lang="en-US" altLang="en-US" sz="3200">
                <a:solidFill>
                  <a:srgbClr val="FC0128"/>
                </a:solidFill>
                <a:latin typeface="Calibri" panose="020F0502020204030204" pitchFamily="34" charset="0"/>
                <a:ea typeface="Arial" charset="0"/>
                <a:cs typeface="Calibri" panose="020F0502020204030204" pitchFamily="34" charset="0"/>
              </a:rPr>
              <a:t>takes longer</a:t>
            </a:r>
            <a:r>
              <a:rPr lang="en-US" altLang="en-US" sz="3200">
                <a:latin typeface="Calibri" panose="020F0502020204030204" pitchFamily="34" charset="0"/>
                <a:ea typeface="Arial" charset="0"/>
                <a:cs typeface="Calibri" panose="020F0502020204030204" pitchFamily="34" charset="0"/>
              </a:rPr>
              <a:t> to go from one end to the other?</a:t>
            </a:r>
          </a:p>
          <a:p>
            <a:pPr marL="401638" indent="-401638">
              <a:buNone/>
            </a:pPr>
            <a:endParaRPr lang="en-US" altLang="en-US" sz="32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3200">
                <a:latin typeface="Calibri" panose="020F0502020204030204" pitchFamily="34" charset="0"/>
                <a:cs typeface="Calibri" panose="020F0502020204030204" pitchFamily="34" charset="0"/>
              </a:rPr>
              <a:t>the </a:t>
            </a:r>
            <a:r>
              <a:rPr lang="en-US" altLang="en-US" sz="3200">
                <a:solidFill>
                  <a:srgbClr val="0000FF"/>
                </a:solidFill>
                <a:latin typeface="Calibri" panose="020F0502020204030204" pitchFamily="34" charset="0"/>
                <a:cs typeface="Calibri" panose="020F0502020204030204" pitchFamily="34" charset="0"/>
              </a:rPr>
              <a:t>blue </a:t>
            </a:r>
            <a:r>
              <a:rPr lang="en-US" altLang="en-US" sz="3200">
                <a:latin typeface="Calibri" panose="020F0502020204030204" pitchFamily="34" charset="0"/>
                <a:cs typeface="Calibri" panose="020F0502020204030204" pitchFamily="34" charset="0"/>
              </a:rPr>
              <a:t>flash</a:t>
            </a:r>
          </a:p>
          <a:p>
            <a:pPr marL="514350" indent="-514350">
              <a:buFont typeface="+mj-lt"/>
              <a:buAutoNum type="alphaLcParenR"/>
            </a:pPr>
            <a:r>
              <a:rPr lang="en-US" altLang="en-US" sz="3200">
                <a:latin typeface="Calibri" panose="020F0502020204030204" pitchFamily="34" charset="0"/>
                <a:cs typeface="Calibri" panose="020F0502020204030204" pitchFamily="34" charset="0"/>
              </a:rPr>
              <a:t>the </a:t>
            </a:r>
            <a:r>
              <a:rPr lang="en-US" altLang="en-US" sz="3200">
                <a:solidFill>
                  <a:srgbClr val="057211"/>
                </a:solidFill>
                <a:latin typeface="Calibri" panose="020F0502020204030204" pitchFamily="34" charset="0"/>
                <a:cs typeface="Calibri" panose="020F0502020204030204" pitchFamily="34" charset="0"/>
              </a:rPr>
              <a:t>green </a:t>
            </a:r>
            <a:r>
              <a:rPr lang="en-US" altLang="en-US" sz="3200">
                <a:latin typeface="Calibri" panose="020F0502020204030204" pitchFamily="34" charset="0"/>
                <a:cs typeface="Calibri" panose="020F0502020204030204" pitchFamily="34" charset="0"/>
              </a:rPr>
              <a:t>flash</a:t>
            </a:r>
            <a:endParaRPr lang="en-US" altLang="en-US" sz="3200" baseline="30000">
              <a:latin typeface="Calibri" panose="020F0502020204030204" pitchFamily="34" charset="0"/>
              <a:cs typeface="Calibri" panose="020F0502020204030204" pitchFamily="34" charset="0"/>
            </a:endParaRPr>
          </a:p>
          <a:p>
            <a:pPr marL="514350" indent="-514350">
              <a:buFont typeface="+mj-lt"/>
              <a:buAutoNum type="alphaLcParenR"/>
            </a:pPr>
            <a:r>
              <a:rPr lang="en-US" altLang="en-US" sz="3200">
                <a:solidFill>
                  <a:srgbClr val="FC0128"/>
                </a:solidFill>
                <a:latin typeface="Calibri" panose="020F0502020204030204" pitchFamily="34" charset="0"/>
                <a:cs typeface="Calibri" panose="020F0502020204030204" pitchFamily="34" charset="0"/>
              </a:rPr>
              <a:t>both the same</a:t>
            </a:r>
          </a:p>
        </p:txBody>
      </p:sp>
      <p:grpSp>
        <p:nvGrpSpPr>
          <p:cNvPr id="2" name="Group 1">
            <a:extLst>
              <a:ext uri="{FF2B5EF4-FFF2-40B4-BE49-F238E27FC236}">
                <a16:creationId xmlns:a16="http://schemas.microsoft.com/office/drawing/2014/main" id="{AA551710-5903-9948-8C83-87AD75FDAA7B}"/>
              </a:ext>
            </a:extLst>
          </p:cNvPr>
          <p:cNvGrpSpPr/>
          <p:nvPr/>
        </p:nvGrpSpPr>
        <p:grpSpPr>
          <a:xfrm>
            <a:off x="96858" y="4488873"/>
            <a:ext cx="11581639" cy="2230882"/>
            <a:chOff x="96858" y="4488873"/>
            <a:chExt cx="11581639" cy="2230882"/>
          </a:xfrm>
        </p:grpSpPr>
        <mc:AlternateContent xmlns:mc="http://schemas.openxmlformats.org/markup-compatibility/2006" xmlns:a14="http://schemas.microsoft.com/office/drawing/2010/main">
          <mc:Choice Requires="a14">
            <p:sp>
              <p:nvSpPr>
                <p:cNvPr id="2096131" name="Rectangle 3"/>
                <p:cNvSpPr>
                  <a:spLocks noChangeArrowheads="1"/>
                </p:cNvSpPr>
                <p:nvPr/>
              </p:nvSpPr>
              <p:spPr bwMode="auto">
                <a:xfrm>
                  <a:off x="465511" y="5149452"/>
                  <a:ext cx="11212986" cy="1570303"/>
                </a:xfrm>
                <a:prstGeom prst="rect">
                  <a:avLst/>
                </a:prstGeom>
                <a:noFill/>
                <a:ln>
                  <a:noFill/>
                </a:ln>
                <a:effectLst>
                  <a:outerShdw blurRad="63500" dist="38099" dir="2700000" algn="ctr" rotWithShape="0">
                    <a:schemeClr val="bg2">
                      <a:alpha val="74998"/>
                    </a:schemeClr>
                  </a:outerShdw>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square"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marL="15875" indent="-15875"/>
                  <a:r>
                    <a:rPr lang="en-US" altLang="en-US" sz="3200">
                      <a:latin typeface="Calibri" panose="020F0502020204030204" pitchFamily="34" charset="0"/>
                      <a:cs typeface="Calibri" panose="020F0502020204030204" pitchFamily="34" charset="0"/>
                    </a:rPr>
                    <a:t>	The speed of light is </a:t>
                  </a:r>
                  <a14:m>
                    <m:oMath xmlns:m="http://schemas.openxmlformats.org/officeDocument/2006/math">
                      <m:sSub>
                        <m:sSubPr>
                          <m:ctrlPr>
                            <a:rPr lang="en-US" altLang="en-US" sz="3200" b="0" i="1" smtClean="0">
                              <a:latin typeface="Cambria Math" panose="02040503050406030204" pitchFamily="18" charset="0"/>
                              <a:cs typeface="Calibri" panose="020F0502020204030204" pitchFamily="34" charset="0"/>
                            </a:rPr>
                          </m:ctrlPr>
                        </m:sSubPr>
                        <m:e>
                          <m:r>
                            <a:rPr lang="en-US" altLang="en-US" sz="3200" i="1" smtClean="0">
                              <a:latin typeface="Cambria Math" panose="02040503050406030204" pitchFamily="18" charset="0"/>
                              <a:cs typeface="Calibri" panose="020F0502020204030204" pitchFamily="34" charset="0"/>
                            </a:rPr>
                            <m:t>𝑐</m:t>
                          </m:r>
                        </m:e>
                        <m:sub>
                          <m:r>
                            <a:rPr lang="en-US" altLang="en-US" sz="3200" b="0" i="1" smtClean="0">
                              <a:latin typeface="Cambria Math" panose="02040503050406030204" pitchFamily="18" charset="0"/>
                              <a:cs typeface="Calibri" panose="020F0502020204030204" pitchFamily="34" charset="0"/>
                            </a:rPr>
                            <m:t>0</m:t>
                          </m:r>
                        </m:sub>
                      </m:sSub>
                    </m:oMath>
                  </a14:m>
                  <a:r>
                    <a:rPr lang="en-US" altLang="en-US" sz="3200">
                      <a:latin typeface="Calibri" panose="020F0502020204030204" pitchFamily="34" charset="0"/>
                      <a:cs typeface="Calibri" panose="020F0502020204030204" pitchFamily="34" charset="0"/>
                    </a:rPr>
                    <a:t> inside the boxcar, and the distance that each flash must travel is </a:t>
                  </a:r>
                  <a14:m>
                    <m:oMath xmlns:m="http://schemas.openxmlformats.org/officeDocument/2006/math">
                      <m:r>
                        <a:rPr lang="en-US" altLang="en-US" sz="3200" i="1" smtClean="0">
                          <a:latin typeface="Cambria Math" panose="02040503050406030204" pitchFamily="18" charset="0"/>
                          <a:cs typeface="Calibri" panose="020F0502020204030204" pitchFamily="34" charset="0"/>
                        </a:rPr>
                        <m:t>𝐿</m:t>
                      </m:r>
                    </m:oMath>
                  </a14:m>
                  <a:r>
                    <a:rPr lang="en-US" altLang="en-US" sz="3200">
                      <a:latin typeface="Calibri" panose="020F0502020204030204" pitchFamily="34" charset="0"/>
                      <a:cs typeface="Calibri" panose="020F0502020204030204" pitchFamily="34" charset="0"/>
                    </a:rPr>
                    <a:t> (length of boxcar). So</a:t>
                  </a:r>
                  <a:r>
                    <a:rPr lang="en-US" altLang="en-US" sz="3200">
                      <a:solidFill>
                        <a:schemeClr val="bg2"/>
                      </a:solidFill>
                      <a:latin typeface="Calibri" panose="020F0502020204030204" pitchFamily="34" charset="0"/>
                      <a:cs typeface="Calibri" panose="020F0502020204030204" pitchFamily="34" charset="0"/>
                    </a:rPr>
                    <a:t> </a:t>
                  </a:r>
                  <a:r>
                    <a:rPr lang="en-US" altLang="en-US" sz="3200">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each flash will take </a:t>
                  </a:r>
                  <a14:m>
                    <m:oMath xmlns:m="http://schemas.openxmlformats.org/officeDocument/2006/math">
                      <m:r>
                        <a:rPr lang="en-US" altLang="en-US" sz="3200" i="1" smtClean="0">
                          <a:effectLst/>
                          <a:latin typeface="Cambria Math" panose="02040503050406030204" pitchFamily="18" charset="0"/>
                          <a:cs typeface="Calibri" panose="020F0502020204030204" pitchFamily="34" charset="0"/>
                        </a:rPr>
                        <m:t>𝑡</m:t>
                      </m:r>
                      <m:r>
                        <a:rPr lang="en-US" altLang="en-US" sz="3200" i="1" smtClean="0">
                          <a:effectLst/>
                          <a:latin typeface="Cambria Math" panose="02040503050406030204" pitchFamily="18" charset="0"/>
                          <a:cs typeface="Calibri" panose="020F0502020204030204" pitchFamily="34" charset="0"/>
                        </a:rPr>
                        <m:t>=</m:t>
                      </m:r>
                      <m:r>
                        <a:rPr lang="en-US" altLang="en-US" sz="3200" i="1" smtClean="0">
                          <a:effectLst/>
                          <a:latin typeface="Cambria Math" panose="02040503050406030204" pitchFamily="18" charset="0"/>
                          <a:cs typeface="Calibri" panose="020F0502020204030204" pitchFamily="34" charset="0"/>
                        </a:rPr>
                        <m:t>𝐿</m:t>
                      </m:r>
                      <m:r>
                        <a:rPr lang="en-US" altLang="en-US" sz="3200" i="1">
                          <a:effectLst/>
                          <a:latin typeface="Cambria Math" panose="02040503050406030204" pitchFamily="18" charset="0"/>
                          <a:cs typeface="Calibri" panose="020F0502020204030204" pitchFamily="34" charset="0"/>
                        </a:rPr>
                        <m:t>/</m:t>
                      </m:r>
                      <m:sSub>
                        <m:sSubPr>
                          <m:ctrlPr>
                            <a:rPr lang="en-US" altLang="en-US" sz="3200" b="0" i="1" smtClean="0">
                              <a:effectLst/>
                              <a:latin typeface="Cambria Math" panose="02040503050406030204" pitchFamily="18" charset="0"/>
                              <a:cs typeface="Calibri" panose="020F0502020204030204" pitchFamily="34" charset="0"/>
                            </a:rPr>
                          </m:ctrlPr>
                        </m:sSubPr>
                        <m:e>
                          <m:r>
                            <a:rPr lang="en-US" altLang="en-US" sz="3200" i="1">
                              <a:effectLst/>
                              <a:latin typeface="Cambria Math" panose="02040503050406030204" pitchFamily="18" charset="0"/>
                              <a:cs typeface="Calibri" panose="020F0502020204030204" pitchFamily="34" charset="0"/>
                            </a:rPr>
                            <m:t>𝑐</m:t>
                          </m:r>
                        </m:e>
                        <m:sub>
                          <m:r>
                            <a:rPr lang="en-US" altLang="en-US" sz="3200" b="0" i="1" smtClean="0">
                              <a:effectLst/>
                              <a:latin typeface="Cambria Math" panose="02040503050406030204" pitchFamily="18" charset="0"/>
                              <a:cs typeface="Calibri" panose="020F0502020204030204" pitchFamily="34" charset="0"/>
                            </a:rPr>
                            <m:t>0</m:t>
                          </m:r>
                        </m:sub>
                      </m:sSub>
                    </m:oMath>
                  </a14:m>
                  <a:r>
                    <a:rPr lang="en-US" altLang="en-US" sz="3200" i="1">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a:t>
                  </a:r>
                  <a:r>
                    <a:rPr lang="en-US" altLang="en-US" sz="3200">
                      <a:solidFill>
                        <a:schemeClr val="bg2"/>
                      </a:solidFill>
                      <a:latin typeface="Calibri" panose="020F0502020204030204" pitchFamily="34" charset="0"/>
                      <a:cs typeface="Calibri" panose="020F0502020204030204" pitchFamily="34" charset="0"/>
                    </a:rPr>
                    <a:t> </a:t>
                  </a:r>
                  <a:r>
                    <a:rPr lang="en-US" altLang="en-US" sz="3200">
                      <a:latin typeface="Calibri" panose="020F0502020204030204" pitchFamily="34" charset="0"/>
                      <a:cs typeface="Calibri" panose="020F0502020204030204" pitchFamily="34" charset="0"/>
                    </a:rPr>
                    <a:t>which will be the</a:t>
                  </a:r>
                  <a:r>
                    <a:rPr lang="en-US" altLang="en-US" sz="3200">
                      <a:solidFill>
                        <a:schemeClr val="bg2"/>
                      </a:solidFill>
                      <a:latin typeface="Calibri" panose="020F0502020204030204" pitchFamily="34" charset="0"/>
                      <a:cs typeface="Calibri" panose="020F0502020204030204" pitchFamily="34" charset="0"/>
                    </a:rPr>
                    <a:t> </a:t>
                  </a:r>
                  <a:r>
                    <a:rPr lang="en-US" altLang="en-US" sz="3200">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same</a:t>
                  </a:r>
                  <a:r>
                    <a:rPr lang="en-US" altLang="en-US" sz="3200">
                      <a:solidFill>
                        <a:schemeClr val="bg2"/>
                      </a:solidFill>
                      <a:latin typeface="Calibri" panose="020F0502020204030204" pitchFamily="34" charset="0"/>
                      <a:cs typeface="Calibri" panose="020F0502020204030204" pitchFamily="34" charset="0"/>
                    </a:rPr>
                    <a:t> </a:t>
                  </a:r>
                  <a:r>
                    <a:rPr lang="en-US" altLang="en-US" sz="3200">
                      <a:latin typeface="Calibri" panose="020F0502020204030204" pitchFamily="34" charset="0"/>
                      <a:cs typeface="Calibri" panose="020F0502020204030204" pitchFamily="34" charset="0"/>
                    </a:rPr>
                    <a:t>for each one.</a:t>
                  </a:r>
                </a:p>
              </p:txBody>
            </p:sp>
          </mc:Choice>
          <mc:Fallback xmlns="">
            <p:sp>
              <p:nvSpPr>
                <p:cNvPr id="2096131" name="Rectangle 3"/>
                <p:cNvSpPr>
                  <a:spLocks noRot="1" noChangeAspect="1" noMove="1" noResize="1" noEditPoints="1" noAdjustHandles="1" noChangeArrowheads="1" noChangeShapeType="1" noTextEdit="1"/>
                </p:cNvSpPr>
                <p:nvPr/>
              </p:nvSpPr>
              <p:spPr bwMode="auto">
                <a:xfrm>
                  <a:off x="465511" y="5149452"/>
                  <a:ext cx="11212986" cy="1570303"/>
                </a:xfrm>
                <a:prstGeom prst="rect">
                  <a:avLst/>
                </a:prstGeom>
                <a:blipFill>
                  <a:blip r:embed="rId3"/>
                  <a:stretch>
                    <a:fillRect/>
                  </a:stretch>
                </a:blip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48" name="Rectangle 47">
              <a:extLst>
                <a:ext uri="{FF2B5EF4-FFF2-40B4-BE49-F238E27FC236}">
                  <a16:creationId xmlns:a16="http://schemas.microsoft.com/office/drawing/2014/main" id="{D5E1BD3B-12BB-014C-83A6-5911CA374685}"/>
                </a:ext>
              </a:extLst>
            </p:cNvPr>
            <p:cNvSpPr/>
            <p:nvPr/>
          </p:nvSpPr>
          <p:spPr>
            <a:xfrm>
              <a:off x="96858" y="4488873"/>
              <a:ext cx="3698028"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
            <a:extLst>
              <a:ext uri="{FF2B5EF4-FFF2-40B4-BE49-F238E27FC236}">
                <a16:creationId xmlns:a16="http://schemas.microsoft.com/office/drawing/2014/main" id="{884B6687-63CB-E24F-8397-32FA14607063}"/>
              </a:ext>
            </a:extLst>
          </p:cNvPr>
          <p:cNvGrpSpPr>
            <a:grpSpLocks/>
          </p:cNvGrpSpPr>
          <p:nvPr/>
        </p:nvGrpSpPr>
        <p:grpSpPr bwMode="auto">
          <a:xfrm>
            <a:off x="7020603" y="3415102"/>
            <a:ext cx="3098800" cy="1322387"/>
            <a:chOff x="3633" y="2386"/>
            <a:chExt cx="1952" cy="833"/>
          </a:xfrm>
        </p:grpSpPr>
        <p:grpSp>
          <p:nvGrpSpPr>
            <p:cNvPr id="52" name="Group 10">
              <a:extLst>
                <a:ext uri="{FF2B5EF4-FFF2-40B4-BE49-F238E27FC236}">
                  <a16:creationId xmlns:a16="http://schemas.microsoft.com/office/drawing/2014/main" id="{A5AAF415-76B4-644F-9569-A264EBC71505}"/>
                </a:ext>
              </a:extLst>
            </p:cNvPr>
            <p:cNvGrpSpPr>
              <a:grpSpLocks/>
            </p:cNvGrpSpPr>
            <p:nvPr/>
          </p:nvGrpSpPr>
          <p:grpSpPr bwMode="auto">
            <a:xfrm>
              <a:off x="3633" y="2386"/>
              <a:ext cx="1451" cy="833"/>
              <a:chOff x="4054" y="0"/>
              <a:chExt cx="1451" cy="833"/>
            </a:xfrm>
          </p:grpSpPr>
          <p:sp>
            <p:nvSpPr>
              <p:cNvPr id="61" name="Rectangle 11">
                <a:extLst>
                  <a:ext uri="{FF2B5EF4-FFF2-40B4-BE49-F238E27FC236}">
                    <a16:creationId xmlns:a16="http://schemas.microsoft.com/office/drawing/2014/main" id="{39FEE2E9-0556-474B-ABB5-7FAA5CB1D2DF}"/>
                  </a:ext>
                </a:extLst>
              </p:cNvPr>
              <p:cNvSpPr>
                <a:spLocks noChangeArrowheads="1"/>
              </p:cNvSpPr>
              <p:nvPr/>
            </p:nvSpPr>
            <p:spPr bwMode="auto">
              <a:xfrm>
                <a:off x="4054" y="0"/>
                <a:ext cx="1451" cy="600"/>
              </a:xfrm>
              <a:prstGeom prst="rect">
                <a:avLst/>
              </a:prstGeom>
              <a:solidFill>
                <a:srgbClr val="EFDCCD"/>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97" name="Group 12">
                <a:extLst>
                  <a:ext uri="{FF2B5EF4-FFF2-40B4-BE49-F238E27FC236}">
                    <a16:creationId xmlns:a16="http://schemas.microsoft.com/office/drawing/2014/main" id="{DBE145D9-A230-4C48-9CA2-1468AC846B35}"/>
                  </a:ext>
                </a:extLst>
              </p:cNvPr>
              <p:cNvGrpSpPr>
                <a:grpSpLocks/>
              </p:cNvGrpSpPr>
              <p:nvPr/>
            </p:nvGrpSpPr>
            <p:grpSpPr bwMode="auto">
              <a:xfrm>
                <a:off x="4063" y="633"/>
                <a:ext cx="1434" cy="200"/>
                <a:chOff x="4064" y="633"/>
                <a:chExt cx="1434" cy="200"/>
              </a:xfrm>
            </p:grpSpPr>
            <p:grpSp>
              <p:nvGrpSpPr>
                <p:cNvPr id="98" name="Group 13">
                  <a:extLst>
                    <a:ext uri="{FF2B5EF4-FFF2-40B4-BE49-F238E27FC236}">
                      <a16:creationId xmlns:a16="http://schemas.microsoft.com/office/drawing/2014/main" id="{B05B7401-F127-3742-87F1-179CF66ED76B}"/>
                    </a:ext>
                  </a:extLst>
                </p:cNvPr>
                <p:cNvGrpSpPr>
                  <a:grpSpLocks/>
                </p:cNvGrpSpPr>
                <p:nvPr/>
              </p:nvGrpSpPr>
              <p:grpSpPr bwMode="auto">
                <a:xfrm>
                  <a:off x="4064" y="633"/>
                  <a:ext cx="442" cy="200"/>
                  <a:chOff x="4100" y="625"/>
                  <a:chExt cx="442" cy="200"/>
                </a:xfrm>
              </p:grpSpPr>
              <p:grpSp>
                <p:nvGrpSpPr>
                  <p:cNvPr id="104" name="Group 14">
                    <a:extLst>
                      <a:ext uri="{FF2B5EF4-FFF2-40B4-BE49-F238E27FC236}">
                        <a16:creationId xmlns:a16="http://schemas.microsoft.com/office/drawing/2014/main" id="{C3398113-88FA-E643-A2BD-6B9A14A49BB6}"/>
                      </a:ext>
                    </a:extLst>
                  </p:cNvPr>
                  <p:cNvGrpSpPr>
                    <a:grpSpLocks/>
                  </p:cNvGrpSpPr>
                  <p:nvPr/>
                </p:nvGrpSpPr>
                <p:grpSpPr bwMode="auto">
                  <a:xfrm>
                    <a:off x="4100" y="625"/>
                    <a:ext cx="442" cy="200"/>
                    <a:chOff x="4100" y="625"/>
                    <a:chExt cx="442" cy="200"/>
                  </a:xfrm>
                </p:grpSpPr>
                <p:sp>
                  <p:nvSpPr>
                    <p:cNvPr id="106" name="Oval 15">
                      <a:extLst>
                        <a:ext uri="{FF2B5EF4-FFF2-40B4-BE49-F238E27FC236}">
                          <a16:creationId xmlns:a16="http://schemas.microsoft.com/office/drawing/2014/main" id="{65C11169-485C-794E-8D83-61F73668D580}"/>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7" name="Oval 16">
                      <a:extLst>
                        <a:ext uri="{FF2B5EF4-FFF2-40B4-BE49-F238E27FC236}">
                          <a16:creationId xmlns:a16="http://schemas.microsoft.com/office/drawing/2014/main" id="{00FA765A-120F-7C44-8802-94FBA9A0AEE3}"/>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105" name="Rectangle 17">
                    <a:extLst>
                      <a:ext uri="{FF2B5EF4-FFF2-40B4-BE49-F238E27FC236}">
                        <a16:creationId xmlns:a16="http://schemas.microsoft.com/office/drawing/2014/main" id="{D98DA91F-5D37-4041-8F4D-9C890CC93F5C}"/>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99" name="Group 18">
                  <a:extLst>
                    <a:ext uri="{FF2B5EF4-FFF2-40B4-BE49-F238E27FC236}">
                      <a16:creationId xmlns:a16="http://schemas.microsoft.com/office/drawing/2014/main" id="{33890713-7D21-6144-B928-717BFF8A30D8}"/>
                    </a:ext>
                  </a:extLst>
                </p:cNvPr>
                <p:cNvGrpSpPr>
                  <a:grpSpLocks/>
                </p:cNvGrpSpPr>
                <p:nvPr/>
              </p:nvGrpSpPr>
              <p:grpSpPr bwMode="auto">
                <a:xfrm>
                  <a:off x="5056" y="633"/>
                  <a:ext cx="442" cy="200"/>
                  <a:chOff x="4100" y="625"/>
                  <a:chExt cx="442" cy="200"/>
                </a:xfrm>
              </p:grpSpPr>
              <p:grpSp>
                <p:nvGrpSpPr>
                  <p:cNvPr id="100" name="Group 19">
                    <a:extLst>
                      <a:ext uri="{FF2B5EF4-FFF2-40B4-BE49-F238E27FC236}">
                        <a16:creationId xmlns:a16="http://schemas.microsoft.com/office/drawing/2014/main" id="{4681F6B6-8489-2541-BEAF-9C6C1F248D1A}"/>
                      </a:ext>
                    </a:extLst>
                  </p:cNvPr>
                  <p:cNvGrpSpPr>
                    <a:grpSpLocks/>
                  </p:cNvGrpSpPr>
                  <p:nvPr/>
                </p:nvGrpSpPr>
                <p:grpSpPr bwMode="auto">
                  <a:xfrm>
                    <a:off x="4100" y="625"/>
                    <a:ext cx="442" cy="200"/>
                    <a:chOff x="4100" y="625"/>
                    <a:chExt cx="442" cy="200"/>
                  </a:xfrm>
                </p:grpSpPr>
                <p:sp>
                  <p:nvSpPr>
                    <p:cNvPr id="102" name="Oval 20">
                      <a:extLst>
                        <a:ext uri="{FF2B5EF4-FFF2-40B4-BE49-F238E27FC236}">
                          <a16:creationId xmlns:a16="http://schemas.microsoft.com/office/drawing/2014/main" id="{C538E603-9683-764C-A643-0371B6DF1ED7}"/>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3" name="Oval 21">
                      <a:extLst>
                        <a:ext uri="{FF2B5EF4-FFF2-40B4-BE49-F238E27FC236}">
                          <a16:creationId xmlns:a16="http://schemas.microsoft.com/office/drawing/2014/main" id="{FF97AAA8-21A2-DB43-9454-7E8B3E8561C4}"/>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101" name="Rectangle 22">
                    <a:extLst>
                      <a:ext uri="{FF2B5EF4-FFF2-40B4-BE49-F238E27FC236}">
                        <a16:creationId xmlns:a16="http://schemas.microsoft.com/office/drawing/2014/main" id="{248D9215-AF75-0A4E-812A-43F16CED2261}"/>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grpSp>
        <p:grpSp>
          <p:nvGrpSpPr>
            <p:cNvPr id="53" name="Group 23">
              <a:extLst>
                <a:ext uri="{FF2B5EF4-FFF2-40B4-BE49-F238E27FC236}">
                  <a16:creationId xmlns:a16="http://schemas.microsoft.com/office/drawing/2014/main" id="{DBAC9B6B-4ECA-9848-9E2A-876C1528CCA1}"/>
                </a:ext>
              </a:extLst>
            </p:cNvPr>
            <p:cNvGrpSpPr>
              <a:grpSpLocks/>
            </p:cNvGrpSpPr>
            <p:nvPr/>
          </p:nvGrpSpPr>
          <p:grpSpPr bwMode="auto">
            <a:xfrm>
              <a:off x="3683" y="2558"/>
              <a:ext cx="348" cy="112"/>
              <a:chOff x="3932" y="632"/>
              <a:chExt cx="348" cy="112"/>
            </a:xfrm>
          </p:grpSpPr>
          <p:sp>
            <p:nvSpPr>
              <p:cNvPr id="59" name="AutoShape 24">
                <a:extLst>
                  <a:ext uri="{FF2B5EF4-FFF2-40B4-BE49-F238E27FC236}">
                    <a16:creationId xmlns:a16="http://schemas.microsoft.com/office/drawing/2014/main" id="{AB2B547A-DC9D-8140-AF7E-264D4D79E283}"/>
                  </a:ext>
                </a:extLst>
              </p:cNvPr>
              <p:cNvSpPr>
                <a:spLocks noChangeArrowheads="1"/>
              </p:cNvSpPr>
              <p:nvPr/>
            </p:nvSpPr>
            <p:spPr bwMode="auto">
              <a:xfrm>
                <a:off x="3932" y="632"/>
                <a:ext cx="128" cy="112"/>
              </a:xfrm>
              <a:prstGeom prst="irregularSeal2">
                <a:avLst/>
              </a:prstGeom>
              <a:solidFill>
                <a:srgbClr val="EFDCCD"/>
              </a:solidFill>
              <a:ln w="19050">
                <a:solidFill>
                  <a:srgbClr val="05721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0" name="Line 25">
                <a:extLst>
                  <a:ext uri="{FF2B5EF4-FFF2-40B4-BE49-F238E27FC236}">
                    <a16:creationId xmlns:a16="http://schemas.microsoft.com/office/drawing/2014/main" id="{DB791EF3-8B7E-9A4A-9272-9B52F033E83E}"/>
                  </a:ext>
                </a:extLst>
              </p:cNvPr>
              <p:cNvSpPr>
                <a:spLocks noChangeShapeType="1"/>
              </p:cNvSpPr>
              <p:nvPr/>
            </p:nvSpPr>
            <p:spPr bwMode="auto">
              <a:xfrm>
                <a:off x="4100" y="688"/>
                <a:ext cx="180" cy="0"/>
              </a:xfrm>
              <a:prstGeom prst="line">
                <a:avLst/>
              </a:prstGeom>
              <a:noFill/>
              <a:ln w="28575">
                <a:solidFill>
                  <a:srgbClr val="05721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54" name="Group 26">
              <a:extLst>
                <a:ext uri="{FF2B5EF4-FFF2-40B4-BE49-F238E27FC236}">
                  <a16:creationId xmlns:a16="http://schemas.microsoft.com/office/drawing/2014/main" id="{6AE8F8EF-5F09-6844-9DEB-A43B89C60B79}"/>
                </a:ext>
              </a:extLst>
            </p:cNvPr>
            <p:cNvGrpSpPr>
              <a:grpSpLocks/>
            </p:cNvGrpSpPr>
            <p:nvPr/>
          </p:nvGrpSpPr>
          <p:grpSpPr bwMode="auto">
            <a:xfrm flipH="1">
              <a:off x="4695" y="2722"/>
              <a:ext cx="348" cy="112"/>
              <a:chOff x="3932" y="632"/>
              <a:chExt cx="348" cy="112"/>
            </a:xfrm>
          </p:grpSpPr>
          <p:sp>
            <p:nvSpPr>
              <p:cNvPr id="57" name="AutoShape 27">
                <a:extLst>
                  <a:ext uri="{FF2B5EF4-FFF2-40B4-BE49-F238E27FC236}">
                    <a16:creationId xmlns:a16="http://schemas.microsoft.com/office/drawing/2014/main" id="{8985D13D-9DFB-FE4A-949C-ABE37578539D}"/>
                  </a:ext>
                </a:extLst>
              </p:cNvPr>
              <p:cNvSpPr>
                <a:spLocks noChangeArrowheads="1"/>
              </p:cNvSpPr>
              <p:nvPr/>
            </p:nvSpPr>
            <p:spPr bwMode="auto">
              <a:xfrm>
                <a:off x="3932" y="632"/>
                <a:ext cx="128" cy="112"/>
              </a:xfrm>
              <a:prstGeom prst="irregularSeal2">
                <a:avLst/>
              </a:prstGeom>
              <a:solidFill>
                <a:srgbClr val="EFDCCD"/>
              </a:solidFill>
              <a:ln w="1905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8" name="Line 28">
                <a:extLst>
                  <a:ext uri="{FF2B5EF4-FFF2-40B4-BE49-F238E27FC236}">
                    <a16:creationId xmlns:a16="http://schemas.microsoft.com/office/drawing/2014/main" id="{AA9F90FA-24EC-8543-A3B3-AC75D71B5FC3}"/>
                  </a:ext>
                </a:extLst>
              </p:cNvPr>
              <p:cNvSpPr>
                <a:spLocks noChangeShapeType="1"/>
              </p:cNvSpPr>
              <p:nvPr/>
            </p:nvSpPr>
            <p:spPr bwMode="auto">
              <a:xfrm>
                <a:off x="4100" y="688"/>
                <a:ext cx="180" cy="0"/>
              </a:xfrm>
              <a:prstGeom prst="line">
                <a:avLst/>
              </a:prstGeom>
              <a:noFill/>
              <a:ln w="28575">
                <a:solidFill>
                  <a:srgbClr val="0000FF"/>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55" name="Line 29">
              <a:extLst>
                <a:ext uri="{FF2B5EF4-FFF2-40B4-BE49-F238E27FC236}">
                  <a16:creationId xmlns:a16="http://schemas.microsoft.com/office/drawing/2014/main" id="{92248395-36B0-5D4E-9E0D-DD42174B2609}"/>
                </a:ext>
              </a:extLst>
            </p:cNvPr>
            <p:cNvSpPr>
              <a:spLocks noChangeShapeType="1"/>
            </p:cNvSpPr>
            <p:nvPr/>
          </p:nvSpPr>
          <p:spPr bwMode="auto">
            <a:xfrm>
              <a:off x="5103" y="2670"/>
              <a:ext cx="40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56" name="Text Box 30">
                  <a:extLst>
                    <a:ext uri="{FF2B5EF4-FFF2-40B4-BE49-F238E27FC236}">
                      <a16:creationId xmlns:a16="http://schemas.microsoft.com/office/drawing/2014/main" id="{0A795C7D-C275-E449-8B3D-39E92E8C9A5E}"/>
                    </a:ext>
                  </a:extLst>
                </p:cNvPr>
                <p:cNvSpPr txBox="1">
                  <a:spLocks noChangeArrowheads="1"/>
                </p:cNvSpPr>
                <p:nvPr/>
              </p:nvSpPr>
              <p:spPr bwMode="auto">
                <a:xfrm>
                  <a:off x="5315" y="2703"/>
                  <a:ext cx="270" cy="268"/>
                </a:xfrm>
                <a:prstGeom prst="rect">
                  <a:avLst/>
                </a:prstGeom>
                <a:noFill/>
                <a:ln>
                  <a:noFill/>
                </a:ln>
                <a:effectLst/>
                <a:extLst>
                  <a:ext uri="{91240B29-F687-4F45-9708-019B960494DF}">
                    <a14:hiddenLine w="38100">
                      <a:solidFill>
                        <a:schemeClr val="accent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altLang="en-US" sz="2400" b="0" i="1" smtClean="0">
                                <a:latin typeface="Cambria Math" panose="02040503050406030204" pitchFamily="18" charset="0"/>
                              </a:rPr>
                            </m:ctrlPr>
                          </m:accPr>
                          <m:e>
                            <m:r>
                              <a:rPr lang="en-US" altLang="en-US" sz="2400" i="1" smtClean="0">
                                <a:latin typeface="Cambria Math" panose="02040503050406030204" pitchFamily="18" charset="0"/>
                              </a:rPr>
                              <m:t>𝑣</m:t>
                            </m:r>
                          </m:e>
                        </m:acc>
                      </m:oMath>
                    </m:oMathPara>
                  </a14:m>
                  <a:endParaRPr lang="en-US" altLang="en-US" sz="2400"/>
                </a:p>
              </p:txBody>
            </p:sp>
          </mc:Choice>
          <mc:Fallback xmlns="">
            <p:sp>
              <p:nvSpPr>
                <p:cNvPr id="56" name="Text Box 30">
                  <a:extLst>
                    <a:ext uri="{FF2B5EF4-FFF2-40B4-BE49-F238E27FC236}">
                      <a16:creationId xmlns:a16="http://schemas.microsoft.com/office/drawing/2014/main" id="{0A795C7D-C275-E449-8B3D-39E92E8C9A5E}"/>
                    </a:ext>
                  </a:extLst>
                </p:cNvPr>
                <p:cNvSpPr txBox="1">
                  <a:spLocks noRot="1" noChangeAspect="1" noMove="1" noResize="1" noEditPoints="1" noAdjustHandles="1" noChangeArrowheads="1" noChangeShapeType="1" noTextEdit="1"/>
                </p:cNvSpPr>
                <p:nvPr/>
              </p:nvSpPr>
              <p:spPr bwMode="auto">
                <a:xfrm>
                  <a:off x="5315" y="2703"/>
                  <a:ext cx="270" cy="268"/>
                </a:xfrm>
                <a:prstGeom prst="rect">
                  <a:avLst/>
                </a:prstGeom>
                <a:blipFill>
                  <a:blip r:embed="rId4"/>
                  <a:stretch>
                    <a:fillRect t="-29412"/>
                  </a:stretch>
                </a:blip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773CC6FD-1209-CF44-B963-B7A290AA2BE8}"/>
              </a:ext>
            </a:extLst>
          </p:cNvPr>
          <p:cNvGrpSpPr/>
          <p:nvPr/>
        </p:nvGrpSpPr>
        <p:grpSpPr>
          <a:xfrm>
            <a:off x="6380018" y="4212648"/>
            <a:ext cx="3840163" cy="1457325"/>
            <a:chOff x="4800600" y="5210175"/>
            <a:chExt cx="3840163" cy="1457325"/>
          </a:xfrm>
        </p:grpSpPr>
        <p:sp>
          <p:nvSpPr>
            <p:cNvPr id="108" name="AutoShape 32">
              <a:extLst>
                <a:ext uri="{FF2B5EF4-FFF2-40B4-BE49-F238E27FC236}">
                  <a16:creationId xmlns:a16="http://schemas.microsoft.com/office/drawing/2014/main" id="{D9F4536D-F0A5-404C-A7C9-5E443E19E076}"/>
                </a:ext>
              </a:extLst>
            </p:cNvPr>
            <p:cNvSpPr>
              <a:spLocks noChangeArrowheads="1"/>
            </p:cNvSpPr>
            <p:nvPr/>
          </p:nvSpPr>
          <p:spPr bwMode="auto">
            <a:xfrm rot="20873308">
              <a:off x="4800600" y="5508625"/>
              <a:ext cx="3840163" cy="904875"/>
            </a:xfrm>
            <a:prstGeom prst="roundRect">
              <a:avLst>
                <a:gd name="adj" fmla="val 16667"/>
              </a:avLst>
            </a:prstGeom>
            <a:solidFill>
              <a:schemeClr val="accent1">
                <a:lumMod val="20000"/>
                <a:lumOff val="80000"/>
              </a:schemeClr>
            </a:solidFill>
            <a:ln w="9525">
              <a:solidFill>
                <a:schemeClr val="tx1"/>
              </a:solidFill>
              <a:round/>
              <a:headEnd type="none" w="sm" len="sm"/>
              <a:tailEnd type="none" w="sm" len="sm"/>
            </a:ln>
            <a:effectLst/>
            <a:extLst/>
          </p:spPr>
          <p:txBody>
            <a:bodyPr wrap="none" anchor="ctr"/>
            <a:lstStyle/>
            <a:p>
              <a:endParaRPr lang="en-US"/>
            </a:p>
          </p:txBody>
        </p:sp>
        <p:sp>
          <p:nvSpPr>
            <p:cNvPr id="109" name="WordArt 33">
              <a:extLst>
                <a:ext uri="{FF2B5EF4-FFF2-40B4-BE49-F238E27FC236}">
                  <a16:creationId xmlns:a16="http://schemas.microsoft.com/office/drawing/2014/main" id="{E38798FA-9CFC-774E-AAA3-EDCC63B40B4D}"/>
                </a:ext>
              </a:extLst>
            </p:cNvPr>
            <p:cNvSpPr>
              <a:spLocks noChangeArrowheads="1" noChangeShapeType="1" noTextEdit="1"/>
            </p:cNvSpPr>
            <p:nvPr/>
          </p:nvSpPr>
          <p:spPr bwMode="auto">
            <a:xfrm>
              <a:off x="5024438" y="5210175"/>
              <a:ext cx="3552825"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a:ln w="9525">
                    <a:solidFill>
                      <a:srgbClr val="1FA589"/>
                    </a:solidFill>
                    <a:round/>
                    <a:headEnd type="none" w="sm" len="sm"/>
                    <a:tailEnd type="none" w="sm" len="sm"/>
                  </a:ln>
                  <a:solidFill>
                    <a:srgbClr val="7E12AE"/>
                  </a:solidFill>
                  <a:latin typeface="Arial Black" charset="0"/>
                  <a:ea typeface="Arial Black" charset="0"/>
                  <a:cs typeface="Arial Black" charset="0"/>
                </a:rPr>
                <a:t>Simultaneous </a:t>
              </a:r>
            </a:p>
          </p:txBody>
        </p:sp>
      </p:grpSp>
    </p:spTree>
    <p:extLst>
      <p:ext uri="{BB962C8B-B14F-4D97-AF65-F5344CB8AC3E}">
        <p14:creationId xmlns:p14="http://schemas.microsoft.com/office/powerpoint/2010/main" val="31322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B94784-73F6-E444-8A0C-E3543F0835E4}"/>
              </a:ext>
            </a:extLst>
          </p:cNvPr>
          <p:cNvSpPr>
            <a:spLocks noGrp="1"/>
          </p:cNvSpPr>
          <p:nvPr>
            <p:ph type="title"/>
          </p:nvPr>
        </p:nvSpPr>
        <p:spPr/>
        <p:txBody>
          <a:bodyPr/>
          <a:lstStyle/>
          <a:p>
            <a:r>
              <a:rPr lang="en-US" altLang="en-US">
                <a:ea typeface="Arial" charset="0"/>
              </a:rPr>
              <a:t>The Boxcar</a:t>
            </a:r>
            <a:endParaRPr lang="en-US"/>
          </a:p>
        </p:txBody>
      </p:sp>
      <p:sp>
        <p:nvSpPr>
          <p:cNvPr id="4" name="Slide Number Placeholder 3"/>
          <p:cNvSpPr>
            <a:spLocks noGrp="1"/>
          </p:cNvSpPr>
          <p:nvPr>
            <p:ph type="sldNum" sz="quarter" idx="12"/>
          </p:nvPr>
        </p:nvSpPr>
        <p:spPr/>
        <p:txBody>
          <a:bodyPr/>
          <a:lstStyle/>
          <a:p>
            <a:fld id="{4C70CB1E-35CB-DC47-BA16-4697C43FF9E0}" type="slidenum">
              <a:rPr lang="en-US" smtClean="0"/>
              <a:pPr/>
              <a:t>8</a:t>
            </a:fld>
            <a:endParaRPr lang="en-US"/>
          </a:p>
        </p:txBody>
      </p:sp>
      <p:sp>
        <p:nvSpPr>
          <p:cNvPr id="2096164" name="Rectangle 36"/>
          <p:cNvSpPr>
            <a:spLocks noGrp="1" noChangeArrowheads="1"/>
          </p:cNvSpPr>
          <p:nvPr>
            <p:ph idx="1"/>
          </p:nvPr>
        </p:nvSpPr>
        <p:spPr>
          <a:xfrm>
            <a:off x="299261" y="990412"/>
            <a:ext cx="11693236" cy="4031873"/>
          </a:xfrm>
          <a:noFill/>
          <a:ln/>
        </p:spPr>
        <p:txBody>
          <a:bodyPr/>
          <a:lstStyle/>
          <a:p>
            <a:pPr marL="15875" indent="-15875">
              <a:buNone/>
            </a:pPr>
            <a:r>
              <a:rPr lang="en-US" altLang="en-US" sz="3200">
                <a:latin typeface="Calibri" panose="020F0502020204030204" pitchFamily="34" charset="0"/>
                <a:ea typeface="Arial" charset="0"/>
                <a:cs typeface="Calibri" panose="020F0502020204030204" pitchFamily="34" charset="0"/>
              </a:rPr>
              <a:t>A boxcar moves right at a very high speed. A </a:t>
            </a:r>
            <a:r>
              <a:rPr lang="en-US" altLang="en-US" sz="3200">
                <a:solidFill>
                  <a:srgbClr val="057211"/>
                </a:solidFill>
                <a:latin typeface="Calibri" panose="020F0502020204030204" pitchFamily="34" charset="0"/>
                <a:ea typeface="Arial" charset="0"/>
                <a:cs typeface="Calibri" panose="020F0502020204030204" pitchFamily="34" charset="0"/>
              </a:rPr>
              <a:t>green </a:t>
            </a:r>
            <a:r>
              <a:rPr lang="en-US" altLang="en-US" sz="3200">
                <a:latin typeface="Calibri" panose="020F0502020204030204" pitchFamily="34" charset="0"/>
                <a:ea typeface="Arial" charset="0"/>
                <a:cs typeface="Calibri" panose="020F0502020204030204" pitchFamily="34" charset="0"/>
              </a:rPr>
              <a:t>flash of light moves from left to right, and a </a:t>
            </a:r>
            <a:r>
              <a:rPr lang="en-US" altLang="en-US" sz="3200">
                <a:solidFill>
                  <a:srgbClr val="0000FF"/>
                </a:solidFill>
                <a:latin typeface="Calibri" panose="020F0502020204030204" pitchFamily="34" charset="0"/>
                <a:ea typeface="Arial" charset="0"/>
                <a:cs typeface="Calibri" panose="020F0502020204030204" pitchFamily="34" charset="0"/>
              </a:rPr>
              <a:t>blue </a:t>
            </a:r>
            <a:r>
              <a:rPr lang="en-US" altLang="en-US" sz="3200">
                <a:latin typeface="Calibri" panose="020F0502020204030204" pitchFamily="34" charset="0"/>
                <a:ea typeface="Arial" charset="0"/>
                <a:cs typeface="Calibri" panose="020F0502020204030204" pitchFamily="34" charset="0"/>
              </a:rPr>
              <a:t>flash from right to left. </a:t>
            </a:r>
            <a:r>
              <a:rPr lang="en-US" altLang="en-US" sz="3200">
                <a:effectLst>
                  <a:outerShdw blurRad="38100" dist="38100" dir="2700000" algn="tl">
                    <a:srgbClr val="C0C0C0"/>
                  </a:outerShdw>
                </a:effectLst>
                <a:latin typeface="Calibri" panose="020F0502020204030204" pitchFamily="34" charset="0"/>
                <a:ea typeface="Arial" charset="0"/>
                <a:cs typeface="Calibri" panose="020F0502020204030204" pitchFamily="34" charset="0"/>
              </a:rPr>
              <a:t>According to an observer on the ground, </a:t>
            </a:r>
            <a:r>
              <a:rPr lang="en-US" altLang="en-US" sz="3200">
                <a:latin typeface="Calibri" panose="020F0502020204030204" pitchFamily="34" charset="0"/>
                <a:ea typeface="Arial" charset="0"/>
                <a:cs typeface="Calibri" panose="020F0502020204030204" pitchFamily="34" charset="0"/>
              </a:rPr>
              <a:t>which flash takes longer to go from one end to the other?</a:t>
            </a:r>
          </a:p>
          <a:p>
            <a:pPr marL="401638" indent="-401638">
              <a:buNone/>
            </a:pPr>
            <a:endParaRPr lang="en-US" altLang="en-US" sz="32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3200">
                <a:latin typeface="Calibri" panose="020F0502020204030204" pitchFamily="34" charset="0"/>
                <a:cs typeface="Calibri" panose="020F0502020204030204" pitchFamily="34" charset="0"/>
              </a:rPr>
              <a:t>the </a:t>
            </a:r>
            <a:r>
              <a:rPr lang="en-US" altLang="en-US" sz="3200">
                <a:solidFill>
                  <a:srgbClr val="0000FF"/>
                </a:solidFill>
                <a:latin typeface="Calibri" panose="020F0502020204030204" pitchFamily="34" charset="0"/>
                <a:cs typeface="Calibri" panose="020F0502020204030204" pitchFamily="34" charset="0"/>
              </a:rPr>
              <a:t>blue </a:t>
            </a:r>
            <a:r>
              <a:rPr lang="en-US" altLang="en-US" sz="3200">
                <a:latin typeface="Calibri" panose="020F0502020204030204" pitchFamily="34" charset="0"/>
                <a:cs typeface="Calibri" panose="020F0502020204030204" pitchFamily="34" charset="0"/>
              </a:rPr>
              <a:t>flash</a:t>
            </a:r>
          </a:p>
          <a:p>
            <a:pPr marL="514350" indent="-514350">
              <a:buFont typeface="+mj-lt"/>
              <a:buAutoNum type="alphaLcParenR"/>
            </a:pPr>
            <a:r>
              <a:rPr lang="en-US" altLang="en-US" sz="3200">
                <a:latin typeface="Calibri" panose="020F0502020204030204" pitchFamily="34" charset="0"/>
                <a:cs typeface="Calibri" panose="020F0502020204030204" pitchFamily="34" charset="0"/>
              </a:rPr>
              <a:t>the </a:t>
            </a:r>
            <a:r>
              <a:rPr lang="en-US" altLang="en-US" sz="3200">
                <a:solidFill>
                  <a:srgbClr val="057211"/>
                </a:solidFill>
                <a:latin typeface="Calibri" panose="020F0502020204030204" pitchFamily="34" charset="0"/>
                <a:cs typeface="Calibri" panose="020F0502020204030204" pitchFamily="34" charset="0"/>
              </a:rPr>
              <a:t>green </a:t>
            </a:r>
            <a:r>
              <a:rPr lang="en-US" altLang="en-US" sz="3200">
                <a:latin typeface="Calibri" panose="020F0502020204030204" pitchFamily="34" charset="0"/>
                <a:cs typeface="Calibri" panose="020F0502020204030204" pitchFamily="34" charset="0"/>
              </a:rPr>
              <a:t>flash</a:t>
            </a:r>
            <a:endParaRPr lang="en-US" altLang="en-US" sz="3200" baseline="30000">
              <a:latin typeface="Calibri" panose="020F0502020204030204" pitchFamily="34" charset="0"/>
              <a:cs typeface="Calibri" panose="020F0502020204030204" pitchFamily="34" charset="0"/>
            </a:endParaRPr>
          </a:p>
          <a:p>
            <a:pPr marL="514350" indent="-514350">
              <a:buFont typeface="+mj-lt"/>
              <a:buAutoNum type="alphaLcParenR"/>
            </a:pPr>
            <a:r>
              <a:rPr lang="en-US" altLang="en-US" sz="3200">
                <a:solidFill>
                  <a:srgbClr val="FC0128"/>
                </a:solidFill>
                <a:latin typeface="Calibri" panose="020F0502020204030204" pitchFamily="34" charset="0"/>
                <a:cs typeface="Calibri" panose="020F0502020204030204" pitchFamily="34" charset="0"/>
              </a:rPr>
              <a:t>both the same</a:t>
            </a:r>
          </a:p>
        </p:txBody>
      </p:sp>
      <p:grpSp>
        <p:nvGrpSpPr>
          <p:cNvPr id="2" name="Group 1">
            <a:extLst>
              <a:ext uri="{FF2B5EF4-FFF2-40B4-BE49-F238E27FC236}">
                <a16:creationId xmlns:a16="http://schemas.microsoft.com/office/drawing/2014/main" id="{AA551710-5903-9948-8C83-87AD75FDAA7B}"/>
              </a:ext>
            </a:extLst>
          </p:cNvPr>
          <p:cNvGrpSpPr/>
          <p:nvPr/>
        </p:nvGrpSpPr>
        <p:grpSpPr>
          <a:xfrm>
            <a:off x="163360" y="3973484"/>
            <a:ext cx="11829137" cy="2826241"/>
            <a:chOff x="163360" y="3973484"/>
            <a:chExt cx="11829137" cy="2826241"/>
          </a:xfrm>
        </p:grpSpPr>
        <p:sp>
          <p:nvSpPr>
            <p:cNvPr id="2096131" name="Rectangle 3"/>
            <p:cNvSpPr>
              <a:spLocks noChangeArrowheads="1"/>
            </p:cNvSpPr>
            <p:nvPr/>
          </p:nvSpPr>
          <p:spPr bwMode="auto">
            <a:xfrm>
              <a:off x="465511" y="4983201"/>
              <a:ext cx="11526986" cy="18165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marL="15875" indent="-15875"/>
              <a:r>
                <a:rPr lang="en-US" altLang="en-US" sz="2800">
                  <a:solidFill>
                    <a:schemeClr val="bg2"/>
                  </a:solidFill>
                  <a:latin typeface="Calibri" panose="020F0502020204030204" pitchFamily="34" charset="0"/>
                  <a:cs typeface="Calibri" panose="020F0502020204030204" pitchFamily="34" charset="0"/>
                </a:rPr>
                <a:t> </a:t>
              </a:r>
              <a:r>
                <a:rPr lang="en-US" altLang="en-US" sz="2800">
                  <a:latin typeface="Calibri" panose="020F0502020204030204" pitchFamily="34" charset="0"/>
                  <a:cs typeface="Calibri" panose="020F0502020204030204" pitchFamily="34" charset="0"/>
                </a:rPr>
                <a:t>The ground observer</a:t>
              </a:r>
              <a:r>
                <a:rPr lang="en-US" altLang="en-US" sz="2800">
                  <a:solidFill>
                    <a:schemeClr val="bg2"/>
                  </a:solidFill>
                  <a:latin typeface="Calibri" panose="020F0502020204030204" pitchFamily="34" charset="0"/>
                  <a:cs typeface="Calibri" panose="020F0502020204030204" pitchFamily="34" charset="0"/>
                </a:rPr>
                <a:t> </a:t>
              </a:r>
              <a:r>
                <a:rPr lang="en-US" altLang="en-US" sz="2800">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still sees the light moving at speed </a:t>
              </a:r>
              <a:r>
                <a:rPr lang="en-US" altLang="en-US" sz="2800" i="1">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c</a:t>
              </a:r>
              <a:r>
                <a:rPr lang="en-US" altLang="en-US" sz="2800" i="1">
                  <a:latin typeface="Calibri" panose="020F0502020204030204" pitchFamily="34" charset="0"/>
                  <a:cs typeface="Calibri" panose="020F0502020204030204" pitchFamily="34" charset="0"/>
                </a:rPr>
                <a:t>. </a:t>
              </a:r>
              <a:r>
                <a:rPr lang="en-US" altLang="en-US" sz="2800">
                  <a:solidFill>
                    <a:srgbClr val="0000FF"/>
                  </a:solidFill>
                  <a:effectLst>
                    <a:outerShdw blurRad="38100" dist="38100" dir="2700000" algn="tl">
                      <a:srgbClr val="C0C0C0"/>
                    </a:outerShdw>
                  </a:effectLst>
                  <a:latin typeface="Calibri" panose="020F0502020204030204" pitchFamily="34" charset="0"/>
                  <a:cs typeface="Calibri" panose="020F0502020204030204" pitchFamily="34" charset="0"/>
                </a:rPr>
                <a:t>But while the light is going, the boxcar has actually </a:t>
              </a:r>
              <a:r>
                <a:rPr lang="en-US" altLang="en-US" sz="2800" i="1" u="sng">
                  <a:solidFill>
                    <a:srgbClr val="0000FF"/>
                  </a:solidFill>
                  <a:effectLst>
                    <a:outerShdw blurRad="38100" dist="38100" dir="2700000" algn="tl">
                      <a:srgbClr val="C0C0C0"/>
                    </a:outerShdw>
                  </a:effectLst>
                  <a:latin typeface="Calibri" panose="020F0502020204030204" pitchFamily="34" charset="0"/>
                  <a:cs typeface="Calibri" panose="020F0502020204030204" pitchFamily="34" charset="0"/>
                </a:rPr>
                <a:t>advanced</a:t>
              </a:r>
              <a:r>
                <a:rPr lang="en-US" altLang="en-US" sz="2800">
                  <a:latin typeface="Calibri" panose="020F0502020204030204" pitchFamily="34" charset="0"/>
                  <a:cs typeface="Calibri" panose="020F0502020204030204" pitchFamily="34" charset="0"/>
                </a:rPr>
                <a:t>. The back wall is moving toward the </a:t>
              </a:r>
              <a:r>
                <a:rPr lang="en-US" altLang="en-US" sz="2800">
                  <a:solidFill>
                    <a:srgbClr val="0000FF"/>
                  </a:solidFill>
                  <a:latin typeface="Calibri" panose="020F0502020204030204" pitchFamily="34" charset="0"/>
                  <a:cs typeface="Calibri" panose="020F0502020204030204" pitchFamily="34" charset="0"/>
                </a:rPr>
                <a:t>blue</a:t>
              </a:r>
              <a:r>
                <a:rPr lang="en-US" altLang="en-US" sz="2800">
                  <a:latin typeface="Calibri" panose="020F0502020204030204" pitchFamily="34" charset="0"/>
                  <a:cs typeface="Calibri" panose="020F0502020204030204" pitchFamily="34" charset="0"/>
                </a:rPr>
                <a:t> flash, and the front wall is moving away from the </a:t>
              </a:r>
              <a:r>
                <a:rPr lang="en-US" altLang="en-US" sz="2800">
                  <a:solidFill>
                    <a:srgbClr val="057211"/>
                  </a:solidFill>
                  <a:latin typeface="Calibri" panose="020F0502020204030204" pitchFamily="34" charset="0"/>
                  <a:cs typeface="Calibri" panose="020F0502020204030204" pitchFamily="34" charset="0"/>
                </a:rPr>
                <a:t>green</a:t>
              </a:r>
              <a:r>
                <a:rPr lang="en-US" altLang="en-US" sz="2800">
                  <a:latin typeface="Calibri" panose="020F0502020204030204" pitchFamily="34" charset="0"/>
                  <a:cs typeface="Calibri" panose="020F0502020204030204" pitchFamily="34" charset="0"/>
                </a:rPr>
                <a:t> flash. Thus, the </a:t>
              </a:r>
              <a:r>
                <a:rPr lang="en-US" altLang="en-US" sz="2800">
                  <a:solidFill>
                    <a:srgbClr val="057211"/>
                  </a:solidFill>
                  <a:latin typeface="Calibri" panose="020F0502020204030204" pitchFamily="34" charset="0"/>
                  <a:cs typeface="Calibri" panose="020F0502020204030204" pitchFamily="34" charset="0"/>
                </a:rPr>
                <a:t>green</a:t>
              </a:r>
              <a:r>
                <a:rPr lang="en-US" altLang="en-US" sz="2800">
                  <a:latin typeface="Calibri" panose="020F0502020204030204" pitchFamily="34" charset="0"/>
                  <a:cs typeface="Calibri" panose="020F0502020204030204" pitchFamily="34" charset="0"/>
                </a:rPr>
                <a:t> flash has a</a:t>
              </a:r>
              <a:r>
                <a:rPr lang="en-US" altLang="en-US" sz="2800">
                  <a:solidFill>
                    <a:schemeClr val="bg2"/>
                  </a:solidFill>
                  <a:latin typeface="Calibri" panose="020F0502020204030204" pitchFamily="34" charset="0"/>
                  <a:cs typeface="Calibri" panose="020F0502020204030204" pitchFamily="34" charset="0"/>
                </a:rPr>
                <a:t> </a:t>
              </a:r>
              <a:r>
                <a:rPr lang="en-US" altLang="en-US" sz="2800">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longer distance to travel</a:t>
              </a:r>
              <a:r>
                <a:rPr lang="en-US" altLang="en-US" sz="2800">
                  <a:solidFill>
                    <a:schemeClr val="bg2"/>
                  </a:solidFill>
                  <a:latin typeface="Calibri" panose="020F0502020204030204" pitchFamily="34" charset="0"/>
                  <a:cs typeface="Calibri" panose="020F0502020204030204" pitchFamily="34" charset="0"/>
                </a:rPr>
                <a:t> </a:t>
              </a:r>
              <a:r>
                <a:rPr lang="en-US" altLang="en-US" sz="2800">
                  <a:latin typeface="Calibri" panose="020F0502020204030204" pitchFamily="34" charset="0"/>
                  <a:cs typeface="Calibri" panose="020F0502020204030204" pitchFamily="34" charset="0"/>
                </a:rPr>
                <a:t>and takes a</a:t>
              </a:r>
              <a:r>
                <a:rPr lang="en-US" altLang="en-US" sz="2800">
                  <a:solidFill>
                    <a:schemeClr val="bg2"/>
                  </a:solidFill>
                  <a:latin typeface="Calibri" panose="020F0502020204030204" pitchFamily="34" charset="0"/>
                  <a:cs typeface="Calibri" panose="020F0502020204030204" pitchFamily="34" charset="0"/>
                </a:rPr>
                <a:t> </a:t>
              </a:r>
              <a:r>
                <a:rPr lang="en-US" altLang="en-US" sz="2800">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longer time</a:t>
              </a:r>
              <a:r>
                <a:rPr lang="en-US" altLang="en-US" sz="2800">
                  <a:latin typeface="Calibri" panose="020F0502020204030204" pitchFamily="34" charset="0"/>
                  <a:cs typeface="Calibri" panose="020F0502020204030204" pitchFamily="34" charset="0"/>
                </a:rPr>
                <a:t>.</a:t>
              </a:r>
            </a:p>
          </p:txBody>
        </p:sp>
        <p:sp>
          <p:nvSpPr>
            <p:cNvPr id="48" name="Rectangle 47">
              <a:extLst>
                <a:ext uri="{FF2B5EF4-FFF2-40B4-BE49-F238E27FC236}">
                  <a16:creationId xmlns:a16="http://schemas.microsoft.com/office/drawing/2014/main" id="{D5E1BD3B-12BB-014C-83A6-5911CA374685}"/>
                </a:ext>
              </a:extLst>
            </p:cNvPr>
            <p:cNvSpPr/>
            <p:nvPr/>
          </p:nvSpPr>
          <p:spPr>
            <a:xfrm>
              <a:off x="163360" y="3973484"/>
              <a:ext cx="3698028"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
            <a:extLst>
              <a:ext uri="{FF2B5EF4-FFF2-40B4-BE49-F238E27FC236}">
                <a16:creationId xmlns:a16="http://schemas.microsoft.com/office/drawing/2014/main" id="{884B6687-63CB-E24F-8397-32FA14607063}"/>
              </a:ext>
            </a:extLst>
          </p:cNvPr>
          <p:cNvGrpSpPr>
            <a:grpSpLocks/>
          </p:cNvGrpSpPr>
          <p:nvPr/>
        </p:nvGrpSpPr>
        <p:grpSpPr bwMode="auto">
          <a:xfrm>
            <a:off x="7020603" y="3415102"/>
            <a:ext cx="3098800" cy="1322387"/>
            <a:chOff x="3633" y="2386"/>
            <a:chExt cx="1952" cy="833"/>
          </a:xfrm>
        </p:grpSpPr>
        <p:grpSp>
          <p:nvGrpSpPr>
            <p:cNvPr id="52" name="Group 10">
              <a:extLst>
                <a:ext uri="{FF2B5EF4-FFF2-40B4-BE49-F238E27FC236}">
                  <a16:creationId xmlns:a16="http://schemas.microsoft.com/office/drawing/2014/main" id="{A5AAF415-76B4-644F-9569-A264EBC71505}"/>
                </a:ext>
              </a:extLst>
            </p:cNvPr>
            <p:cNvGrpSpPr>
              <a:grpSpLocks/>
            </p:cNvGrpSpPr>
            <p:nvPr/>
          </p:nvGrpSpPr>
          <p:grpSpPr bwMode="auto">
            <a:xfrm>
              <a:off x="3633" y="2386"/>
              <a:ext cx="1451" cy="833"/>
              <a:chOff x="4054" y="0"/>
              <a:chExt cx="1451" cy="833"/>
            </a:xfrm>
          </p:grpSpPr>
          <p:sp>
            <p:nvSpPr>
              <p:cNvPr id="61" name="Rectangle 11">
                <a:extLst>
                  <a:ext uri="{FF2B5EF4-FFF2-40B4-BE49-F238E27FC236}">
                    <a16:creationId xmlns:a16="http://schemas.microsoft.com/office/drawing/2014/main" id="{39FEE2E9-0556-474B-ABB5-7FAA5CB1D2DF}"/>
                  </a:ext>
                </a:extLst>
              </p:cNvPr>
              <p:cNvSpPr>
                <a:spLocks noChangeArrowheads="1"/>
              </p:cNvSpPr>
              <p:nvPr/>
            </p:nvSpPr>
            <p:spPr bwMode="auto">
              <a:xfrm>
                <a:off x="4054" y="0"/>
                <a:ext cx="1451" cy="600"/>
              </a:xfrm>
              <a:prstGeom prst="rect">
                <a:avLst/>
              </a:prstGeom>
              <a:solidFill>
                <a:srgbClr val="EFDCCD"/>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97" name="Group 12">
                <a:extLst>
                  <a:ext uri="{FF2B5EF4-FFF2-40B4-BE49-F238E27FC236}">
                    <a16:creationId xmlns:a16="http://schemas.microsoft.com/office/drawing/2014/main" id="{DBE145D9-A230-4C48-9CA2-1468AC846B35}"/>
                  </a:ext>
                </a:extLst>
              </p:cNvPr>
              <p:cNvGrpSpPr>
                <a:grpSpLocks/>
              </p:cNvGrpSpPr>
              <p:nvPr/>
            </p:nvGrpSpPr>
            <p:grpSpPr bwMode="auto">
              <a:xfrm>
                <a:off x="4063" y="633"/>
                <a:ext cx="1434" cy="200"/>
                <a:chOff x="4064" y="633"/>
                <a:chExt cx="1434" cy="200"/>
              </a:xfrm>
            </p:grpSpPr>
            <p:grpSp>
              <p:nvGrpSpPr>
                <p:cNvPr id="98" name="Group 13">
                  <a:extLst>
                    <a:ext uri="{FF2B5EF4-FFF2-40B4-BE49-F238E27FC236}">
                      <a16:creationId xmlns:a16="http://schemas.microsoft.com/office/drawing/2014/main" id="{B05B7401-F127-3742-87F1-179CF66ED76B}"/>
                    </a:ext>
                  </a:extLst>
                </p:cNvPr>
                <p:cNvGrpSpPr>
                  <a:grpSpLocks/>
                </p:cNvGrpSpPr>
                <p:nvPr/>
              </p:nvGrpSpPr>
              <p:grpSpPr bwMode="auto">
                <a:xfrm>
                  <a:off x="4064" y="633"/>
                  <a:ext cx="442" cy="200"/>
                  <a:chOff x="4100" y="625"/>
                  <a:chExt cx="442" cy="200"/>
                </a:xfrm>
              </p:grpSpPr>
              <p:grpSp>
                <p:nvGrpSpPr>
                  <p:cNvPr id="104" name="Group 14">
                    <a:extLst>
                      <a:ext uri="{FF2B5EF4-FFF2-40B4-BE49-F238E27FC236}">
                        <a16:creationId xmlns:a16="http://schemas.microsoft.com/office/drawing/2014/main" id="{C3398113-88FA-E643-A2BD-6B9A14A49BB6}"/>
                      </a:ext>
                    </a:extLst>
                  </p:cNvPr>
                  <p:cNvGrpSpPr>
                    <a:grpSpLocks/>
                  </p:cNvGrpSpPr>
                  <p:nvPr/>
                </p:nvGrpSpPr>
                <p:grpSpPr bwMode="auto">
                  <a:xfrm>
                    <a:off x="4100" y="625"/>
                    <a:ext cx="442" cy="200"/>
                    <a:chOff x="4100" y="625"/>
                    <a:chExt cx="442" cy="200"/>
                  </a:xfrm>
                </p:grpSpPr>
                <p:sp>
                  <p:nvSpPr>
                    <p:cNvPr id="106" name="Oval 15">
                      <a:extLst>
                        <a:ext uri="{FF2B5EF4-FFF2-40B4-BE49-F238E27FC236}">
                          <a16:creationId xmlns:a16="http://schemas.microsoft.com/office/drawing/2014/main" id="{65C11169-485C-794E-8D83-61F73668D580}"/>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7" name="Oval 16">
                      <a:extLst>
                        <a:ext uri="{FF2B5EF4-FFF2-40B4-BE49-F238E27FC236}">
                          <a16:creationId xmlns:a16="http://schemas.microsoft.com/office/drawing/2014/main" id="{00FA765A-120F-7C44-8802-94FBA9A0AEE3}"/>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105" name="Rectangle 17">
                    <a:extLst>
                      <a:ext uri="{FF2B5EF4-FFF2-40B4-BE49-F238E27FC236}">
                        <a16:creationId xmlns:a16="http://schemas.microsoft.com/office/drawing/2014/main" id="{D98DA91F-5D37-4041-8F4D-9C890CC93F5C}"/>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99" name="Group 18">
                  <a:extLst>
                    <a:ext uri="{FF2B5EF4-FFF2-40B4-BE49-F238E27FC236}">
                      <a16:creationId xmlns:a16="http://schemas.microsoft.com/office/drawing/2014/main" id="{33890713-7D21-6144-B928-717BFF8A30D8}"/>
                    </a:ext>
                  </a:extLst>
                </p:cNvPr>
                <p:cNvGrpSpPr>
                  <a:grpSpLocks/>
                </p:cNvGrpSpPr>
                <p:nvPr/>
              </p:nvGrpSpPr>
              <p:grpSpPr bwMode="auto">
                <a:xfrm>
                  <a:off x="5056" y="633"/>
                  <a:ext cx="442" cy="200"/>
                  <a:chOff x="4100" y="625"/>
                  <a:chExt cx="442" cy="200"/>
                </a:xfrm>
              </p:grpSpPr>
              <p:grpSp>
                <p:nvGrpSpPr>
                  <p:cNvPr id="100" name="Group 19">
                    <a:extLst>
                      <a:ext uri="{FF2B5EF4-FFF2-40B4-BE49-F238E27FC236}">
                        <a16:creationId xmlns:a16="http://schemas.microsoft.com/office/drawing/2014/main" id="{4681F6B6-8489-2541-BEAF-9C6C1F248D1A}"/>
                      </a:ext>
                    </a:extLst>
                  </p:cNvPr>
                  <p:cNvGrpSpPr>
                    <a:grpSpLocks/>
                  </p:cNvGrpSpPr>
                  <p:nvPr/>
                </p:nvGrpSpPr>
                <p:grpSpPr bwMode="auto">
                  <a:xfrm>
                    <a:off x="4100" y="625"/>
                    <a:ext cx="442" cy="200"/>
                    <a:chOff x="4100" y="625"/>
                    <a:chExt cx="442" cy="200"/>
                  </a:xfrm>
                </p:grpSpPr>
                <p:sp>
                  <p:nvSpPr>
                    <p:cNvPr id="102" name="Oval 20">
                      <a:extLst>
                        <a:ext uri="{FF2B5EF4-FFF2-40B4-BE49-F238E27FC236}">
                          <a16:creationId xmlns:a16="http://schemas.microsoft.com/office/drawing/2014/main" id="{C538E603-9683-764C-A643-0371B6DF1ED7}"/>
                        </a:ext>
                      </a:extLst>
                    </p:cNvPr>
                    <p:cNvSpPr>
                      <a:spLocks noChangeArrowheads="1"/>
                    </p:cNvSpPr>
                    <p:nvPr/>
                  </p:nvSpPr>
                  <p:spPr bwMode="auto">
                    <a:xfrm>
                      <a:off x="4100"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03" name="Oval 21">
                      <a:extLst>
                        <a:ext uri="{FF2B5EF4-FFF2-40B4-BE49-F238E27FC236}">
                          <a16:creationId xmlns:a16="http://schemas.microsoft.com/office/drawing/2014/main" id="{FF97AAA8-21A2-DB43-9454-7E8B3E8561C4}"/>
                        </a:ext>
                      </a:extLst>
                    </p:cNvPr>
                    <p:cNvSpPr>
                      <a:spLocks noChangeArrowheads="1"/>
                    </p:cNvSpPr>
                    <p:nvPr/>
                  </p:nvSpPr>
                  <p:spPr bwMode="auto">
                    <a:xfrm>
                      <a:off x="4342" y="625"/>
                      <a:ext cx="200" cy="200"/>
                    </a:xfrm>
                    <a:prstGeom prst="ellipse">
                      <a:avLst/>
                    </a:prstGeom>
                    <a:solidFill>
                      <a:schemeClr val="tx1"/>
                    </a:solidFill>
                    <a:ln w="38100">
                      <a:solidFill>
                        <a:srgbClr val="B2B2B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101" name="Rectangle 22">
                    <a:extLst>
                      <a:ext uri="{FF2B5EF4-FFF2-40B4-BE49-F238E27FC236}">
                        <a16:creationId xmlns:a16="http://schemas.microsoft.com/office/drawing/2014/main" id="{248D9215-AF75-0A4E-812A-43F16CED2261}"/>
                      </a:ext>
                    </a:extLst>
                  </p:cNvPr>
                  <p:cNvSpPr>
                    <a:spLocks noChangeArrowheads="1"/>
                  </p:cNvSpPr>
                  <p:nvPr/>
                </p:nvSpPr>
                <p:spPr bwMode="auto">
                  <a:xfrm>
                    <a:off x="4161" y="695"/>
                    <a:ext cx="320" cy="60"/>
                  </a:xfrm>
                  <a:prstGeom prst="rect">
                    <a:avLst/>
                  </a:prstGeom>
                  <a:solidFill>
                    <a:schemeClr val="tx1"/>
                  </a:solidFill>
                  <a:ln w="38100">
                    <a:solidFill>
                      <a:srgbClr val="B2B2B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grpSp>
        <p:grpSp>
          <p:nvGrpSpPr>
            <p:cNvPr id="53" name="Group 23">
              <a:extLst>
                <a:ext uri="{FF2B5EF4-FFF2-40B4-BE49-F238E27FC236}">
                  <a16:creationId xmlns:a16="http://schemas.microsoft.com/office/drawing/2014/main" id="{DBAC9B6B-4ECA-9848-9E2A-876C1528CCA1}"/>
                </a:ext>
              </a:extLst>
            </p:cNvPr>
            <p:cNvGrpSpPr>
              <a:grpSpLocks/>
            </p:cNvGrpSpPr>
            <p:nvPr/>
          </p:nvGrpSpPr>
          <p:grpSpPr bwMode="auto">
            <a:xfrm>
              <a:off x="3683" y="2558"/>
              <a:ext cx="348" cy="112"/>
              <a:chOff x="3932" y="632"/>
              <a:chExt cx="348" cy="112"/>
            </a:xfrm>
          </p:grpSpPr>
          <p:sp>
            <p:nvSpPr>
              <p:cNvPr id="59" name="AutoShape 24">
                <a:extLst>
                  <a:ext uri="{FF2B5EF4-FFF2-40B4-BE49-F238E27FC236}">
                    <a16:creationId xmlns:a16="http://schemas.microsoft.com/office/drawing/2014/main" id="{AB2B547A-DC9D-8140-AF7E-264D4D79E283}"/>
                  </a:ext>
                </a:extLst>
              </p:cNvPr>
              <p:cNvSpPr>
                <a:spLocks noChangeArrowheads="1"/>
              </p:cNvSpPr>
              <p:nvPr/>
            </p:nvSpPr>
            <p:spPr bwMode="auto">
              <a:xfrm>
                <a:off x="3932" y="632"/>
                <a:ext cx="128" cy="112"/>
              </a:xfrm>
              <a:prstGeom prst="irregularSeal2">
                <a:avLst/>
              </a:prstGeom>
              <a:solidFill>
                <a:srgbClr val="EFDCCD"/>
              </a:solidFill>
              <a:ln w="19050">
                <a:solidFill>
                  <a:srgbClr val="05721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60" name="Line 25">
                <a:extLst>
                  <a:ext uri="{FF2B5EF4-FFF2-40B4-BE49-F238E27FC236}">
                    <a16:creationId xmlns:a16="http://schemas.microsoft.com/office/drawing/2014/main" id="{DB791EF3-8B7E-9A4A-9272-9B52F033E83E}"/>
                  </a:ext>
                </a:extLst>
              </p:cNvPr>
              <p:cNvSpPr>
                <a:spLocks noChangeShapeType="1"/>
              </p:cNvSpPr>
              <p:nvPr/>
            </p:nvSpPr>
            <p:spPr bwMode="auto">
              <a:xfrm>
                <a:off x="4100" y="688"/>
                <a:ext cx="180" cy="0"/>
              </a:xfrm>
              <a:prstGeom prst="line">
                <a:avLst/>
              </a:prstGeom>
              <a:noFill/>
              <a:ln w="28575">
                <a:solidFill>
                  <a:srgbClr val="05721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54" name="Group 26">
              <a:extLst>
                <a:ext uri="{FF2B5EF4-FFF2-40B4-BE49-F238E27FC236}">
                  <a16:creationId xmlns:a16="http://schemas.microsoft.com/office/drawing/2014/main" id="{6AE8F8EF-5F09-6844-9DEB-A43B89C60B79}"/>
                </a:ext>
              </a:extLst>
            </p:cNvPr>
            <p:cNvGrpSpPr>
              <a:grpSpLocks/>
            </p:cNvGrpSpPr>
            <p:nvPr/>
          </p:nvGrpSpPr>
          <p:grpSpPr bwMode="auto">
            <a:xfrm flipH="1">
              <a:off x="4695" y="2722"/>
              <a:ext cx="348" cy="112"/>
              <a:chOff x="3932" y="632"/>
              <a:chExt cx="348" cy="112"/>
            </a:xfrm>
          </p:grpSpPr>
          <p:sp>
            <p:nvSpPr>
              <p:cNvPr id="57" name="AutoShape 27">
                <a:extLst>
                  <a:ext uri="{FF2B5EF4-FFF2-40B4-BE49-F238E27FC236}">
                    <a16:creationId xmlns:a16="http://schemas.microsoft.com/office/drawing/2014/main" id="{8985D13D-9DFB-FE4A-949C-ABE37578539D}"/>
                  </a:ext>
                </a:extLst>
              </p:cNvPr>
              <p:cNvSpPr>
                <a:spLocks noChangeArrowheads="1"/>
              </p:cNvSpPr>
              <p:nvPr/>
            </p:nvSpPr>
            <p:spPr bwMode="auto">
              <a:xfrm>
                <a:off x="3932" y="632"/>
                <a:ext cx="128" cy="112"/>
              </a:xfrm>
              <a:prstGeom prst="irregularSeal2">
                <a:avLst/>
              </a:prstGeom>
              <a:solidFill>
                <a:srgbClr val="EFDCCD"/>
              </a:solidFill>
              <a:ln w="1905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8" name="Line 28">
                <a:extLst>
                  <a:ext uri="{FF2B5EF4-FFF2-40B4-BE49-F238E27FC236}">
                    <a16:creationId xmlns:a16="http://schemas.microsoft.com/office/drawing/2014/main" id="{AA9F90FA-24EC-8543-A3B3-AC75D71B5FC3}"/>
                  </a:ext>
                </a:extLst>
              </p:cNvPr>
              <p:cNvSpPr>
                <a:spLocks noChangeShapeType="1"/>
              </p:cNvSpPr>
              <p:nvPr/>
            </p:nvSpPr>
            <p:spPr bwMode="auto">
              <a:xfrm>
                <a:off x="4100" y="688"/>
                <a:ext cx="180" cy="0"/>
              </a:xfrm>
              <a:prstGeom prst="line">
                <a:avLst/>
              </a:prstGeom>
              <a:noFill/>
              <a:ln w="28575">
                <a:solidFill>
                  <a:srgbClr val="0000FF"/>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sp>
          <p:nvSpPr>
            <p:cNvPr id="55" name="Line 29">
              <a:extLst>
                <a:ext uri="{FF2B5EF4-FFF2-40B4-BE49-F238E27FC236}">
                  <a16:creationId xmlns:a16="http://schemas.microsoft.com/office/drawing/2014/main" id="{92248395-36B0-5D4E-9E0D-DD42174B2609}"/>
                </a:ext>
              </a:extLst>
            </p:cNvPr>
            <p:cNvSpPr>
              <a:spLocks noChangeShapeType="1"/>
            </p:cNvSpPr>
            <p:nvPr/>
          </p:nvSpPr>
          <p:spPr bwMode="auto">
            <a:xfrm>
              <a:off x="5103" y="2670"/>
              <a:ext cx="40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56" name="Text Box 30">
                  <a:extLst>
                    <a:ext uri="{FF2B5EF4-FFF2-40B4-BE49-F238E27FC236}">
                      <a16:creationId xmlns:a16="http://schemas.microsoft.com/office/drawing/2014/main" id="{0A795C7D-C275-E449-8B3D-39E92E8C9A5E}"/>
                    </a:ext>
                  </a:extLst>
                </p:cNvPr>
                <p:cNvSpPr txBox="1">
                  <a:spLocks noChangeArrowheads="1"/>
                </p:cNvSpPr>
                <p:nvPr/>
              </p:nvSpPr>
              <p:spPr bwMode="auto">
                <a:xfrm>
                  <a:off x="5315" y="2703"/>
                  <a:ext cx="270" cy="268"/>
                </a:xfrm>
                <a:prstGeom prst="rect">
                  <a:avLst/>
                </a:prstGeom>
                <a:noFill/>
                <a:ln>
                  <a:noFill/>
                </a:ln>
                <a:effectLst/>
                <a:extLst>
                  <a:ext uri="{91240B29-F687-4F45-9708-019B960494DF}">
                    <a14:hiddenLine w="38100">
                      <a:solidFill>
                        <a:schemeClr val="accent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none">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altLang="en-US" sz="2400" b="0" i="1" smtClean="0">
                                <a:latin typeface="Cambria Math" panose="02040503050406030204" pitchFamily="18" charset="0"/>
                              </a:rPr>
                            </m:ctrlPr>
                          </m:accPr>
                          <m:e>
                            <m:r>
                              <a:rPr lang="en-US" altLang="en-US" sz="2400" i="1" smtClean="0">
                                <a:latin typeface="Cambria Math" panose="02040503050406030204" pitchFamily="18" charset="0"/>
                              </a:rPr>
                              <m:t>𝑣</m:t>
                            </m:r>
                          </m:e>
                        </m:acc>
                      </m:oMath>
                    </m:oMathPara>
                  </a14:m>
                  <a:endParaRPr lang="en-US" altLang="en-US" sz="2400"/>
                </a:p>
              </p:txBody>
            </p:sp>
          </mc:Choice>
          <mc:Fallback xmlns="">
            <p:sp>
              <p:nvSpPr>
                <p:cNvPr id="56" name="Text Box 30">
                  <a:extLst>
                    <a:ext uri="{FF2B5EF4-FFF2-40B4-BE49-F238E27FC236}">
                      <a16:creationId xmlns:a16="http://schemas.microsoft.com/office/drawing/2014/main" id="{0A795C7D-C275-E449-8B3D-39E92E8C9A5E}"/>
                    </a:ext>
                  </a:extLst>
                </p:cNvPr>
                <p:cNvSpPr txBox="1">
                  <a:spLocks noRot="1" noChangeAspect="1" noMove="1" noResize="1" noEditPoints="1" noAdjustHandles="1" noChangeArrowheads="1" noChangeShapeType="1" noTextEdit="1"/>
                </p:cNvSpPr>
                <p:nvPr/>
              </p:nvSpPr>
              <p:spPr bwMode="auto">
                <a:xfrm>
                  <a:off x="5315" y="2703"/>
                  <a:ext cx="270" cy="268"/>
                </a:xfrm>
                <a:prstGeom prst="rect">
                  <a:avLst/>
                </a:prstGeom>
                <a:blipFill>
                  <a:blip r:embed="rId3"/>
                  <a:stretch>
                    <a:fillRect t="-29412"/>
                  </a:stretch>
                </a:blip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4836654E-777D-3342-B646-74ED9C0D753A}"/>
              </a:ext>
            </a:extLst>
          </p:cNvPr>
          <p:cNvGrpSpPr/>
          <p:nvPr/>
        </p:nvGrpSpPr>
        <p:grpSpPr>
          <a:xfrm>
            <a:off x="6194898" y="4212648"/>
            <a:ext cx="4029075" cy="1457325"/>
            <a:chOff x="6194898" y="4212648"/>
            <a:chExt cx="4029075" cy="1457325"/>
          </a:xfrm>
        </p:grpSpPr>
        <p:grpSp>
          <p:nvGrpSpPr>
            <p:cNvPr id="6" name="Group 5">
              <a:extLst>
                <a:ext uri="{FF2B5EF4-FFF2-40B4-BE49-F238E27FC236}">
                  <a16:creationId xmlns:a16="http://schemas.microsoft.com/office/drawing/2014/main" id="{773CC6FD-1209-CF44-B963-B7A290AA2BE8}"/>
                </a:ext>
              </a:extLst>
            </p:cNvPr>
            <p:cNvGrpSpPr/>
            <p:nvPr/>
          </p:nvGrpSpPr>
          <p:grpSpPr>
            <a:xfrm>
              <a:off x="6380018" y="4212648"/>
              <a:ext cx="3840163" cy="1457325"/>
              <a:chOff x="4800600" y="5210175"/>
              <a:chExt cx="3840163" cy="1457325"/>
            </a:xfrm>
          </p:grpSpPr>
          <p:sp>
            <p:nvSpPr>
              <p:cNvPr id="108" name="AutoShape 32">
                <a:extLst>
                  <a:ext uri="{FF2B5EF4-FFF2-40B4-BE49-F238E27FC236}">
                    <a16:creationId xmlns:a16="http://schemas.microsoft.com/office/drawing/2014/main" id="{D9F4536D-F0A5-404C-A7C9-5E443E19E076}"/>
                  </a:ext>
                </a:extLst>
              </p:cNvPr>
              <p:cNvSpPr>
                <a:spLocks noChangeArrowheads="1"/>
              </p:cNvSpPr>
              <p:nvPr/>
            </p:nvSpPr>
            <p:spPr bwMode="auto">
              <a:xfrm rot="20873308">
                <a:off x="4800600" y="5508625"/>
                <a:ext cx="3840163" cy="904875"/>
              </a:xfrm>
              <a:prstGeom prst="roundRect">
                <a:avLst>
                  <a:gd name="adj" fmla="val 16667"/>
                </a:avLst>
              </a:prstGeom>
              <a:solidFill>
                <a:schemeClr val="accent1">
                  <a:lumMod val="20000"/>
                  <a:lumOff val="80000"/>
                </a:schemeClr>
              </a:solidFill>
              <a:ln w="9525">
                <a:solidFill>
                  <a:schemeClr val="tx1"/>
                </a:solidFill>
                <a:round/>
                <a:headEnd type="none" w="sm" len="sm"/>
                <a:tailEnd type="none" w="sm" len="sm"/>
              </a:ln>
              <a:effectLst/>
              <a:extLst/>
            </p:spPr>
            <p:txBody>
              <a:bodyPr wrap="none" anchor="ctr"/>
              <a:lstStyle/>
              <a:p>
                <a:endParaRPr lang="en-US"/>
              </a:p>
            </p:txBody>
          </p:sp>
          <p:sp>
            <p:nvSpPr>
              <p:cNvPr id="109" name="WordArt 33">
                <a:extLst>
                  <a:ext uri="{FF2B5EF4-FFF2-40B4-BE49-F238E27FC236}">
                    <a16:creationId xmlns:a16="http://schemas.microsoft.com/office/drawing/2014/main" id="{E38798FA-9CFC-774E-AAA3-EDCC63B40B4D}"/>
                  </a:ext>
                </a:extLst>
              </p:cNvPr>
              <p:cNvSpPr>
                <a:spLocks noChangeArrowheads="1" noChangeShapeType="1" noTextEdit="1"/>
              </p:cNvSpPr>
              <p:nvPr/>
            </p:nvSpPr>
            <p:spPr bwMode="auto">
              <a:xfrm>
                <a:off x="5024438" y="5210175"/>
                <a:ext cx="3552825"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a:ln w="9525">
                      <a:solidFill>
                        <a:srgbClr val="1FA589"/>
                      </a:solidFill>
                      <a:round/>
                      <a:headEnd type="none" w="sm" len="sm"/>
                      <a:tailEnd type="none" w="sm" len="sm"/>
                    </a:ln>
                    <a:solidFill>
                      <a:srgbClr val="7E12AE"/>
                    </a:solidFill>
                    <a:latin typeface="Arial Black" charset="0"/>
                    <a:ea typeface="Arial Black" charset="0"/>
                    <a:cs typeface="Arial Black" charset="0"/>
                  </a:rPr>
                  <a:t>Simultaneous </a:t>
                </a:r>
              </a:p>
            </p:txBody>
          </p:sp>
        </p:grpSp>
        <p:sp>
          <p:nvSpPr>
            <p:cNvPr id="33" name="AutoShape 35">
              <a:extLst>
                <a:ext uri="{FF2B5EF4-FFF2-40B4-BE49-F238E27FC236}">
                  <a16:creationId xmlns:a16="http://schemas.microsoft.com/office/drawing/2014/main" id="{73F2F1A5-41AB-AE48-AF8D-40FE90269DD5}"/>
                </a:ext>
              </a:extLst>
            </p:cNvPr>
            <p:cNvSpPr>
              <a:spLocks noChangeArrowheads="1"/>
            </p:cNvSpPr>
            <p:nvPr/>
          </p:nvSpPr>
          <p:spPr bwMode="auto">
            <a:xfrm rot="20807595">
              <a:off x="6194898" y="4474832"/>
              <a:ext cx="4029075" cy="1057275"/>
            </a:xfrm>
            <a:prstGeom prst="flowChartSummingJunction">
              <a:avLst/>
            </a:prstGeom>
            <a:noFill/>
            <a:ln w="76200">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0953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8B2D2-C79D-1647-9372-7747B076236A}"/>
              </a:ext>
            </a:extLst>
          </p:cNvPr>
          <p:cNvSpPr>
            <a:spLocks noGrp="1"/>
          </p:cNvSpPr>
          <p:nvPr>
            <p:ph type="title"/>
          </p:nvPr>
        </p:nvSpPr>
        <p:spPr/>
        <p:txBody>
          <a:bodyPr/>
          <a:lstStyle/>
          <a:p>
            <a:r>
              <a:rPr lang="en-US"/>
              <a:t>Concept Question</a:t>
            </a:r>
          </a:p>
        </p:txBody>
      </p:sp>
      <p:sp>
        <p:nvSpPr>
          <p:cNvPr id="4" name="Slide Number Placeholder 3"/>
          <p:cNvSpPr>
            <a:spLocks noGrp="1"/>
          </p:cNvSpPr>
          <p:nvPr>
            <p:ph type="sldNum" sz="quarter" idx="12"/>
          </p:nvPr>
        </p:nvSpPr>
        <p:spPr/>
        <p:txBody>
          <a:bodyPr/>
          <a:lstStyle/>
          <a:p>
            <a:fld id="{4C70CB1E-35CB-DC47-BA16-4697C43FF9E0}" type="slidenum">
              <a:rPr lang="en-US" smtClean="0"/>
              <a:pPr/>
              <a:t>9</a:t>
            </a:fld>
            <a:endParaRPr lang="en-US"/>
          </a:p>
        </p:txBody>
      </p:sp>
      <p:sp>
        <p:nvSpPr>
          <p:cNvPr id="2104324" name="Rectangle 4"/>
          <p:cNvSpPr>
            <a:spLocks noGrp="1" noChangeArrowheads="1"/>
          </p:cNvSpPr>
          <p:nvPr>
            <p:ph idx="1"/>
          </p:nvPr>
        </p:nvSpPr>
        <p:spPr>
          <a:xfrm>
            <a:off x="321536" y="989332"/>
            <a:ext cx="11682047" cy="5509200"/>
          </a:xfrm>
          <a:noFill/>
          <a:ln/>
        </p:spPr>
        <p:txBody>
          <a:bodyPr/>
          <a:lstStyle/>
          <a:p>
            <a:pPr marL="12700" indent="-12700">
              <a:buNone/>
            </a:pPr>
            <a:r>
              <a:rPr lang="en-US" altLang="en-US" sz="3200">
                <a:latin typeface="Calibri" panose="020F0502020204030204" pitchFamily="34" charset="0"/>
                <a:ea typeface="Arial" charset="0"/>
                <a:cs typeface="Calibri" panose="020F0502020204030204" pitchFamily="34" charset="0"/>
              </a:rPr>
              <a:t>An astronaut moves away from Earth at close to the speed of light. How would an observer on Earth measure the astronaut’s </a:t>
            </a:r>
            <a:r>
              <a:rPr lang="en-US" altLang="en-US" sz="3200" b="1" i="1">
                <a:latin typeface="Calibri" panose="020F0502020204030204" pitchFamily="34" charset="0"/>
                <a:ea typeface="Arial" charset="0"/>
                <a:cs typeface="Calibri" panose="020F0502020204030204" pitchFamily="34" charset="0"/>
              </a:rPr>
              <a:t>pulse rate</a:t>
            </a:r>
            <a:r>
              <a:rPr lang="en-US" altLang="en-US" sz="3200">
                <a:latin typeface="Calibri" panose="020F0502020204030204" pitchFamily="34" charset="0"/>
                <a:ea typeface="Arial" charset="0"/>
                <a:cs typeface="Calibri" panose="020F0502020204030204" pitchFamily="34" charset="0"/>
              </a:rPr>
              <a:t>?</a:t>
            </a:r>
          </a:p>
          <a:p>
            <a:pPr marL="401638" indent="-401638">
              <a:buNone/>
            </a:pPr>
            <a:endParaRPr lang="en-US" altLang="en-US" sz="3200">
              <a:latin typeface="Calibri" panose="020F0502020204030204" pitchFamily="34" charset="0"/>
              <a:ea typeface="Arial" charset="0"/>
              <a:cs typeface="Calibri" panose="020F0502020204030204" pitchFamily="34" charset="0"/>
            </a:endParaRPr>
          </a:p>
          <a:p>
            <a:pPr marL="514350" indent="-514350">
              <a:buFont typeface="+mj-lt"/>
              <a:buAutoNum type="alphaLcParenR"/>
            </a:pPr>
            <a:r>
              <a:rPr lang="en-US" altLang="en-US" sz="3200">
                <a:latin typeface="Calibri" panose="020F0502020204030204" pitchFamily="34" charset="0"/>
                <a:cs typeface="Calibri" panose="020F0502020204030204" pitchFamily="34" charset="0"/>
              </a:rPr>
              <a:t>It would be faster</a:t>
            </a:r>
          </a:p>
          <a:p>
            <a:pPr marL="514350" indent="-514350">
              <a:buFont typeface="+mj-lt"/>
              <a:buAutoNum type="alphaLcParenR"/>
            </a:pPr>
            <a:r>
              <a:rPr lang="en-US" altLang="en-US" sz="3200">
                <a:latin typeface="Calibri" panose="020F0502020204030204" pitchFamily="34" charset="0"/>
                <a:cs typeface="Calibri" panose="020F0502020204030204" pitchFamily="34" charset="0"/>
              </a:rPr>
              <a:t>It would be slower</a:t>
            </a:r>
            <a:endParaRPr lang="en-US" altLang="en-US" sz="3200">
              <a:latin typeface="Calibri" panose="020F0502020204030204" pitchFamily="34" charset="0"/>
              <a:cs typeface="Calibri" panose="020F0502020204030204" pitchFamily="34" charset="0"/>
              <a:sym typeface="Symbol" charset="2"/>
            </a:endParaRPr>
          </a:p>
          <a:p>
            <a:pPr marL="514350" indent="-514350">
              <a:buFont typeface="+mj-lt"/>
              <a:buAutoNum type="alphaLcParenR"/>
            </a:pPr>
            <a:r>
              <a:rPr lang="en-US" altLang="en-US" sz="3200">
                <a:latin typeface="Calibri" panose="020F0502020204030204" pitchFamily="34" charset="0"/>
                <a:cs typeface="Calibri" panose="020F0502020204030204" pitchFamily="34" charset="0"/>
                <a:sym typeface="Symbol" charset="2"/>
              </a:rPr>
              <a:t>It wouldn’t change</a:t>
            </a:r>
          </a:p>
          <a:p>
            <a:pPr marL="514350" indent="-514350">
              <a:buFont typeface="+mj-lt"/>
              <a:buAutoNum type="alphaLcParenR"/>
            </a:pPr>
            <a:r>
              <a:rPr lang="en-US" altLang="en-US" sz="3200">
                <a:latin typeface="Calibri" panose="020F0502020204030204" pitchFamily="34" charset="0"/>
                <a:cs typeface="Calibri" panose="020F0502020204030204" pitchFamily="34" charset="0"/>
                <a:sym typeface="Symbol" charset="2"/>
              </a:rPr>
              <a:t>No pulse - the astronaut died a long time ago!</a:t>
            </a:r>
          </a:p>
          <a:p>
            <a:pPr marL="0" indent="0">
              <a:buNone/>
            </a:pPr>
            <a:endParaRPr lang="en-US" altLang="en-US" sz="3200">
              <a:latin typeface="Calibri" panose="020F0502020204030204" pitchFamily="34" charset="0"/>
              <a:cs typeface="Calibri" panose="020F0502020204030204" pitchFamily="34" charset="0"/>
              <a:sym typeface="Symbol" charset="2"/>
            </a:endParaRPr>
          </a:p>
          <a:p>
            <a:pPr marL="0" indent="0" algn="ctr">
              <a:buNone/>
            </a:pPr>
            <a:r>
              <a:rPr lang="en-US" altLang="en-US" sz="3200" i="1">
                <a:solidFill>
                  <a:srgbClr val="000000"/>
                </a:solidFill>
              </a:rPr>
              <a:t>The astronaut’s pulse would function like a clock.  Since time moves slower in a moving reference frame, the observer on Earth would measure a slower pulse.</a:t>
            </a:r>
            <a:endParaRPr lang="en-US" altLang="en-US" sz="3200" i="1">
              <a:solidFill>
                <a:schemeClr val="accent1"/>
              </a:solidFill>
            </a:endParaRPr>
          </a:p>
        </p:txBody>
      </p:sp>
      <p:sp>
        <p:nvSpPr>
          <p:cNvPr id="13" name="Rectangle 12">
            <a:extLst>
              <a:ext uri="{FF2B5EF4-FFF2-40B4-BE49-F238E27FC236}">
                <a16:creationId xmlns:a16="http://schemas.microsoft.com/office/drawing/2014/main" id="{70FFCCF4-0031-654F-AF20-371C789ED964}"/>
              </a:ext>
            </a:extLst>
          </p:cNvPr>
          <p:cNvSpPr/>
          <p:nvPr/>
        </p:nvSpPr>
        <p:spPr>
          <a:xfrm>
            <a:off x="171034" y="2998976"/>
            <a:ext cx="4239828" cy="515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43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129286</TotalTime>
  <Words>3839</Words>
  <Application>Microsoft Macintosh PowerPoint</Application>
  <PresentationFormat>Widescreen</PresentationFormat>
  <Paragraphs>476</Paragraphs>
  <Slides>33</Slides>
  <Notes>31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Arial</vt:lpstr>
      <vt:lpstr>Arial Black</vt:lpstr>
      <vt:lpstr>Calibri</vt:lpstr>
      <vt:lpstr>Calibri Light</vt:lpstr>
      <vt:lpstr>Cambria Math</vt:lpstr>
      <vt:lpstr>Symbol</vt:lpstr>
      <vt:lpstr>System Font Regular</vt:lpstr>
      <vt:lpstr>Times New Roman</vt:lpstr>
      <vt:lpstr>Wingdings</vt:lpstr>
      <vt:lpstr>Office Theme</vt:lpstr>
      <vt:lpstr>Clip</vt:lpstr>
      <vt:lpstr>Chapter 14: Special Relativity</vt:lpstr>
      <vt:lpstr>The Boxcar</vt:lpstr>
      <vt:lpstr>The Boxcar</vt:lpstr>
      <vt:lpstr>Example Problem: 14.9</vt:lpstr>
      <vt:lpstr>Section 14.3: Clicker Question 3</vt:lpstr>
      <vt:lpstr>The Boxcar</vt:lpstr>
      <vt:lpstr>The Boxcar</vt:lpstr>
      <vt:lpstr>The Boxcar</vt:lpstr>
      <vt:lpstr>Concept Question</vt:lpstr>
      <vt:lpstr>Highlights: Section 14.1-14.4</vt:lpstr>
      <vt:lpstr>Highlights: Section 14.1-14.4</vt:lpstr>
      <vt:lpstr>Highlights: Section 14.1-14.4</vt:lpstr>
      <vt:lpstr>The Tunnel</vt:lpstr>
      <vt:lpstr>The Tunnel</vt:lpstr>
      <vt:lpstr>Highlights: Section 14.1-14.4</vt:lpstr>
      <vt:lpstr>Highlights: Section 14.1-14.4</vt:lpstr>
      <vt:lpstr>Section 14.4: Clicker Question 4</vt:lpstr>
      <vt:lpstr>Example Problem: 14.25</vt:lpstr>
      <vt:lpstr>Highlights: Section 14.1-14.4</vt:lpstr>
      <vt:lpstr>Section 14.5: Clicker Question 5</vt:lpstr>
      <vt:lpstr>Example Problem: 14.32</vt:lpstr>
      <vt:lpstr>Example Problem: 14.32</vt:lpstr>
      <vt:lpstr>Section 14.6: Clicker Question 6</vt:lpstr>
      <vt:lpstr>Example Problem: 14.35</vt:lpstr>
      <vt:lpstr>Example Problem: 14.35</vt:lpstr>
      <vt:lpstr>Example Problem: 14.41</vt:lpstr>
      <vt:lpstr>Example Problem: 14.41</vt:lpstr>
      <vt:lpstr>Section 14.7: Clicker Question 7</vt:lpstr>
      <vt:lpstr>Section 14.8: Clicker Question 8</vt:lpstr>
      <vt:lpstr>Example Problem: 14.69</vt:lpstr>
      <vt:lpstr>Example Problem: 14.69</vt:lpstr>
      <vt:lpstr>Example Problem: 14.58</vt:lpstr>
      <vt:lpstr>Example Problem: 14.58</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Drachenberg</dc:creator>
  <cp:lastModifiedBy>James Drachenberg</cp:lastModifiedBy>
  <cp:revision>2368</cp:revision>
  <dcterms:created xsi:type="dcterms:W3CDTF">2018-08-11T21:43:11Z</dcterms:created>
  <dcterms:modified xsi:type="dcterms:W3CDTF">2019-11-22T21:10:45Z</dcterms:modified>
</cp:coreProperties>
</file>