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48" r:id="rId1"/>
  </p:sldMasterIdLst>
  <p:notesMasterIdLst>
    <p:notesMasterId r:id="rId42"/>
  </p:notesMasterIdLst>
  <p:sldIdLst>
    <p:sldId id="647" r:id="rId2"/>
    <p:sldId id="504" r:id="rId3"/>
    <p:sldId id="648" r:id="rId4"/>
    <p:sldId id="505" r:id="rId5"/>
    <p:sldId id="506" r:id="rId6"/>
    <p:sldId id="507" r:id="rId7"/>
    <p:sldId id="508" r:id="rId8"/>
    <p:sldId id="509" r:id="rId9"/>
    <p:sldId id="510" r:id="rId10"/>
    <p:sldId id="511" r:id="rId11"/>
    <p:sldId id="512" r:id="rId12"/>
    <p:sldId id="513" r:id="rId13"/>
    <p:sldId id="650" r:id="rId14"/>
    <p:sldId id="651" r:id="rId15"/>
    <p:sldId id="518" r:id="rId16"/>
    <p:sldId id="649" r:id="rId17"/>
    <p:sldId id="519" r:id="rId18"/>
    <p:sldId id="653" r:id="rId19"/>
    <p:sldId id="521" r:id="rId20"/>
    <p:sldId id="655" r:id="rId21"/>
    <p:sldId id="656" r:id="rId22"/>
    <p:sldId id="657" r:id="rId23"/>
    <p:sldId id="658" r:id="rId24"/>
    <p:sldId id="659" r:id="rId25"/>
    <p:sldId id="527" r:id="rId26"/>
    <p:sldId id="528" r:id="rId27"/>
    <p:sldId id="662" r:id="rId28"/>
    <p:sldId id="530" r:id="rId29"/>
    <p:sldId id="531" r:id="rId30"/>
    <p:sldId id="532" r:id="rId31"/>
    <p:sldId id="533" r:id="rId32"/>
    <p:sldId id="534" r:id="rId33"/>
    <p:sldId id="535" r:id="rId34"/>
    <p:sldId id="536" r:id="rId35"/>
    <p:sldId id="537" r:id="rId36"/>
    <p:sldId id="538" r:id="rId37"/>
    <p:sldId id="539" r:id="rId38"/>
    <p:sldId id="540" r:id="rId39"/>
    <p:sldId id="542" r:id="rId40"/>
    <p:sldId id="544"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FF"/>
    <a:srgbClr val="800080"/>
    <a:srgbClr val="AB7942"/>
    <a:srgbClr val="057211"/>
    <a:srgbClr val="FF0000"/>
    <a:srgbClr val="FFFF00"/>
    <a:srgbClr val="0E996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0190" autoAdjust="0"/>
  </p:normalViewPr>
  <p:slideViewPr>
    <p:cSldViewPr>
      <p:cViewPr>
        <p:scale>
          <a:sx n="110" d="100"/>
          <a:sy n="110" d="100"/>
        </p:scale>
        <p:origin x="120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 Id="rId2"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9AAC2FA-D9A7-AC45-9FA0-581F4FFC1331}" type="slidenum">
              <a:rPr lang="en-US"/>
              <a:pPr/>
              <a:t>‹#›</a:t>
            </a:fld>
            <a:endParaRPr lang="en-US"/>
          </a:p>
        </p:txBody>
      </p:sp>
    </p:spTree>
    <p:extLst>
      <p:ext uri="{BB962C8B-B14F-4D97-AF65-F5344CB8AC3E}">
        <p14:creationId xmlns:p14="http://schemas.microsoft.com/office/powerpoint/2010/main" val="6905214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ＭＳ Ｐゴシック" charset="0"/>
        <a:cs typeface="+mn-cs"/>
      </a:defRPr>
    </a:lvl1pPr>
    <a:lvl2pPr marL="457200" algn="l" rtl="0" fontAlgn="base">
      <a:spcBef>
        <a:spcPct val="30000"/>
      </a:spcBef>
      <a:spcAft>
        <a:spcPct val="0"/>
      </a:spcAft>
      <a:defRPr sz="1200" kern="1200">
        <a:solidFill>
          <a:schemeClr val="tx1"/>
        </a:solidFill>
        <a:latin typeface="Times" charset="0"/>
        <a:ea typeface="ＭＳ Ｐゴシック" charset="0"/>
        <a:cs typeface="+mn-cs"/>
      </a:defRPr>
    </a:lvl2pPr>
    <a:lvl3pPr marL="914400" algn="l" rtl="0" fontAlgn="base">
      <a:spcBef>
        <a:spcPct val="30000"/>
      </a:spcBef>
      <a:spcAft>
        <a:spcPct val="0"/>
      </a:spcAft>
      <a:defRPr sz="1200" kern="1200">
        <a:solidFill>
          <a:schemeClr val="tx1"/>
        </a:solidFill>
        <a:latin typeface="Times"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0E913E-F3DF-EB4D-BBF9-6FEABDD3DB69}" type="slidenum">
              <a:rPr lang="en-US" smtClean="0"/>
              <a:t>1</a:t>
            </a:fld>
            <a:endParaRPr lang="en-US"/>
          </a:p>
        </p:txBody>
      </p:sp>
    </p:spTree>
    <p:extLst>
      <p:ext uri="{BB962C8B-B14F-4D97-AF65-F5344CB8AC3E}">
        <p14:creationId xmlns:p14="http://schemas.microsoft.com/office/powerpoint/2010/main" val="902774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14</a:t>
            </a:fld>
            <a:endParaRPr lang="en-US"/>
          </a:p>
        </p:txBody>
      </p:sp>
    </p:spTree>
    <p:extLst>
      <p:ext uri="{BB962C8B-B14F-4D97-AF65-F5344CB8AC3E}">
        <p14:creationId xmlns:p14="http://schemas.microsoft.com/office/powerpoint/2010/main" val="440280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15</a:t>
            </a:fld>
            <a:endParaRPr lang="en-US"/>
          </a:p>
        </p:txBody>
      </p:sp>
    </p:spTree>
    <p:extLst>
      <p:ext uri="{BB962C8B-B14F-4D97-AF65-F5344CB8AC3E}">
        <p14:creationId xmlns:p14="http://schemas.microsoft.com/office/powerpoint/2010/main" val="424149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AC2FA-D9A7-AC45-9FA0-581F4FFC1331}" type="slidenum">
              <a:rPr lang="en-US" smtClean="0"/>
              <a:pPr/>
              <a:t>17</a:t>
            </a:fld>
            <a:endParaRPr lang="en-US"/>
          </a:p>
        </p:txBody>
      </p:sp>
    </p:spTree>
    <p:extLst>
      <p:ext uri="{BB962C8B-B14F-4D97-AF65-F5344CB8AC3E}">
        <p14:creationId xmlns:p14="http://schemas.microsoft.com/office/powerpoint/2010/main" val="1670991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18</a:t>
            </a:fld>
            <a:endParaRPr lang="en-US"/>
          </a:p>
        </p:txBody>
      </p:sp>
    </p:spTree>
    <p:extLst>
      <p:ext uri="{BB962C8B-B14F-4D97-AF65-F5344CB8AC3E}">
        <p14:creationId xmlns:p14="http://schemas.microsoft.com/office/powerpoint/2010/main" val="87987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19</a:t>
            </a:fld>
            <a:endParaRPr lang="en-US"/>
          </a:p>
        </p:txBody>
      </p:sp>
    </p:spTree>
    <p:extLst>
      <p:ext uri="{BB962C8B-B14F-4D97-AF65-F5344CB8AC3E}">
        <p14:creationId xmlns:p14="http://schemas.microsoft.com/office/powerpoint/2010/main" val="180903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AC2FA-D9A7-AC45-9FA0-581F4FFC1331}" type="slidenum">
              <a:rPr lang="en-US" smtClean="0"/>
              <a:pPr/>
              <a:t>21</a:t>
            </a:fld>
            <a:endParaRPr lang="en-US"/>
          </a:p>
        </p:txBody>
      </p:sp>
    </p:spTree>
    <p:extLst>
      <p:ext uri="{BB962C8B-B14F-4D97-AF65-F5344CB8AC3E}">
        <p14:creationId xmlns:p14="http://schemas.microsoft.com/office/powerpoint/2010/main" val="1678032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22</a:t>
            </a:fld>
            <a:endParaRPr lang="en-US"/>
          </a:p>
        </p:txBody>
      </p:sp>
    </p:spTree>
    <p:extLst>
      <p:ext uri="{BB962C8B-B14F-4D97-AF65-F5344CB8AC3E}">
        <p14:creationId xmlns:p14="http://schemas.microsoft.com/office/powerpoint/2010/main" val="963820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23</a:t>
            </a:fld>
            <a:endParaRPr lang="en-US"/>
          </a:p>
        </p:txBody>
      </p:sp>
    </p:spTree>
    <p:extLst>
      <p:ext uri="{BB962C8B-B14F-4D97-AF65-F5344CB8AC3E}">
        <p14:creationId xmlns:p14="http://schemas.microsoft.com/office/powerpoint/2010/main" val="1467105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24</a:t>
            </a:fld>
            <a:endParaRPr lang="en-US"/>
          </a:p>
        </p:txBody>
      </p:sp>
    </p:spTree>
    <p:extLst>
      <p:ext uri="{BB962C8B-B14F-4D97-AF65-F5344CB8AC3E}">
        <p14:creationId xmlns:p14="http://schemas.microsoft.com/office/powerpoint/2010/main" val="1939946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AC2FA-D9A7-AC45-9FA0-581F4FFC1331}" type="slidenum">
              <a:rPr lang="en-US" smtClean="0"/>
              <a:pPr/>
              <a:t>26</a:t>
            </a:fld>
            <a:endParaRPr lang="en-US"/>
          </a:p>
        </p:txBody>
      </p:sp>
    </p:spTree>
    <p:extLst>
      <p:ext uri="{BB962C8B-B14F-4D97-AF65-F5344CB8AC3E}">
        <p14:creationId xmlns:p14="http://schemas.microsoft.com/office/powerpoint/2010/main" val="45166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6502B14-7374-E542-9E3B-EDC6E22C0CA4}" type="slidenum">
              <a:rPr lang="en-US" altLang="en-US"/>
              <a:pPr/>
              <a:t>4</a:t>
            </a:fld>
            <a:endParaRPr lang="en-US" altLang="en-US"/>
          </a:p>
        </p:txBody>
      </p:sp>
      <p:sp>
        <p:nvSpPr>
          <p:cNvPr id="1930242" name="Rectangle 2"/>
          <p:cNvSpPr>
            <a:spLocks noGrp="1" noRot="1" noChangeAspect="1" noChangeArrowheads="1" noTextEdit="1"/>
          </p:cNvSpPr>
          <p:nvPr>
            <p:ph type="sldImg"/>
          </p:nvPr>
        </p:nvSpPr>
        <p:spPr>
          <a:xfrm>
            <a:off x="1152525" y="692150"/>
            <a:ext cx="4554538" cy="3416300"/>
          </a:xfrm>
          <a:ln/>
        </p:spPr>
      </p:sp>
      <p:sp>
        <p:nvSpPr>
          <p:cNvPr id="1930243" name="Rectangle 3"/>
          <p:cNvSpPr>
            <a:spLocks noGrp="1" noChangeArrowheads="1"/>
          </p:cNvSpPr>
          <p:nvPr>
            <p:ph type="body" idx="1"/>
          </p:nvPr>
        </p:nvSpPr>
        <p:spPr/>
        <p:txBody>
          <a:bodyPr lIns="91432" tIns="45716" rIns="91432" bIns="45716"/>
          <a:lstStyle/>
          <a:p>
            <a:endParaRPr lang="en-US" altLang="en-US" dirty="0"/>
          </a:p>
        </p:txBody>
      </p:sp>
    </p:spTree>
    <p:extLst>
      <p:ext uri="{BB962C8B-B14F-4D97-AF65-F5344CB8AC3E}">
        <p14:creationId xmlns:p14="http://schemas.microsoft.com/office/powerpoint/2010/main" val="1575071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27</a:t>
            </a:fld>
            <a:endParaRPr lang="en-US"/>
          </a:p>
        </p:txBody>
      </p:sp>
    </p:spTree>
    <p:extLst>
      <p:ext uri="{BB962C8B-B14F-4D97-AF65-F5344CB8AC3E}">
        <p14:creationId xmlns:p14="http://schemas.microsoft.com/office/powerpoint/2010/main" val="742413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29</a:t>
            </a:fld>
            <a:endParaRPr lang="en-US"/>
          </a:p>
        </p:txBody>
      </p:sp>
    </p:spTree>
    <p:extLst>
      <p:ext uri="{BB962C8B-B14F-4D97-AF65-F5344CB8AC3E}">
        <p14:creationId xmlns:p14="http://schemas.microsoft.com/office/powerpoint/2010/main" val="331086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39</a:t>
            </a:fld>
            <a:endParaRPr lang="en-US"/>
          </a:p>
        </p:txBody>
      </p:sp>
    </p:spTree>
    <p:extLst>
      <p:ext uri="{BB962C8B-B14F-4D97-AF65-F5344CB8AC3E}">
        <p14:creationId xmlns:p14="http://schemas.microsoft.com/office/powerpoint/2010/main" val="1161843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D83FF7A-D00E-A84D-BE8F-933C2E6E594E}" type="slidenum">
              <a:rPr lang="en-US" altLang="en-US"/>
              <a:pPr/>
              <a:t>5</a:t>
            </a:fld>
            <a:endParaRPr lang="en-US" altLang="en-US"/>
          </a:p>
        </p:txBody>
      </p:sp>
      <p:sp>
        <p:nvSpPr>
          <p:cNvPr id="1954818" name="Rectangle 2"/>
          <p:cNvSpPr>
            <a:spLocks noGrp="1" noRot="1" noChangeAspect="1" noChangeArrowheads="1" noTextEdit="1"/>
          </p:cNvSpPr>
          <p:nvPr>
            <p:ph type="sldImg"/>
          </p:nvPr>
        </p:nvSpPr>
        <p:spPr>
          <a:xfrm>
            <a:off x="1152525" y="692150"/>
            <a:ext cx="4554538" cy="3416300"/>
          </a:xfrm>
          <a:ln/>
        </p:spPr>
      </p:sp>
      <p:sp>
        <p:nvSpPr>
          <p:cNvPr id="1954819" name="Rectangle 3"/>
          <p:cNvSpPr>
            <a:spLocks noGrp="1" noChangeArrowheads="1"/>
          </p:cNvSpPr>
          <p:nvPr>
            <p:ph type="body" idx="1"/>
          </p:nvPr>
        </p:nvSpPr>
        <p:spPr/>
        <p:txBody>
          <a:bodyPr lIns="91432" tIns="45716" rIns="91432" bIns="45716"/>
          <a:lstStyle/>
          <a:p>
            <a:endParaRPr lang="en-US" altLang="en-US"/>
          </a:p>
        </p:txBody>
      </p:sp>
    </p:spTree>
    <p:extLst>
      <p:ext uri="{BB962C8B-B14F-4D97-AF65-F5344CB8AC3E}">
        <p14:creationId xmlns:p14="http://schemas.microsoft.com/office/powerpoint/2010/main" val="575428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F0A4D7D-BA3B-F14F-AC10-C74B212CA47B}" type="slidenum">
              <a:rPr lang="en-US" altLang="en-US"/>
              <a:pPr/>
              <a:t>6</a:t>
            </a:fld>
            <a:endParaRPr lang="en-US" altLang="en-US"/>
          </a:p>
        </p:txBody>
      </p:sp>
      <p:sp>
        <p:nvSpPr>
          <p:cNvPr id="1958914" name="Rectangle 2"/>
          <p:cNvSpPr>
            <a:spLocks noGrp="1" noRot="1" noChangeAspect="1" noChangeArrowheads="1" noTextEdit="1"/>
          </p:cNvSpPr>
          <p:nvPr>
            <p:ph type="sldImg"/>
          </p:nvPr>
        </p:nvSpPr>
        <p:spPr>
          <a:xfrm>
            <a:off x="1150938" y="692150"/>
            <a:ext cx="4556125" cy="3416300"/>
          </a:xfrm>
          <a:ln/>
        </p:spPr>
      </p:sp>
      <p:sp>
        <p:nvSpPr>
          <p:cNvPr id="19589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9550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02EDD7D3-465B-7346-8AFE-E903E855D880}" type="slidenum">
              <a:rPr lang="en-US" altLang="en-US"/>
              <a:pPr/>
              <a:t>7</a:t>
            </a:fld>
            <a:endParaRPr lang="en-US" altLang="en-US"/>
          </a:p>
        </p:txBody>
      </p:sp>
      <p:sp>
        <p:nvSpPr>
          <p:cNvPr id="1963010" name="Rectangle 2"/>
          <p:cNvSpPr>
            <a:spLocks noGrp="1" noRot="1" noChangeAspect="1" noChangeArrowheads="1" noTextEdit="1"/>
          </p:cNvSpPr>
          <p:nvPr>
            <p:ph type="sldImg"/>
          </p:nvPr>
        </p:nvSpPr>
        <p:spPr>
          <a:xfrm>
            <a:off x="1150938" y="692150"/>
            <a:ext cx="4556125" cy="3416300"/>
          </a:xfrm>
          <a:ln/>
        </p:spPr>
      </p:sp>
      <p:sp>
        <p:nvSpPr>
          <p:cNvPr id="19630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85763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8</a:t>
            </a:fld>
            <a:endParaRPr lang="en-US"/>
          </a:p>
        </p:txBody>
      </p:sp>
    </p:spTree>
    <p:extLst>
      <p:ext uri="{BB962C8B-B14F-4D97-AF65-F5344CB8AC3E}">
        <p14:creationId xmlns:p14="http://schemas.microsoft.com/office/powerpoint/2010/main" val="1451728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472BB05-1D4B-E142-A4A1-11F7F59196AE}" type="slidenum">
              <a:rPr lang="en-US" altLang="en-US"/>
              <a:pPr/>
              <a:t>9</a:t>
            </a:fld>
            <a:endParaRPr lang="en-US" altLang="en-US"/>
          </a:p>
        </p:txBody>
      </p:sp>
      <p:sp>
        <p:nvSpPr>
          <p:cNvPr id="1967106" name="Rectangle 2"/>
          <p:cNvSpPr>
            <a:spLocks noGrp="1" noRot="1" noChangeAspect="1" noChangeArrowheads="1" noTextEdit="1"/>
          </p:cNvSpPr>
          <p:nvPr>
            <p:ph type="sldImg"/>
          </p:nvPr>
        </p:nvSpPr>
        <p:spPr>
          <a:xfrm>
            <a:off x="1150938" y="692150"/>
            <a:ext cx="4556125" cy="3416300"/>
          </a:xfrm>
          <a:ln/>
        </p:spPr>
      </p:sp>
      <p:sp>
        <p:nvSpPr>
          <p:cNvPr id="1967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29604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AC2FA-D9A7-AC45-9FA0-581F4FFC1331}" type="slidenum">
              <a:rPr lang="en-US" smtClean="0"/>
              <a:pPr/>
              <a:t>12</a:t>
            </a:fld>
            <a:endParaRPr lang="en-US"/>
          </a:p>
        </p:txBody>
      </p:sp>
    </p:spTree>
    <p:extLst>
      <p:ext uri="{BB962C8B-B14F-4D97-AF65-F5344CB8AC3E}">
        <p14:creationId xmlns:p14="http://schemas.microsoft.com/office/powerpoint/2010/main" val="877583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E913E-F3DF-EB4D-BBF9-6FEABDD3DB69}" type="slidenum">
              <a:rPr lang="en-US" smtClean="0"/>
              <a:t>13</a:t>
            </a:fld>
            <a:endParaRPr lang="en-US"/>
          </a:p>
        </p:txBody>
      </p:sp>
    </p:spTree>
    <p:extLst>
      <p:ext uri="{BB962C8B-B14F-4D97-AF65-F5344CB8AC3E}">
        <p14:creationId xmlns:p14="http://schemas.microsoft.com/office/powerpoint/2010/main" val="184445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E677BB-CC49-DA45-8131-DB0FD343CFB3}" type="slidenum">
              <a:rPr lang="en-US"/>
              <a:pPr/>
              <a:t>‹#›</a:t>
            </a:fld>
            <a:endParaRPr lang="en-US"/>
          </a:p>
        </p:txBody>
      </p:sp>
    </p:spTree>
    <p:extLst>
      <p:ext uri="{BB962C8B-B14F-4D97-AF65-F5344CB8AC3E}">
        <p14:creationId xmlns:p14="http://schemas.microsoft.com/office/powerpoint/2010/main" val="3275890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FEB08A-AAED-C549-ABFD-80438F5C9D08}" type="slidenum">
              <a:rPr lang="en-US"/>
              <a:pPr/>
              <a:t>‹#›</a:t>
            </a:fld>
            <a:endParaRPr lang="en-US"/>
          </a:p>
        </p:txBody>
      </p:sp>
    </p:spTree>
    <p:extLst>
      <p:ext uri="{BB962C8B-B14F-4D97-AF65-F5344CB8AC3E}">
        <p14:creationId xmlns:p14="http://schemas.microsoft.com/office/powerpoint/2010/main" val="489501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81FD39D-1F52-A44A-9833-038A7FB079E9}" type="slidenum">
              <a:rPr lang="en-US"/>
              <a:pPr/>
              <a:t>‹#›</a:t>
            </a:fld>
            <a:endParaRPr lang="en-US"/>
          </a:p>
        </p:txBody>
      </p:sp>
    </p:spTree>
    <p:extLst>
      <p:ext uri="{BB962C8B-B14F-4D97-AF65-F5344CB8AC3E}">
        <p14:creationId xmlns:p14="http://schemas.microsoft.com/office/powerpoint/2010/main" val="203048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39000" y="6477000"/>
            <a:ext cx="1905000" cy="457200"/>
          </a:xfrm>
        </p:spPr>
        <p:txBody>
          <a:bodyPr/>
          <a:lstStyle>
            <a:lvl1pPr>
              <a:defRPr/>
            </a:lvl1pPr>
          </a:lstStyle>
          <a:p>
            <a:fld id="{7271D61F-F847-4542-B2A2-D2AE6528A132}" type="slidenum">
              <a:rPr lang="en-US"/>
              <a:pPr/>
              <a:t>‹#›</a:t>
            </a:fld>
            <a:endParaRPr lang="en-US"/>
          </a:p>
        </p:txBody>
      </p:sp>
    </p:spTree>
    <p:extLst>
      <p:ext uri="{BB962C8B-B14F-4D97-AF65-F5344CB8AC3E}">
        <p14:creationId xmlns:p14="http://schemas.microsoft.com/office/powerpoint/2010/main" val="17369282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FB1D06-A10B-094C-A456-819742E1C15B}" type="slidenum">
              <a:rPr lang="en-US"/>
              <a:pPr/>
              <a:t>‹#›</a:t>
            </a:fld>
            <a:endParaRPr lang="en-US"/>
          </a:p>
        </p:txBody>
      </p:sp>
    </p:spTree>
    <p:extLst>
      <p:ext uri="{BB962C8B-B14F-4D97-AF65-F5344CB8AC3E}">
        <p14:creationId xmlns:p14="http://schemas.microsoft.com/office/powerpoint/2010/main" val="273455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F4A6712-6206-E24F-A619-723C9B8CB875}" type="slidenum">
              <a:rPr lang="en-US"/>
              <a:pPr/>
              <a:t>‹#›</a:t>
            </a:fld>
            <a:endParaRPr lang="en-US"/>
          </a:p>
        </p:txBody>
      </p:sp>
    </p:spTree>
    <p:extLst>
      <p:ext uri="{BB962C8B-B14F-4D97-AF65-F5344CB8AC3E}">
        <p14:creationId xmlns:p14="http://schemas.microsoft.com/office/powerpoint/2010/main" val="252448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1467225-C864-AE43-A4BA-63353C062EE3}" type="slidenum">
              <a:rPr lang="en-US"/>
              <a:pPr/>
              <a:t>‹#›</a:t>
            </a:fld>
            <a:endParaRPr lang="en-US"/>
          </a:p>
        </p:txBody>
      </p:sp>
    </p:spTree>
    <p:extLst>
      <p:ext uri="{BB962C8B-B14F-4D97-AF65-F5344CB8AC3E}">
        <p14:creationId xmlns:p14="http://schemas.microsoft.com/office/powerpoint/2010/main" val="568840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6694C19-E34D-124C-996D-6ECE521C3CB2}" type="slidenum">
              <a:rPr lang="en-US"/>
              <a:pPr/>
              <a:t>‹#›</a:t>
            </a:fld>
            <a:endParaRPr lang="en-US"/>
          </a:p>
        </p:txBody>
      </p:sp>
    </p:spTree>
    <p:extLst>
      <p:ext uri="{BB962C8B-B14F-4D97-AF65-F5344CB8AC3E}">
        <p14:creationId xmlns:p14="http://schemas.microsoft.com/office/powerpoint/2010/main" val="286634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a:xfrm>
            <a:off x="7215965" y="6477000"/>
            <a:ext cx="1905000" cy="457200"/>
          </a:xfrm>
        </p:spPr>
        <p:txBody>
          <a:bodyPr/>
          <a:lstStyle>
            <a:lvl1pPr>
              <a:defRPr/>
            </a:lvl1pPr>
          </a:lstStyle>
          <a:p>
            <a:fld id="{CDE01FA7-D98C-064B-927B-0D049AA95186}" type="slidenum">
              <a:rPr lang="en-US"/>
              <a:pPr/>
              <a:t>‹#›</a:t>
            </a:fld>
            <a:endParaRPr lang="en-US"/>
          </a:p>
        </p:txBody>
      </p:sp>
    </p:spTree>
    <p:extLst>
      <p:ext uri="{BB962C8B-B14F-4D97-AF65-F5344CB8AC3E}">
        <p14:creationId xmlns:p14="http://schemas.microsoft.com/office/powerpoint/2010/main" val="14832032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891BEBA-8F01-D44F-B5A1-10A7622A47BB}" type="slidenum">
              <a:rPr lang="en-US"/>
              <a:pPr/>
              <a:t>‹#›</a:t>
            </a:fld>
            <a:endParaRPr lang="en-US"/>
          </a:p>
        </p:txBody>
      </p:sp>
    </p:spTree>
    <p:extLst>
      <p:ext uri="{BB962C8B-B14F-4D97-AF65-F5344CB8AC3E}">
        <p14:creationId xmlns:p14="http://schemas.microsoft.com/office/powerpoint/2010/main" val="2135773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78709D1-6C65-6E4D-92F1-051E3FEF8A6E}" type="slidenum">
              <a:rPr lang="en-US"/>
              <a:pPr/>
              <a:t>‹#›</a:t>
            </a:fld>
            <a:endParaRPr lang="en-US"/>
          </a:p>
        </p:txBody>
      </p:sp>
    </p:spTree>
    <p:extLst>
      <p:ext uri="{BB962C8B-B14F-4D97-AF65-F5344CB8AC3E}">
        <p14:creationId xmlns:p14="http://schemas.microsoft.com/office/powerpoint/2010/main" val="2914829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C425538-52B2-B040-997D-195540E3D4A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ＭＳ Ｐゴシック" charset="0"/>
        </a:defRPr>
      </a:lvl2pPr>
      <a:lvl3pPr algn="ctr" rtl="0" fontAlgn="base">
        <a:spcBef>
          <a:spcPct val="0"/>
        </a:spcBef>
        <a:spcAft>
          <a:spcPct val="0"/>
        </a:spcAft>
        <a:defRPr sz="4400">
          <a:solidFill>
            <a:schemeClr val="tx2"/>
          </a:solidFill>
          <a:latin typeface="Times" charset="0"/>
          <a:ea typeface="ＭＳ Ｐゴシック" charset="0"/>
        </a:defRPr>
      </a:lvl3pPr>
      <a:lvl4pPr algn="ctr" rtl="0" fontAlgn="base">
        <a:spcBef>
          <a:spcPct val="0"/>
        </a:spcBef>
        <a:spcAft>
          <a:spcPct val="0"/>
        </a:spcAft>
        <a:defRPr sz="4400">
          <a:solidFill>
            <a:schemeClr val="tx2"/>
          </a:solidFill>
          <a:latin typeface="Times" charset="0"/>
          <a:ea typeface="ＭＳ Ｐゴシック" charset="0"/>
        </a:defRPr>
      </a:lvl4pPr>
      <a:lvl5pPr algn="ctr" rtl="0" fontAlgn="base">
        <a:spcBef>
          <a:spcPct val="0"/>
        </a:spcBef>
        <a:spcAft>
          <a:spcPct val="0"/>
        </a:spcAft>
        <a:defRPr sz="4400">
          <a:solidFill>
            <a:schemeClr val="tx2"/>
          </a:solidFill>
          <a:latin typeface="Times" charset="0"/>
          <a:ea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3.bin"/><Relationship Id="rId5"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oleObject" Target="../embeddings/oleObject4.bin"/><Relationship Id="rId6" Type="http://schemas.openxmlformats.org/officeDocument/2006/relationships/image" Target="../media/image13.png"/><Relationship Id="rId7" Type="http://schemas.openxmlformats.org/officeDocument/2006/relationships/oleObject" Target="../embeddings/oleObject5.bin"/><Relationship Id="rId8" Type="http://schemas.openxmlformats.org/officeDocument/2006/relationships/image" Target="../media/image14.png"/><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vmlDrawing" Target="../drawings/vmlDrawing3.vml"/><Relationship Id="rId2"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5.png"/><Relationship Id="rId5" Type="http://schemas.openxmlformats.org/officeDocument/2006/relationships/image" Target="../media/image16.jpeg"/><Relationship Id="rId10" Type="http://schemas.openxmlformats.org/officeDocument/2006/relationships/image" Target="../media/image90.png"/><Relationship Id="rId11" Type="http://schemas.openxmlformats.org/officeDocument/2006/relationships/image" Target="../media/image100.png"/><Relationship Id="rId9" Type="http://schemas.openxmlformats.org/officeDocument/2006/relationships/image" Target="../media/image80.png"/><Relationship Id="rId12" Type="http://schemas.openxmlformats.org/officeDocument/2006/relationships/image" Target="../media/image110.png"/><Relationship Id="rId13" Type="http://schemas.openxmlformats.org/officeDocument/2006/relationships/image" Target="../media/image12.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oleObject" Target="../embeddings/oleObject6.bin"/><Relationship Id="rId6" Type="http://schemas.openxmlformats.org/officeDocument/2006/relationships/image" Target="../media/image19.png"/><Relationship Id="rId7" Type="http://schemas.openxmlformats.org/officeDocument/2006/relationships/oleObject" Target="../embeddings/oleObject7.bin"/><Relationship Id="rId8" Type="http://schemas.openxmlformats.org/officeDocument/2006/relationships/image" Target="../media/image20.png"/><Relationship Id="rId1" Type="http://schemas.openxmlformats.org/officeDocument/2006/relationships/vmlDrawing" Target="../drawings/vmlDrawing4.vml"/><Relationship Id="rId2"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2" Type="http://schemas.openxmlformats.org/officeDocument/2006/relationships/image" Target="../media/image210.png"/><Relationship Id="rId13" Type="http://schemas.openxmlformats.org/officeDocument/2006/relationships/image" Target="../media/image220.png"/><Relationship Id="rId14" Type="http://schemas.openxmlformats.org/officeDocument/2006/relationships/image" Target="../media/image230.png"/><Relationship Id="rId15" Type="http://schemas.openxmlformats.org/officeDocument/2006/relationships/image" Target="../media/image240.png"/><Relationship Id="rId16" Type="http://schemas.openxmlformats.org/officeDocument/2006/relationships/image" Target="../media/image25.png"/><Relationship Id="rId17" Type="http://schemas.openxmlformats.org/officeDocument/2006/relationships/image" Target="../media/image26.png"/><Relationship Id="rId18" Type="http://schemas.openxmlformats.org/officeDocument/2006/relationships/image" Target="../media/image27.png"/><Relationship Id="rId19" Type="http://schemas.openxmlformats.org/officeDocument/2006/relationships/image" Target="../media/image28.png"/><Relationship Id="rId1" Type="http://schemas.openxmlformats.org/officeDocument/2006/relationships/vmlDrawing" Target="../drawings/vmlDrawing5.vml"/><Relationship Id="rId2" Type="http://schemas.openxmlformats.org/officeDocument/2006/relationships/tags" Target="../tags/tag4.xml"/><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oleObject" Target="../embeddings/oleObject8.bin"/><Relationship Id="rId6" Type="http://schemas.openxmlformats.org/officeDocument/2006/relationships/image" Target="../media/image23.png"/><Relationship Id="rId7" Type="http://schemas.openxmlformats.org/officeDocument/2006/relationships/oleObject" Target="../embeddings/oleObject9.bin"/><Relationship Id="rId8"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oleObject" Target="../embeddings/oleObject10.bin"/><Relationship Id="rId5" Type="http://schemas.openxmlformats.org/officeDocument/2006/relationships/image" Target="../media/image29.png"/><Relationship Id="rId6" Type="http://schemas.openxmlformats.org/officeDocument/2006/relationships/oleObject" Target="../embeddings/oleObject11.bin"/><Relationship Id="rId7"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 Type="http://schemas.openxmlformats.org/officeDocument/2006/relationships/vmlDrawing" Target="../drawings/vmlDrawing6.vml"/><Relationship Id="rId2" Type="http://schemas.openxmlformats.org/officeDocument/2006/relationships/tags" Target="../tags/tag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1.jpeg"/><Relationship Id="rId5" Type="http://schemas.openxmlformats.org/officeDocument/2006/relationships/image" Target="../media/image37.png"/><Relationship Id="rId10" Type="http://schemas.openxmlformats.org/officeDocument/2006/relationships/image" Target="../media/image40.png"/><Relationship Id="rId11" Type="http://schemas.openxmlformats.org/officeDocument/2006/relationships/image" Target="../media/image41.png"/><Relationship Id="rId9" Type="http://schemas.openxmlformats.org/officeDocument/2006/relationships/image" Target="../media/image39.png"/><Relationship Id="rId12" Type="http://schemas.openxmlformats.org/officeDocument/2006/relationships/image" Target="../media/image5.png"/><Relationship Id="rId13" Type="http://schemas.openxmlformats.org/officeDocument/2006/relationships/image" Target="../media/image42.png"/><Relationship Id="rId14" Type="http://schemas.openxmlformats.org/officeDocument/2006/relationships/image" Target="../media/image43.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8" Type="http://schemas.openxmlformats.org/officeDocument/2006/relationships/image" Target="../media/image45.pn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9.jp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0.jpg"/><Relationship Id="rId11" Type="http://schemas.openxmlformats.org/officeDocument/2006/relationships/image" Target="../media/image55.png"/><Relationship Id="rId1" Type="http://schemas.openxmlformats.org/officeDocument/2006/relationships/tags" Target="../tags/tag8.x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2.bin"/><Relationship Id="rId5" Type="http://schemas.openxmlformats.org/officeDocument/2006/relationships/image" Target="../media/image51.emf"/><Relationship Id="rId6" Type="http://schemas.openxmlformats.org/officeDocument/2006/relationships/image" Target="../media/image54.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hyperlink" Target="http://www.beaumontenterprise.com/news/article/Orange-County-man-finds-large-copperhead-snake-1619584.php#photo-1175225"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oleObject" Target="../embeddings/oleObject1.bin"/><Relationship Id="rId5" Type="http://schemas.openxmlformats.org/officeDocument/2006/relationships/image" Target="../media/image4.emf"/><Relationship Id="rId6" Type="http://schemas.openxmlformats.org/officeDocument/2006/relationships/oleObject" Target="../embeddings/oleObject2.bin"/><Relationship Id="rId7" Type="http://schemas.openxmlformats.org/officeDocument/2006/relationships/image" Target="../media/image5.emf"/><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7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6"/>
          <p:cNvGrpSpPr>
            <a:grpSpLocks/>
          </p:cNvGrpSpPr>
          <p:nvPr/>
        </p:nvGrpSpPr>
        <p:grpSpPr bwMode="auto">
          <a:xfrm>
            <a:off x="0" y="0"/>
            <a:ext cx="9144000" cy="762000"/>
            <a:chOff x="0" y="0"/>
            <a:chExt cx="5760" cy="480"/>
          </a:xfrm>
        </p:grpSpPr>
        <p:sp>
          <p:nvSpPr>
            <p:cNvPr id="5" name="Rectangle 37"/>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 Box 38"/>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Reflection and Refraction of Light</a:t>
              </a:r>
              <a:endParaRPr lang="en-US" sz="3000" dirty="0">
                <a:solidFill>
                  <a:schemeClr val="bg1"/>
                </a:solidFill>
                <a:latin typeface="Palatino" charset="0"/>
              </a:endParaRPr>
            </a:p>
          </p:txBody>
        </p:sp>
      </p:grpSp>
      <p:sp>
        <p:nvSpPr>
          <p:cNvPr id="3" name="Slide Number Placeholder 2"/>
          <p:cNvSpPr>
            <a:spLocks noGrp="1"/>
          </p:cNvSpPr>
          <p:nvPr>
            <p:ph type="sldNum" sz="quarter" idx="12"/>
          </p:nvPr>
        </p:nvSpPr>
        <p:spPr/>
        <p:txBody>
          <a:bodyPr/>
          <a:lstStyle/>
          <a:p>
            <a:fld id="{CDE01FA7-D98C-064B-927B-0D049AA95186}" type="slidenum">
              <a:rPr lang="en-US" smtClean="0"/>
              <a:pPr/>
              <a:t>0</a:t>
            </a:fld>
            <a:endParaRPr lang="en-US"/>
          </a:p>
        </p:txBody>
      </p:sp>
      <p:pic>
        <p:nvPicPr>
          <p:cNvPr id="7" name="Picture 6"/>
          <p:cNvPicPr>
            <a:picLocks noChangeAspect="1"/>
          </p:cNvPicPr>
          <p:nvPr/>
        </p:nvPicPr>
        <p:blipFill>
          <a:blip r:embed="rId2"/>
          <a:stretch>
            <a:fillRect/>
          </a:stretch>
        </p:blipFill>
        <p:spPr>
          <a:xfrm>
            <a:off x="0" y="1050798"/>
            <a:ext cx="9144000" cy="5502402"/>
          </a:xfrm>
          <a:prstGeom prst="rect">
            <a:avLst/>
          </a:prstGeom>
        </p:spPr>
      </p:pic>
    </p:spTree>
    <p:extLst>
      <p:ext uri="{BB962C8B-B14F-4D97-AF65-F5344CB8AC3E}">
        <p14:creationId xmlns:p14="http://schemas.microsoft.com/office/powerpoint/2010/main" val="591749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84" name="AutoShape 4"/>
          <p:cNvSpPr>
            <a:spLocks noChangeArrowheads="1"/>
          </p:cNvSpPr>
          <p:nvPr/>
        </p:nvSpPr>
        <p:spPr bwMode="auto">
          <a:xfrm>
            <a:off x="0" y="0"/>
            <a:ext cx="9144000" cy="3157538"/>
          </a:xfrm>
          <a:prstGeom prst="roundRect">
            <a:avLst>
              <a:gd name="adj" fmla="val 16667"/>
            </a:avLst>
          </a:prstGeom>
          <a:solidFill>
            <a:srgbClr val="EFDCCD"/>
          </a:solidFill>
          <a:ln w="381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6085" name="Rectangle 5"/>
          <p:cNvSpPr>
            <a:spLocks noGrp="1" noChangeArrowheads="1"/>
          </p:cNvSpPr>
          <p:nvPr>
            <p:ph type="title"/>
          </p:nvPr>
        </p:nvSpPr>
        <p:spPr>
          <a:xfrm>
            <a:off x="660400" y="0"/>
            <a:ext cx="8050213" cy="838200"/>
          </a:xfrm>
          <a:noFill/>
          <a:ln/>
        </p:spPr>
        <p:txBody>
          <a:bodyPr/>
          <a:lstStyle/>
          <a:p>
            <a:pPr>
              <a:lnSpc>
                <a:spcPct val="90000"/>
              </a:lnSpc>
            </a:pPr>
            <a:r>
              <a:rPr lang="en-US" altLang="en-US" sz="2800" b="1" i="1" dirty="0">
                <a:latin typeface="Arial" charset="0"/>
                <a:ea typeface="Arial" charset="0"/>
                <a:cs typeface="Arial" charset="0"/>
              </a:rPr>
              <a:t>Question 22.4</a:t>
            </a:r>
            <a:r>
              <a:rPr lang="en-US" altLang="en-US" sz="2800" b="1" i="1" dirty="0">
                <a:solidFill>
                  <a:srgbClr val="000000"/>
                </a:solidFill>
                <a:effectLst/>
                <a:latin typeface="Arial" charset="0"/>
                <a:ea typeface="Arial" charset="0"/>
                <a:cs typeface="Arial" charset="0"/>
              </a:rPr>
              <a:t>	   </a:t>
            </a:r>
            <a:r>
              <a:rPr lang="en-US" altLang="en-US" sz="2800" b="1" dirty="0">
                <a:solidFill>
                  <a:schemeClr val="accent2"/>
                </a:solidFill>
                <a:latin typeface="Arial" charset="0"/>
                <a:ea typeface="Arial" charset="0"/>
                <a:cs typeface="Arial" charset="0"/>
              </a:rPr>
              <a:t>Parallel Lines</a:t>
            </a:r>
          </a:p>
        </p:txBody>
      </p:sp>
      <p:graphicFrame>
        <p:nvGraphicFramePr>
          <p:cNvPr id="1966086" name="Object 6"/>
          <p:cNvGraphicFramePr>
            <a:graphicFrameLocks noChangeAspect="1"/>
          </p:cNvGraphicFramePr>
          <p:nvPr/>
        </p:nvGraphicFramePr>
        <p:xfrm>
          <a:off x="5059363" y="3429000"/>
          <a:ext cx="3381375" cy="2932113"/>
        </p:xfrm>
        <a:graphic>
          <a:graphicData uri="http://schemas.openxmlformats.org/presentationml/2006/ole">
            <mc:AlternateContent xmlns:mc="http://schemas.openxmlformats.org/markup-compatibility/2006">
              <mc:Choice xmlns:v="urn:schemas-microsoft-com:vml" Requires="v">
                <p:oleObj spid="_x0000_s311484" name="Photo Editor Photo" r:id="rId4" imgW="2295238" imgH="1991003" progId="MSPhotoEd.3">
                  <p:embed/>
                </p:oleObj>
              </mc:Choice>
              <mc:Fallback>
                <p:oleObj name="Photo Editor Photo" r:id="rId4" imgW="2295238" imgH="1991003" progId="MSPhotoEd.3">
                  <p:embed/>
                  <p:pic>
                    <p:nvPicPr>
                      <p:cNvPr id="0" name=""/>
                      <p:cNvPicPr>
                        <a:picLocks noChangeAspect="1" noChangeArrowheads="1"/>
                      </p:cNvPicPr>
                      <p:nvPr/>
                    </p:nvPicPr>
                    <p:blipFill>
                      <a:blip r:embed="rId5">
                        <a:lum bright="-12000" contrast="24000"/>
                        <a:extLst>
                          <a:ext uri="{28A0092B-C50C-407E-A947-70E740481C1C}">
                            <a14:useLocalDpi xmlns:a14="http://schemas.microsoft.com/office/drawing/2010/main" val="0"/>
                          </a:ext>
                        </a:extLst>
                      </a:blip>
                      <a:srcRect/>
                      <a:stretch>
                        <a:fillRect/>
                      </a:stretch>
                    </p:blipFill>
                    <p:spPr bwMode="auto">
                      <a:xfrm>
                        <a:off x="5059363" y="3429000"/>
                        <a:ext cx="3381375" cy="29321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66095" name="Rectangle 15"/>
          <p:cNvSpPr>
            <a:spLocks noGrp="1" noChangeArrowheads="1"/>
          </p:cNvSpPr>
          <p:nvPr>
            <p:ph type="body" idx="1"/>
          </p:nvPr>
        </p:nvSpPr>
        <p:spPr>
          <a:xfrm>
            <a:off x="0" y="904875"/>
            <a:ext cx="4508500" cy="1987550"/>
          </a:xfrm>
          <a:noFill/>
          <a:ln/>
        </p:spPr>
        <p:txBody>
          <a:bodyPr/>
          <a:lstStyle/>
          <a:p>
            <a:pPr marL="401638" indent="-401638">
              <a:lnSpc>
                <a:spcPct val="140000"/>
              </a:lnSpc>
              <a:buFont typeface="Monotype Sorts" charset="2"/>
              <a:buNone/>
            </a:pPr>
            <a:r>
              <a:rPr lang="en-US" altLang="en-US" sz="2000" b="1" dirty="0">
                <a:effectLst>
                  <a:outerShdw blurRad="38100" dist="38100" dir="2700000" algn="tl">
                    <a:srgbClr val="C0C0C0"/>
                  </a:outerShdw>
                </a:effectLst>
                <a:latin typeface="Arial" charset="0"/>
                <a:ea typeface="Arial" charset="0"/>
                <a:cs typeface="Arial" charset="0"/>
              </a:rPr>
              <a:t>	An observer views two closely spaced lines through an angled piece of glass</a:t>
            </a:r>
            <a:r>
              <a:rPr lang="en-US" altLang="en-US" sz="2000" b="1" dirty="0" smtClean="0">
                <a:effectLst>
                  <a:outerShdw blurRad="38100" dist="38100" dir="2700000" algn="tl">
                    <a:srgbClr val="C0C0C0"/>
                  </a:outerShdw>
                </a:effectLst>
                <a:latin typeface="Arial" charset="0"/>
                <a:ea typeface="Arial" charset="0"/>
                <a:cs typeface="Arial" charset="0"/>
              </a:rPr>
              <a:t>. </a:t>
            </a:r>
            <a:r>
              <a:rPr lang="en-US" altLang="en-US" sz="2000" b="1" dirty="0">
                <a:effectLst>
                  <a:outerShdw blurRad="38100" dist="38100" dir="2700000" algn="tl">
                    <a:srgbClr val="C0C0C0"/>
                  </a:outerShdw>
                </a:effectLst>
                <a:latin typeface="Arial" charset="0"/>
                <a:ea typeface="Arial" charset="0"/>
                <a:cs typeface="Arial" charset="0"/>
              </a:rPr>
              <a:t>To the observer, the lines appear:</a:t>
            </a:r>
          </a:p>
        </p:txBody>
      </p:sp>
      <p:sp>
        <p:nvSpPr>
          <p:cNvPr id="1966096" name="Text Box 16"/>
          <p:cNvSpPr txBox="1">
            <a:spLocks noChangeArrowheads="1"/>
          </p:cNvSpPr>
          <p:nvPr/>
        </p:nvSpPr>
        <p:spPr bwMode="auto">
          <a:xfrm>
            <a:off x="4621213" y="749300"/>
            <a:ext cx="4522787" cy="222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40000"/>
              </a:lnSpc>
            </a:pPr>
            <a:r>
              <a:rPr lang="en-US" altLang="en-US" sz="2000" b="1" dirty="0">
                <a:solidFill>
                  <a:schemeClr val="tx2"/>
                </a:solidFill>
                <a:latin typeface="Arial" charset="0"/>
                <a:ea typeface="Arial" charset="0"/>
                <a:cs typeface="Arial" charset="0"/>
              </a:rPr>
              <a:t>a)  shifted to the right</a:t>
            </a:r>
          </a:p>
          <a:p>
            <a:pPr>
              <a:lnSpc>
                <a:spcPct val="140000"/>
              </a:lnSpc>
            </a:pPr>
            <a:r>
              <a:rPr lang="en-US" altLang="en-US" sz="2000" b="1" dirty="0">
                <a:solidFill>
                  <a:schemeClr val="tx2"/>
                </a:solidFill>
                <a:latin typeface="Arial" charset="0"/>
                <a:ea typeface="Arial" charset="0"/>
                <a:cs typeface="Arial" charset="0"/>
              </a:rPr>
              <a:t>b)  shifted to the left</a:t>
            </a:r>
            <a:endParaRPr lang="en-US" altLang="en-US" sz="2000" b="1" dirty="0">
              <a:solidFill>
                <a:schemeClr val="tx2"/>
              </a:solidFill>
              <a:latin typeface="Arial" charset="0"/>
              <a:ea typeface="Arial" charset="0"/>
              <a:cs typeface="Arial" charset="0"/>
              <a:sym typeface="Symbol" charset="2"/>
            </a:endParaRPr>
          </a:p>
          <a:p>
            <a:pPr>
              <a:lnSpc>
                <a:spcPct val="140000"/>
              </a:lnSpc>
            </a:pPr>
            <a:r>
              <a:rPr lang="en-US" altLang="en-US" sz="2000" b="1" dirty="0">
                <a:solidFill>
                  <a:schemeClr val="tx2"/>
                </a:solidFill>
                <a:latin typeface="Arial" charset="0"/>
                <a:ea typeface="Arial" charset="0"/>
                <a:cs typeface="Arial" charset="0"/>
                <a:sym typeface="Symbol" charset="2"/>
              </a:rPr>
              <a:t>c)  </a:t>
            </a:r>
            <a:r>
              <a:rPr lang="en-US" altLang="en-US" sz="2000" b="1" dirty="0">
                <a:solidFill>
                  <a:schemeClr val="tx2"/>
                </a:solidFill>
                <a:latin typeface="Arial" charset="0"/>
                <a:ea typeface="Arial" charset="0"/>
                <a:cs typeface="Arial" charset="0"/>
              </a:rPr>
              <a:t>spaced farther apart</a:t>
            </a:r>
          </a:p>
          <a:p>
            <a:pPr>
              <a:lnSpc>
                <a:spcPct val="140000"/>
              </a:lnSpc>
            </a:pPr>
            <a:r>
              <a:rPr lang="en-US" altLang="en-US" sz="2000" b="1" dirty="0">
                <a:solidFill>
                  <a:schemeClr val="tx2"/>
                </a:solidFill>
                <a:latin typeface="Arial" charset="0"/>
                <a:ea typeface="Arial" charset="0"/>
                <a:cs typeface="Arial" charset="0"/>
              </a:rPr>
              <a:t>d)  spaced closer together</a:t>
            </a:r>
          </a:p>
          <a:p>
            <a:pPr>
              <a:lnSpc>
                <a:spcPct val="140000"/>
              </a:lnSpc>
            </a:pPr>
            <a:r>
              <a:rPr lang="en-US" altLang="en-US" sz="2000" b="1" dirty="0">
                <a:solidFill>
                  <a:schemeClr val="tx2"/>
                </a:solidFill>
                <a:latin typeface="Arial" charset="0"/>
                <a:ea typeface="Arial" charset="0"/>
                <a:cs typeface="Arial" charset="0"/>
              </a:rPr>
              <a:t>e)  no change – same as before</a:t>
            </a:r>
            <a:endParaRPr lang="en-US" altLang="en-US" sz="2000" b="1" dirty="0">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fld id="{8D0DBD5B-780F-6245-80EF-25CF4A396C05}" type="slidenum">
              <a:rPr lang="en-US" smtClean="0"/>
              <a:pPr/>
              <a:t>9</a:t>
            </a:fld>
            <a:endParaRPr lang="en-US"/>
          </a:p>
        </p:txBody>
      </p:sp>
    </p:spTree>
    <p:extLst>
      <p:ext uri="{BB962C8B-B14F-4D97-AF65-F5344CB8AC3E}">
        <p14:creationId xmlns:p14="http://schemas.microsoft.com/office/powerpoint/2010/main" val="1643387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p:cNvGrpSpPr>
            <a:grpSpLocks/>
          </p:cNvGrpSpPr>
          <p:nvPr/>
        </p:nvGrpSpPr>
        <p:grpSpPr bwMode="auto">
          <a:xfrm>
            <a:off x="0" y="0"/>
            <a:ext cx="9144000" cy="762000"/>
            <a:chOff x="0" y="0"/>
            <a:chExt cx="5760" cy="480"/>
          </a:xfrm>
        </p:grpSpPr>
        <p:sp>
          <p:nvSpPr>
            <p:cNvPr id="5" name="Rectangle 37"/>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 Box 38"/>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Example Problem</a:t>
              </a:r>
              <a:endParaRPr lang="en-US" sz="3000" dirty="0">
                <a:solidFill>
                  <a:schemeClr val="bg1"/>
                </a:solidFill>
                <a:latin typeface="Palatino" charset="0"/>
              </a:endParaRPr>
            </a:p>
          </p:txBody>
        </p:sp>
      </p:grpSp>
      <p:sp>
        <p:nvSpPr>
          <p:cNvPr id="10" name="Slide Number Placeholder 9"/>
          <p:cNvSpPr>
            <a:spLocks noGrp="1"/>
          </p:cNvSpPr>
          <p:nvPr>
            <p:ph type="sldNum" sz="quarter" idx="12"/>
          </p:nvPr>
        </p:nvSpPr>
        <p:spPr/>
        <p:txBody>
          <a:bodyPr/>
          <a:lstStyle/>
          <a:p>
            <a:fld id="{CDE01FA7-D98C-064B-927B-0D049AA95186}" type="slidenum">
              <a:rPr lang="en-US" smtClean="0"/>
              <a:pPr/>
              <a:t>10</a:t>
            </a:fld>
            <a:endParaRPr lang="en-US" dirty="0"/>
          </a:p>
        </p:txBody>
      </p:sp>
      <p:sp>
        <p:nvSpPr>
          <p:cNvPr id="11" name="Text Box 2"/>
          <p:cNvSpPr txBox="1">
            <a:spLocks noChangeArrowheads="1"/>
          </p:cNvSpPr>
          <p:nvPr/>
        </p:nvSpPr>
        <p:spPr bwMode="auto">
          <a:xfrm>
            <a:off x="381000" y="920889"/>
            <a:ext cx="8407400" cy="5632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indent="0">
              <a:spcBef>
                <a:spcPct val="50000"/>
              </a:spcBef>
            </a:pPr>
            <a:r>
              <a:rPr lang="en-US" dirty="0" smtClean="0"/>
              <a:t>A 5 cm thick rectangular block of glass is made of material with a refractive index of 1.5.</a:t>
            </a:r>
            <a:endParaRPr lang="en-US" dirty="0"/>
          </a:p>
          <a:p>
            <a:pPr marL="914400">
              <a:spcBef>
                <a:spcPct val="50000"/>
              </a:spcBef>
              <a:buFont typeface="+mj-lt"/>
              <a:buAutoNum type="alphaLcParenR"/>
            </a:pPr>
            <a:r>
              <a:rPr lang="en-US" dirty="0" smtClean="0"/>
              <a:t>If light is incident on this block at an angle of 40º (with respect to the surface), find the angle of refraction inside the block</a:t>
            </a:r>
            <a:endParaRPr lang="en-US" dirty="0"/>
          </a:p>
          <a:p>
            <a:pPr marL="914400">
              <a:spcBef>
                <a:spcPct val="50000"/>
              </a:spcBef>
              <a:buFont typeface="+mj-lt"/>
              <a:buAutoNum type="alphaLcParenR"/>
            </a:pPr>
            <a:r>
              <a:rPr lang="en-US" dirty="0" smtClean="0"/>
              <a:t>When this ray of light leaves the block, what is the angle between the ray and the surface of the block?</a:t>
            </a:r>
            <a:endParaRPr lang="en-US" dirty="0"/>
          </a:p>
          <a:p>
            <a:pPr marL="914400">
              <a:spcBef>
                <a:spcPct val="50000"/>
              </a:spcBef>
              <a:buFont typeface="+mj-lt"/>
              <a:buAutoNum type="alphaLcParenR"/>
            </a:pPr>
            <a:r>
              <a:rPr lang="en-US" dirty="0" smtClean="0"/>
              <a:t>If light, starting from inside the block is incident on the surface, at what minimum angle would the light be totally reflected inside the block?</a:t>
            </a:r>
          </a:p>
          <a:p>
            <a:pPr marL="914400">
              <a:spcBef>
                <a:spcPct val="50000"/>
              </a:spcBef>
              <a:buFont typeface="+mj-lt"/>
              <a:buAutoNum type="alphaLcParenR"/>
            </a:pPr>
            <a:r>
              <a:rPr lang="en-US" dirty="0" smtClean="0"/>
              <a:t>Now this block is kept on a piece of paper which has a patch of ink on it. When viewed from above, find the location of the image of the patch of ink.</a:t>
            </a:r>
            <a:endParaRPr lang="en-US" dirty="0"/>
          </a:p>
        </p:txBody>
      </p:sp>
    </p:spTree>
    <p:extLst>
      <p:ext uri="{BB962C8B-B14F-4D97-AF65-F5344CB8AC3E}">
        <p14:creationId xmlns:p14="http://schemas.microsoft.com/office/powerpoint/2010/main" val="1897393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7"/>
          <p:cNvGrpSpPr>
            <a:grpSpLocks/>
          </p:cNvGrpSpPr>
          <p:nvPr/>
        </p:nvGrpSpPr>
        <p:grpSpPr bwMode="auto">
          <a:xfrm>
            <a:off x="0" y="0"/>
            <a:ext cx="9144000" cy="762000"/>
            <a:chOff x="0" y="0"/>
            <a:chExt cx="5760" cy="480"/>
          </a:xfrm>
        </p:grpSpPr>
        <p:sp>
          <p:nvSpPr>
            <p:cNvPr id="7"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2"/>
            <p:cNvSpPr txBox="1">
              <a:spLocks noChangeArrowheads="1"/>
            </p:cNvSpPr>
            <p:nvPr/>
          </p:nvSpPr>
          <p:spPr bwMode="auto">
            <a:xfrm>
              <a:off x="176" y="72"/>
              <a:ext cx="5424" cy="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000" b="1" dirty="0">
                  <a:solidFill>
                    <a:srgbClr val="FFFFFF"/>
                  </a:solidFill>
                  <a:latin typeface="Palatino" charset="0"/>
                  <a:ea typeface="Palatino" charset="0"/>
                  <a:cs typeface="Palatino" charset="0"/>
                </a:rPr>
                <a:t>Dispersion</a:t>
              </a:r>
              <a:endParaRPr lang="en-US" sz="3000" dirty="0">
                <a:solidFill>
                  <a:srgbClr val="FFFFFF"/>
                </a:solidFill>
                <a:latin typeface="Palatino" charset="0"/>
                <a:ea typeface="Palatino" charset="0"/>
                <a:cs typeface="Palatino" charset="0"/>
              </a:endParaRPr>
            </a:p>
          </p:txBody>
        </p:sp>
      </p:grpSp>
      <p:pic>
        <p:nvPicPr>
          <p:cNvPr id="29699" name="Picture 3" descr="Figure22-21"/>
          <p:cNvPicPr>
            <a:picLocks noChangeAspect="1" noChangeArrowheads="1"/>
          </p:cNvPicPr>
          <p:nvPr/>
        </p:nvPicPr>
        <p:blipFill>
          <a:blip r:embed="rId2">
            <a:extLst>
              <a:ext uri="{28A0092B-C50C-407E-A947-70E740481C1C}">
                <a14:useLocalDpi xmlns:a14="http://schemas.microsoft.com/office/drawing/2010/main" val="0"/>
              </a:ext>
            </a:extLst>
          </a:blip>
          <a:srcRect b="8727"/>
          <a:stretch>
            <a:fillRect/>
          </a:stretch>
        </p:blipFill>
        <p:spPr bwMode="auto">
          <a:xfrm>
            <a:off x="252413" y="2840038"/>
            <a:ext cx="8626475" cy="3470275"/>
          </a:xfrm>
          <a:prstGeom prst="rect">
            <a:avLst/>
          </a:prstGeom>
          <a:noFill/>
          <a:extLst>
            <a:ext uri="{909E8E84-426E-40DD-AFC4-6F175D3DCCD1}">
              <a14:hiddenFill xmlns:a14="http://schemas.microsoft.com/office/drawing/2010/main">
                <a:solidFill>
                  <a:srgbClr val="FFFFFF"/>
                </a:solidFill>
              </a14:hiddenFill>
            </a:ext>
          </a:extLst>
        </p:spPr>
      </p:pic>
      <p:sp>
        <p:nvSpPr>
          <p:cNvPr id="29700" name="Text Box 4"/>
          <p:cNvSpPr txBox="1">
            <a:spLocks noChangeArrowheads="1"/>
          </p:cNvSpPr>
          <p:nvPr/>
        </p:nvSpPr>
        <p:spPr bwMode="auto">
          <a:xfrm>
            <a:off x="314325" y="1302603"/>
            <a:ext cx="8515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dirty="0"/>
              <a:t>Dispersion occurs because the index of refraction depends slightly on </a:t>
            </a:r>
            <a:r>
              <a:rPr lang="en-US" altLang="en-US" dirty="0" smtClean="0"/>
              <a:t>wavelength</a:t>
            </a:r>
            <a:r>
              <a:rPr lang="en-US" altLang="en-US" dirty="0"/>
              <a:t> </a:t>
            </a:r>
            <a:r>
              <a:rPr lang="en-US" altLang="en-US" dirty="0" smtClean="0"/>
              <a:t>(speed of light in medium is wavelength-dependent)</a:t>
            </a:r>
            <a:endParaRPr lang="en-US" altLang="en-US" dirty="0"/>
          </a:p>
        </p:txBody>
      </p:sp>
      <p:sp>
        <p:nvSpPr>
          <p:cNvPr id="29701" name="Rectangle 5"/>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000" b="0"/>
              <a:t>© 2010 Pearson Education, Inc.</a:t>
            </a:r>
            <a:endParaRPr lang="en-US" altLang="en-US" sz="1800"/>
          </a:p>
        </p:txBody>
      </p:sp>
      <p:sp>
        <p:nvSpPr>
          <p:cNvPr id="2" name="Slide Number Placeholder 1"/>
          <p:cNvSpPr>
            <a:spLocks noGrp="1"/>
          </p:cNvSpPr>
          <p:nvPr>
            <p:ph type="sldNum" sz="quarter" idx="12"/>
          </p:nvPr>
        </p:nvSpPr>
        <p:spPr/>
        <p:txBody>
          <a:bodyPr/>
          <a:lstStyle/>
          <a:p>
            <a:fld id="{8D0DBD5B-780F-6245-80EF-25CF4A396C05}" type="slidenum">
              <a:rPr lang="en-US" smtClean="0"/>
              <a:pPr/>
              <a:t>11</a:t>
            </a:fld>
            <a:endParaRPr lang="en-US"/>
          </a:p>
        </p:txBody>
      </p:sp>
    </p:spTree>
    <p:extLst>
      <p:ext uri="{BB962C8B-B14F-4D97-AF65-F5344CB8AC3E}">
        <p14:creationId xmlns:p14="http://schemas.microsoft.com/office/powerpoint/2010/main" val="1513039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32" name="Object 12"/>
          <p:cNvGraphicFramePr>
            <a:graphicFrameLocks noChangeAspect="1"/>
          </p:cNvGraphicFramePr>
          <p:nvPr>
            <p:extLst/>
          </p:nvPr>
        </p:nvGraphicFramePr>
        <p:xfrm>
          <a:off x="301625" y="2620963"/>
          <a:ext cx="4011613" cy="3540125"/>
        </p:xfrm>
        <a:graphic>
          <a:graphicData uri="http://schemas.openxmlformats.org/presentationml/2006/ole">
            <mc:AlternateContent xmlns:mc="http://schemas.openxmlformats.org/markup-compatibility/2006">
              <mc:Choice xmlns:v="urn:schemas-microsoft-com:vml" Requires="v">
                <p:oleObj spid="_x0000_s1025" name="Bitmap Image" r:id="rId5" imgW="4780952" imgH="4219048" progId="Paint.Picture">
                  <p:embed/>
                </p:oleObj>
              </mc:Choice>
              <mc:Fallback>
                <p:oleObj name="Bitmap Image" r:id="rId5" imgW="4780952" imgH="4219048"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25" y="2620963"/>
                        <a:ext cx="4011613"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3" name="Object 13"/>
          <p:cNvGraphicFramePr>
            <a:graphicFrameLocks noChangeAspect="1"/>
          </p:cNvGraphicFramePr>
          <p:nvPr>
            <p:extLst/>
          </p:nvPr>
        </p:nvGraphicFramePr>
        <p:xfrm>
          <a:off x="4565650" y="2619375"/>
          <a:ext cx="4386263" cy="4162425"/>
        </p:xfrm>
        <a:graphic>
          <a:graphicData uri="http://schemas.openxmlformats.org/presentationml/2006/ole">
            <mc:AlternateContent xmlns:mc="http://schemas.openxmlformats.org/markup-compatibility/2006">
              <mc:Choice xmlns:v="urn:schemas-microsoft-com:vml" Requires="v">
                <p:oleObj spid="_x0000_s1026" name="Bitmap Image" r:id="rId7" imgW="5047619" imgH="4791744" progId="Paint.Picture">
                  <p:embed/>
                </p:oleObj>
              </mc:Choice>
              <mc:Fallback>
                <p:oleObj name="Bitmap Image" r:id="rId7" imgW="5047619" imgH="4791744"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5650" y="2619375"/>
                        <a:ext cx="4386263"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7" name="Group 27"/>
          <p:cNvGrpSpPr>
            <a:grpSpLocks/>
          </p:cNvGrpSpPr>
          <p:nvPr/>
        </p:nvGrpSpPr>
        <p:grpSpPr bwMode="auto">
          <a:xfrm>
            <a:off x="0" y="0"/>
            <a:ext cx="9144000" cy="762000"/>
            <a:chOff x="0" y="0"/>
            <a:chExt cx="5760" cy="480"/>
          </a:xfrm>
        </p:grpSpPr>
        <p:sp>
          <p:nvSpPr>
            <p:cNvPr id="8"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Plane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sp>
        <p:nvSpPr>
          <p:cNvPr id="5131" name="Text Box 11"/>
          <p:cNvSpPr txBox="1">
            <a:spLocks noChangeArrowheads="1"/>
          </p:cNvSpPr>
          <p:nvPr/>
        </p:nvSpPr>
        <p:spPr bwMode="auto">
          <a:xfrm>
            <a:off x="525463" y="774918"/>
            <a:ext cx="831373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ts val="0"/>
              </a:spcBef>
            </a:pPr>
            <a:r>
              <a:rPr lang="en-US" altLang="en-US" sz="2800" b="1" dirty="0">
                <a:latin typeface="Calibri" charset="0"/>
                <a:ea typeface="Calibri" charset="0"/>
                <a:cs typeface="Calibri" charset="0"/>
              </a:rPr>
              <a:t>The image formed by a plane </a:t>
            </a:r>
            <a:r>
              <a:rPr lang="en-US" altLang="en-US" sz="2800" b="1" dirty="0" smtClean="0">
                <a:latin typeface="Calibri" charset="0"/>
                <a:ea typeface="Calibri" charset="0"/>
                <a:cs typeface="Calibri" charset="0"/>
              </a:rPr>
              <a:t>mirror</a:t>
            </a:r>
          </a:p>
          <a:p>
            <a:pPr marL="457200" indent="-457200">
              <a:spcBef>
                <a:spcPts val="0"/>
              </a:spcBef>
              <a:buFont typeface="Arial" charset="0"/>
              <a:buChar char="•"/>
            </a:pPr>
            <a:r>
              <a:rPr lang="en-US" altLang="en-US" sz="2800" dirty="0" smtClean="0">
                <a:latin typeface="Calibri" charset="0"/>
                <a:ea typeface="Calibri" charset="0"/>
                <a:cs typeface="Calibri" charset="0"/>
              </a:rPr>
              <a:t>Upright</a:t>
            </a:r>
          </a:p>
          <a:p>
            <a:pPr marL="457200" indent="-457200">
              <a:spcBef>
                <a:spcPts val="0"/>
              </a:spcBef>
              <a:buFont typeface="Arial" charset="0"/>
              <a:buChar char="•"/>
            </a:pPr>
            <a:r>
              <a:rPr lang="en-US" altLang="en-US" sz="2800" dirty="0" smtClean="0">
                <a:latin typeface="Calibri" charset="0"/>
                <a:ea typeface="Calibri" charset="0"/>
                <a:cs typeface="Calibri" charset="0"/>
              </a:rPr>
              <a:t>Identical </a:t>
            </a:r>
            <a:r>
              <a:rPr lang="en-US" altLang="en-US" sz="2800" dirty="0">
                <a:latin typeface="Calibri" charset="0"/>
                <a:ea typeface="Calibri" charset="0"/>
                <a:cs typeface="Calibri" charset="0"/>
              </a:rPr>
              <a:t>in size to the </a:t>
            </a:r>
            <a:r>
              <a:rPr lang="en-US" altLang="en-US" sz="2800" dirty="0" smtClean="0">
                <a:latin typeface="Calibri" charset="0"/>
                <a:ea typeface="Calibri" charset="0"/>
                <a:cs typeface="Calibri" charset="0"/>
              </a:rPr>
              <a:t>object</a:t>
            </a:r>
          </a:p>
          <a:p>
            <a:pPr marL="457200" indent="-457200">
              <a:spcBef>
                <a:spcPts val="0"/>
              </a:spcBef>
              <a:buFont typeface="Arial" charset="0"/>
              <a:buChar char="•"/>
            </a:pPr>
            <a:r>
              <a:rPr lang="en-US" altLang="en-US" sz="2800" dirty="0">
                <a:latin typeface="Calibri" charset="0"/>
                <a:ea typeface="Calibri" charset="0"/>
                <a:cs typeface="Calibri" charset="0"/>
              </a:rPr>
              <a:t>A</a:t>
            </a:r>
            <a:r>
              <a:rPr lang="en-US" altLang="en-US" sz="2800" dirty="0" smtClean="0">
                <a:latin typeface="Calibri" charset="0"/>
                <a:ea typeface="Calibri" charset="0"/>
                <a:cs typeface="Calibri" charset="0"/>
              </a:rPr>
              <a:t>s </a:t>
            </a:r>
            <a:r>
              <a:rPr lang="en-US" altLang="en-US" sz="2800" dirty="0">
                <a:latin typeface="Calibri" charset="0"/>
                <a:ea typeface="Calibri" charset="0"/>
                <a:cs typeface="Calibri" charset="0"/>
              </a:rPr>
              <a:t>far behind the mirror as the object is in front </a:t>
            </a:r>
            <a:r>
              <a:rPr lang="en-US" altLang="en-US" sz="2800" dirty="0" smtClean="0">
                <a:latin typeface="Calibri" charset="0"/>
                <a:ea typeface="Calibri" charset="0"/>
                <a:cs typeface="Calibri" charset="0"/>
              </a:rPr>
              <a:t>of it</a:t>
            </a:r>
            <a:r>
              <a:rPr lang="en-US" altLang="en-US" sz="2800" dirty="0">
                <a:latin typeface="Calibri" charset="0"/>
                <a:ea typeface="Calibri" charset="0"/>
                <a:cs typeface="Calibri" charset="0"/>
              </a:rPr>
              <a:t>.</a:t>
            </a:r>
          </a:p>
        </p:txBody>
      </p:sp>
      <p:sp>
        <p:nvSpPr>
          <p:cNvPr id="5134" name="Rectangle 14"/>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sp>
        <p:nvSpPr>
          <p:cNvPr id="2" name="Slide Number Placeholder 1"/>
          <p:cNvSpPr>
            <a:spLocks noGrp="1"/>
          </p:cNvSpPr>
          <p:nvPr>
            <p:ph type="sldNum" sz="quarter" idx="12"/>
          </p:nvPr>
        </p:nvSpPr>
        <p:spPr/>
        <p:txBody>
          <a:bodyPr/>
          <a:lstStyle/>
          <a:p>
            <a:fld id="{8D0DBD5B-780F-6245-80EF-25CF4A396C05}" type="slidenum">
              <a:rPr lang="en-US" smtClean="0"/>
              <a:pPr/>
              <a:t>12</a:t>
            </a:fld>
            <a:endParaRPr lang="en-US"/>
          </a:p>
        </p:txBody>
      </p:sp>
      <p:grpSp>
        <p:nvGrpSpPr>
          <p:cNvPr id="10" name="Group 9"/>
          <p:cNvGrpSpPr/>
          <p:nvPr/>
        </p:nvGrpSpPr>
        <p:grpSpPr>
          <a:xfrm>
            <a:off x="5837274" y="5628263"/>
            <a:ext cx="2135828" cy="532825"/>
            <a:chOff x="5837274" y="5628263"/>
            <a:chExt cx="2135828" cy="532825"/>
          </a:xfrm>
        </p:grpSpPr>
        <p:sp>
          <p:nvSpPr>
            <p:cNvPr id="6" name="Rectangle 5"/>
            <p:cNvSpPr/>
            <p:nvPr/>
          </p:nvSpPr>
          <p:spPr bwMode="auto">
            <a:xfrm>
              <a:off x="5837274" y="5715000"/>
              <a:ext cx="258726" cy="4460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14" name="Rectangle 13"/>
            <p:cNvSpPr/>
            <p:nvPr/>
          </p:nvSpPr>
          <p:spPr bwMode="auto">
            <a:xfrm>
              <a:off x="7542027" y="5697279"/>
              <a:ext cx="258726" cy="4460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mc:AlternateContent xmlns:mc="http://schemas.openxmlformats.org/markup-compatibility/2006" xmlns:a14="http://schemas.microsoft.com/office/drawing/2010/main">
          <mc:Choice Requires="a14">
            <p:sp>
              <p:nvSpPr>
                <p:cNvPr id="4" name="TextBox 3"/>
                <p:cNvSpPr txBox="1"/>
                <p:nvPr/>
              </p:nvSpPr>
              <p:spPr>
                <a:xfrm>
                  <a:off x="5863764" y="5674430"/>
                  <a:ext cx="2258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𝑠</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5863764" y="5674430"/>
                  <a:ext cx="225895" cy="369332"/>
                </a:xfrm>
                <a:prstGeom prst="rect">
                  <a:avLst/>
                </a:prstGeom>
                <a:blipFill rotWithShape="0">
                  <a:blip r:embed="rId12"/>
                  <a:stretch>
                    <a:fillRect l="-18919" r="-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61359" y="5628263"/>
                  <a:ext cx="51174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i="1" smtClean="0">
                                <a:latin typeface="Cambria Math" charset="0"/>
                              </a:rPr>
                              <m:t>𝑠</m:t>
                            </m:r>
                          </m:e>
                          <m:sup>
                            <m:r>
                              <a:rPr lang="en-US" b="0" i="1" smtClean="0">
                                <a:latin typeface="Cambria Math" charset="0"/>
                              </a:rPr>
                              <m:t>′</m:t>
                            </m:r>
                          </m:sup>
                        </m:sSup>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7461359" y="5628263"/>
                  <a:ext cx="511743" cy="461665"/>
                </a:xfrm>
                <a:prstGeom prst="rect">
                  <a:avLst/>
                </a:prstGeom>
                <a:blipFill rotWithShape="0">
                  <a:blip r:embed="rId13"/>
                  <a:stretch>
                    <a:fillRect/>
                  </a:stretch>
                </a:blipFill>
              </p:spPr>
              <p:txBody>
                <a:bodyPr/>
                <a:lstStyle/>
                <a:p>
                  <a:r>
                    <a:rPr lang="en-US">
                      <a:noFill/>
                    </a:rPr>
                    <a:t> </a:t>
                  </a:r>
                </a:p>
              </p:txBody>
            </p:sp>
          </mc:Fallback>
        </mc:AlternateContent>
      </p:grpSp>
    </p:spTree>
    <p:custDataLst>
      <p:tags r:id="rId2"/>
    </p:custDataLst>
    <p:extLst>
      <p:ext uri="{BB962C8B-B14F-4D97-AF65-F5344CB8AC3E}">
        <p14:creationId xmlns:p14="http://schemas.microsoft.com/office/powerpoint/2010/main" val="770652196"/>
      </p:ext>
    </p:extLst>
  </p:cSld>
  <p:clrMapOvr>
    <a:masterClrMapping/>
  </p:clrMapOvr>
  <mc:AlternateContent xmlns:mc="http://schemas.openxmlformats.org/markup-compatibility/2006" xmlns:p14="http://schemas.microsoft.com/office/powerpoint/2010/main">
    <mc:Choice Requires="p14">
      <p:transition spd="slow" p14:dur="2000" advTm="180867"/>
    </mc:Choice>
    <mc:Fallback xmlns="">
      <p:transition spd="slow" advTm="1808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3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1">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7"/>
          <p:cNvGrpSpPr>
            <a:grpSpLocks/>
          </p:cNvGrpSpPr>
          <p:nvPr/>
        </p:nvGrpSpPr>
        <p:grpSpPr bwMode="auto">
          <a:xfrm>
            <a:off x="0" y="0"/>
            <a:ext cx="9144000" cy="762000"/>
            <a:chOff x="0" y="0"/>
            <a:chExt cx="5760" cy="480"/>
          </a:xfrm>
        </p:grpSpPr>
        <p:sp>
          <p:nvSpPr>
            <p:cNvPr id="9"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Plane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sp>
        <p:nvSpPr>
          <p:cNvPr id="54275" name="Text Box 3"/>
          <p:cNvSpPr txBox="1">
            <a:spLocks noChangeArrowheads="1"/>
          </p:cNvSpPr>
          <p:nvPr/>
        </p:nvSpPr>
        <p:spPr bwMode="auto">
          <a:xfrm>
            <a:off x="588963" y="762000"/>
            <a:ext cx="8013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1" dirty="0">
                <a:latin typeface="Calibri" charset="0"/>
                <a:ea typeface="Calibri" charset="0"/>
                <a:cs typeface="Calibri" charset="0"/>
              </a:rPr>
              <a:t>The magnification is given </a:t>
            </a:r>
            <a:r>
              <a:rPr lang="en-US" altLang="en-US" sz="2800" b="1" dirty="0" smtClean="0">
                <a:latin typeface="Calibri" charset="0"/>
                <a:ea typeface="Calibri" charset="0"/>
                <a:cs typeface="Calibri" charset="0"/>
              </a:rPr>
              <a:t>by</a:t>
            </a:r>
            <a:endParaRPr lang="en-US" altLang="en-US" sz="2800" b="1" dirty="0">
              <a:latin typeface="Calibri" charset="0"/>
              <a:ea typeface="Calibri" charset="0"/>
              <a:cs typeface="Calibri" charset="0"/>
            </a:endParaRPr>
          </a:p>
        </p:txBody>
      </p:sp>
      <p:pic>
        <p:nvPicPr>
          <p:cNvPr id="54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392238"/>
            <a:ext cx="4319588" cy="107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77" name="Text Box 5"/>
          <p:cNvSpPr txBox="1">
            <a:spLocks noChangeArrowheads="1"/>
          </p:cNvSpPr>
          <p:nvPr/>
        </p:nvSpPr>
        <p:spPr bwMode="auto">
          <a:xfrm>
            <a:off x="673100" y="2506663"/>
            <a:ext cx="79168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1" dirty="0">
                <a:latin typeface="Calibri" charset="0"/>
                <a:ea typeface="Calibri" charset="0"/>
                <a:cs typeface="Calibri" charset="0"/>
              </a:rPr>
              <a:t>For a plane mirror,</a:t>
            </a:r>
            <a:r>
              <a:rPr lang="en-US" altLang="en-US" sz="2800" b="1" dirty="0"/>
              <a:t> </a:t>
            </a:r>
            <a:r>
              <a:rPr lang="en-US" altLang="en-US" sz="2800" i="1" dirty="0">
                <a:ea typeface="Times" charset="0"/>
                <a:cs typeface="Times" charset="0"/>
              </a:rPr>
              <a:t>M</a:t>
            </a:r>
            <a:r>
              <a:rPr lang="en-US" altLang="en-US" sz="2800" dirty="0">
                <a:ea typeface="Times" charset="0"/>
                <a:cs typeface="Times" charset="0"/>
              </a:rPr>
              <a:t> = +1</a:t>
            </a:r>
            <a:r>
              <a:rPr lang="en-US" altLang="en-US" sz="2800" b="1" dirty="0"/>
              <a:t>.</a:t>
            </a:r>
          </a:p>
        </p:txBody>
      </p:sp>
      <p:pic>
        <p:nvPicPr>
          <p:cNvPr id="54278" name="Picture 6" descr="Figure23-02"/>
          <p:cNvPicPr>
            <a:picLocks noChangeAspect="1" noChangeArrowheads="1"/>
          </p:cNvPicPr>
          <p:nvPr/>
        </p:nvPicPr>
        <p:blipFill>
          <a:blip r:embed="rId5">
            <a:extLst>
              <a:ext uri="{28A0092B-C50C-407E-A947-70E740481C1C}">
                <a14:useLocalDpi xmlns:a14="http://schemas.microsoft.com/office/drawing/2010/main" val="0"/>
              </a:ext>
            </a:extLst>
          </a:blip>
          <a:srcRect b="5371"/>
          <a:stretch>
            <a:fillRect/>
          </a:stretch>
        </p:blipFill>
        <p:spPr bwMode="auto">
          <a:xfrm>
            <a:off x="2732088" y="3271838"/>
            <a:ext cx="3351212" cy="3132137"/>
          </a:xfrm>
          <a:prstGeom prst="rect">
            <a:avLst/>
          </a:prstGeom>
          <a:noFill/>
          <a:extLst>
            <a:ext uri="{909E8E84-426E-40DD-AFC4-6F175D3DCCD1}">
              <a14:hiddenFill xmlns:a14="http://schemas.microsoft.com/office/drawing/2010/main">
                <a:solidFill>
                  <a:srgbClr val="FFFFFF"/>
                </a:solidFill>
              </a14:hiddenFill>
            </a:ext>
          </a:extLst>
        </p:spPr>
      </p:pic>
      <p:sp>
        <p:nvSpPr>
          <p:cNvPr id="54279" name="Rectangle 7"/>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sp>
        <p:nvSpPr>
          <p:cNvPr id="2" name="Slide Number Placeholder 1"/>
          <p:cNvSpPr>
            <a:spLocks noGrp="1"/>
          </p:cNvSpPr>
          <p:nvPr>
            <p:ph type="sldNum" sz="quarter" idx="12"/>
          </p:nvPr>
        </p:nvSpPr>
        <p:spPr/>
        <p:txBody>
          <a:bodyPr/>
          <a:lstStyle/>
          <a:p>
            <a:fld id="{8D0DBD5B-780F-6245-80EF-25CF4A396C05}" type="slidenum">
              <a:rPr lang="en-US" smtClean="0"/>
              <a:pPr/>
              <a:t>13</a:t>
            </a:fld>
            <a:endParaRPr lang="en-US"/>
          </a:p>
        </p:txBody>
      </p:sp>
      <p:grpSp>
        <p:nvGrpSpPr>
          <p:cNvPr id="12" name="Group 11"/>
          <p:cNvGrpSpPr/>
          <p:nvPr/>
        </p:nvGrpSpPr>
        <p:grpSpPr>
          <a:xfrm>
            <a:off x="3795817" y="5998269"/>
            <a:ext cx="1396414" cy="375313"/>
            <a:chOff x="5837274" y="5620447"/>
            <a:chExt cx="1919087" cy="540641"/>
          </a:xfrm>
        </p:grpSpPr>
        <p:sp>
          <p:nvSpPr>
            <p:cNvPr id="13" name="Rectangle 12"/>
            <p:cNvSpPr/>
            <p:nvPr/>
          </p:nvSpPr>
          <p:spPr bwMode="auto">
            <a:xfrm>
              <a:off x="5837274" y="5715000"/>
              <a:ext cx="258726" cy="4460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14" name="Rectangle 13"/>
            <p:cNvSpPr/>
            <p:nvPr/>
          </p:nvSpPr>
          <p:spPr bwMode="auto">
            <a:xfrm flipH="1">
              <a:off x="7342347" y="5697279"/>
              <a:ext cx="199680" cy="4460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mc:AlternateContent xmlns:mc="http://schemas.openxmlformats.org/markup-compatibility/2006" xmlns:a14="http://schemas.microsoft.com/office/drawing/2010/main">
          <mc:Choice Requires="a14">
            <p:sp>
              <p:nvSpPr>
                <p:cNvPr id="15" name="TextBox 14"/>
                <p:cNvSpPr txBox="1"/>
                <p:nvPr/>
              </p:nvSpPr>
              <p:spPr>
                <a:xfrm>
                  <a:off x="5863764" y="5674430"/>
                  <a:ext cx="2258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𝑠</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5863764" y="5674430"/>
                  <a:ext cx="225895" cy="369332"/>
                </a:xfrm>
                <a:prstGeom prst="rect">
                  <a:avLst/>
                </a:prstGeom>
                <a:blipFill rotWithShape="0">
                  <a:blip r:embed="rId9"/>
                  <a:stretch>
                    <a:fillRect l="-44444" r="-33333"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244617" y="5620447"/>
                  <a:ext cx="511744" cy="4616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i="1" smtClean="0">
                                <a:latin typeface="Cambria Math" charset="0"/>
                              </a:rPr>
                              <m:t>𝑠</m:t>
                            </m:r>
                          </m:e>
                          <m:sup>
                            <m:r>
                              <a:rPr lang="en-US" b="0" i="1" smtClean="0">
                                <a:latin typeface="Cambria Math" charset="0"/>
                              </a:rPr>
                              <m:t>′</m:t>
                            </m:r>
                          </m:sup>
                        </m:sSup>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7244617" y="5620447"/>
                  <a:ext cx="511744" cy="461666"/>
                </a:xfrm>
                <a:prstGeom prst="rect">
                  <a:avLst/>
                </a:prstGeom>
                <a:blipFill rotWithShape="0">
                  <a:blip r:embed="rId10"/>
                  <a:stretch>
                    <a:fillRect r="-3279" b="-26415"/>
                  </a:stretch>
                </a:blipFill>
              </p:spPr>
              <p:txBody>
                <a:bodyPr/>
                <a:lstStyle/>
                <a:p>
                  <a:r>
                    <a:rPr lang="en-US">
                      <a:noFill/>
                    </a:rPr>
                    <a:t> </a:t>
                  </a:r>
                </a:p>
              </p:txBody>
            </p:sp>
          </mc:Fallback>
        </mc:AlternateContent>
      </p:grpSp>
      <p:grpSp>
        <p:nvGrpSpPr>
          <p:cNvPr id="7" name="Group 6"/>
          <p:cNvGrpSpPr/>
          <p:nvPr/>
        </p:nvGrpSpPr>
        <p:grpSpPr>
          <a:xfrm>
            <a:off x="2793397" y="5375835"/>
            <a:ext cx="3369383" cy="456817"/>
            <a:chOff x="2793397" y="5375835"/>
            <a:chExt cx="3369383" cy="456817"/>
          </a:xfrm>
        </p:grpSpPr>
        <p:grpSp>
          <p:nvGrpSpPr>
            <p:cNvPr id="6" name="Group 5"/>
            <p:cNvGrpSpPr/>
            <p:nvPr/>
          </p:nvGrpSpPr>
          <p:grpSpPr>
            <a:xfrm>
              <a:off x="2793397" y="5375835"/>
              <a:ext cx="3203366" cy="400110"/>
              <a:chOff x="2793397" y="5375835"/>
              <a:chExt cx="3203366" cy="400110"/>
            </a:xfrm>
          </p:grpSpPr>
          <p:sp>
            <p:nvSpPr>
              <p:cNvPr id="4" name="Rectangle 3"/>
              <p:cNvSpPr/>
              <p:nvPr/>
            </p:nvSpPr>
            <p:spPr bwMode="auto">
              <a:xfrm>
                <a:off x="2851298" y="5463362"/>
                <a:ext cx="242776" cy="22505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18" name="Rectangle 17"/>
              <p:cNvSpPr/>
              <p:nvPr/>
            </p:nvSpPr>
            <p:spPr bwMode="auto">
              <a:xfrm>
                <a:off x="5757530" y="5530701"/>
                <a:ext cx="239233" cy="23214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mc:AlternateContent xmlns:mc="http://schemas.openxmlformats.org/markup-compatibility/2006" xmlns:a14="http://schemas.microsoft.com/office/drawing/2010/main">
            <mc:Choice Requires="a14">
              <p:sp>
                <p:nvSpPr>
                  <p:cNvPr id="5" name="Rectangle 4"/>
                  <p:cNvSpPr/>
                  <p:nvPr/>
                </p:nvSpPr>
                <p:spPr>
                  <a:xfrm>
                    <a:off x="2793397" y="5375835"/>
                    <a:ext cx="3958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h</m:t>
                          </m:r>
                        </m:oMath>
                      </m:oMathPara>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2793397" y="5375835"/>
                    <a:ext cx="395813" cy="400110"/>
                  </a:xfrm>
                  <a:prstGeom prst="rect">
                    <a:avLst/>
                  </a:prstGeom>
                  <a:blipFill rotWithShape="0">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5688997" y="5432542"/>
                  <a:ext cx="47378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charset="0"/>
                              </a:rPr>
                            </m:ctrlPr>
                          </m:sSupPr>
                          <m:e>
                            <m:r>
                              <a:rPr lang="en-US" sz="2000" b="0" i="1" smtClean="0">
                                <a:latin typeface="Cambria Math" charset="0"/>
                              </a:rPr>
                              <m:t>h</m:t>
                            </m:r>
                          </m:e>
                          <m:sup>
                            <m:r>
                              <a:rPr lang="en-US" sz="2000" b="0" i="1" smtClean="0">
                                <a:latin typeface="Cambria Math" charset="0"/>
                              </a:rPr>
                              <m:t>′</m:t>
                            </m:r>
                          </m:sup>
                        </m:sSup>
                      </m:oMath>
                    </m:oMathPara>
                  </a14:m>
                  <a:endParaRPr lang="en-US" sz="2000" dirty="0"/>
                </a:p>
              </p:txBody>
            </p:sp>
          </mc:Choice>
          <mc:Fallback xmlns="">
            <p:sp>
              <p:nvSpPr>
                <p:cNvPr id="21" name="Rectangle 20"/>
                <p:cNvSpPr>
                  <a:spLocks noRot="1" noChangeAspect="1" noMove="1" noResize="1" noEditPoints="1" noAdjustHandles="1" noChangeArrowheads="1" noChangeShapeType="1" noTextEdit="1"/>
                </p:cNvSpPr>
                <p:nvPr/>
              </p:nvSpPr>
              <p:spPr>
                <a:xfrm>
                  <a:off x="5688997" y="5432542"/>
                  <a:ext cx="473783" cy="400110"/>
                </a:xfrm>
                <a:prstGeom prst="rect">
                  <a:avLst/>
                </a:prstGeom>
                <a:blipFill rotWithShape="0">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5760134" y="1295400"/>
                <a:ext cx="646331" cy="1141458"/>
              </a:xfrm>
              <a:prstGeom prst="rect">
                <a:avLst/>
              </a:prstGeom>
              <a:solidFill>
                <a:schemeClr val="bg1"/>
              </a:solidFill>
            </p:spPr>
            <p:txBody>
              <a:bodyPr wrap="none">
                <a:noAutofit/>
              </a:bodyPr>
              <a:lstStyle/>
              <a:p>
                <a:pPr/>
                <a14:m>
                  <m:oMathPara xmlns:m="http://schemas.openxmlformats.org/officeDocument/2006/math">
                    <m:oMathParaPr>
                      <m:jc m:val="centerGroup"/>
                    </m:oMathParaPr>
                    <m:oMath xmlns:m="http://schemas.openxmlformats.org/officeDocument/2006/math">
                      <m:f>
                        <m:fPr>
                          <m:ctrlPr>
                            <a:rPr lang="en-US" sz="3200" b="0" i="1" smtClean="0">
                              <a:latin typeface="Cambria Math" charset="0"/>
                            </a:rPr>
                          </m:ctrlPr>
                        </m:fPr>
                        <m:num>
                          <m:sSup>
                            <m:sSupPr>
                              <m:ctrlPr>
                                <a:rPr lang="en-US" sz="3200" i="1" smtClean="0">
                                  <a:latin typeface="Cambria Math" charset="0"/>
                                </a:rPr>
                              </m:ctrlPr>
                            </m:sSupPr>
                            <m:e>
                              <m:r>
                                <a:rPr lang="en-US" sz="3200" i="1">
                                  <a:latin typeface="Cambria Math" charset="0"/>
                                </a:rPr>
                                <m:t>h</m:t>
                              </m:r>
                            </m:e>
                            <m:sup>
                              <m:r>
                                <a:rPr lang="en-US" sz="3200" i="1">
                                  <a:latin typeface="Cambria Math" charset="0"/>
                                </a:rPr>
                                <m:t>′</m:t>
                              </m:r>
                            </m:sup>
                          </m:sSup>
                        </m:num>
                        <m:den>
                          <m:r>
                            <a:rPr lang="en-US" sz="3200" b="0" i="1" smtClean="0">
                              <a:latin typeface="Cambria Math" charset="0"/>
                            </a:rPr>
                            <m:t>h</m:t>
                          </m:r>
                        </m:den>
                      </m:f>
                    </m:oMath>
                  </m:oMathPara>
                </a14:m>
                <a:endParaRPr lang="en-US" sz="3200" dirty="0"/>
              </a:p>
            </p:txBody>
          </p:sp>
        </mc:Choice>
        <mc:Fallback xmlns="">
          <p:sp>
            <p:nvSpPr>
              <p:cNvPr id="11" name="Rectangle 10"/>
              <p:cNvSpPr>
                <a:spLocks noRot="1" noChangeAspect="1" noMove="1" noResize="1" noEditPoints="1" noAdjustHandles="1" noChangeArrowheads="1" noChangeShapeType="1" noTextEdit="1"/>
              </p:cNvSpPr>
              <p:nvPr/>
            </p:nvSpPr>
            <p:spPr>
              <a:xfrm>
                <a:off x="5760134" y="1295400"/>
                <a:ext cx="646331" cy="1141458"/>
              </a:xfrm>
              <a:prstGeom prst="rect">
                <a:avLst/>
              </a:prstGeom>
              <a:blipFill rotWithShape="0">
                <a:blip r:embed="rId13"/>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621726209"/>
      </p:ext>
    </p:extLst>
  </p:cSld>
  <p:clrMapOvr>
    <a:masterClrMapping/>
  </p:clrMapOvr>
  <mc:AlternateContent xmlns:mc="http://schemas.openxmlformats.org/markup-compatibility/2006" xmlns:p14="http://schemas.microsoft.com/office/powerpoint/2010/main">
    <mc:Choice Requires="p14">
      <p:transition spd="slow" p14:dur="2000" advTm="65250"/>
    </mc:Choice>
    <mc:Fallback xmlns="">
      <p:transition spd="slow" advTm="652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p:cNvGrpSpPr>
            <a:grpSpLocks/>
          </p:cNvGrpSpPr>
          <p:nvPr/>
        </p:nvGrpSpPr>
        <p:grpSpPr bwMode="auto">
          <a:xfrm>
            <a:off x="0" y="0"/>
            <a:ext cx="9144000" cy="762000"/>
            <a:chOff x="0" y="0"/>
            <a:chExt cx="5760" cy="480"/>
          </a:xfrm>
        </p:grpSpPr>
        <p:sp>
          <p:nvSpPr>
            <p:cNvPr id="5" name="Rectangle 37"/>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 Box 38"/>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Example Problem</a:t>
              </a:r>
              <a:endParaRPr lang="en-US" sz="3000" dirty="0">
                <a:solidFill>
                  <a:schemeClr val="bg1"/>
                </a:solidFill>
                <a:latin typeface="Palatino" charset="0"/>
              </a:endParaRPr>
            </a:p>
          </p:txBody>
        </p:sp>
      </p:grpSp>
      <p:sp>
        <p:nvSpPr>
          <p:cNvPr id="10" name="Slide Number Placeholder 9"/>
          <p:cNvSpPr>
            <a:spLocks noGrp="1"/>
          </p:cNvSpPr>
          <p:nvPr>
            <p:ph type="sldNum" sz="quarter" idx="12"/>
          </p:nvPr>
        </p:nvSpPr>
        <p:spPr/>
        <p:txBody>
          <a:bodyPr/>
          <a:lstStyle/>
          <a:p>
            <a:fld id="{CDE01FA7-D98C-064B-927B-0D049AA95186}" type="slidenum">
              <a:rPr lang="en-US" smtClean="0"/>
              <a:pPr/>
              <a:t>14</a:t>
            </a:fld>
            <a:endParaRPr lang="en-US" dirty="0"/>
          </a:p>
        </p:txBody>
      </p:sp>
      <p:sp>
        <p:nvSpPr>
          <p:cNvPr id="11" name="Text Box 2"/>
          <p:cNvSpPr txBox="1">
            <a:spLocks noChangeArrowheads="1"/>
          </p:cNvSpPr>
          <p:nvPr/>
        </p:nvSpPr>
        <p:spPr bwMode="auto">
          <a:xfrm>
            <a:off x="381000" y="1407616"/>
            <a:ext cx="8407400" cy="47089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marL="914400">
              <a:spcBef>
                <a:spcPct val="50000"/>
              </a:spcBef>
              <a:buFont typeface="+mj-lt"/>
              <a:buAutoNum type="alphaLcParenR"/>
            </a:pPr>
            <a:r>
              <a:rPr lang="en-US" dirty="0"/>
              <a:t>When you stand between two plane mirrors on opposite walls in a dance studio, you </a:t>
            </a:r>
            <a:r>
              <a:rPr lang="en-US" dirty="0" smtClean="0"/>
              <a:t>observe</a:t>
            </a:r>
          </a:p>
          <a:p>
            <a:pPr marL="1371600" lvl="1">
              <a:spcBef>
                <a:spcPts val="0"/>
              </a:spcBef>
              <a:buFont typeface="Arial" charset="0"/>
              <a:buChar char="•"/>
            </a:pPr>
            <a:r>
              <a:rPr lang="en-US" dirty="0" smtClean="0"/>
              <a:t>One image</a:t>
            </a:r>
          </a:p>
          <a:p>
            <a:pPr marL="1371600" lvl="1">
              <a:spcBef>
                <a:spcPts val="0"/>
              </a:spcBef>
              <a:buFont typeface="Arial" charset="0"/>
              <a:buChar char="•"/>
            </a:pPr>
            <a:r>
              <a:rPr lang="en-US" dirty="0" smtClean="0"/>
              <a:t>Two images</a:t>
            </a:r>
          </a:p>
          <a:p>
            <a:pPr marL="1371600" lvl="1">
              <a:spcBef>
                <a:spcPts val="0"/>
              </a:spcBef>
              <a:buFont typeface="Arial" charset="0"/>
              <a:buChar char="•"/>
            </a:pPr>
            <a:r>
              <a:rPr lang="en-US" dirty="0" smtClean="0"/>
              <a:t>Multiple images</a:t>
            </a:r>
          </a:p>
          <a:p>
            <a:pPr marL="914400">
              <a:spcBef>
                <a:spcPct val="50000"/>
              </a:spcBef>
              <a:buFont typeface="+mj-lt"/>
              <a:buAutoNum type="alphaLcParenR"/>
            </a:pPr>
            <a:r>
              <a:rPr lang="en-US" dirty="0"/>
              <a:t>If you stand 2.9 m from the mirror on the north wall and 6.4 m from the mirror on the south wall, what are the image distances for the first two images in the north mirror</a:t>
            </a:r>
            <a:r>
              <a:rPr lang="en-US" dirty="0" smtClean="0"/>
              <a:t>?</a:t>
            </a:r>
          </a:p>
          <a:p>
            <a:pPr marL="914400">
              <a:spcBef>
                <a:spcPct val="50000"/>
              </a:spcBef>
              <a:buFont typeface="+mj-lt"/>
              <a:buAutoNum type="alphaLcParenR"/>
            </a:pPr>
            <a:endParaRPr lang="en-US" dirty="0" smtClean="0"/>
          </a:p>
          <a:p>
            <a:pPr marL="914400">
              <a:spcBef>
                <a:spcPct val="50000"/>
              </a:spcBef>
              <a:buFont typeface="+mj-lt"/>
              <a:buAutoNum type="alphaLcParenR"/>
            </a:pPr>
            <a:r>
              <a:rPr lang="en-US" dirty="0"/>
              <a:t>What are the image distances for the first two images in the south mirror?</a:t>
            </a:r>
          </a:p>
        </p:txBody>
      </p:sp>
    </p:spTree>
    <p:extLst>
      <p:ext uri="{BB962C8B-B14F-4D97-AF65-F5344CB8AC3E}">
        <p14:creationId xmlns:p14="http://schemas.microsoft.com/office/powerpoint/2010/main" val="1184866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76199" y="1600200"/>
            <a:ext cx="4038601" cy="3200400"/>
            <a:chOff x="76199" y="1600200"/>
            <a:chExt cx="4038601" cy="3200400"/>
          </a:xfrm>
        </p:grpSpPr>
        <p:grpSp>
          <p:nvGrpSpPr>
            <p:cNvPr id="28" name="Group 27"/>
            <p:cNvGrpSpPr/>
            <p:nvPr/>
          </p:nvGrpSpPr>
          <p:grpSpPr>
            <a:xfrm>
              <a:off x="76199" y="1600200"/>
              <a:ext cx="4038601" cy="3200400"/>
              <a:chOff x="76199" y="1600200"/>
              <a:chExt cx="4038601" cy="320040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8183"/>
              <a:stretch/>
            </p:blipFill>
            <p:spPr>
              <a:xfrm>
                <a:off x="76199" y="1600200"/>
                <a:ext cx="4038601" cy="3200400"/>
              </a:xfrm>
              <a:prstGeom prst="rect">
                <a:avLst/>
              </a:prstGeom>
            </p:spPr>
          </p:pic>
          <p:grpSp>
            <p:nvGrpSpPr>
              <p:cNvPr id="26" name="Group 25"/>
              <p:cNvGrpSpPr/>
              <p:nvPr/>
            </p:nvGrpSpPr>
            <p:grpSpPr>
              <a:xfrm>
                <a:off x="2026823" y="2362200"/>
                <a:ext cx="1885958" cy="852376"/>
                <a:chOff x="2026823" y="2362200"/>
                <a:chExt cx="1885958" cy="852376"/>
              </a:xfrm>
            </p:grpSpPr>
            <p:sp>
              <p:nvSpPr>
                <p:cNvPr id="24" name="Rectangle 23"/>
                <p:cNvSpPr/>
                <p:nvPr/>
              </p:nvSpPr>
              <p:spPr bwMode="auto">
                <a:xfrm>
                  <a:off x="2544274" y="2362200"/>
                  <a:ext cx="879410" cy="49795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25" name="Rectangle 24"/>
                <p:cNvSpPr/>
                <p:nvPr/>
              </p:nvSpPr>
              <p:spPr bwMode="auto">
                <a:xfrm>
                  <a:off x="2026823" y="2716618"/>
                  <a:ext cx="1885958" cy="49795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grpSp>
        </p:grpSp>
        <p:grpSp>
          <p:nvGrpSpPr>
            <p:cNvPr id="31" name="Group 30"/>
            <p:cNvGrpSpPr/>
            <p:nvPr/>
          </p:nvGrpSpPr>
          <p:grpSpPr>
            <a:xfrm>
              <a:off x="2068032" y="2057202"/>
              <a:ext cx="1844748" cy="477054"/>
              <a:chOff x="2068032" y="2057202"/>
              <a:chExt cx="1844748" cy="477054"/>
            </a:xfrm>
          </p:grpSpPr>
          <p:sp>
            <p:nvSpPr>
              <p:cNvPr id="29" name="TextBox 28"/>
              <p:cNvSpPr txBox="1"/>
              <p:nvPr/>
            </p:nvSpPr>
            <p:spPr>
              <a:xfrm>
                <a:off x="2438400" y="2057202"/>
                <a:ext cx="1371600" cy="477054"/>
              </a:xfrm>
              <a:prstGeom prst="rect">
                <a:avLst/>
              </a:prstGeom>
              <a:noFill/>
            </p:spPr>
            <p:txBody>
              <a:bodyPr wrap="square" rtlCol="0">
                <a:spAutoFit/>
              </a:bodyPr>
              <a:lstStyle/>
              <a:p>
                <a:pPr algn="ctr"/>
                <a:r>
                  <a:rPr lang="en-US" sz="2500" dirty="0" smtClean="0"/>
                  <a:t>10 cm</a:t>
                </a:r>
                <a:endParaRPr lang="en-US" sz="2500" dirty="0"/>
              </a:p>
            </p:txBody>
          </p:sp>
          <p:cxnSp>
            <p:nvCxnSpPr>
              <p:cNvPr id="30" name="Straight Arrow Connector 29"/>
              <p:cNvCxnSpPr/>
              <p:nvPr/>
            </p:nvCxnSpPr>
            <p:spPr bwMode="auto">
              <a:xfrm>
                <a:off x="2068032" y="2516175"/>
                <a:ext cx="1844748" cy="0"/>
              </a:xfrm>
              <a:prstGeom prst="straightConnector1">
                <a:avLst/>
              </a:prstGeom>
              <a:solidFill>
                <a:schemeClr val="accent1"/>
              </a:solidFill>
              <a:ln w="190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grpSp>
        <p:nvGrpSpPr>
          <p:cNvPr id="4" name="Group 36"/>
          <p:cNvGrpSpPr>
            <a:grpSpLocks/>
          </p:cNvGrpSpPr>
          <p:nvPr/>
        </p:nvGrpSpPr>
        <p:grpSpPr bwMode="auto">
          <a:xfrm>
            <a:off x="0" y="0"/>
            <a:ext cx="9144000" cy="762000"/>
            <a:chOff x="0" y="0"/>
            <a:chExt cx="5760" cy="480"/>
          </a:xfrm>
        </p:grpSpPr>
        <p:sp>
          <p:nvSpPr>
            <p:cNvPr id="5" name="Rectangle 37"/>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 Box 38"/>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Exercise 18.6</a:t>
              </a:r>
              <a:endParaRPr lang="en-US" sz="3000" dirty="0">
                <a:solidFill>
                  <a:schemeClr val="bg1"/>
                </a:solidFill>
                <a:latin typeface="Palatino" charset="0"/>
              </a:endParaRPr>
            </a:p>
          </p:txBody>
        </p:sp>
      </p:grpSp>
      <p:sp>
        <p:nvSpPr>
          <p:cNvPr id="10" name="Slide Number Placeholder 9"/>
          <p:cNvSpPr>
            <a:spLocks noGrp="1"/>
          </p:cNvSpPr>
          <p:nvPr>
            <p:ph type="sldNum" sz="quarter" idx="12"/>
          </p:nvPr>
        </p:nvSpPr>
        <p:spPr/>
        <p:txBody>
          <a:bodyPr/>
          <a:lstStyle/>
          <a:p>
            <a:fld id="{CDE01FA7-D98C-064B-927B-0D049AA95186}" type="slidenum">
              <a:rPr lang="en-US" smtClean="0"/>
              <a:pPr/>
              <a:t>15</a:t>
            </a:fld>
            <a:endParaRPr lang="en-US" dirty="0"/>
          </a:p>
        </p:txBody>
      </p:sp>
      <p:sp>
        <p:nvSpPr>
          <p:cNvPr id="11" name="Text Box 2"/>
          <p:cNvSpPr txBox="1">
            <a:spLocks noChangeArrowheads="1"/>
          </p:cNvSpPr>
          <p:nvPr/>
        </p:nvSpPr>
        <p:spPr bwMode="auto">
          <a:xfrm>
            <a:off x="330200" y="762000"/>
            <a:ext cx="8509000" cy="830997"/>
          </a:xfrm>
          <a:prstGeom prst="rect">
            <a:avLst/>
          </a:prstGeom>
          <a:noFill/>
          <a:ln>
            <a:noFill/>
          </a:ln>
          <a:effectLst/>
          <a:extLst>
            <a:ext uri="{909E8E84-426E-40dd-AFC4-6F175D3DCCD1}">
              <a14:hiddenFill xmlns:mc="http://schemas.openxmlformats.org/markup-compatibility/2006" xmlns:a14="http://schemas.microsoft.com/office/drawing/2010/main" xmlns="">
                <a:solidFill>
                  <a:schemeClr val="accent1"/>
                </a:solidFill>
              </a14:hiddenFill>
            </a:ext>
            <a:ext uri="{91240B29-F687-4f45-9708-019B960494DF}">
              <a14:hiddenLine xmlns:mc="http://schemas.openxmlformats.org/markup-compatibility/2006"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marL="0" indent="0" algn="ctr">
              <a:spcBef>
                <a:spcPts val="0"/>
              </a:spcBef>
            </a:pPr>
            <a:r>
              <a:rPr lang="en-US" dirty="0" smtClean="0">
                <a:latin typeface="Calibri" charset="0"/>
                <a:ea typeface="Calibri" charset="0"/>
                <a:cs typeface="Calibri" charset="0"/>
              </a:rPr>
              <a:t>A light ray leaves point A, reflects from the mirror, and reaches point B. How far below the top edge does the ray strike the mirror?</a:t>
            </a:r>
          </a:p>
        </p:txBody>
      </p:sp>
    </p:spTree>
    <p:extLst>
      <p:ext uri="{BB962C8B-B14F-4D97-AF65-F5344CB8AC3E}">
        <p14:creationId xmlns:p14="http://schemas.microsoft.com/office/powerpoint/2010/main" val="628924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7"/>
          <p:cNvGrpSpPr>
            <a:grpSpLocks/>
          </p:cNvGrpSpPr>
          <p:nvPr/>
        </p:nvGrpSpPr>
        <p:grpSpPr bwMode="auto">
          <a:xfrm>
            <a:off x="0" y="0"/>
            <a:ext cx="9144000" cy="762000"/>
            <a:chOff x="0" y="0"/>
            <a:chExt cx="5760" cy="480"/>
          </a:xfrm>
        </p:grpSpPr>
        <p:sp>
          <p:nvSpPr>
            <p:cNvPr id="7"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pic>
        <p:nvPicPr>
          <p:cNvPr id="55299" name="Picture 3" descr="Figure23-04"/>
          <p:cNvPicPr>
            <a:picLocks noChangeAspect="1" noChangeArrowheads="1"/>
          </p:cNvPicPr>
          <p:nvPr/>
        </p:nvPicPr>
        <p:blipFill>
          <a:blip r:embed="rId2">
            <a:extLst>
              <a:ext uri="{28A0092B-C50C-407E-A947-70E740481C1C}">
                <a14:useLocalDpi xmlns:a14="http://schemas.microsoft.com/office/drawing/2010/main" val="0"/>
              </a:ext>
            </a:extLst>
          </a:blip>
          <a:srcRect b="5823"/>
          <a:stretch>
            <a:fillRect/>
          </a:stretch>
        </p:blipFill>
        <p:spPr bwMode="auto">
          <a:xfrm>
            <a:off x="1949450" y="1981200"/>
            <a:ext cx="5213350" cy="4724400"/>
          </a:xfrm>
          <a:prstGeom prst="rect">
            <a:avLst/>
          </a:prstGeom>
          <a:noFill/>
          <a:extLst>
            <a:ext uri="{909E8E84-426E-40DD-AFC4-6F175D3DCCD1}">
              <a14:hiddenFill xmlns:a14="http://schemas.microsoft.com/office/drawing/2010/main">
                <a:solidFill>
                  <a:srgbClr val="FFFFFF"/>
                </a:solidFill>
              </a14:hiddenFill>
            </a:ext>
          </a:extLst>
        </p:spPr>
      </p:pic>
      <p:sp>
        <p:nvSpPr>
          <p:cNvPr id="55300" name="Text Box 4"/>
          <p:cNvSpPr txBox="1">
            <a:spLocks noChangeArrowheads="1"/>
          </p:cNvSpPr>
          <p:nvPr/>
        </p:nvSpPr>
        <p:spPr bwMode="auto">
          <a:xfrm>
            <a:off x="385763" y="806450"/>
            <a:ext cx="84089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ts val="0"/>
              </a:spcBef>
            </a:pPr>
            <a:r>
              <a:rPr lang="en-US" altLang="en-US" sz="2800" dirty="0">
                <a:latin typeface="Calibri" charset="0"/>
                <a:ea typeface="Calibri" charset="0"/>
                <a:cs typeface="Calibri" charset="0"/>
              </a:rPr>
              <a:t>A </a:t>
            </a:r>
            <a:r>
              <a:rPr lang="en-US" altLang="en-US" sz="2800" b="1" i="1" dirty="0">
                <a:effectLst>
                  <a:outerShdw blurRad="50800" dist="76200" dir="2700000" algn="tl" rotWithShape="0">
                    <a:prstClr val="black">
                      <a:alpha val="40000"/>
                    </a:prstClr>
                  </a:outerShdw>
                </a:effectLst>
                <a:latin typeface="Calibri" charset="0"/>
                <a:ea typeface="Calibri" charset="0"/>
                <a:cs typeface="Calibri" charset="0"/>
              </a:rPr>
              <a:t>spherical mirror </a:t>
            </a:r>
            <a:r>
              <a:rPr lang="en-US" altLang="en-US" sz="2800" dirty="0">
                <a:latin typeface="Calibri" charset="0"/>
                <a:ea typeface="Calibri" charset="0"/>
                <a:cs typeface="Calibri" charset="0"/>
              </a:rPr>
              <a:t>is a section of a sphere</a:t>
            </a:r>
            <a:r>
              <a:rPr lang="en-US" altLang="en-US" sz="2800" dirty="0" smtClean="0">
                <a:latin typeface="Calibri" charset="0"/>
                <a:ea typeface="Calibri" charset="0"/>
                <a:cs typeface="Calibri" charset="0"/>
              </a:rPr>
              <a:t>.</a:t>
            </a:r>
          </a:p>
          <a:p>
            <a:pPr algn="ctr">
              <a:spcBef>
                <a:spcPts val="0"/>
              </a:spcBef>
            </a:pPr>
            <a:r>
              <a:rPr lang="en-US" altLang="en-US" sz="2800" dirty="0" smtClean="0">
                <a:latin typeface="Calibri" charset="0"/>
                <a:ea typeface="Calibri" charset="0"/>
                <a:cs typeface="Calibri" charset="0"/>
              </a:rPr>
              <a:t>It </a:t>
            </a:r>
            <a:r>
              <a:rPr lang="en-US" altLang="en-US" sz="2800" dirty="0">
                <a:latin typeface="Calibri" charset="0"/>
                <a:ea typeface="Calibri" charset="0"/>
                <a:cs typeface="Calibri" charset="0"/>
              </a:rPr>
              <a:t>may be </a:t>
            </a:r>
            <a:r>
              <a:rPr lang="en-US" altLang="en-US" sz="2800" b="1" i="1" dirty="0">
                <a:solidFill>
                  <a:srgbClr val="FF0000"/>
                </a:solidFill>
                <a:latin typeface="Calibri" charset="0"/>
                <a:ea typeface="Calibri" charset="0"/>
                <a:cs typeface="Calibri" charset="0"/>
              </a:rPr>
              <a:t>concave</a:t>
            </a:r>
            <a:r>
              <a:rPr lang="en-US" altLang="en-US" sz="2800" b="1" dirty="0">
                <a:latin typeface="Calibri" charset="0"/>
                <a:ea typeface="Calibri" charset="0"/>
                <a:cs typeface="Calibri" charset="0"/>
              </a:rPr>
              <a:t> </a:t>
            </a:r>
            <a:r>
              <a:rPr lang="en-US" altLang="en-US" sz="2800" dirty="0">
                <a:latin typeface="Calibri" charset="0"/>
                <a:ea typeface="Calibri" charset="0"/>
                <a:cs typeface="Calibri" charset="0"/>
              </a:rPr>
              <a:t>or </a:t>
            </a:r>
            <a:r>
              <a:rPr lang="en-US" altLang="en-US" sz="2800" b="1" i="1" dirty="0">
                <a:solidFill>
                  <a:srgbClr val="6D0A72"/>
                </a:solidFill>
                <a:latin typeface="Calibri" charset="0"/>
                <a:ea typeface="Calibri" charset="0"/>
                <a:cs typeface="Calibri" charset="0"/>
              </a:rPr>
              <a:t>convex</a:t>
            </a:r>
            <a:r>
              <a:rPr lang="en-US" altLang="en-US" sz="2800" b="1" dirty="0">
                <a:latin typeface="Calibri" charset="0"/>
                <a:ea typeface="Calibri" charset="0"/>
                <a:cs typeface="Calibri" charset="0"/>
              </a:rPr>
              <a:t>.</a:t>
            </a:r>
          </a:p>
        </p:txBody>
      </p:sp>
      <p:sp>
        <p:nvSpPr>
          <p:cNvPr id="55301" name="Rectangle 5"/>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sp>
        <p:nvSpPr>
          <p:cNvPr id="2" name="Slide Number Placeholder 1"/>
          <p:cNvSpPr>
            <a:spLocks noGrp="1"/>
          </p:cNvSpPr>
          <p:nvPr>
            <p:ph type="sldNum" sz="quarter" idx="12"/>
          </p:nvPr>
        </p:nvSpPr>
        <p:spPr/>
        <p:txBody>
          <a:bodyPr/>
          <a:lstStyle/>
          <a:p>
            <a:fld id="{8D0DBD5B-780F-6245-80EF-25CF4A396C05}" type="slidenum">
              <a:rPr lang="en-US" smtClean="0"/>
              <a:pPr/>
              <a:t>16</a:t>
            </a:fld>
            <a:endParaRPr lang="en-US"/>
          </a:p>
        </p:txBody>
      </p:sp>
    </p:spTree>
    <p:extLst>
      <p:ext uri="{BB962C8B-B14F-4D97-AF65-F5344CB8AC3E}">
        <p14:creationId xmlns:p14="http://schemas.microsoft.com/office/powerpoint/2010/main" val="1719905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914400"/>
            <a:ext cx="4260850" cy="5748337"/>
            <a:chOff x="76200" y="914400"/>
            <a:chExt cx="4260850" cy="5748337"/>
          </a:xfrm>
        </p:grpSpPr>
        <p:graphicFrame>
          <p:nvGraphicFramePr>
            <p:cNvPr id="56323" name="Object 3"/>
            <p:cNvGraphicFramePr>
              <a:graphicFrameLocks noChangeAspect="1"/>
            </p:cNvGraphicFramePr>
            <p:nvPr>
              <p:extLst/>
            </p:nvPr>
          </p:nvGraphicFramePr>
          <p:xfrm>
            <a:off x="76200" y="3136900"/>
            <a:ext cx="4260850" cy="3525837"/>
          </p:xfrm>
          <a:graphic>
            <a:graphicData uri="http://schemas.openxmlformats.org/presentationml/2006/ole">
              <mc:AlternateContent xmlns:mc="http://schemas.openxmlformats.org/markup-compatibility/2006">
                <mc:Choice xmlns:v="urn:schemas-microsoft-com:vml" Requires="v">
                  <p:oleObj spid="_x0000_s318465" name="Bitmap Image" r:id="rId5" imgW="5191850" imgH="4296375" progId="Paint.Picture">
                    <p:embed/>
                  </p:oleObj>
                </mc:Choice>
                <mc:Fallback>
                  <p:oleObj name="Bitmap Image" r:id="rId5" imgW="5191850" imgH="4296375"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136900"/>
                          <a:ext cx="4260850" cy="352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6325" name="Text Box 5"/>
            <p:cNvSpPr txBox="1">
              <a:spLocks noChangeArrowheads="1"/>
            </p:cNvSpPr>
            <p:nvPr/>
          </p:nvSpPr>
          <p:spPr bwMode="auto">
            <a:xfrm>
              <a:off x="76200" y="914400"/>
              <a:ext cx="3962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ts val="0"/>
                </a:spcBef>
              </a:pPr>
              <a:r>
                <a:rPr lang="en-US" altLang="en-US" sz="2800" b="1" i="1" dirty="0" smtClean="0">
                  <a:solidFill>
                    <a:srgbClr val="FF0000"/>
                  </a:solidFill>
                  <a:latin typeface="Calibri" charset="0"/>
                  <a:ea typeface="Calibri" charset="0"/>
                  <a:cs typeface="Calibri" charset="0"/>
                </a:rPr>
                <a:t>Concave </a:t>
              </a:r>
              <a:r>
                <a:rPr lang="en-US" altLang="en-US" sz="2800" b="1" dirty="0" smtClean="0">
                  <a:latin typeface="Calibri" charset="0"/>
                  <a:ea typeface="Calibri" charset="0"/>
                  <a:cs typeface="Calibri" charset="0"/>
                </a:rPr>
                <a:t>Mirror:</a:t>
              </a:r>
              <a:endParaRPr lang="en-US" altLang="en-US" sz="2800" dirty="0" smtClean="0">
                <a:latin typeface="Calibri" charset="0"/>
                <a:ea typeface="Calibri" charset="0"/>
                <a:cs typeface="Calibri" charset="0"/>
              </a:endParaRPr>
            </a:p>
            <a:p>
              <a:pPr algn="ctr">
                <a:spcBef>
                  <a:spcPts val="0"/>
                </a:spcBef>
              </a:pPr>
              <a:r>
                <a:rPr lang="en-US" altLang="en-US" sz="2800" dirty="0" smtClean="0">
                  <a:latin typeface="Calibri" charset="0"/>
                  <a:ea typeface="Calibri" charset="0"/>
                  <a:cs typeface="Calibri" charset="0"/>
                </a:rPr>
                <a:t>focuses </a:t>
              </a:r>
              <a:r>
                <a:rPr lang="en-US" altLang="en-US" sz="2800" dirty="0">
                  <a:latin typeface="Calibri" charset="0"/>
                  <a:ea typeface="Calibri" charset="0"/>
                  <a:cs typeface="Calibri" charset="0"/>
                </a:rPr>
                <a:t>incoming parallel rays at the focal point</a:t>
              </a:r>
              <a:r>
                <a:rPr lang="en-US" altLang="en-US" sz="2800" dirty="0" smtClean="0">
                  <a:latin typeface="Calibri" charset="0"/>
                  <a:ea typeface="Calibri" charset="0"/>
                  <a:cs typeface="Calibri" charset="0"/>
                </a:rPr>
                <a:t>.</a:t>
              </a:r>
              <a:endParaRPr lang="en-US" altLang="en-US" sz="2800" dirty="0">
                <a:latin typeface="Calibri" charset="0"/>
                <a:ea typeface="Calibri" charset="0"/>
                <a:cs typeface="Calibri" charset="0"/>
              </a:endParaRPr>
            </a:p>
          </p:txBody>
        </p:sp>
      </p:grpSp>
      <p:sp>
        <p:nvSpPr>
          <p:cNvPr id="56326" name="Rectangle 6"/>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grpSp>
        <p:nvGrpSpPr>
          <p:cNvPr id="8" name="Group 27"/>
          <p:cNvGrpSpPr>
            <a:grpSpLocks/>
          </p:cNvGrpSpPr>
          <p:nvPr/>
        </p:nvGrpSpPr>
        <p:grpSpPr bwMode="auto">
          <a:xfrm>
            <a:off x="0" y="0"/>
            <a:ext cx="9144000" cy="762000"/>
            <a:chOff x="0" y="0"/>
            <a:chExt cx="5760" cy="480"/>
          </a:xfrm>
        </p:grpSpPr>
        <p:sp>
          <p:nvSpPr>
            <p:cNvPr id="9"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grpSp>
        <p:nvGrpSpPr>
          <p:cNvPr id="6" name="Group 5"/>
          <p:cNvGrpSpPr/>
          <p:nvPr/>
        </p:nvGrpSpPr>
        <p:grpSpPr>
          <a:xfrm>
            <a:off x="4191000" y="914400"/>
            <a:ext cx="4876800" cy="5538787"/>
            <a:chOff x="4191000" y="914400"/>
            <a:chExt cx="4876800" cy="5538787"/>
          </a:xfrm>
        </p:grpSpPr>
        <p:graphicFrame>
          <p:nvGraphicFramePr>
            <p:cNvPr id="56324" name="Object 4"/>
            <p:cNvGraphicFramePr>
              <a:graphicFrameLocks noChangeAspect="1"/>
            </p:cNvGraphicFramePr>
            <p:nvPr>
              <p:extLst/>
            </p:nvPr>
          </p:nvGraphicFramePr>
          <p:xfrm>
            <a:off x="4800600" y="2895600"/>
            <a:ext cx="3911600" cy="3557587"/>
          </p:xfrm>
          <a:graphic>
            <a:graphicData uri="http://schemas.openxmlformats.org/presentationml/2006/ole">
              <mc:AlternateContent xmlns:mc="http://schemas.openxmlformats.org/markup-compatibility/2006">
                <mc:Choice xmlns:v="urn:schemas-microsoft-com:vml" Requires="v">
                  <p:oleObj spid="_x0000_s318466" name="Bitmap Image" r:id="rId7" imgW="5161905" imgH="4695238" progId="Paint.Picture">
                    <p:embed/>
                  </p:oleObj>
                </mc:Choice>
                <mc:Fallback>
                  <p:oleObj name="Bitmap Image" r:id="rId7" imgW="5161905" imgH="4695238"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2895600"/>
                          <a:ext cx="3911600"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extBox 2"/>
            <p:cNvSpPr txBox="1"/>
            <p:nvPr/>
          </p:nvSpPr>
          <p:spPr>
            <a:xfrm>
              <a:off x="4191000" y="914400"/>
              <a:ext cx="4876800" cy="1815882"/>
            </a:xfrm>
            <a:prstGeom prst="rect">
              <a:avLst/>
            </a:prstGeom>
            <a:noFill/>
          </p:spPr>
          <p:txBody>
            <a:bodyPr wrap="square" rtlCol="0">
              <a:spAutoFit/>
            </a:bodyPr>
            <a:lstStyle/>
            <a:p>
              <a:pPr algn="ctr"/>
              <a:r>
                <a:rPr lang="en-US" altLang="en-US" sz="2800" b="1" i="1" dirty="0" smtClean="0">
                  <a:solidFill>
                    <a:srgbClr val="6D0A72"/>
                  </a:solidFill>
                  <a:latin typeface="Calibri" charset="0"/>
                  <a:ea typeface="Calibri" charset="0"/>
                  <a:cs typeface="Calibri" charset="0"/>
                </a:rPr>
                <a:t>Convex </a:t>
              </a:r>
              <a:r>
                <a:rPr lang="en-US" altLang="en-US" sz="2800" b="1" dirty="0" smtClean="0">
                  <a:latin typeface="Calibri" charset="0"/>
                  <a:ea typeface="Calibri" charset="0"/>
                  <a:cs typeface="Calibri" charset="0"/>
                </a:rPr>
                <a:t>mirror:</a:t>
              </a:r>
            </a:p>
            <a:p>
              <a:pPr algn="ctr"/>
              <a:r>
                <a:rPr lang="en-US" altLang="en-US" sz="2800" dirty="0" smtClean="0">
                  <a:latin typeface="Calibri" charset="0"/>
                  <a:ea typeface="Calibri" charset="0"/>
                  <a:cs typeface="Calibri" charset="0"/>
                </a:rPr>
                <a:t>bends incoming parallel rays outward, as though from a focal point behind the mirror.</a:t>
              </a:r>
              <a:endParaRPr lang="en-US" altLang="en-US" sz="2800" dirty="0">
                <a:latin typeface="Calibri" charset="0"/>
                <a:ea typeface="Calibri" charset="0"/>
                <a:cs typeface="Calibri" charset="0"/>
              </a:endParaRPr>
            </a:p>
          </p:txBody>
        </p:sp>
      </p:grpSp>
      <p:sp>
        <p:nvSpPr>
          <p:cNvPr id="7" name="Slide Number Placeholder 6"/>
          <p:cNvSpPr>
            <a:spLocks noGrp="1"/>
          </p:cNvSpPr>
          <p:nvPr>
            <p:ph type="sldNum" sz="quarter" idx="12"/>
          </p:nvPr>
        </p:nvSpPr>
        <p:spPr/>
        <p:txBody>
          <a:bodyPr/>
          <a:lstStyle/>
          <a:p>
            <a:fld id="{8D0DBD5B-780F-6245-80EF-25CF4A396C05}" type="slidenum">
              <a:rPr lang="en-US" smtClean="0"/>
              <a:pPr/>
              <a:t>17</a:t>
            </a:fld>
            <a:endParaRPr lang="en-US"/>
          </a:p>
        </p:txBody>
      </p:sp>
    </p:spTree>
    <p:custDataLst>
      <p:tags r:id="rId2"/>
    </p:custDataLst>
    <p:extLst>
      <p:ext uri="{BB962C8B-B14F-4D97-AF65-F5344CB8AC3E}">
        <p14:creationId xmlns:p14="http://schemas.microsoft.com/office/powerpoint/2010/main" val="1006185353"/>
      </p:ext>
    </p:extLst>
  </p:cSld>
  <p:clrMapOvr>
    <a:masterClrMapping/>
  </p:clrMapOvr>
  <mc:AlternateContent xmlns:mc="http://schemas.openxmlformats.org/markup-compatibility/2006" xmlns:p14="http://schemas.microsoft.com/office/powerpoint/2010/main">
    <mc:Choice Requires="p14">
      <p:transition spd="slow" p14:dur="2000" advTm="111956"/>
    </mc:Choice>
    <mc:Fallback xmlns="">
      <p:transition spd="slow" advTm="1119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521125" y="3020453"/>
            <a:ext cx="3597591" cy="3227947"/>
            <a:chOff x="5521125" y="2375841"/>
            <a:chExt cx="3597591" cy="3227947"/>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3538"/>
            <a:stretch/>
          </p:blipFill>
          <p:spPr>
            <a:xfrm>
              <a:off x="5521125" y="2375841"/>
              <a:ext cx="3597591" cy="2805759"/>
            </a:xfrm>
            <a:prstGeom prst="rect">
              <a:avLst/>
            </a:prstGeom>
          </p:spPr>
        </p:pic>
        <p:sp>
          <p:nvSpPr>
            <p:cNvPr id="20" name="TextBox 19"/>
            <p:cNvSpPr txBox="1"/>
            <p:nvPr/>
          </p:nvSpPr>
          <p:spPr>
            <a:xfrm>
              <a:off x="6100720" y="5203678"/>
              <a:ext cx="2438400" cy="400110"/>
            </a:xfrm>
            <a:prstGeom prst="rect">
              <a:avLst/>
            </a:prstGeom>
            <a:noFill/>
          </p:spPr>
          <p:txBody>
            <a:bodyPr wrap="square" rtlCol="0">
              <a:spAutoFit/>
            </a:bodyPr>
            <a:lstStyle/>
            <a:p>
              <a:r>
                <a:rPr lang="en-US" sz="2000" b="1" dirty="0" smtClean="0"/>
                <a:t>3) Locating image</a:t>
              </a:r>
              <a:endParaRPr lang="en-US" sz="2000" b="1" dirty="0"/>
            </a:p>
          </p:txBody>
        </p:sp>
      </p:grpSp>
      <p:sp>
        <p:nvSpPr>
          <p:cNvPr id="57347" name="Text Box 3"/>
          <p:cNvSpPr txBox="1">
            <a:spLocks noChangeArrowheads="1"/>
          </p:cNvSpPr>
          <p:nvPr/>
        </p:nvSpPr>
        <p:spPr bwMode="auto">
          <a:xfrm>
            <a:off x="409575" y="1035050"/>
            <a:ext cx="84343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b="1" dirty="0">
                <a:latin typeface="Calibri" charset="0"/>
                <a:ea typeface="Calibri" charset="0"/>
                <a:cs typeface="Calibri" charset="0"/>
              </a:rPr>
              <a:t>Images </a:t>
            </a:r>
            <a:r>
              <a:rPr lang="en-US" altLang="en-US" sz="2800" dirty="0">
                <a:latin typeface="Calibri" charset="0"/>
                <a:ea typeface="Calibri" charset="0"/>
                <a:cs typeface="Calibri" charset="0"/>
              </a:rPr>
              <a:t>formed by spherical mirrors may be found by using the </a:t>
            </a:r>
            <a:r>
              <a:rPr lang="en-US" altLang="en-US" sz="2800" b="1" dirty="0">
                <a:solidFill>
                  <a:srgbClr val="6D0A72"/>
                </a:solidFill>
                <a:latin typeface="Calibri" charset="0"/>
                <a:ea typeface="Calibri" charset="0"/>
                <a:cs typeface="Calibri" charset="0"/>
              </a:rPr>
              <a:t>parallel</a:t>
            </a:r>
            <a:r>
              <a:rPr lang="en-US" altLang="en-US" sz="2800" dirty="0">
                <a:latin typeface="Calibri" charset="0"/>
                <a:ea typeface="Calibri" charset="0"/>
                <a:cs typeface="Calibri" charset="0"/>
              </a:rPr>
              <a:t>,</a:t>
            </a:r>
            <a:r>
              <a:rPr lang="en-US" altLang="en-US" sz="2800" b="1" dirty="0">
                <a:latin typeface="Calibri" charset="0"/>
                <a:ea typeface="Calibri" charset="0"/>
                <a:cs typeface="Calibri" charset="0"/>
              </a:rPr>
              <a:t> </a:t>
            </a:r>
            <a:r>
              <a:rPr lang="en-US" altLang="en-US" sz="2800" b="1" dirty="0">
                <a:solidFill>
                  <a:srgbClr val="0070C0"/>
                </a:solidFill>
                <a:latin typeface="Calibri" charset="0"/>
                <a:ea typeface="Calibri" charset="0"/>
                <a:cs typeface="Calibri" charset="0"/>
              </a:rPr>
              <a:t>chief</a:t>
            </a:r>
            <a:r>
              <a:rPr lang="en-US" altLang="en-US" sz="2800" dirty="0">
                <a:latin typeface="Calibri" charset="0"/>
                <a:ea typeface="Calibri" charset="0"/>
                <a:cs typeface="Calibri" charset="0"/>
              </a:rPr>
              <a:t>,</a:t>
            </a:r>
            <a:r>
              <a:rPr lang="en-US" altLang="en-US" sz="2800" b="1" dirty="0">
                <a:latin typeface="Calibri" charset="0"/>
                <a:ea typeface="Calibri" charset="0"/>
                <a:cs typeface="Calibri" charset="0"/>
              </a:rPr>
              <a:t> </a:t>
            </a:r>
            <a:r>
              <a:rPr lang="en-US" altLang="en-US" sz="2800" dirty="0">
                <a:latin typeface="Calibri" charset="0"/>
                <a:ea typeface="Calibri" charset="0"/>
                <a:cs typeface="Calibri" charset="0"/>
              </a:rPr>
              <a:t>and </a:t>
            </a:r>
            <a:r>
              <a:rPr lang="en-US" altLang="en-US" sz="2800" b="1" dirty="0">
                <a:solidFill>
                  <a:srgbClr val="057211"/>
                </a:solidFill>
                <a:latin typeface="Calibri" charset="0"/>
                <a:ea typeface="Calibri" charset="0"/>
                <a:cs typeface="Calibri" charset="0"/>
              </a:rPr>
              <a:t>focal rays</a:t>
            </a:r>
            <a:r>
              <a:rPr lang="en-US" altLang="en-US" sz="2800" b="1" dirty="0">
                <a:latin typeface="Calibri" charset="0"/>
                <a:ea typeface="Calibri" charset="0"/>
                <a:cs typeface="Calibri" charset="0"/>
              </a:rPr>
              <a:t>.</a:t>
            </a:r>
          </a:p>
        </p:txBody>
      </p:sp>
      <p:sp>
        <p:nvSpPr>
          <p:cNvPr id="57350" name="Rectangle 6"/>
          <p:cNvSpPr>
            <a:spLocks noChangeArrowheads="1"/>
          </p:cNvSpPr>
          <p:nvPr/>
        </p:nvSpPr>
        <p:spPr bwMode="auto">
          <a:xfrm>
            <a:off x="0" y="6613525"/>
            <a:ext cx="1979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grpSp>
        <p:nvGrpSpPr>
          <p:cNvPr id="8" name="Group 27"/>
          <p:cNvGrpSpPr>
            <a:grpSpLocks/>
          </p:cNvGrpSpPr>
          <p:nvPr/>
        </p:nvGrpSpPr>
        <p:grpSpPr bwMode="auto">
          <a:xfrm>
            <a:off x="0" y="0"/>
            <a:ext cx="9144000" cy="762000"/>
            <a:chOff x="0" y="0"/>
            <a:chExt cx="5760" cy="480"/>
          </a:xfrm>
        </p:grpSpPr>
        <p:sp>
          <p:nvSpPr>
            <p:cNvPr id="9"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grpSp>
        <p:nvGrpSpPr>
          <p:cNvPr id="14" name="Group 13"/>
          <p:cNvGrpSpPr/>
          <p:nvPr/>
        </p:nvGrpSpPr>
        <p:grpSpPr>
          <a:xfrm>
            <a:off x="2690150" y="2971913"/>
            <a:ext cx="3461278" cy="3006699"/>
            <a:chOff x="2690150" y="2327301"/>
            <a:chExt cx="3461278" cy="3006699"/>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50883" b="6628"/>
            <a:stretch/>
          </p:blipFill>
          <p:spPr>
            <a:xfrm>
              <a:off x="2690150" y="2327301"/>
              <a:ext cx="3461278" cy="2625699"/>
            </a:xfrm>
            <a:prstGeom prst="rect">
              <a:avLst/>
            </a:prstGeom>
          </p:spPr>
        </p:pic>
        <p:sp>
          <p:nvSpPr>
            <p:cNvPr id="19" name="TextBox 18"/>
            <p:cNvSpPr txBox="1"/>
            <p:nvPr/>
          </p:nvSpPr>
          <p:spPr>
            <a:xfrm>
              <a:off x="3276600" y="4933890"/>
              <a:ext cx="2438400" cy="400110"/>
            </a:xfrm>
            <a:prstGeom prst="rect">
              <a:avLst/>
            </a:prstGeom>
            <a:noFill/>
          </p:spPr>
          <p:txBody>
            <a:bodyPr wrap="square" rtlCol="0">
              <a:spAutoFit/>
            </a:bodyPr>
            <a:lstStyle/>
            <a:p>
              <a:r>
                <a:rPr lang="en-US" sz="2000" b="1" dirty="0">
                  <a:solidFill>
                    <a:srgbClr val="0070C0"/>
                  </a:solidFill>
                </a:rPr>
                <a:t>2</a:t>
              </a:r>
              <a:r>
                <a:rPr lang="en-US" sz="2000" b="1" dirty="0" smtClean="0">
                  <a:solidFill>
                    <a:srgbClr val="0070C0"/>
                  </a:solidFill>
                </a:rPr>
                <a:t>) Chief (radial) ray</a:t>
              </a:r>
              <a:endParaRPr lang="en-US" sz="2000" b="1" dirty="0">
                <a:solidFill>
                  <a:srgbClr val="0070C0"/>
                </a:solidFill>
              </a:endParaRPr>
            </a:p>
          </p:txBody>
        </p:sp>
      </p:grpSp>
      <p:grpSp>
        <p:nvGrpSpPr>
          <p:cNvPr id="22" name="Group 21"/>
          <p:cNvGrpSpPr/>
          <p:nvPr/>
        </p:nvGrpSpPr>
        <p:grpSpPr>
          <a:xfrm>
            <a:off x="15902" y="2644133"/>
            <a:ext cx="3273287" cy="2896389"/>
            <a:chOff x="15902" y="1999521"/>
            <a:chExt cx="3273287" cy="2896389"/>
          </a:xfrm>
        </p:grpSpPr>
        <p:grpSp>
          <p:nvGrpSpPr>
            <p:cNvPr id="7" name="Group 6"/>
            <p:cNvGrpSpPr/>
            <p:nvPr/>
          </p:nvGrpSpPr>
          <p:grpSpPr>
            <a:xfrm>
              <a:off x="15902" y="1999521"/>
              <a:ext cx="3273287" cy="2896389"/>
              <a:chOff x="15902" y="1999521"/>
              <a:chExt cx="3273287" cy="2896389"/>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955" r="2241" b="55331"/>
              <a:stretch/>
            </p:blipFill>
            <p:spPr>
              <a:xfrm>
                <a:off x="15902" y="1999521"/>
                <a:ext cx="3273287" cy="2724880"/>
              </a:xfrm>
              <a:prstGeom prst="rect">
                <a:avLst/>
              </a:prstGeom>
            </p:spPr>
          </p:pic>
          <p:sp>
            <p:nvSpPr>
              <p:cNvPr id="6" name="TextBox 5"/>
              <p:cNvSpPr txBox="1"/>
              <p:nvPr/>
            </p:nvSpPr>
            <p:spPr>
              <a:xfrm>
                <a:off x="355600" y="4495800"/>
                <a:ext cx="2082800" cy="400110"/>
              </a:xfrm>
              <a:prstGeom prst="rect">
                <a:avLst/>
              </a:prstGeom>
              <a:noFill/>
            </p:spPr>
            <p:txBody>
              <a:bodyPr wrap="square" rtlCol="0">
                <a:spAutoFit/>
              </a:bodyPr>
              <a:lstStyle/>
              <a:p>
                <a:r>
                  <a:rPr lang="en-US" sz="2000" b="1" smtClean="0">
                    <a:solidFill>
                      <a:srgbClr val="6D0A72"/>
                    </a:solidFill>
                  </a:rPr>
                  <a:t>1) </a:t>
                </a:r>
                <a:r>
                  <a:rPr lang="en-US" sz="2000" b="1" dirty="0" smtClean="0">
                    <a:solidFill>
                      <a:srgbClr val="6D0A72"/>
                    </a:solidFill>
                  </a:rPr>
                  <a:t>Parallel ray</a:t>
                </a:r>
                <a:endParaRPr lang="en-US" sz="2000" b="1" dirty="0">
                  <a:solidFill>
                    <a:srgbClr val="6D0A72"/>
                  </a:solidFill>
                </a:endParaRPr>
              </a:p>
            </p:txBody>
          </p:sp>
        </p:grpSp>
        <p:sp>
          <p:nvSpPr>
            <p:cNvPr id="25" name="TextBox 24"/>
            <p:cNvSpPr txBox="1"/>
            <p:nvPr/>
          </p:nvSpPr>
          <p:spPr>
            <a:xfrm>
              <a:off x="207863" y="2339945"/>
              <a:ext cx="1066800" cy="461665"/>
            </a:xfrm>
            <a:prstGeom prst="rect">
              <a:avLst/>
            </a:prstGeom>
            <a:solidFill>
              <a:schemeClr val="bg1"/>
            </a:solidFill>
          </p:spPr>
          <p:txBody>
            <a:bodyPr wrap="square" rtlCol="0">
              <a:spAutoFit/>
            </a:bodyPr>
            <a:lstStyle/>
            <a:p>
              <a:pPr algn="ctr"/>
              <a:r>
                <a:rPr lang="en-US" dirty="0" smtClean="0"/>
                <a:t>Object</a:t>
              </a:r>
              <a:endParaRPr lang="en-US" dirty="0"/>
            </a:p>
          </p:txBody>
        </p:sp>
      </p:grpSp>
      <p:sp>
        <p:nvSpPr>
          <p:cNvPr id="30" name="TextBox 29"/>
          <p:cNvSpPr txBox="1"/>
          <p:nvPr/>
        </p:nvSpPr>
        <p:spPr>
          <a:xfrm>
            <a:off x="2971800" y="2951795"/>
            <a:ext cx="1066800" cy="461665"/>
          </a:xfrm>
          <a:prstGeom prst="rect">
            <a:avLst/>
          </a:prstGeom>
          <a:solidFill>
            <a:schemeClr val="bg1"/>
          </a:solidFill>
        </p:spPr>
        <p:txBody>
          <a:bodyPr wrap="square" rtlCol="0">
            <a:spAutoFit/>
          </a:bodyPr>
          <a:lstStyle/>
          <a:p>
            <a:pPr algn="ctr"/>
            <a:r>
              <a:rPr lang="en-US" dirty="0" smtClean="0"/>
              <a:t>Object</a:t>
            </a:r>
            <a:endParaRPr lang="en-US" dirty="0"/>
          </a:p>
        </p:txBody>
      </p:sp>
      <p:sp>
        <p:nvSpPr>
          <p:cNvPr id="31" name="TextBox 30"/>
          <p:cNvSpPr txBox="1"/>
          <p:nvPr/>
        </p:nvSpPr>
        <p:spPr>
          <a:xfrm>
            <a:off x="5802775" y="2949835"/>
            <a:ext cx="1066800" cy="461665"/>
          </a:xfrm>
          <a:prstGeom prst="rect">
            <a:avLst/>
          </a:prstGeom>
          <a:solidFill>
            <a:schemeClr val="bg1"/>
          </a:solidFill>
        </p:spPr>
        <p:txBody>
          <a:bodyPr wrap="square" rtlCol="0">
            <a:spAutoFit/>
          </a:bodyPr>
          <a:lstStyle/>
          <a:p>
            <a:pPr algn="ctr"/>
            <a:r>
              <a:rPr lang="en-US" dirty="0" smtClean="0"/>
              <a:t>Object</a:t>
            </a:r>
            <a:endParaRPr lang="en-US" dirty="0"/>
          </a:p>
        </p:txBody>
      </p:sp>
      <p:sp>
        <p:nvSpPr>
          <p:cNvPr id="23" name="Slide Number Placeholder 22"/>
          <p:cNvSpPr>
            <a:spLocks noGrp="1"/>
          </p:cNvSpPr>
          <p:nvPr>
            <p:ph type="sldNum" sz="quarter" idx="12"/>
          </p:nvPr>
        </p:nvSpPr>
        <p:spPr/>
        <p:txBody>
          <a:bodyPr/>
          <a:lstStyle/>
          <a:p>
            <a:fld id="{8D0DBD5B-780F-6245-80EF-25CF4A396C05}" type="slidenum">
              <a:rPr lang="en-US" smtClean="0"/>
              <a:pPr/>
              <a:t>18</a:t>
            </a:fld>
            <a:endParaRPr lang="en-US"/>
          </a:p>
        </p:txBody>
      </p:sp>
    </p:spTree>
    <p:extLst>
      <p:ext uri="{BB962C8B-B14F-4D97-AF65-F5344CB8AC3E}">
        <p14:creationId xmlns:p14="http://schemas.microsoft.com/office/powerpoint/2010/main" val="117083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Doppler_1.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66294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a:off x="0" y="990600"/>
            <a:ext cx="1828800" cy="396875"/>
          </a:xfrm>
          <a:prstGeom prst="rect">
            <a:avLst/>
          </a:prstGeom>
          <a:solidFill>
            <a:srgbClr val="0000FF"/>
          </a:solidFill>
          <a:ln>
            <a:noFill/>
          </a:ln>
          <a:effectLst/>
        </p:spPr>
        <p:txBody>
          <a:bodyPr>
            <a:spAutoFit/>
          </a:bodyPr>
          <a:lstStyle/>
          <a:p>
            <a:pPr algn="ctr">
              <a:spcBef>
                <a:spcPct val="50000"/>
              </a:spcBef>
            </a:pPr>
            <a:r>
              <a:rPr lang="en-US" sz="2000" b="1" dirty="0" err="1">
                <a:solidFill>
                  <a:srgbClr val="FFFFFF"/>
                </a:solidFill>
                <a:latin typeface="Palatino" charset="0"/>
              </a:rPr>
              <a:t>Wavefronts</a:t>
            </a:r>
            <a:endParaRPr lang="en-US" dirty="0">
              <a:solidFill>
                <a:srgbClr val="FFFFFF"/>
              </a:solidFill>
            </a:endParaRPr>
          </a:p>
        </p:txBody>
      </p:sp>
      <p:grpSp>
        <p:nvGrpSpPr>
          <p:cNvPr id="7" name="Group 27"/>
          <p:cNvGrpSpPr>
            <a:grpSpLocks/>
          </p:cNvGrpSpPr>
          <p:nvPr/>
        </p:nvGrpSpPr>
        <p:grpSpPr bwMode="auto">
          <a:xfrm>
            <a:off x="0" y="0"/>
            <a:ext cx="9144000" cy="762000"/>
            <a:chOff x="0" y="0"/>
            <a:chExt cx="5760" cy="480"/>
          </a:xfrm>
        </p:grpSpPr>
        <p:sp>
          <p:nvSpPr>
            <p:cNvPr id="8"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err="1" smtClean="0">
                  <a:solidFill>
                    <a:schemeClr val="bg1"/>
                  </a:solidFill>
                  <a:latin typeface="Palatino" charset="0"/>
                </a:rPr>
                <a:t>Wavefronts</a:t>
              </a:r>
              <a:r>
                <a:rPr lang="en-US" sz="3000" b="1" dirty="0" smtClean="0">
                  <a:solidFill>
                    <a:schemeClr val="bg1"/>
                  </a:solidFill>
                  <a:latin typeface="Palatino" charset="0"/>
                </a:rPr>
                <a:t> and Rays</a:t>
              </a:r>
              <a:endParaRPr lang="en-US" sz="3000" dirty="0">
                <a:solidFill>
                  <a:schemeClr val="bg1"/>
                </a:solidFill>
                <a:latin typeface="Palatino" charset="0"/>
              </a:endParaRPr>
            </a:p>
          </p:txBody>
        </p:sp>
      </p:grpSp>
      <p:pic>
        <p:nvPicPr>
          <p:cNvPr id="10" name="Picture 4" descr=":Doppler_1.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92575"/>
            <a:ext cx="66294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0" y="3894137"/>
            <a:ext cx="1828800" cy="396875"/>
          </a:xfrm>
          <a:prstGeom prst="rect">
            <a:avLst/>
          </a:prstGeom>
          <a:solidFill>
            <a:srgbClr val="0000FF"/>
          </a:solidFill>
          <a:ln>
            <a:noFill/>
          </a:ln>
          <a:effectLst/>
        </p:spPr>
        <p:txBody>
          <a:bodyPr>
            <a:spAutoFit/>
          </a:bodyPr>
          <a:lstStyle/>
          <a:p>
            <a:pPr algn="ctr">
              <a:spcBef>
                <a:spcPct val="50000"/>
              </a:spcBef>
            </a:pPr>
            <a:r>
              <a:rPr lang="en-US" sz="2000" b="1" dirty="0" smtClean="0">
                <a:solidFill>
                  <a:srgbClr val="FFFFFF"/>
                </a:solidFill>
                <a:latin typeface="Palatino" charset="0"/>
              </a:rPr>
              <a:t>Rays</a:t>
            </a:r>
            <a:endParaRPr lang="en-US" dirty="0">
              <a:solidFill>
                <a:srgbClr val="FFFFFF"/>
              </a:solidFill>
            </a:endParaRPr>
          </a:p>
        </p:txBody>
      </p:sp>
      <p:cxnSp>
        <p:nvCxnSpPr>
          <p:cNvPr id="3" name="Straight Arrow Connector 2"/>
          <p:cNvCxnSpPr/>
          <p:nvPr/>
        </p:nvCxnSpPr>
        <p:spPr bwMode="auto">
          <a:xfrm flipV="1">
            <a:off x="4648200" y="3822700"/>
            <a:ext cx="977900" cy="135255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a:off x="4660900" y="5245100"/>
            <a:ext cx="1358900" cy="1001713"/>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12"/>
          </p:nvPr>
        </p:nvSpPr>
        <p:spPr/>
        <p:txBody>
          <a:bodyPr/>
          <a:lstStyle/>
          <a:p>
            <a:fld id="{1597F004-51C4-AD46-AD95-3ED2652F59C2}" type="slidenum">
              <a:rPr lang="en-US" smtClean="0"/>
              <a:pPr/>
              <a:t>1</a:t>
            </a:fld>
            <a:endParaRPr lang="en-US"/>
          </a:p>
        </p:txBody>
      </p:sp>
    </p:spTree>
    <p:extLst>
      <p:ext uri="{BB962C8B-B14F-4D97-AF65-F5344CB8AC3E}">
        <p14:creationId xmlns:p14="http://schemas.microsoft.com/office/powerpoint/2010/main" val="800297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3"/>
          <p:cNvSpPr txBox="1">
            <a:spLocks noChangeArrowheads="1"/>
          </p:cNvSpPr>
          <p:nvPr/>
        </p:nvSpPr>
        <p:spPr bwMode="auto">
          <a:xfrm>
            <a:off x="469900" y="1011238"/>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dirty="0">
                <a:latin typeface="Calibri" charset="0"/>
                <a:ea typeface="Calibri" charset="0"/>
                <a:cs typeface="Calibri" charset="0"/>
              </a:rPr>
              <a:t>For a concave mirror, the type of image formed </a:t>
            </a:r>
            <a:r>
              <a:rPr lang="en-US" altLang="en-US" sz="2800" b="1" i="1" dirty="0">
                <a:latin typeface="Calibri" charset="0"/>
                <a:ea typeface="Calibri" charset="0"/>
                <a:cs typeface="Calibri" charset="0"/>
              </a:rPr>
              <a:t>depends on the position of the object</a:t>
            </a:r>
            <a:r>
              <a:rPr lang="en-US" altLang="en-US" sz="2800" dirty="0">
                <a:latin typeface="Calibri" charset="0"/>
                <a:ea typeface="Calibri" charset="0"/>
                <a:cs typeface="Calibri" charset="0"/>
              </a:rPr>
              <a:t>.</a:t>
            </a:r>
          </a:p>
        </p:txBody>
      </p:sp>
      <p:graphicFrame>
        <p:nvGraphicFramePr>
          <p:cNvPr id="58377" name="Object 9"/>
          <p:cNvGraphicFramePr>
            <a:graphicFrameLocks noChangeAspect="1"/>
          </p:cNvGraphicFramePr>
          <p:nvPr/>
        </p:nvGraphicFramePr>
        <p:xfrm>
          <a:off x="161925" y="2216150"/>
          <a:ext cx="4311650" cy="3921125"/>
        </p:xfrm>
        <a:graphic>
          <a:graphicData uri="http://schemas.openxmlformats.org/presentationml/2006/ole">
            <mc:AlternateContent xmlns:mc="http://schemas.openxmlformats.org/markup-compatibility/2006">
              <mc:Choice xmlns:v="urn:schemas-microsoft-com:vml" Requires="v">
                <p:oleObj spid="_x0000_s319489" name="Bitmap Image" r:id="rId5" imgW="4629796" imgH="4210638" progId="Paint.Picture">
                  <p:embed/>
                </p:oleObj>
              </mc:Choice>
              <mc:Fallback>
                <p:oleObj name="Bitmap Image" r:id="rId5" imgW="4629796" imgH="4210638"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2216150"/>
                        <a:ext cx="4311650"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8378" name="Object 10"/>
          <p:cNvGraphicFramePr>
            <a:graphicFrameLocks noChangeAspect="1"/>
          </p:cNvGraphicFramePr>
          <p:nvPr/>
        </p:nvGraphicFramePr>
        <p:xfrm>
          <a:off x="4916488" y="2062163"/>
          <a:ext cx="4227512" cy="4795837"/>
        </p:xfrm>
        <a:graphic>
          <a:graphicData uri="http://schemas.openxmlformats.org/presentationml/2006/ole">
            <mc:AlternateContent xmlns:mc="http://schemas.openxmlformats.org/markup-compatibility/2006">
              <mc:Choice xmlns:v="urn:schemas-microsoft-com:vml" Requires="v">
                <p:oleObj spid="_x0000_s319490" name="Bitmap Image" r:id="rId7" imgW="5095238" imgH="5780952" progId="Paint.Picture">
                  <p:embed/>
                </p:oleObj>
              </mc:Choice>
              <mc:Fallback>
                <p:oleObj name="Bitmap Image" r:id="rId7" imgW="5095238" imgH="5780952"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6488" y="2062163"/>
                        <a:ext cx="4227512" cy="479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8379" name="Rectangle 11"/>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grpSp>
        <p:nvGrpSpPr>
          <p:cNvPr id="8" name="Group 27"/>
          <p:cNvGrpSpPr>
            <a:grpSpLocks/>
          </p:cNvGrpSpPr>
          <p:nvPr/>
        </p:nvGrpSpPr>
        <p:grpSpPr bwMode="auto">
          <a:xfrm>
            <a:off x="0" y="0"/>
            <a:ext cx="9144000" cy="762000"/>
            <a:chOff x="0" y="0"/>
            <a:chExt cx="5760" cy="480"/>
          </a:xfrm>
        </p:grpSpPr>
        <p:sp>
          <p:nvSpPr>
            <p:cNvPr id="9"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sp>
        <p:nvSpPr>
          <p:cNvPr id="3" name="Slide Number Placeholder 2"/>
          <p:cNvSpPr>
            <a:spLocks noGrp="1"/>
          </p:cNvSpPr>
          <p:nvPr>
            <p:ph type="sldNum" sz="quarter" idx="12"/>
          </p:nvPr>
        </p:nvSpPr>
        <p:spPr/>
        <p:txBody>
          <a:bodyPr/>
          <a:lstStyle/>
          <a:p>
            <a:fld id="{8D0DBD5B-780F-6245-80EF-25CF4A396C05}" type="slidenum">
              <a:rPr lang="en-US" smtClean="0"/>
              <a:pPr/>
              <a:t>19</a:t>
            </a:fld>
            <a:endParaRPr lang="en-US"/>
          </a:p>
        </p:txBody>
      </p:sp>
      <p:grpSp>
        <p:nvGrpSpPr>
          <p:cNvPr id="5" name="Group 4"/>
          <p:cNvGrpSpPr/>
          <p:nvPr/>
        </p:nvGrpSpPr>
        <p:grpSpPr>
          <a:xfrm>
            <a:off x="576227" y="2279948"/>
            <a:ext cx="3533554" cy="2834864"/>
            <a:chOff x="576227" y="2279948"/>
            <a:chExt cx="3533554" cy="2834864"/>
          </a:xfrm>
        </p:grpSpPr>
        <mc:AlternateContent xmlns:mc="http://schemas.openxmlformats.org/markup-compatibility/2006" xmlns:a14="http://schemas.microsoft.com/office/drawing/2010/main">
          <mc:Choice Requires="a14">
            <p:sp>
              <p:nvSpPr>
                <p:cNvPr id="2" name="TextBox 1"/>
                <p:cNvSpPr txBox="1"/>
                <p:nvPr/>
              </p:nvSpPr>
              <p:spPr>
                <a:xfrm>
                  <a:off x="1244010" y="2280500"/>
                  <a:ext cx="732829"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𝑠</m:t>
                        </m:r>
                        <m:r>
                          <a:rPr lang="en-US" sz="1800" b="0" i="1" smtClean="0">
                            <a:latin typeface="Cambria Math" charset="0"/>
                          </a:rPr>
                          <m:t>=2</m:t>
                        </m:r>
                        <m:r>
                          <a:rPr lang="en-US" sz="1800" b="0" i="1" smtClean="0">
                            <a:latin typeface="Cambria Math" charset="0"/>
                          </a:rPr>
                          <m:t>𝑓</m:t>
                        </m:r>
                      </m:oMath>
                    </m:oMathPara>
                  </a14:m>
                  <a:endParaRPr lang="en-US" sz="1800" dirty="0"/>
                </a:p>
              </p:txBody>
            </p:sp>
          </mc:Choice>
          <mc:Fallback xmlns="">
            <p:sp>
              <p:nvSpPr>
                <p:cNvPr id="2" name="TextBox 1"/>
                <p:cNvSpPr txBox="1">
                  <a:spLocks noRot="1" noChangeAspect="1" noMove="1" noResize="1" noEditPoints="1" noAdjustHandles="1" noChangeArrowheads="1" noChangeShapeType="1" noTextEdit="1"/>
                </p:cNvSpPr>
                <p:nvPr/>
              </p:nvSpPr>
              <p:spPr>
                <a:xfrm>
                  <a:off x="1244010" y="2280500"/>
                  <a:ext cx="732829" cy="276999"/>
                </a:xfrm>
                <a:prstGeom prst="rect">
                  <a:avLst/>
                </a:prstGeom>
                <a:blipFill rotWithShape="0">
                  <a:blip r:embed="rId12"/>
                  <a:stretch>
                    <a:fillRect l="-3333" t="-2174" r="-10000"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488019" y="2279948"/>
                  <a:ext cx="903768" cy="276999"/>
                </a:xfrm>
                <a:prstGeom prst="rect">
                  <a:avLst/>
                </a:prstGeom>
                <a:solidFill>
                  <a:schemeClr val="bg1"/>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𝑠</m:t>
                        </m:r>
                        <m:r>
                          <a:rPr lang="en-US" sz="1800" b="0" i="1" smtClean="0">
                            <a:latin typeface="Cambria Math" charset="0"/>
                          </a:rPr>
                          <m:t>=</m:t>
                        </m:r>
                        <m:r>
                          <a:rPr lang="en-US" sz="1800" b="0" i="1" smtClean="0">
                            <a:latin typeface="Cambria Math" charset="0"/>
                          </a:rPr>
                          <m:t>𝑓</m:t>
                        </m:r>
                      </m:oMath>
                    </m:oMathPara>
                  </a14:m>
                  <a:endParaRPr lang="en-US" sz="1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488019" y="2279948"/>
                  <a:ext cx="903768" cy="276999"/>
                </a:xfrm>
                <a:prstGeom prst="rect">
                  <a:avLst/>
                </a:prstGeom>
                <a:blipFill rotWithShape="0">
                  <a:blip r:embed="rId13"/>
                  <a:stretch>
                    <a:fillRect t="-2222"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76227" y="4579088"/>
                  <a:ext cx="903768" cy="276999"/>
                </a:xfrm>
                <a:prstGeom prst="rect">
                  <a:avLst/>
                </a:prstGeom>
                <a:solidFill>
                  <a:schemeClr val="bg1"/>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𝑠</m:t>
                        </m:r>
                        <m:r>
                          <a:rPr lang="en-US" sz="1800" b="0" i="1" smtClean="0">
                            <a:latin typeface="Cambria Math" charset="0"/>
                          </a:rPr>
                          <m:t>&gt;2</m:t>
                        </m:r>
                        <m:r>
                          <a:rPr lang="en-US" sz="1800" b="0" i="1" smtClean="0">
                            <a:latin typeface="Cambria Math" charset="0"/>
                          </a:rPr>
                          <m:t>𝑓</m:t>
                        </m:r>
                      </m:oMath>
                    </m:oMathPara>
                  </a14:m>
                  <a:endParaRPr lang="en-US" sz="1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76227" y="4579088"/>
                  <a:ext cx="903768" cy="276999"/>
                </a:xfrm>
                <a:prstGeom prst="rect">
                  <a:avLst/>
                </a:prstGeom>
                <a:blipFill rotWithShape="0">
                  <a:blip r:embed="rId14"/>
                  <a:stretch>
                    <a:fillRect t="-2174"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600200" y="4837813"/>
                  <a:ext cx="1295400" cy="276999"/>
                </a:xfrm>
                <a:prstGeom prst="rect">
                  <a:avLst/>
                </a:prstGeom>
                <a:solidFill>
                  <a:schemeClr val="bg1"/>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2</m:t>
                        </m:r>
                        <m:r>
                          <a:rPr lang="en-US" sz="1800" b="0" i="1" smtClean="0">
                            <a:latin typeface="Cambria Math" charset="0"/>
                          </a:rPr>
                          <m:t>𝑓</m:t>
                        </m:r>
                        <m:r>
                          <a:rPr lang="en-US" sz="1800" b="0" i="1" smtClean="0">
                            <a:latin typeface="Cambria Math" charset="0"/>
                          </a:rPr>
                          <m:t>&lt;</m:t>
                        </m:r>
                        <m:r>
                          <a:rPr lang="en-US" sz="1800" b="0" i="1" smtClean="0">
                            <a:latin typeface="Cambria Math" charset="0"/>
                          </a:rPr>
                          <m:t>𝑠</m:t>
                        </m:r>
                        <m:r>
                          <a:rPr lang="en-US" sz="1800" b="0" i="1" smtClean="0">
                            <a:latin typeface="Cambria Math" charset="0"/>
                          </a:rPr>
                          <m:t>&lt;</m:t>
                        </m:r>
                        <m:r>
                          <a:rPr lang="en-US" sz="1800" b="0" i="1" smtClean="0">
                            <a:latin typeface="Cambria Math" charset="0"/>
                          </a:rPr>
                          <m:t>𝑓</m:t>
                        </m:r>
                      </m:oMath>
                    </m:oMathPara>
                  </a14:m>
                  <a:endParaRPr lang="en-US" sz="1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600200" y="4837813"/>
                  <a:ext cx="1295400" cy="276999"/>
                </a:xfrm>
                <a:prstGeom prst="rect">
                  <a:avLst/>
                </a:prstGeom>
                <a:blipFill rotWithShape="0">
                  <a:blip r:embed="rId15"/>
                  <a:stretch>
                    <a:fillRect l="-943" t="-4444" r="-472"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206013" y="4561367"/>
                  <a:ext cx="903768" cy="276999"/>
                </a:xfrm>
                <a:prstGeom prst="rect">
                  <a:avLst/>
                </a:prstGeom>
                <a:solidFill>
                  <a:schemeClr val="bg1"/>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𝑠</m:t>
                        </m:r>
                        <m:r>
                          <a:rPr lang="en-US" sz="1800" b="0" i="1" smtClean="0">
                            <a:latin typeface="Cambria Math" charset="0"/>
                          </a:rPr>
                          <m:t>&lt;</m:t>
                        </m:r>
                        <m:r>
                          <a:rPr lang="en-US" sz="1800" b="0" i="1" smtClean="0">
                            <a:latin typeface="Cambria Math" charset="0"/>
                          </a:rPr>
                          <m:t>𝑓</m:t>
                        </m:r>
                      </m:oMath>
                    </m:oMathPara>
                  </a14:m>
                  <a:endParaRPr lang="en-US" sz="1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206013" y="4561367"/>
                  <a:ext cx="903768" cy="276999"/>
                </a:xfrm>
                <a:prstGeom prst="rect">
                  <a:avLst/>
                </a:prstGeom>
                <a:blipFill rotWithShape="0">
                  <a:blip r:embed="rId16"/>
                  <a:stretch>
                    <a:fillRect t="-2174" b="-32609"/>
                  </a:stretch>
                </a:blipFill>
              </p:spPr>
              <p:txBody>
                <a:bodyPr/>
                <a:lstStyle/>
                <a:p>
                  <a:r>
                    <a:rPr lang="en-US">
                      <a:noFill/>
                    </a:rPr>
                    <a:t> </a:t>
                  </a:r>
                </a:p>
              </p:txBody>
            </p:sp>
          </mc:Fallback>
        </mc:AlternateContent>
      </p:grpSp>
      <p:grpSp>
        <p:nvGrpSpPr>
          <p:cNvPr id="17" name="Group 16"/>
          <p:cNvGrpSpPr/>
          <p:nvPr/>
        </p:nvGrpSpPr>
        <p:grpSpPr>
          <a:xfrm>
            <a:off x="6622312" y="5414133"/>
            <a:ext cx="1750220" cy="1306583"/>
            <a:chOff x="6622312" y="5414133"/>
            <a:chExt cx="1750220" cy="1306583"/>
          </a:xfrm>
        </p:grpSpPr>
        <p:grpSp>
          <p:nvGrpSpPr>
            <p:cNvPr id="16" name="Group 15"/>
            <p:cNvGrpSpPr/>
            <p:nvPr/>
          </p:nvGrpSpPr>
          <p:grpSpPr>
            <a:xfrm>
              <a:off x="7093645" y="5414133"/>
              <a:ext cx="1278887" cy="788191"/>
              <a:chOff x="7093645" y="5414133"/>
              <a:chExt cx="1278887" cy="788191"/>
            </a:xfrm>
          </p:grpSpPr>
          <p:grpSp>
            <p:nvGrpSpPr>
              <p:cNvPr id="11" name="Group 10"/>
              <p:cNvGrpSpPr/>
              <p:nvPr/>
            </p:nvGrpSpPr>
            <p:grpSpPr>
              <a:xfrm>
                <a:off x="7211238" y="5414133"/>
                <a:ext cx="1161294" cy="735029"/>
                <a:chOff x="7211238" y="5414133"/>
                <a:chExt cx="1161294" cy="735029"/>
              </a:xfrm>
            </p:grpSpPr>
            <p:sp>
              <p:nvSpPr>
                <p:cNvPr id="7" name="Rectangle 6"/>
                <p:cNvSpPr/>
                <p:nvPr/>
              </p:nvSpPr>
              <p:spPr bwMode="auto">
                <a:xfrm>
                  <a:off x="8037033" y="5573232"/>
                  <a:ext cx="224465" cy="25340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19" name="Rectangle 18"/>
                <p:cNvSpPr/>
                <p:nvPr/>
              </p:nvSpPr>
              <p:spPr bwMode="auto">
                <a:xfrm>
                  <a:off x="7211238" y="5895753"/>
                  <a:ext cx="224465" cy="25340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mc:AlternateContent xmlns:mc="http://schemas.openxmlformats.org/markup-compatibility/2006" xmlns:a14="http://schemas.microsoft.com/office/drawing/2010/main">
              <mc:Choice Requires="a14">
                <p:sp>
                  <p:nvSpPr>
                    <p:cNvPr id="6" name="Rectangle 5"/>
                    <p:cNvSpPr/>
                    <p:nvPr/>
                  </p:nvSpPr>
                  <p:spPr>
                    <a:xfrm>
                      <a:off x="7961970" y="5414133"/>
                      <a:ext cx="4105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𝑠</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7961970" y="5414133"/>
                      <a:ext cx="410562" cy="461665"/>
                    </a:xfrm>
                    <a:prstGeom prst="rect">
                      <a:avLst/>
                    </a:prstGeom>
                    <a:blipFill rotWithShape="0">
                      <a:blip r:embed="rId1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7093645" y="5740659"/>
                    <a:ext cx="51174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i="1" smtClean="0">
                                  <a:latin typeface="Cambria Math" charset="0"/>
                                </a:rPr>
                                <m:t>𝑠</m:t>
                              </m:r>
                            </m:e>
                            <m:sup>
                              <m:r>
                                <a:rPr lang="en-US" b="0" i="1" smtClean="0">
                                  <a:latin typeface="Cambria Math" charset="0"/>
                                </a:rPr>
                                <m:t>′</m:t>
                              </m:r>
                            </m:sup>
                          </m:sSup>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7093645" y="5740659"/>
                    <a:ext cx="511743" cy="461665"/>
                  </a:xfrm>
                  <a:prstGeom prst="rect">
                    <a:avLst/>
                  </a:prstGeom>
                  <a:blipFill rotWithShape="0">
                    <a:blip r:embed="rId1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p:cNvSpPr txBox="1"/>
                <p:nvPr/>
              </p:nvSpPr>
              <p:spPr>
                <a:xfrm>
                  <a:off x="6622312" y="6443717"/>
                  <a:ext cx="1295400" cy="276999"/>
                </a:xfrm>
                <a:prstGeom prst="rect">
                  <a:avLst/>
                </a:prstGeom>
                <a:solidFill>
                  <a:schemeClr val="bg1"/>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2</m:t>
                        </m:r>
                        <m:r>
                          <a:rPr lang="en-US" sz="1800" b="0" i="1" smtClean="0">
                            <a:latin typeface="Cambria Math" charset="0"/>
                          </a:rPr>
                          <m:t>𝑓</m:t>
                        </m:r>
                        <m:r>
                          <a:rPr lang="en-US" sz="1800" b="0" i="1" smtClean="0">
                            <a:latin typeface="Cambria Math" charset="0"/>
                          </a:rPr>
                          <m:t>&gt;</m:t>
                        </m:r>
                        <m:r>
                          <a:rPr lang="en-US" sz="1800" b="0" i="1" smtClean="0">
                            <a:latin typeface="Cambria Math" charset="0"/>
                          </a:rPr>
                          <m:t>𝑠</m:t>
                        </m:r>
                        <m:r>
                          <a:rPr lang="en-US" sz="1800" b="0" i="1" smtClean="0">
                            <a:latin typeface="Cambria Math" charset="0"/>
                          </a:rPr>
                          <m:t>&gt;</m:t>
                        </m:r>
                        <m:r>
                          <a:rPr lang="en-US" sz="1800" b="0" i="1" smtClean="0">
                            <a:latin typeface="Cambria Math" charset="0"/>
                          </a:rPr>
                          <m:t>𝑓</m:t>
                        </m:r>
                      </m:oMath>
                    </m:oMathPara>
                  </a14:m>
                  <a:endParaRPr lang="en-US" sz="1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6622312" y="6443717"/>
                  <a:ext cx="1295400" cy="276999"/>
                </a:xfrm>
                <a:prstGeom prst="rect">
                  <a:avLst/>
                </a:prstGeom>
                <a:blipFill rotWithShape="0">
                  <a:blip r:embed="rId19"/>
                  <a:stretch>
                    <a:fillRect l="-939" t="-2222" r="-469" b="-35556"/>
                  </a:stretch>
                </a:blipFill>
              </p:spPr>
              <p:txBody>
                <a:bodyPr/>
                <a:lstStyle/>
                <a:p>
                  <a:r>
                    <a:rPr lang="en-US">
                      <a:noFill/>
                    </a:rPr>
                    <a:t> </a:t>
                  </a:r>
                </a:p>
              </p:txBody>
            </p:sp>
          </mc:Fallback>
        </mc:AlternateContent>
      </p:grpSp>
    </p:spTree>
    <p:custDataLst>
      <p:tags r:id="rId2"/>
    </p:custDataLst>
    <p:extLst>
      <p:ext uri="{BB962C8B-B14F-4D97-AF65-F5344CB8AC3E}">
        <p14:creationId xmlns:p14="http://schemas.microsoft.com/office/powerpoint/2010/main" val="1917471806"/>
      </p:ext>
    </p:extLst>
  </p:cSld>
  <p:clrMapOvr>
    <a:masterClrMapping/>
  </p:clrMapOvr>
  <mc:AlternateContent xmlns:mc="http://schemas.openxmlformats.org/markup-compatibility/2006" xmlns:p14="http://schemas.microsoft.com/office/powerpoint/2010/main">
    <mc:Choice Requires="p14">
      <p:transition spd="slow" p14:dur="2000" advTm="112790"/>
    </mc:Choice>
    <mc:Fallback xmlns="">
      <p:transition spd="slow" advTm="1127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3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7" name="Object 5"/>
          <p:cNvGraphicFramePr>
            <a:graphicFrameLocks noChangeAspect="1"/>
          </p:cNvGraphicFramePr>
          <p:nvPr/>
        </p:nvGraphicFramePr>
        <p:xfrm>
          <a:off x="0" y="830263"/>
          <a:ext cx="3810000" cy="3730625"/>
        </p:xfrm>
        <a:graphic>
          <a:graphicData uri="http://schemas.openxmlformats.org/presentationml/2006/ole">
            <mc:AlternateContent xmlns:mc="http://schemas.openxmlformats.org/markup-compatibility/2006">
              <mc:Choice xmlns:v="urn:schemas-microsoft-com:vml" Requires="v">
                <p:oleObj spid="_x0000_s320513" name="Bitmap Image" r:id="rId4" imgW="4571429" imgH="4476190" progId="Paint.Picture">
                  <p:embed/>
                </p:oleObj>
              </mc:Choice>
              <mc:Fallback>
                <p:oleObj name="Bitmap Image" r:id="rId4" imgW="4571429" imgH="447619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0263"/>
                        <a:ext cx="3810000"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398" name="Object 6"/>
          <p:cNvGraphicFramePr>
            <a:graphicFrameLocks noChangeAspect="1"/>
          </p:cNvGraphicFramePr>
          <p:nvPr/>
        </p:nvGraphicFramePr>
        <p:xfrm>
          <a:off x="3003550" y="3281363"/>
          <a:ext cx="6140450" cy="3541712"/>
        </p:xfrm>
        <a:graphic>
          <a:graphicData uri="http://schemas.openxmlformats.org/presentationml/2006/ole">
            <mc:AlternateContent xmlns:mc="http://schemas.openxmlformats.org/markup-compatibility/2006">
              <mc:Choice xmlns:v="urn:schemas-microsoft-com:vml" Requires="v">
                <p:oleObj spid="_x0000_s320514" name="Bitmap Image" r:id="rId6" imgW="7066667" imgH="4076190" progId="Paint.Picture">
                  <p:embed/>
                </p:oleObj>
              </mc:Choice>
              <mc:Fallback>
                <p:oleObj name="Bitmap Image" r:id="rId6" imgW="7066667" imgH="4076190"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3550" y="3281363"/>
                        <a:ext cx="6140450"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9399" name="Text Box 7"/>
          <p:cNvSpPr txBox="1">
            <a:spLocks noChangeArrowheads="1"/>
          </p:cNvSpPr>
          <p:nvPr/>
        </p:nvSpPr>
        <p:spPr bwMode="auto">
          <a:xfrm>
            <a:off x="4006850" y="1347788"/>
            <a:ext cx="48720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dirty="0">
                <a:latin typeface="Calibri" charset="0"/>
                <a:ea typeface="Calibri" charset="0"/>
                <a:cs typeface="Calibri" charset="0"/>
              </a:rPr>
              <a:t>If the object is at the focal point, there is no image.</a:t>
            </a:r>
          </a:p>
        </p:txBody>
      </p:sp>
      <p:sp>
        <p:nvSpPr>
          <p:cNvPr id="59400" name="Rectangle 8"/>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grpSp>
        <p:nvGrpSpPr>
          <p:cNvPr id="8" name="Group 27"/>
          <p:cNvGrpSpPr>
            <a:grpSpLocks/>
          </p:cNvGrpSpPr>
          <p:nvPr/>
        </p:nvGrpSpPr>
        <p:grpSpPr bwMode="auto">
          <a:xfrm>
            <a:off x="0" y="0"/>
            <a:ext cx="9144000" cy="762000"/>
            <a:chOff x="0" y="0"/>
            <a:chExt cx="5760" cy="480"/>
          </a:xfrm>
        </p:grpSpPr>
        <p:sp>
          <p:nvSpPr>
            <p:cNvPr id="9"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sp>
        <p:nvSpPr>
          <p:cNvPr id="3" name="Slide Number Placeholder 2"/>
          <p:cNvSpPr>
            <a:spLocks noGrp="1"/>
          </p:cNvSpPr>
          <p:nvPr>
            <p:ph type="sldNum" sz="quarter" idx="12"/>
          </p:nvPr>
        </p:nvSpPr>
        <p:spPr/>
        <p:txBody>
          <a:bodyPr/>
          <a:lstStyle/>
          <a:p>
            <a:fld id="{8D0DBD5B-780F-6245-80EF-25CF4A396C05}" type="slidenum">
              <a:rPr lang="en-US" smtClean="0"/>
              <a:pPr/>
              <a:t>20</a:t>
            </a:fld>
            <a:endParaRPr lang="en-US"/>
          </a:p>
        </p:txBody>
      </p:sp>
      <p:grpSp>
        <p:nvGrpSpPr>
          <p:cNvPr id="13" name="Group 12"/>
          <p:cNvGrpSpPr/>
          <p:nvPr/>
        </p:nvGrpSpPr>
        <p:grpSpPr>
          <a:xfrm>
            <a:off x="1708462" y="2843167"/>
            <a:ext cx="1622646" cy="1644131"/>
            <a:chOff x="7547344" y="3332845"/>
            <a:chExt cx="1622646" cy="1644131"/>
          </a:xfrm>
        </p:grpSpPr>
        <p:grpSp>
          <p:nvGrpSpPr>
            <p:cNvPr id="14" name="Group 13"/>
            <p:cNvGrpSpPr/>
            <p:nvPr/>
          </p:nvGrpSpPr>
          <p:grpSpPr>
            <a:xfrm>
              <a:off x="7687340" y="3332845"/>
              <a:ext cx="1482650" cy="464323"/>
              <a:chOff x="7687340" y="3332845"/>
              <a:chExt cx="1482650" cy="464323"/>
            </a:xfrm>
          </p:grpSpPr>
          <p:grpSp>
            <p:nvGrpSpPr>
              <p:cNvPr id="16" name="Group 15"/>
              <p:cNvGrpSpPr/>
              <p:nvPr/>
            </p:nvGrpSpPr>
            <p:grpSpPr>
              <a:xfrm>
                <a:off x="7687340" y="3332845"/>
                <a:ext cx="1321982" cy="461665"/>
                <a:chOff x="7687340" y="3332845"/>
                <a:chExt cx="1321982" cy="461665"/>
              </a:xfrm>
            </p:grpSpPr>
            <p:sp>
              <p:nvSpPr>
                <p:cNvPr id="18" name="Rectangle 17"/>
                <p:cNvSpPr/>
                <p:nvPr/>
              </p:nvSpPr>
              <p:spPr bwMode="auto">
                <a:xfrm>
                  <a:off x="7771219" y="3467986"/>
                  <a:ext cx="224465" cy="25340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19" name="Rectangle 18"/>
                <p:cNvSpPr/>
                <p:nvPr/>
              </p:nvSpPr>
              <p:spPr bwMode="auto">
                <a:xfrm>
                  <a:off x="8784857" y="3471530"/>
                  <a:ext cx="224465" cy="25340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mc:AlternateContent xmlns:mc="http://schemas.openxmlformats.org/markup-compatibility/2006" xmlns:a14="http://schemas.microsoft.com/office/drawing/2010/main">
              <mc:Choice Requires="a14">
                <p:sp>
                  <p:nvSpPr>
                    <p:cNvPr id="20" name="Rectangle 19"/>
                    <p:cNvSpPr/>
                    <p:nvPr/>
                  </p:nvSpPr>
                  <p:spPr>
                    <a:xfrm>
                      <a:off x="7687340" y="3332845"/>
                      <a:ext cx="4105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𝑠</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7687340" y="3332845"/>
                      <a:ext cx="410562" cy="461665"/>
                    </a:xfrm>
                    <a:prstGeom prst="rect">
                      <a:avLst/>
                    </a:prstGeom>
                    <a:blipFill rotWithShape="0">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Rectangle 16"/>
                  <p:cNvSpPr/>
                  <p:nvPr/>
                </p:nvSpPr>
                <p:spPr>
                  <a:xfrm>
                    <a:off x="8658247" y="3335503"/>
                    <a:ext cx="51174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i="1" smtClean="0">
                                  <a:latin typeface="Cambria Math" charset="0"/>
                                </a:rPr>
                                <m:t>𝑠</m:t>
                              </m:r>
                            </m:e>
                            <m:sup>
                              <m:r>
                                <a:rPr lang="en-US" b="0" i="1" smtClean="0">
                                  <a:latin typeface="Cambria Math" charset="0"/>
                                </a:rPr>
                                <m:t>′</m:t>
                              </m:r>
                            </m:sup>
                          </m:sSup>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8658247" y="3335503"/>
                    <a:ext cx="511743" cy="461665"/>
                  </a:xfrm>
                  <a:prstGeom prst="rect">
                    <a:avLst/>
                  </a:prstGeom>
                  <a:blipFill rotWithShape="0">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p:cNvSpPr txBox="1"/>
                <p:nvPr/>
              </p:nvSpPr>
              <p:spPr>
                <a:xfrm>
                  <a:off x="7547344" y="4699977"/>
                  <a:ext cx="740570" cy="276999"/>
                </a:xfrm>
                <a:prstGeom prst="rect">
                  <a:avLst/>
                </a:prstGeom>
                <a:solidFill>
                  <a:schemeClr val="bg1"/>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𝑠</m:t>
                        </m:r>
                        <m:r>
                          <a:rPr lang="en-US" sz="1800" b="0" i="1" smtClean="0">
                            <a:latin typeface="Cambria Math" charset="0"/>
                          </a:rPr>
                          <m:t>=</m:t>
                        </m:r>
                        <m:r>
                          <a:rPr lang="en-US" sz="1800" b="0" i="1" smtClean="0">
                            <a:latin typeface="Cambria Math" charset="0"/>
                          </a:rPr>
                          <m:t>𝑓</m:t>
                        </m:r>
                      </m:oMath>
                    </m:oMathPara>
                  </a14:m>
                  <a:endParaRPr lang="en-US" sz="1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7547344" y="4699977"/>
                  <a:ext cx="740570" cy="276999"/>
                </a:xfrm>
                <a:prstGeom prst="rect">
                  <a:avLst/>
                </a:prstGeom>
                <a:blipFill rotWithShape="0">
                  <a:blip r:embed="rId13"/>
                  <a:stretch>
                    <a:fillRect t="-4444" b="-35556"/>
                  </a:stretch>
                </a:blipFill>
              </p:spPr>
              <p:txBody>
                <a:bodyPr/>
                <a:lstStyle/>
                <a:p>
                  <a:r>
                    <a:rPr lang="en-US">
                      <a:noFill/>
                    </a:rPr>
                    <a:t> </a:t>
                  </a:r>
                </a:p>
              </p:txBody>
            </p:sp>
          </mc:Fallback>
        </mc:AlternateContent>
      </p:grpSp>
      <p:grpSp>
        <p:nvGrpSpPr>
          <p:cNvPr id="21" name="Group 20"/>
          <p:cNvGrpSpPr/>
          <p:nvPr/>
        </p:nvGrpSpPr>
        <p:grpSpPr>
          <a:xfrm>
            <a:off x="5183797" y="5107129"/>
            <a:ext cx="2051955" cy="1706551"/>
            <a:chOff x="6691553" y="3302323"/>
            <a:chExt cx="2051955" cy="1706551"/>
          </a:xfrm>
        </p:grpSpPr>
        <p:grpSp>
          <p:nvGrpSpPr>
            <p:cNvPr id="22" name="Group 21"/>
            <p:cNvGrpSpPr/>
            <p:nvPr/>
          </p:nvGrpSpPr>
          <p:grpSpPr>
            <a:xfrm>
              <a:off x="6691553" y="3302323"/>
              <a:ext cx="2051955" cy="464683"/>
              <a:chOff x="6691553" y="3302323"/>
              <a:chExt cx="2051955" cy="464683"/>
            </a:xfrm>
          </p:grpSpPr>
          <p:grpSp>
            <p:nvGrpSpPr>
              <p:cNvPr id="24" name="Group 23"/>
              <p:cNvGrpSpPr/>
              <p:nvPr/>
            </p:nvGrpSpPr>
            <p:grpSpPr>
              <a:xfrm>
                <a:off x="6691553" y="3305341"/>
                <a:ext cx="1871201" cy="461665"/>
                <a:chOff x="6691553" y="3305341"/>
                <a:chExt cx="1871201" cy="461665"/>
              </a:xfrm>
            </p:grpSpPr>
            <p:sp>
              <p:nvSpPr>
                <p:cNvPr id="26" name="Rectangle 25"/>
                <p:cNvSpPr/>
                <p:nvPr/>
              </p:nvSpPr>
              <p:spPr bwMode="auto">
                <a:xfrm>
                  <a:off x="6761126" y="3414823"/>
                  <a:ext cx="224465" cy="25340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27" name="Rectangle 26"/>
                <p:cNvSpPr/>
                <p:nvPr/>
              </p:nvSpPr>
              <p:spPr bwMode="auto">
                <a:xfrm>
                  <a:off x="8338289" y="3429000"/>
                  <a:ext cx="224465" cy="25340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mc:AlternateContent xmlns:mc="http://schemas.openxmlformats.org/markup-compatibility/2006" xmlns:a14="http://schemas.microsoft.com/office/drawing/2010/main">
              <mc:Choice Requires="a14">
                <p:sp>
                  <p:nvSpPr>
                    <p:cNvPr id="28" name="Rectangle 27"/>
                    <p:cNvSpPr/>
                    <p:nvPr/>
                  </p:nvSpPr>
                  <p:spPr>
                    <a:xfrm>
                      <a:off x="6691553" y="3305341"/>
                      <a:ext cx="4105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𝑠</m:t>
                            </m:r>
                          </m:oMath>
                        </m:oMathPara>
                      </a14:m>
                      <a:endParaRPr lang="en-US" dirty="0"/>
                    </a:p>
                  </p:txBody>
                </p:sp>
              </mc:Choice>
              <mc:Fallback xmlns="">
                <p:sp>
                  <p:nvSpPr>
                    <p:cNvPr id="28" name="Rectangle 27"/>
                    <p:cNvSpPr>
                      <a:spLocks noRot="1" noChangeAspect="1" noMove="1" noResize="1" noEditPoints="1" noAdjustHandles="1" noChangeArrowheads="1" noChangeShapeType="1" noTextEdit="1"/>
                    </p:cNvSpPr>
                    <p:nvPr/>
                  </p:nvSpPr>
                  <p:spPr>
                    <a:xfrm>
                      <a:off x="6691553" y="3305341"/>
                      <a:ext cx="410562" cy="461665"/>
                    </a:xfrm>
                    <a:prstGeom prst="rect">
                      <a:avLst/>
                    </a:prstGeom>
                    <a:blipFill rotWithShape="0">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ectangle 24"/>
                  <p:cNvSpPr/>
                  <p:nvPr/>
                </p:nvSpPr>
                <p:spPr>
                  <a:xfrm>
                    <a:off x="8231765" y="3302323"/>
                    <a:ext cx="51174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i="1" smtClean="0">
                                  <a:latin typeface="Cambria Math" charset="0"/>
                                </a:rPr>
                                <m:t>𝑠</m:t>
                              </m:r>
                            </m:e>
                            <m:sup>
                              <m:r>
                                <a:rPr lang="en-US" b="0" i="1" smtClean="0">
                                  <a:latin typeface="Cambria Math" charset="0"/>
                                </a:rPr>
                                <m:t>′</m:t>
                              </m:r>
                            </m:sup>
                          </m:sSup>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8231765" y="3302323"/>
                    <a:ext cx="511743" cy="461665"/>
                  </a:xfrm>
                  <a:prstGeom prst="rect">
                    <a:avLst/>
                  </a:prstGeom>
                  <a:blipFill rotWithShape="0">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p:cNvSpPr txBox="1"/>
                <p:nvPr/>
              </p:nvSpPr>
              <p:spPr>
                <a:xfrm>
                  <a:off x="7547344" y="4731875"/>
                  <a:ext cx="740570" cy="276999"/>
                </a:xfrm>
                <a:prstGeom prst="rect">
                  <a:avLst/>
                </a:prstGeom>
                <a:solidFill>
                  <a:schemeClr val="bg1"/>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𝑠</m:t>
                        </m:r>
                        <m:r>
                          <a:rPr lang="en-US" sz="1800" b="0" i="1" smtClean="0">
                            <a:latin typeface="Cambria Math" charset="0"/>
                          </a:rPr>
                          <m:t>&lt;</m:t>
                        </m:r>
                        <m:r>
                          <a:rPr lang="en-US" sz="1800" b="0" i="1" smtClean="0">
                            <a:latin typeface="Cambria Math" charset="0"/>
                          </a:rPr>
                          <m:t>𝑓</m:t>
                        </m:r>
                      </m:oMath>
                    </m:oMathPara>
                  </a14:m>
                  <a:endParaRPr lang="en-US" sz="1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7547344" y="4731875"/>
                  <a:ext cx="740570" cy="276999"/>
                </a:xfrm>
                <a:prstGeom prst="rect">
                  <a:avLst/>
                </a:prstGeom>
                <a:blipFill rotWithShape="0">
                  <a:blip r:embed="rId14"/>
                  <a:stretch>
                    <a:fillRect t="-2174" r="-826" b="-32609"/>
                  </a:stretch>
                </a:blipFill>
              </p:spPr>
              <p:txBody>
                <a:bodyPr/>
                <a:lstStyle/>
                <a:p>
                  <a:r>
                    <a:rPr lang="en-US">
                      <a:noFill/>
                    </a:rPr>
                    <a:t> </a:t>
                  </a:r>
                </a:p>
              </p:txBody>
            </p:sp>
          </mc:Fallback>
        </mc:AlternateContent>
      </p:grpSp>
    </p:spTree>
    <p:custDataLst>
      <p:tags r:id="rId2"/>
    </p:custDataLst>
    <p:extLst>
      <p:ext uri="{BB962C8B-B14F-4D97-AF65-F5344CB8AC3E}">
        <p14:creationId xmlns:p14="http://schemas.microsoft.com/office/powerpoint/2010/main" val="403989694"/>
      </p:ext>
    </p:extLst>
  </p:cSld>
  <p:clrMapOvr>
    <a:masterClrMapping/>
  </p:clrMapOvr>
  <mc:AlternateContent xmlns:mc="http://schemas.openxmlformats.org/markup-compatibility/2006" xmlns:p14="http://schemas.microsoft.com/office/powerpoint/2010/main">
    <mc:Choice Requires="p14">
      <p:transition spd="slow" p14:dur="2000" advTm="103537"/>
    </mc:Choice>
    <mc:Fallback xmlns="">
      <p:transition spd="slow" advTm="1035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3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3140327" y="1610341"/>
                <a:ext cx="2731582" cy="10114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latin typeface="Cambria Math" charset="0"/>
                            </a:rPr>
                          </m:ctrlPr>
                        </m:fPr>
                        <m:num>
                          <m:r>
                            <a:rPr lang="en-US" sz="3200" b="0" i="1" smtClean="0">
                              <a:latin typeface="Cambria Math" charset="0"/>
                            </a:rPr>
                            <m:t>1</m:t>
                          </m:r>
                        </m:num>
                        <m:den>
                          <m:r>
                            <a:rPr lang="en-US" sz="3200" b="0" i="1" smtClean="0">
                              <a:latin typeface="Cambria Math" charset="0"/>
                            </a:rPr>
                            <m:t>𝑠</m:t>
                          </m:r>
                        </m:den>
                      </m:f>
                      <m:r>
                        <a:rPr lang="en-US" sz="3200" b="0" i="1" smtClean="0">
                          <a:latin typeface="Cambria Math" charset="0"/>
                        </a:rPr>
                        <m:t>+</m:t>
                      </m:r>
                      <m:f>
                        <m:fPr>
                          <m:ctrlPr>
                            <a:rPr lang="en-US" sz="3200" b="0" i="1" smtClean="0">
                              <a:latin typeface="Cambria Math" charset="0"/>
                            </a:rPr>
                          </m:ctrlPr>
                        </m:fPr>
                        <m:num>
                          <m:r>
                            <a:rPr lang="en-US" sz="3200" b="0" i="1" smtClean="0">
                              <a:latin typeface="Cambria Math" charset="0"/>
                            </a:rPr>
                            <m:t>1</m:t>
                          </m:r>
                        </m:num>
                        <m:den>
                          <m:sSup>
                            <m:sSupPr>
                              <m:ctrlPr>
                                <a:rPr lang="en-US" sz="3200" b="0" i="1" smtClean="0">
                                  <a:latin typeface="Cambria Math" charset="0"/>
                                </a:rPr>
                              </m:ctrlPr>
                            </m:sSupPr>
                            <m:e>
                              <m:r>
                                <a:rPr lang="en-US" sz="3200" b="0" i="1" smtClean="0">
                                  <a:latin typeface="Cambria Math" charset="0"/>
                                </a:rPr>
                                <m:t>𝑠</m:t>
                              </m:r>
                            </m:e>
                            <m:sup>
                              <m:r>
                                <a:rPr lang="en-US" sz="3200" b="0" i="1" smtClean="0">
                                  <a:latin typeface="Cambria Math" charset="0"/>
                                </a:rPr>
                                <m:t>′</m:t>
                              </m:r>
                            </m:sup>
                          </m:sSup>
                        </m:den>
                      </m:f>
                      <m:r>
                        <a:rPr lang="en-US" sz="3200" b="0" i="1" smtClean="0">
                          <a:latin typeface="Cambria Math" charset="0"/>
                        </a:rPr>
                        <m:t>=</m:t>
                      </m:r>
                      <m:f>
                        <m:fPr>
                          <m:ctrlPr>
                            <a:rPr lang="en-US" sz="3200" b="0" i="1" smtClean="0">
                              <a:latin typeface="Cambria Math" charset="0"/>
                            </a:rPr>
                          </m:ctrlPr>
                        </m:fPr>
                        <m:num>
                          <m:r>
                            <a:rPr lang="en-US" sz="3200" b="0" i="1" smtClean="0">
                              <a:latin typeface="Cambria Math" charset="0"/>
                            </a:rPr>
                            <m:t>1</m:t>
                          </m:r>
                        </m:num>
                        <m:den>
                          <m:r>
                            <a:rPr lang="en-US" sz="3200" b="0" i="1" smtClean="0">
                              <a:latin typeface="Cambria Math" charset="0"/>
                            </a:rPr>
                            <m:t>𝑓</m:t>
                          </m:r>
                        </m:den>
                      </m:f>
                      <m:r>
                        <a:rPr lang="en-US" sz="3200" b="0" i="1" smtClean="0">
                          <a:latin typeface="Cambria Math" charset="0"/>
                        </a:rPr>
                        <m:t>=</m:t>
                      </m:r>
                      <m:f>
                        <m:fPr>
                          <m:ctrlPr>
                            <a:rPr lang="en-US" sz="3200" b="0" i="1" smtClean="0">
                              <a:latin typeface="Cambria Math" charset="0"/>
                            </a:rPr>
                          </m:ctrlPr>
                        </m:fPr>
                        <m:num>
                          <m:r>
                            <a:rPr lang="en-US" sz="3200" b="0" i="1" smtClean="0">
                              <a:latin typeface="Cambria Math" charset="0"/>
                            </a:rPr>
                            <m:t>2</m:t>
                          </m:r>
                        </m:num>
                        <m:den>
                          <m:r>
                            <a:rPr lang="en-US" sz="3200" b="0" i="1" smtClean="0">
                              <a:latin typeface="Cambria Math" charset="0"/>
                            </a:rPr>
                            <m:t>𝑅</m:t>
                          </m:r>
                        </m:den>
                      </m:f>
                    </m:oMath>
                  </m:oMathPara>
                </a14:m>
                <a:endParaRPr lang="en-US"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3140327" y="1610341"/>
                <a:ext cx="2731582" cy="1011495"/>
              </a:xfrm>
              <a:prstGeom prst="rect">
                <a:avLst/>
              </a:prstGeom>
              <a:blipFill rotWithShape="0">
                <a:blip r:embed="rId6"/>
                <a:stretch>
                  <a:fillRect/>
                </a:stretch>
              </a:blipFill>
            </p:spPr>
            <p:txBody>
              <a:bodyPr/>
              <a:lstStyle/>
              <a:p>
                <a:r>
                  <a:rPr lang="en-US">
                    <a:noFill/>
                  </a:rPr>
                  <a:t> </a:t>
                </a:r>
              </a:p>
            </p:txBody>
          </p:sp>
        </mc:Fallback>
      </mc:AlternateContent>
      <p:sp>
        <p:nvSpPr>
          <p:cNvPr id="60419" name="Text Box 3"/>
          <p:cNvSpPr txBox="1">
            <a:spLocks noChangeArrowheads="1"/>
          </p:cNvSpPr>
          <p:nvPr/>
        </p:nvSpPr>
        <p:spPr bwMode="auto">
          <a:xfrm>
            <a:off x="409575" y="1046163"/>
            <a:ext cx="8348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dirty="0" smtClean="0">
                <a:latin typeface="Calibri" charset="0"/>
                <a:ea typeface="Calibri" charset="0"/>
                <a:cs typeface="Calibri" charset="0"/>
              </a:rPr>
              <a:t>Spherical-mirror equation (valid </a:t>
            </a:r>
            <a:r>
              <a:rPr lang="en-US" altLang="en-US" sz="2800" dirty="0">
                <a:latin typeface="Calibri" charset="0"/>
                <a:ea typeface="Calibri" charset="0"/>
                <a:cs typeface="Calibri" charset="0"/>
              </a:rPr>
              <a:t>for any object </a:t>
            </a:r>
            <a:r>
              <a:rPr lang="en-US" altLang="en-US" sz="2800" dirty="0" smtClean="0">
                <a:latin typeface="Calibri" charset="0"/>
                <a:ea typeface="Calibri" charset="0"/>
                <a:cs typeface="Calibri" charset="0"/>
              </a:rPr>
              <a:t>position):</a:t>
            </a:r>
            <a:endParaRPr lang="en-US" altLang="en-US" sz="2800" dirty="0">
              <a:latin typeface="Calibri" charset="0"/>
              <a:ea typeface="Calibri" charset="0"/>
              <a:cs typeface="Calibri" charset="0"/>
            </a:endParaRPr>
          </a:p>
        </p:txBody>
      </p:sp>
      <p:sp>
        <p:nvSpPr>
          <p:cNvPr id="60424" name="Rectangle 8"/>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grpSp>
        <p:nvGrpSpPr>
          <p:cNvPr id="8" name="Group 27"/>
          <p:cNvGrpSpPr>
            <a:grpSpLocks/>
          </p:cNvGrpSpPr>
          <p:nvPr/>
        </p:nvGrpSpPr>
        <p:grpSpPr bwMode="auto">
          <a:xfrm>
            <a:off x="0" y="0"/>
            <a:ext cx="9144000" cy="762000"/>
            <a:chOff x="0" y="0"/>
            <a:chExt cx="5760" cy="480"/>
          </a:xfrm>
        </p:grpSpPr>
        <p:sp>
          <p:nvSpPr>
            <p:cNvPr id="9"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sp>
        <p:nvSpPr>
          <p:cNvPr id="12" name="Text Box 36"/>
          <p:cNvSpPr txBox="1">
            <a:spLocks noChangeArrowheads="1"/>
          </p:cNvSpPr>
          <p:nvPr/>
        </p:nvSpPr>
        <p:spPr bwMode="auto">
          <a:xfrm>
            <a:off x="0" y="3048000"/>
            <a:ext cx="2057400" cy="381000"/>
          </a:xfrm>
          <a:prstGeom prst="rect">
            <a:avLst/>
          </a:prstGeom>
          <a:solidFill>
            <a:srgbClr val="0000FF"/>
          </a:solidFill>
          <a:ln>
            <a:noFill/>
          </a:ln>
          <a:effectLst/>
          <a:extLst/>
        </p:spPr>
        <p:txBody>
          <a:bodyPr wrap="square">
            <a:spAutoFit/>
          </a:bodyPr>
          <a:lstStyle/>
          <a:p>
            <a:pPr>
              <a:spcBef>
                <a:spcPct val="50000"/>
              </a:spcBef>
            </a:pPr>
            <a:r>
              <a:rPr lang="en-US" sz="1800" b="1" dirty="0" smtClean="0">
                <a:solidFill>
                  <a:schemeClr val="bg1"/>
                </a:solidFill>
                <a:latin typeface="Palatino" charset="0"/>
              </a:rPr>
              <a:t>Sign </a:t>
            </a:r>
            <a:r>
              <a:rPr lang="en-US" sz="1800" b="1" dirty="0">
                <a:solidFill>
                  <a:schemeClr val="bg1"/>
                </a:solidFill>
                <a:latin typeface="Palatino" charset="0"/>
              </a:rPr>
              <a:t>Convention</a:t>
            </a:r>
            <a:endParaRPr lang="en-US" sz="1800" dirty="0">
              <a:solidFill>
                <a:schemeClr val="bg1"/>
              </a:solidFill>
            </a:endParaRPr>
          </a:p>
        </p:txBody>
      </p:sp>
      <mc:AlternateContent xmlns:mc="http://schemas.openxmlformats.org/markup-compatibility/2006" xmlns:a14="http://schemas.microsoft.com/office/drawing/2010/main">
        <mc:Choice Requires="a14">
          <p:sp>
            <p:nvSpPr>
              <p:cNvPr id="3" name="TextBox 2"/>
              <p:cNvSpPr txBox="1"/>
              <p:nvPr/>
            </p:nvSpPr>
            <p:spPr>
              <a:xfrm>
                <a:off x="381000" y="3505200"/>
                <a:ext cx="8382000" cy="2123658"/>
              </a:xfrm>
              <a:prstGeom prst="rect">
                <a:avLst/>
              </a:prstGeom>
              <a:noFill/>
            </p:spPr>
            <p:txBody>
              <a:bodyPr wrap="square" rtlCol="0">
                <a:spAutoFit/>
              </a:bodyPr>
              <a:lstStyle/>
              <a:p>
                <a:pPr marL="342900" indent="-342900">
                  <a:buFont typeface="+mj-lt"/>
                  <a:buAutoNum type="arabicPeriod"/>
                </a:pPr>
                <a:r>
                  <a:rPr lang="en-US" sz="2200" dirty="0" smtClean="0">
                    <a:latin typeface="Calibri" charset="0"/>
                    <a:ea typeface="Calibri" charset="0"/>
                    <a:cs typeface="Calibri" charset="0"/>
                  </a:rPr>
                  <a:t>Distances to </a:t>
                </a:r>
                <a:r>
                  <a:rPr lang="en-US" sz="2200" b="1" dirty="0" smtClean="0">
                    <a:solidFill>
                      <a:srgbClr val="057211"/>
                    </a:solidFill>
                    <a:latin typeface="Calibri" charset="0"/>
                    <a:ea typeface="Calibri" charset="0"/>
                    <a:cs typeface="Calibri" charset="0"/>
                  </a:rPr>
                  <a:t>real </a:t>
                </a:r>
                <a:r>
                  <a:rPr lang="en-US" sz="2200" dirty="0" smtClean="0">
                    <a:latin typeface="Calibri" charset="0"/>
                    <a:ea typeface="Calibri" charset="0"/>
                    <a:cs typeface="Calibri" charset="0"/>
                  </a:rPr>
                  <a:t>objects (</a:t>
                </a:r>
                <a14:m>
                  <m:oMath xmlns:m="http://schemas.openxmlformats.org/officeDocument/2006/math">
                    <m:r>
                      <a:rPr lang="en-US" sz="2200" i="1" dirty="0" smtClean="0">
                        <a:latin typeface="Cambria Math" charset="0"/>
                        <a:ea typeface="Calibri" charset="0"/>
                        <a:cs typeface="Calibri" charset="0"/>
                      </a:rPr>
                      <m:t>𝑠</m:t>
                    </m:r>
                  </m:oMath>
                </a14:m>
                <a:r>
                  <a:rPr lang="en-US" sz="2200" dirty="0" smtClean="0">
                    <a:latin typeface="Calibri" charset="0"/>
                    <a:ea typeface="Calibri" charset="0"/>
                    <a:cs typeface="Calibri" charset="0"/>
                  </a:rPr>
                  <a:t>) and images (</a:t>
                </a:r>
                <a14:m>
                  <m:oMath xmlns:m="http://schemas.openxmlformats.org/officeDocument/2006/math">
                    <m:sSup>
                      <m:sSupPr>
                        <m:ctrlPr>
                          <a:rPr lang="en-US" sz="2200" b="0" i="1" dirty="0" smtClean="0">
                            <a:latin typeface="Cambria Math" charset="0"/>
                            <a:ea typeface="Calibri" charset="0"/>
                            <a:cs typeface="Calibri" charset="0"/>
                          </a:rPr>
                        </m:ctrlPr>
                      </m:sSupPr>
                      <m:e>
                        <m:r>
                          <a:rPr lang="en-US" sz="2200" i="1" dirty="0">
                            <a:latin typeface="Cambria Math" charset="0"/>
                            <a:ea typeface="Calibri" charset="0"/>
                            <a:cs typeface="Calibri" charset="0"/>
                          </a:rPr>
                          <m:t>𝑠</m:t>
                        </m:r>
                      </m:e>
                      <m:sup>
                        <m:r>
                          <a:rPr lang="en-US" sz="2200" b="0" i="1" dirty="0" smtClean="0">
                            <a:latin typeface="Cambria Math" charset="0"/>
                            <a:ea typeface="Calibri" charset="0"/>
                            <a:cs typeface="Calibri" charset="0"/>
                          </a:rPr>
                          <m:t>′</m:t>
                        </m:r>
                      </m:sup>
                    </m:sSup>
                  </m:oMath>
                </a14:m>
                <a:r>
                  <a:rPr lang="en-US" sz="2200" dirty="0" smtClean="0">
                    <a:latin typeface="Calibri" charset="0"/>
                    <a:ea typeface="Calibri" charset="0"/>
                    <a:cs typeface="Calibri" charset="0"/>
                  </a:rPr>
                  <a:t>) are </a:t>
                </a:r>
                <a:r>
                  <a:rPr lang="en-US" sz="2200" b="1" dirty="0" smtClean="0">
                    <a:solidFill>
                      <a:srgbClr val="057211"/>
                    </a:solidFill>
                    <a:latin typeface="Calibri" charset="0"/>
                    <a:ea typeface="Calibri" charset="0"/>
                    <a:cs typeface="Calibri" charset="0"/>
                  </a:rPr>
                  <a:t>positive</a:t>
                </a:r>
              </a:p>
              <a:p>
                <a:pPr marL="342900" indent="-342900">
                  <a:buFont typeface="+mj-lt"/>
                  <a:buAutoNum type="arabicPeriod"/>
                </a:pPr>
                <a:r>
                  <a:rPr lang="en-US" sz="2200" dirty="0" smtClean="0">
                    <a:latin typeface="Calibri" charset="0"/>
                    <a:ea typeface="Calibri" charset="0"/>
                    <a:cs typeface="Calibri" charset="0"/>
                  </a:rPr>
                  <a:t>Distances to </a:t>
                </a:r>
                <a:r>
                  <a:rPr lang="en-US" sz="2200" b="1" dirty="0" smtClean="0">
                    <a:solidFill>
                      <a:srgbClr val="057211"/>
                    </a:solidFill>
                    <a:latin typeface="Calibri" charset="0"/>
                    <a:ea typeface="Calibri" charset="0"/>
                    <a:cs typeface="Calibri" charset="0"/>
                  </a:rPr>
                  <a:t>virtual </a:t>
                </a:r>
                <a:r>
                  <a:rPr lang="en-US" sz="2200" dirty="0" smtClean="0">
                    <a:latin typeface="Calibri" charset="0"/>
                    <a:ea typeface="Calibri" charset="0"/>
                    <a:cs typeface="Calibri" charset="0"/>
                  </a:rPr>
                  <a:t>objects (</a:t>
                </a:r>
                <a14:m>
                  <m:oMath xmlns:m="http://schemas.openxmlformats.org/officeDocument/2006/math">
                    <m:r>
                      <a:rPr lang="en-US" sz="2200" i="1" dirty="0">
                        <a:latin typeface="Cambria Math" charset="0"/>
                        <a:ea typeface="Calibri" charset="0"/>
                        <a:cs typeface="Calibri" charset="0"/>
                      </a:rPr>
                      <m:t>𝑠</m:t>
                    </m:r>
                  </m:oMath>
                </a14:m>
                <a:r>
                  <a:rPr lang="en-US" sz="2200" dirty="0" smtClean="0">
                    <a:latin typeface="Calibri" charset="0"/>
                    <a:ea typeface="Calibri" charset="0"/>
                    <a:cs typeface="Calibri" charset="0"/>
                  </a:rPr>
                  <a:t>) and images (</a:t>
                </a:r>
                <a14:m>
                  <m:oMath xmlns:m="http://schemas.openxmlformats.org/officeDocument/2006/math">
                    <m:sSup>
                      <m:sSupPr>
                        <m:ctrlPr>
                          <a:rPr lang="en-US" sz="2200" i="1" dirty="0">
                            <a:latin typeface="Cambria Math" charset="0"/>
                            <a:ea typeface="Calibri" charset="0"/>
                            <a:cs typeface="Calibri" charset="0"/>
                          </a:rPr>
                        </m:ctrlPr>
                      </m:sSupPr>
                      <m:e>
                        <m:r>
                          <a:rPr lang="en-US" sz="2200" i="1" dirty="0">
                            <a:latin typeface="Cambria Math" charset="0"/>
                            <a:ea typeface="Calibri" charset="0"/>
                            <a:cs typeface="Calibri" charset="0"/>
                          </a:rPr>
                          <m:t>𝑠</m:t>
                        </m:r>
                      </m:e>
                      <m:sup>
                        <m:r>
                          <a:rPr lang="en-US" sz="2200" i="1" dirty="0">
                            <a:latin typeface="Cambria Math" charset="0"/>
                            <a:ea typeface="Calibri" charset="0"/>
                            <a:cs typeface="Calibri" charset="0"/>
                          </a:rPr>
                          <m:t>′</m:t>
                        </m:r>
                      </m:sup>
                    </m:sSup>
                  </m:oMath>
                </a14:m>
                <a:r>
                  <a:rPr lang="en-US" sz="2200" dirty="0" smtClean="0">
                    <a:latin typeface="Calibri" charset="0"/>
                    <a:ea typeface="Calibri" charset="0"/>
                    <a:cs typeface="Calibri" charset="0"/>
                  </a:rPr>
                  <a:t>) are </a:t>
                </a:r>
                <a:r>
                  <a:rPr lang="en-US" sz="2200" b="1" dirty="0" smtClean="0">
                    <a:solidFill>
                      <a:srgbClr val="057211"/>
                    </a:solidFill>
                    <a:latin typeface="Calibri" charset="0"/>
                    <a:ea typeface="Calibri" charset="0"/>
                    <a:cs typeface="Calibri" charset="0"/>
                  </a:rPr>
                  <a:t>negative</a:t>
                </a:r>
              </a:p>
              <a:p>
                <a:pPr marL="342900" indent="-342900">
                  <a:buFont typeface="+mj-lt"/>
                  <a:buAutoNum type="arabicPeriod"/>
                </a:pPr>
                <a:r>
                  <a:rPr lang="en-US" sz="2200" dirty="0" smtClean="0">
                    <a:latin typeface="Calibri" charset="0"/>
                    <a:ea typeface="Calibri" charset="0"/>
                    <a:cs typeface="Calibri" charset="0"/>
                  </a:rPr>
                  <a:t>The </a:t>
                </a:r>
                <a:r>
                  <a:rPr lang="en-US" sz="2200" dirty="0">
                    <a:latin typeface="Calibri" charset="0"/>
                    <a:ea typeface="Calibri" charset="0"/>
                    <a:cs typeface="Calibri" charset="0"/>
                  </a:rPr>
                  <a:t>focal </a:t>
                </a:r>
                <a:r>
                  <a:rPr lang="en-US" sz="2200" dirty="0" smtClean="0">
                    <a:latin typeface="Calibri" charset="0"/>
                    <a:ea typeface="Calibri" charset="0"/>
                    <a:cs typeface="Calibri" charset="0"/>
                  </a:rPr>
                  <a:t>length (</a:t>
                </a:r>
                <a14:m>
                  <m:oMath xmlns:m="http://schemas.openxmlformats.org/officeDocument/2006/math">
                    <m:r>
                      <a:rPr lang="en-US" sz="2200" i="1" dirty="0" smtClean="0">
                        <a:latin typeface="Cambria Math" charset="0"/>
                        <a:ea typeface="Times" charset="0"/>
                        <a:cs typeface="Times" charset="0"/>
                      </a:rPr>
                      <m:t>𝑓</m:t>
                    </m:r>
                  </m:oMath>
                </a14:m>
                <a:r>
                  <a:rPr lang="en-US" sz="2200" dirty="0" smtClean="0">
                    <a:latin typeface="Calibri" charset="0"/>
                    <a:ea typeface="Calibri" charset="0"/>
                    <a:cs typeface="Calibri" charset="0"/>
                  </a:rPr>
                  <a:t>) </a:t>
                </a:r>
                <a:r>
                  <a:rPr lang="en-US" sz="2200" dirty="0">
                    <a:latin typeface="Calibri" charset="0"/>
                    <a:ea typeface="Calibri" charset="0"/>
                    <a:cs typeface="Calibri" charset="0"/>
                  </a:rPr>
                  <a:t>of a </a:t>
                </a:r>
                <a:r>
                  <a:rPr lang="en-US" sz="2200" b="1" dirty="0" smtClean="0">
                    <a:solidFill>
                      <a:srgbClr val="6D0A72"/>
                    </a:solidFill>
                    <a:latin typeface="Calibri" charset="0"/>
                    <a:ea typeface="Calibri" charset="0"/>
                    <a:cs typeface="Calibri" charset="0"/>
                  </a:rPr>
                  <a:t>concave </a:t>
                </a:r>
                <a:r>
                  <a:rPr lang="en-US" sz="2200" dirty="0" smtClean="0">
                    <a:latin typeface="Calibri" charset="0"/>
                    <a:ea typeface="Calibri" charset="0"/>
                    <a:cs typeface="Calibri" charset="0"/>
                  </a:rPr>
                  <a:t>(converging) </a:t>
                </a:r>
                <a:r>
                  <a:rPr lang="en-US" sz="2200" dirty="0">
                    <a:latin typeface="Calibri" charset="0"/>
                    <a:ea typeface="Calibri" charset="0"/>
                    <a:cs typeface="Calibri" charset="0"/>
                  </a:rPr>
                  <a:t>mirror is </a:t>
                </a:r>
                <a:r>
                  <a:rPr lang="en-US" sz="2200" b="1" dirty="0">
                    <a:solidFill>
                      <a:srgbClr val="6D0A72"/>
                    </a:solidFill>
                    <a:latin typeface="Calibri" charset="0"/>
                    <a:ea typeface="Calibri" charset="0"/>
                    <a:cs typeface="Calibri" charset="0"/>
                  </a:rPr>
                  <a:t>positive</a:t>
                </a:r>
              </a:p>
              <a:p>
                <a:pPr marL="342900" indent="-342900">
                  <a:buFont typeface="+mj-lt"/>
                  <a:buAutoNum type="arabicPeriod"/>
                </a:pPr>
                <a:r>
                  <a:rPr lang="en-US" sz="2200" dirty="0" smtClean="0">
                    <a:latin typeface="Calibri" charset="0"/>
                    <a:ea typeface="Calibri" charset="0"/>
                    <a:cs typeface="Calibri" charset="0"/>
                  </a:rPr>
                  <a:t>The focal length</a:t>
                </a:r>
                <a:r>
                  <a:rPr lang="en-US" sz="2200" dirty="0">
                    <a:latin typeface="Calibri" charset="0"/>
                    <a:ea typeface="Calibri" charset="0"/>
                    <a:cs typeface="Calibri" charset="0"/>
                  </a:rPr>
                  <a:t> </a:t>
                </a:r>
                <a:r>
                  <a:rPr lang="en-US" sz="2200" dirty="0" smtClean="0">
                    <a:latin typeface="Calibri" charset="0"/>
                    <a:ea typeface="Calibri" charset="0"/>
                    <a:cs typeface="Calibri" charset="0"/>
                  </a:rPr>
                  <a:t>(</a:t>
                </a:r>
                <a14:m>
                  <m:oMath xmlns:m="http://schemas.openxmlformats.org/officeDocument/2006/math">
                    <m:r>
                      <a:rPr lang="en-US" sz="2200" i="1" dirty="0" smtClean="0">
                        <a:latin typeface="Cambria Math" charset="0"/>
                        <a:ea typeface="Times" charset="0"/>
                        <a:cs typeface="Times" charset="0"/>
                      </a:rPr>
                      <m:t>𝑓</m:t>
                    </m:r>
                  </m:oMath>
                </a14:m>
                <a:r>
                  <a:rPr lang="en-US" sz="2200" dirty="0" smtClean="0">
                    <a:latin typeface="Calibri" charset="0"/>
                    <a:ea typeface="Calibri" charset="0"/>
                    <a:cs typeface="Calibri" charset="0"/>
                  </a:rPr>
                  <a:t>) of a </a:t>
                </a:r>
                <a:r>
                  <a:rPr lang="en-US" sz="2200" b="1" dirty="0" smtClean="0">
                    <a:solidFill>
                      <a:srgbClr val="6D0A72"/>
                    </a:solidFill>
                    <a:latin typeface="Calibri" charset="0"/>
                    <a:ea typeface="Calibri" charset="0"/>
                    <a:cs typeface="Calibri" charset="0"/>
                  </a:rPr>
                  <a:t>convex </a:t>
                </a:r>
                <a:r>
                  <a:rPr lang="en-US" sz="2200" dirty="0" smtClean="0">
                    <a:latin typeface="Calibri" charset="0"/>
                    <a:ea typeface="Calibri" charset="0"/>
                    <a:cs typeface="Calibri" charset="0"/>
                  </a:rPr>
                  <a:t>(diverging) mirror is </a:t>
                </a:r>
                <a:r>
                  <a:rPr lang="en-US" sz="2200" b="1" dirty="0" smtClean="0">
                    <a:solidFill>
                      <a:srgbClr val="6D0A72"/>
                    </a:solidFill>
                    <a:latin typeface="Calibri" charset="0"/>
                    <a:ea typeface="Calibri" charset="0"/>
                    <a:cs typeface="Calibri" charset="0"/>
                  </a:rPr>
                  <a:t>negative</a:t>
                </a:r>
              </a:p>
              <a:p>
                <a:pPr marL="342900" indent="-342900">
                  <a:buFont typeface="+mj-lt"/>
                  <a:buAutoNum type="arabicPeriod"/>
                </a:pPr>
                <a:r>
                  <a:rPr lang="en-US" sz="2200" dirty="0" smtClean="0">
                    <a:latin typeface="Calibri" charset="0"/>
                    <a:ea typeface="Calibri" charset="0"/>
                    <a:cs typeface="Calibri" charset="0"/>
                  </a:rPr>
                  <a:t>Magnification (</a:t>
                </a:r>
                <a14:m>
                  <m:oMath xmlns:m="http://schemas.openxmlformats.org/officeDocument/2006/math">
                    <m:r>
                      <a:rPr lang="en-US" sz="2200" i="1" dirty="0" smtClean="0">
                        <a:latin typeface="Cambria Math" charset="0"/>
                        <a:ea typeface="Times" charset="0"/>
                        <a:cs typeface="Times" charset="0"/>
                      </a:rPr>
                      <m:t>𝑀</m:t>
                    </m:r>
                  </m:oMath>
                </a14:m>
                <a:r>
                  <a:rPr lang="en-US" sz="2200" dirty="0" smtClean="0">
                    <a:latin typeface="Calibri" charset="0"/>
                    <a:ea typeface="Calibri" charset="0"/>
                    <a:cs typeface="Calibri" charset="0"/>
                  </a:rPr>
                  <a:t>) is </a:t>
                </a:r>
                <a:r>
                  <a:rPr lang="en-US" sz="2200" b="1" dirty="0" smtClean="0">
                    <a:solidFill>
                      <a:srgbClr val="C00000"/>
                    </a:solidFill>
                    <a:latin typeface="Calibri" charset="0"/>
                    <a:ea typeface="Calibri" charset="0"/>
                    <a:cs typeface="Calibri" charset="0"/>
                  </a:rPr>
                  <a:t>positive </a:t>
                </a:r>
                <a:r>
                  <a:rPr lang="en-US" sz="2200" dirty="0" smtClean="0">
                    <a:latin typeface="Calibri" charset="0"/>
                    <a:ea typeface="Calibri" charset="0"/>
                    <a:cs typeface="Calibri" charset="0"/>
                  </a:rPr>
                  <a:t>for </a:t>
                </a:r>
                <a:r>
                  <a:rPr lang="en-US" sz="2200" b="1" dirty="0" smtClean="0">
                    <a:solidFill>
                      <a:srgbClr val="C00000"/>
                    </a:solidFill>
                    <a:latin typeface="Calibri" charset="0"/>
                    <a:ea typeface="Calibri" charset="0"/>
                    <a:cs typeface="Calibri" charset="0"/>
                  </a:rPr>
                  <a:t>upright </a:t>
                </a:r>
                <a:r>
                  <a:rPr lang="en-US" sz="2200" dirty="0" smtClean="0">
                    <a:latin typeface="Calibri" charset="0"/>
                    <a:ea typeface="Calibri" charset="0"/>
                    <a:cs typeface="Calibri" charset="0"/>
                  </a:rPr>
                  <a:t>images</a:t>
                </a:r>
              </a:p>
              <a:p>
                <a:pPr marL="342900" indent="-342900">
                  <a:buFont typeface="+mj-lt"/>
                  <a:buAutoNum type="arabicPeriod"/>
                </a:pPr>
                <a:r>
                  <a:rPr lang="en-US" sz="2200" dirty="0">
                    <a:latin typeface="Calibri" charset="0"/>
                    <a:ea typeface="Calibri" charset="0"/>
                    <a:cs typeface="Calibri" charset="0"/>
                  </a:rPr>
                  <a:t>Magnification (</a:t>
                </a:r>
                <a14:m>
                  <m:oMath xmlns:m="http://schemas.openxmlformats.org/officeDocument/2006/math">
                    <m:r>
                      <a:rPr lang="en-US" sz="2200" i="1" dirty="0" smtClean="0">
                        <a:latin typeface="Cambria Math" charset="0"/>
                        <a:ea typeface="Times" charset="0"/>
                        <a:cs typeface="Times" charset="0"/>
                      </a:rPr>
                      <m:t>𝑀</m:t>
                    </m:r>
                  </m:oMath>
                </a14:m>
                <a:r>
                  <a:rPr lang="en-US" sz="2200" dirty="0">
                    <a:latin typeface="Calibri" charset="0"/>
                    <a:ea typeface="Calibri" charset="0"/>
                    <a:cs typeface="Calibri" charset="0"/>
                  </a:rPr>
                  <a:t>) is </a:t>
                </a:r>
                <a:r>
                  <a:rPr lang="en-US" sz="2200" b="1" dirty="0" smtClean="0">
                    <a:solidFill>
                      <a:srgbClr val="C00000"/>
                    </a:solidFill>
                    <a:latin typeface="Calibri" charset="0"/>
                    <a:ea typeface="Calibri" charset="0"/>
                    <a:cs typeface="Calibri" charset="0"/>
                  </a:rPr>
                  <a:t>negative </a:t>
                </a:r>
                <a:r>
                  <a:rPr lang="en-US" sz="2200" dirty="0" smtClean="0">
                    <a:latin typeface="Calibri" charset="0"/>
                    <a:ea typeface="Calibri" charset="0"/>
                    <a:cs typeface="Calibri" charset="0"/>
                  </a:rPr>
                  <a:t>for </a:t>
                </a:r>
                <a:r>
                  <a:rPr lang="en-US" sz="2200" b="1" dirty="0" smtClean="0">
                    <a:solidFill>
                      <a:srgbClr val="C00000"/>
                    </a:solidFill>
                    <a:latin typeface="Calibri" charset="0"/>
                    <a:ea typeface="Calibri" charset="0"/>
                    <a:cs typeface="Calibri" charset="0"/>
                  </a:rPr>
                  <a:t>inverted </a:t>
                </a:r>
                <a:r>
                  <a:rPr lang="en-US" sz="2200" dirty="0" smtClean="0">
                    <a:latin typeface="Calibri" charset="0"/>
                    <a:ea typeface="Calibri" charset="0"/>
                    <a:cs typeface="Calibri" charset="0"/>
                  </a:rPr>
                  <a:t>images</a:t>
                </a:r>
                <a:endParaRPr lang="en-US" sz="2200" dirty="0">
                  <a:latin typeface="Calibri" charset="0"/>
                  <a:ea typeface="Calibri" charset="0"/>
                  <a:cs typeface="Calibri"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81000" y="3505200"/>
                <a:ext cx="8382000" cy="2123658"/>
              </a:xfrm>
              <a:prstGeom prst="rect">
                <a:avLst/>
              </a:prstGeom>
              <a:blipFill rotWithShape="0">
                <a:blip r:embed="rId7"/>
                <a:stretch>
                  <a:fillRect l="-1018" t="-2299" b="-517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D0DBD5B-780F-6245-80EF-25CF4A396C05}" type="slidenum">
              <a:rPr lang="en-US" smtClean="0"/>
              <a:pPr/>
              <a:t>21</a:t>
            </a:fld>
            <a:endParaRPr lang="en-US"/>
          </a:p>
        </p:txBody>
      </p:sp>
    </p:spTree>
    <p:custDataLst>
      <p:tags r:id="rId1"/>
    </p:custDataLst>
    <p:extLst>
      <p:ext uri="{BB962C8B-B14F-4D97-AF65-F5344CB8AC3E}">
        <p14:creationId xmlns:p14="http://schemas.microsoft.com/office/powerpoint/2010/main" val="1658978891"/>
      </p:ext>
    </p:extLst>
  </p:cSld>
  <p:clrMapOvr>
    <a:masterClrMapping/>
  </p:clrMapOvr>
  <mc:AlternateContent xmlns:mc="http://schemas.openxmlformats.org/markup-compatibility/2006" xmlns:p14="http://schemas.microsoft.com/office/powerpoint/2010/main">
    <mc:Choice Requires="p14">
      <p:transition spd="slow" p14:dur="2000" advTm="172562"/>
    </mc:Choice>
    <mc:Fallback xmlns="">
      <p:transition spd="slow" advTm="172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1163113" y="1208413"/>
            <a:ext cx="43989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2800" dirty="0">
                <a:latin typeface="Calibri" charset="0"/>
                <a:ea typeface="Calibri" charset="0"/>
                <a:cs typeface="Calibri" charset="0"/>
              </a:rPr>
              <a:t>The magnification is </a:t>
            </a:r>
            <a:r>
              <a:rPr lang="en-US" altLang="en-US" sz="2800">
                <a:latin typeface="Calibri" charset="0"/>
                <a:ea typeface="Calibri" charset="0"/>
                <a:cs typeface="Calibri" charset="0"/>
              </a:rPr>
              <a:t>given </a:t>
            </a:r>
            <a:r>
              <a:rPr lang="en-US" altLang="en-US" sz="2800" smtClean="0">
                <a:latin typeface="Calibri" charset="0"/>
                <a:ea typeface="Calibri" charset="0"/>
                <a:cs typeface="Calibri" charset="0"/>
              </a:rPr>
              <a:t>by</a:t>
            </a:r>
            <a:endParaRPr lang="en-US" altLang="en-US" sz="2800" dirty="0">
              <a:latin typeface="Calibri" charset="0"/>
              <a:ea typeface="Calibri" charset="0"/>
              <a:cs typeface="Calibri" charset="0"/>
            </a:endParaRPr>
          </a:p>
        </p:txBody>
      </p:sp>
      <p:pic>
        <p:nvPicPr>
          <p:cNvPr id="62469" name="Picture 5" descr="Figure23-08"/>
          <p:cNvPicPr>
            <a:picLocks noChangeAspect="1" noChangeArrowheads="1"/>
          </p:cNvPicPr>
          <p:nvPr/>
        </p:nvPicPr>
        <p:blipFill>
          <a:blip r:embed="rId4">
            <a:extLst>
              <a:ext uri="{28A0092B-C50C-407E-A947-70E740481C1C}">
                <a14:useLocalDpi xmlns:a14="http://schemas.microsoft.com/office/drawing/2010/main" val="0"/>
              </a:ext>
            </a:extLst>
          </a:blip>
          <a:srcRect b="8028"/>
          <a:stretch>
            <a:fillRect/>
          </a:stretch>
        </p:blipFill>
        <p:spPr bwMode="auto">
          <a:xfrm>
            <a:off x="642938" y="2312988"/>
            <a:ext cx="7910512" cy="3783012"/>
          </a:xfrm>
          <a:prstGeom prst="rect">
            <a:avLst/>
          </a:prstGeom>
          <a:noFill/>
          <a:extLst>
            <a:ext uri="{909E8E84-426E-40DD-AFC4-6F175D3DCCD1}">
              <a14:hiddenFill xmlns:a14="http://schemas.microsoft.com/office/drawing/2010/main">
                <a:solidFill>
                  <a:srgbClr val="FFFFFF"/>
                </a:solidFill>
              </a14:hiddenFill>
            </a:ext>
          </a:extLst>
        </p:spPr>
      </p:pic>
      <p:sp>
        <p:nvSpPr>
          <p:cNvPr id="62470" name="Rectangle 6"/>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grpSp>
        <p:nvGrpSpPr>
          <p:cNvPr id="8" name="Group 27"/>
          <p:cNvGrpSpPr>
            <a:grpSpLocks/>
          </p:cNvGrpSpPr>
          <p:nvPr/>
        </p:nvGrpSpPr>
        <p:grpSpPr bwMode="auto">
          <a:xfrm>
            <a:off x="0" y="0"/>
            <a:ext cx="9144000" cy="762000"/>
            <a:chOff x="0" y="0"/>
            <a:chExt cx="5760" cy="480"/>
          </a:xfrm>
        </p:grpSpPr>
        <p:sp>
          <p:nvSpPr>
            <p:cNvPr id="9"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sp>
        <p:nvSpPr>
          <p:cNvPr id="3" name="Slide Number Placeholder 2"/>
          <p:cNvSpPr>
            <a:spLocks noGrp="1"/>
          </p:cNvSpPr>
          <p:nvPr>
            <p:ph type="sldNum" sz="quarter" idx="12"/>
          </p:nvPr>
        </p:nvSpPr>
        <p:spPr/>
        <p:txBody>
          <a:bodyPr/>
          <a:lstStyle/>
          <a:p>
            <a:fld id="{8D0DBD5B-780F-6245-80EF-25CF4A396C05}" type="slidenum">
              <a:rPr lang="en-US" smtClean="0"/>
              <a:pPr/>
              <a:t>22</a:t>
            </a:fld>
            <a:endParaRPr lang="en-US"/>
          </a:p>
        </p:txBody>
      </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30" y="1862932"/>
            <a:ext cx="3179763" cy="117951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5696396" y="914400"/>
                <a:ext cx="1923604" cy="1103312"/>
              </a:xfrm>
              <a:prstGeom prst="rect">
                <a:avLst/>
              </a:prstGeom>
              <a:solidFill>
                <a:srgbClr val="FFFF00"/>
              </a:solidFill>
              <a:ln w="38100">
                <a:solidFill>
                  <a:schemeClr val="tx1"/>
                </a:solidFill>
              </a:ln>
            </p:spPr>
            <p:txBody>
              <a:bodyPr wrap="none" lIns="0" tIns="0" rIns="0" bIns="0" rtlCol="0" anchor="ctr">
                <a:noAutofit/>
              </a:bodyPr>
              <a:lstStyle/>
              <a:p>
                <a:pPr/>
                <a14:m>
                  <m:oMathPara xmlns:m="http://schemas.openxmlformats.org/officeDocument/2006/math">
                    <m:oMathParaPr>
                      <m:jc m:val="center"/>
                    </m:oMathParaPr>
                    <m:oMath xmlns:m="http://schemas.openxmlformats.org/officeDocument/2006/math">
                      <m:r>
                        <a:rPr lang="en-US" sz="3200" b="0" i="1" smtClean="0">
                          <a:latin typeface="Cambria Math" charset="0"/>
                        </a:rPr>
                        <m:t>𝑀</m:t>
                      </m:r>
                      <m:r>
                        <a:rPr lang="en-US" sz="3200" b="0" i="1" smtClean="0">
                          <a:latin typeface="Cambria Math" charset="0"/>
                        </a:rPr>
                        <m:t>=−</m:t>
                      </m:r>
                      <m:f>
                        <m:fPr>
                          <m:ctrlPr>
                            <a:rPr lang="en-US" sz="3200" b="0" i="1" smtClean="0">
                              <a:latin typeface="Cambria Math" charset="0"/>
                            </a:rPr>
                          </m:ctrlPr>
                        </m:fPr>
                        <m:num>
                          <m:sSup>
                            <m:sSupPr>
                              <m:ctrlPr>
                                <a:rPr lang="en-US" sz="3200" b="0" i="1" smtClean="0">
                                  <a:latin typeface="Cambria Math" charset="0"/>
                                </a:rPr>
                              </m:ctrlPr>
                            </m:sSupPr>
                            <m:e>
                              <m:r>
                                <a:rPr lang="en-US" sz="3200" b="0" i="1" smtClean="0">
                                  <a:latin typeface="Cambria Math" charset="0"/>
                                </a:rPr>
                                <m:t>𝑠</m:t>
                              </m:r>
                            </m:e>
                            <m:sup>
                              <m:r>
                                <a:rPr lang="en-US" sz="3200" b="0" i="1" smtClean="0">
                                  <a:latin typeface="Cambria Math" charset="0"/>
                                </a:rPr>
                                <m:t>′</m:t>
                              </m:r>
                            </m:sup>
                          </m:sSup>
                        </m:num>
                        <m:den>
                          <m:r>
                            <a:rPr lang="en-US" sz="3200" b="0" i="1" smtClean="0">
                              <a:latin typeface="Cambria Math" charset="0"/>
                            </a:rPr>
                            <m:t>𝑠</m:t>
                          </m:r>
                        </m:den>
                      </m:f>
                    </m:oMath>
                  </m:oMathPara>
                </a14:m>
                <a:endParaRPr lang="en-US" sz="3200" dirty="0"/>
              </a:p>
            </p:txBody>
          </p:sp>
        </mc:Choice>
        <mc:Fallback xmlns="">
          <p:sp>
            <p:nvSpPr>
              <p:cNvPr id="4" name="TextBox 3"/>
              <p:cNvSpPr txBox="1">
                <a:spLocks noRot="1" noChangeAspect="1" noMove="1" noResize="1" noEditPoints="1" noAdjustHandles="1" noChangeArrowheads="1" noChangeShapeType="1" noTextEdit="1"/>
              </p:cNvSpPr>
              <p:nvPr/>
            </p:nvSpPr>
            <p:spPr>
              <a:xfrm>
                <a:off x="5696396" y="914400"/>
                <a:ext cx="1923604" cy="1103312"/>
              </a:xfrm>
              <a:prstGeom prst="rect">
                <a:avLst/>
              </a:prstGeom>
              <a:blipFill rotWithShape="0">
                <a:blip r:embed="rId9"/>
                <a:stretch>
                  <a:fillRect/>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72141" y="1839434"/>
                <a:ext cx="3221664" cy="1233376"/>
              </a:xfrm>
              <a:prstGeom prst="rect">
                <a:avLst/>
              </a:prstGeom>
              <a:solidFill>
                <a:srgbClr val="FFFF00"/>
              </a:solidFill>
              <a:ln w="38100">
                <a:solidFill>
                  <a:schemeClr val="tx1"/>
                </a:solidFill>
              </a:ln>
            </p:spPr>
            <p:txBody>
              <a:bodyPr wrap="none" lIns="0" tIns="0" rIns="0" bIns="0" rtlCol="0" anchor="ctr">
                <a:noAutofit/>
              </a:bodyPr>
              <a:lstStyle/>
              <a:p>
                <a:pPr/>
                <a14:m>
                  <m:oMathPara xmlns:m="http://schemas.openxmlformats.org/officeDocument/2006/math">
                    <m:oMathParaPr>
                      <m:jc m:val="center"/>
                    </m:oMathParaPr>
                    <m:oMath xmlns:m="http://schemas.openxmlformats.org/officeDocument/2006/math">
                      <m:f>
                        <m:fPr>
                          <m:ctrlPr>
                            <a:rPr lang="en-US" sz="3200" b="0" i="1" smtClean="0">
                              <a:latin typeface="Cambria Math" charset="0"/>
                            </a:rPr>
                          </m:ctrlPr>
                        </m:fPr>
                        <m:num>
                          <m:r>
                            <a:rPr lang="en-US" sz="3200" b="0" i="1" smtClean="0">
                              <a:latin typeface="Cambria Math" charset="0"/>
                            </a:rPr>
                            <m:t>1</m:t>
                          </m:r>
                        </m:num>
                        <m:den>
                          <m:r>
                            <a:rPr lang="en-US" sz="3200" b="0" i="1" smtClean="0">
                              <a:latin typeface="Cambria Math" charset="0"/>
                            </a:rPr>
                            <m:t>𝑠</m:t>
                          </m:r>
                        </m:den>
                      </m:f>
                      <m:r>
                        <a:rPr lang="en-US" sz="3200" b="0" i="1" smtClean="0">
                          <a:latin typeface="Cambria Math" charset="0"/>
                        </a:rPr>
                        <m:t>+</m:t>
                      </m:r>
                      <m:f>
                        <m:fPr>
                          <m:ctrlPr>
                            <a:rPr lang="en-US" sz="3200" b="0" i="1" smtClean="0">
                              <a:latin typeface="Cambria Math" charset="0"/>
                            </a:rPr>
                          </m:ctrlPr>
                        </m:fPr>
                        <m:num>
                          <m:r>
                            <a:rPr lang="en-US" sz="3200" b="0" i="1" smtClean="0">
                              <a:latin typeface="Cambria Math" charset="0"/>
                            </a:rPr>
                            <m:t>1</m:t>
                          </m:r>
                        </m:num>
                        <m:den>
                          <m:sSup>
                            <m:sSupPr>
                              <m:ctrlPr>
                                <a:rPr lang="en-US" sz="3200" b="0" i="1" smtClean="0">
                                  <a:latin typeface="Cambria Math" charset="0"/>
                                </a:rPr>
                              </m:ctrlPr>
                            </m:sSupPr>
                            <m:e>
                              <m:r>
                                <a:rPr lang="en-US" sz="3200" b="0" i="1" smtClean="0">
                                  <a:latin typeface="Cambria Math" charset="0"/>
                                </a:rPr>
                                <m:t>𝑠</m:t>
                              </m:r>
                            </m:e>
                            <m:sup>
                              <m:r>
                                <a:rPr lang="en-US" sz="3200" b="0" i="1" smtClean="0">
                                  <a:latin typeface="Cambria Math" charset="0"/>
                                </a:rPr>
                                <m:t>′</m:t>
                              </m:r>
                            </m:sup>
                          </m:sSup>
                        </m:den>
                      </m:f>
                      <m:r>
                        <a:rPr lang="en-US" sz="3200" b="0" i="1" smtClean="0">
                          <a:latin typeface="Cambria Math" charset="0"/>
                        </a:rPr>
                        <m:t>=</m:t>
                      </m:r>
                      <m:f>
                        <m:fPr>
                          <m:ctrlPr>
                            <a:rPr lang="en-US" sz="3200" b="0" i="1" smtClean="0">
                              <a:latin typeface="Cambria Math" charset="0"/>
                            </a:rPr>
                          </m:ctrlPr>
                        </m:fPr>
                        <m:num>
                          <m:r>
                            <a:rPr lang="en-US" sz="3200" b="0" i="1" smtClean="0">
                              <a:latin typeface="Cambria Math" charset="0"/>
                            </a:rPr>
                            <m:t>1</m:t>
                          </m:r>
                        </m:num>
                        <m:den>
                          <m:r>
                            <a:rPr lang="en-US" sz="3200" b="0" i="1" smtClean="0">
                              <a:latin typeface="Cambria Math" charset="0"/>
                            </a:rPr>
                            <m:t>𝑓</m:t>
                          </m:r>
                        </m:den>
                      </m:f>
                      <m:r>
                        <a:rPr lang="en-US" sz="3200" b="0" i="1" smtClean="0">
                          <a:latin typeface="Cambria Math" charset="0"/>
                        </a:rPr>
                        <m:t>=</m:t>
                      </m:r>
                      <m:f>
                        <m:fPr>
                          <m:ctrlPr>
                            <a:rPr lang="en-US" sz="3200" b="0" i="1" smtClean="0">
                              <a:latin typeface="Cambria Math" charset="0"/>
                            </a:rPr>
                          </m:ctrlPr>
                        </m:fPr>
                        <m:num>
                          <m:r>
                            <a:rPr lang="en-US" sz="3200" b="0" i="1" smtClean="0">
                              <a:latin typeface="Cambria Math" charset="0"/>
                            </a:rPr>
                            <m:t>2</m:t>
                          </m:r>
                        </m:num>
                        <m:den>
                          <m:r>
                            <a:rPr lang="en-US" sz="3200" b="0" i="1" smtClean="0">
                              <a:latin typeface="Cambria Math" charset="0"/>
                            </a:rPr>
                            <m:t>𝑅</m:t>
                          </m:r>
                        </m:den>
                      </m:f>
                    </m:oMath>
                  </m:oMathPara>
                </a14:m>
                <a:endParaRPr lang="en-US" sz="3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72141" y="1839434"/>
                <a:ext cx="3221664" cy="1233376"/>
              </a:xfrm>
              <a:prstGeom prst="rect">
                <a:avLst/>
              </a:prstGeom>
              <a:blipFill rotWithShape="0">
                <a:blip r:embed="rId10"/>
                <a:stretch>
                  <a:fillRect/>
                </a:stretch>
              </a:blipFill>
              <a:ln w="38100">
                <a:solidFill>
                  <a:schemeClr val="tx1"/>
                </a:solidFill>
              </a:ln>
            </p:spPr>
            <p:txBody>
              <a:bodyPr/>
              <a:lstStyle/>
              <a:p>
                <a:r>
                  <a:rPr lang="en-US">
                    <a:noFill/>
                  </a:rPr>
                  <a:t> </a:t>
                </a:r>
              </a:p>
            </p:txBody>
          </p:sp>
        </mc:Fallback>
      </mc:AlternateContent>
      <p:grpSp>
        <p:nvGrpSpPr>
          <p:cNvPr id="6" name="Group 5"/>
          <p:cNvGrpSpPr/>
          <p:nvPr/>
        </p:nvGrpSpPr>
        <p:grpSpPr>
          <a:xfrm>
            <a:off x="2401266" y="3219390"/>
            <a:ext cx="3979558" cy="2926634"/>
            <a:chOff x="2401266" y="3219390"/>
            <a:chExt cx="3979558" cy="2926634"/>
          </a:xfrm>
        </p:grpSpPr>
        <p:grpSp>
          <p:nvGrpSpPr>
            <p:cNvPr id="5" name="Group 4"/>
            <p:cNvGrpSpPr/>
            <p:nvPr/>
          </p:nvGrpSpPr>
          <p:grpSpPr>
            <a:xfrm>
              <a:off x="2469118" y="3228755"/>
              <a:ext cx="3911706" cy="2917269"/>
              <a:chOff x="2469118" y="3228755"/>
              <a:chExt cx="3911706" cy="2917269"/>
            </a:xfrm>
          </p:grpSpPr>
          <p:grpSp>
            <p:nvGrpSpPr>
              <p:cNvPr id="15" name="Group 14"/>
              <p:cNvGrpSpPr/>
              <p:nvPr/>
            </p:nvGrpSpPr>
            <p:grpSpPr>
              <a:xfrm>
                <a:off x="4971906" y="5325935"/>
                <a:ext cx="1408918" cy="820089"/>
                <a:chOff x="9395050" y="3817051"/>
                <a:chExt cx="1408918" cy="820089"/>
              </a:xfrm>
            </p:grpSpPr>
            <p:grpSp>
              <p:nvGrpSpPr>
                <p:cNvPr id="17" name="Group 16"/>
                <p:cNvGrpSpPr/>
                <p:nvPr/>
              </p:nvGrpSpPr>
              <p:grpSpPr>
                <a:xfrm>
                  <a:off x="9507871" y="3817051"/>
                  <a:ext cx="1296097" cy="758493"/>
                  <a:chOff x="9507871" y="3817051"/>
                  <a:chExt cx="1296097" cy="758493"/>
                </a:xfrm>
              </p:grpSpPr>
              <p:sp>
                <p:nvSpPr>
                  <p:cNvPr id="19" name="Rectangle 18"/>
                  <p:cNvSpPr/>
                  <p:nvPr/>
                </p:nvSpPr>
                <p:spPr bwMode="auto">
                  <a:xfrm>
                    <a:off x="10471890" y="3977517"/>
                    <a:ext cx="224464" cy="28614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20" name="Rectangle 19"/>
                  <p:cNvSpPr/>
                  <p:nvPr/>
                </p:nvSpPr>
                <p:spPr bwMode="auto">
                  <a:xfrm>
                    <a:off x="9507871" y="4296493"/>
                    <a:ext cx="242185" cy="27905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mc:AlternateContent xmlns:mc="http://schemas.openxmlformats.org/markup-compatibility/2006" xmlns:a14="http://schemas.microsoft.com/office/drawing/2010/main">
                <mc:Choice Requires="a14">
                  <p:sp>
                    <p:nvSpPr>
                      <p:cNvPr id="21" name="Rectangle 20"/>
                      <p:cNvSpPr/>
                      <p:nvPr/>
                    </p:nvSpPr>
                    <p:spPr>
                      <a:xfrm>
                        <a:off x="10393406" y="3817051"/>
                        <a:ext cx="4105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𝑠</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10393406" y="3817051"/>
                        <a:ext cx="410562" cy="461665"/>
                      </a:xfrm>
                      <a:prstGeom prst="rect">
                        <a:avLst/>
                      </a:prstGeom>
                      <a:blipFill rotWithShape="0">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9395050" y="4175475"/>
                      <a:ext cx="51174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i="1" smtClean="0">
                                    <a:latin typeface="Cambria Math" charset="0"/>
                                  </a:rPr>
                                  <m:t>𝑠</m:t>
                                </m:r>
                              </m:e>
                              <m:sup>
                                <m:r>
                                  <a:rPr lang="en-US" b="0" i="1" smtClean="0">
                                    <a:latin typeface="Cambria Math" charset="0"/>
                                  </a:rPr>
                                  <m:t>′</m:t>
                                </m:r>
                              </m:sup>
                            </m:sSup>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9395050" y="4175475"/>
                      <a:ext cx="511743" cy="461665"/>
                    </a:xfrm>
                    <a:prstGeom prst="rect">
                      <a:avLst/>
                    </a:prstGeom>
                    <a:blipFill rotWithShape="0">
                      <a:blip r:embed="rId12"/>
                      <a:stretch>
                        <a:fillRect/>
                      </a:stretch>
                    </a:blipFill>
                  </p:spPr>
                  <p:txBody>
                    <a:bodyPr/>
                    <a:lstStyle/>
                    <a:p>
                      <a:r>
                        <a:rPr lang="en-US">
                          <a:noFill/>
                        </a:rPr>
                        <a:t> </a:t>
                      </a:r>
                    </a:p>
                  </p:txBody>
                </p:sp>
              </mc:Fallback>
            </mc:AlternateContent>
          </p:grpSp>
          <p:sp>
            <p:nvSpPr>
              <p:cNvPr id="22" name="Rectangle 21"/>
              <p:cNvSpPr/>
              <p:nvPr/>
            </p:nvSpPr>
            <p:spPr bwMode="auto">
              <a:xfrm>
                <a:off x="2469118" y="4107713"/>
                <a:ext cx="224464" cy="28614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23" name="Rectangle 22"/>
              <p:cNvSpPr/>
              <p:nvPr/>
            </p:nvSpPr>
            <p:spPr bwMode="auto">
              <a:xfrm>
                <a:off x="4338084" y="3228755"/>
                <a:ext cx="283535" cy="28614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grpSp>
        <mc:AlternateContent xmlns:mc="http://schemas.openxmlformats.org/markup-compatibility/2006" xmlns:a14="http://schemas.microsoft.com/office/drawing/2010/main">
          <mc:Choice Requires="a14">
            <p:sp>
              <p:nvSpPr>
                <p:cNvPr id="25" name="Rectangle 24"/>
                <p:cNvSpPr/>
                <p:nvPr/>
              </p:nvSpPr>
              <p:spPr>
                <a:xfrm>
                  <a:off x="2401266" y="4042940"/>
                  <a:ext cx="47378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charset="0"/>
                              </a:rPr>
                            </m:ctrlPr>
                          </m:sSupPr>
                          <m:e>
                            <m:r>
                              <a:rPr lang="en-US" sz="2000" b="0" i="1" smtClean="0">
                                <a:latin typeface="Cambria Math" charset="0"/>
                              </a:rPr>
                              <m:t>h</m:t>
                            </m:r>
                          </m:e>
                          <m:sup>
                            <m:r>
                              <a:rPr lang="en-US" sz="2000" b="0" i="1" smtClean="0">
                                <a:latin typeface="Cambria Math" charset="0"/>
                              </a:rPr>
                              <m:t>′</m:t>
                            </m:r>
                          </m:sup>
                        </m:sSup>
                      </m:oMath>
                    </m:oMathPara>
                  </a14:m>
                  <a:endParaRPr lang="en-US" sz="2000" dirty="0"/>
                </a:p>
              </p:txBody>
            </p:sp>
          </mc:Choice>
          <mc:Fallback xmlns="">
            <p:sp>
              <p:nvSpPr>
                <p:cNvPr id="25" name="Rectangle 24"/>
                <p:cNvSpPr>
                  <a:spLocks noRot="1" noChangeAspect="1" noMove="1" noResize="1" noEditPoints="1" noAdjustHandles="1" noChangeArrowheads="1" noChangeShapeType="1" noTextEdit="1"/>
                </p:cNvSpPr>
                <p:nvPr/>
              </p:nvSpPr>
              <p:spPr>
                <a:xfrm>
                  <a:off x="2401266" y="4042940"/>
                  <a:ext cx="473783" cy="40011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338084" y="3219390"/>
                  <a:ext cx="39581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charset="0"/>
                          </a:rPr>
                          <m:t>h</m:t>
                        </m:r>
                      </m:oMath>
                    </m:oMathPara>
                  </a14:m>
                  <a:endParaRPr lang="en-US" sz="2000" dirty="0"/>
                </a:p>
              </p:txBody>
            </p:sp>
          </mc:Choice>
          <mc:Fallback xmlns="">
            <p:sp>
              <p:nvSpPr>
                <p:cNvPr id="26" name="Rectangle 25"/>
                <p:cNvSpPr>
                  <a:spLocks noRot="1" noChangeAspect="1" noMove="1" noResize="1" noEditPoints="1" noAdjustHandles="1" noChangeArrowheads="1" noChangeShapeType="1" noTextEdit="1"/>
                </p:cNvSpPr>
                <p:nvPr/>
              </p:nvSpPr>
              <p:spPr>
                <a:xfrm>
                  <a:off x="4338084" y="3219390"/>
                  <a:ext cx="395813" cy="400110"/>
                </a:xfrm>
                <a:prstGeom prst="rect">
                  <a:avLst/>
                </a:prstGeom>
                <a:blipFill rotWithShape="0">
                  <a:blip r:embed="rId14"/>
                  <a:stretch>
                    <a:fillRect/>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1929176648"/>
      </p:ext>
    </p:extLst>
  </p:cSld>
  <p:clrMapOvr>
    <a:masterClrMapping/>
  </p:clrMapOvr>
  <mc:AlternateContent xmlns:mc="http://schemas.openxmlformats.org/markup-compatibility/2006" xmlns:p14="http://schemas.microsoft.com/office/powerpoint/2010/main">
    <mc:Choice Requires="p14">
      <p:transition spd="slow" p14:dur="2000" advTm="76794"/>
    </mc:Choice>
    <mc:Fallback xmlns="">
      <p:transition spd="slow" advTm="76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192088" y="2165350"/>
            <a:ext cx="35369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dirty="0">
                <a:latin typeface="Calibri" charset="0"/>
                <a:ea typeface="Calibri" charset="0"/>
                <a:cs typeface="Calibri" charset="0"/>
              </a:rPr>
              <a:t>For a </a:t>
            </a:r>
            <a:r>
              <a:rPr lang="en-US" altLang="en-US" sz="2800" b="1" dirty="0">
                <a:latin typeface="Calibri" charset="0"/>
                <a:ea typeface="Calibri" charset="0"/>
                <a:cs typeface="Calibri" charset="0"/>
              </a:rPr>
              <a:t>convex mirror </a:t>
            </a:r>
            <a:r>
              <a:rPr lang="en-US" altLang="en-US" sz="2800" dirty="0">
                <a:latin typeface="Calibri" charset="0"/>
                <a:ea typeface="Calibri" charset="0"/>
                <a:cs typeface="Calibri" charset="0"/>
              </a:rPr>
              <a:t>the process is similar, </a:t>
            </a:r>
            <a:r>
              <a:rPr lang="en-US" altLang="en-US" sz="2800" b="1" i="1" dirty="0">
                <a:solidFill>
                  <a:srgbClr val="FF0000"/>
                </a:solidFill>
                <a:latin typeface="Calibri" charset="0"/>
                <a:ea typeface="Calibri" charset="0"/>
                <a:cs typeface="Calibri" charset="0"/>
              </a:rPr>
              <a:t>but the image will always be virtual</a:t>
            </a:r>
            <a:r>
              <a:rPr lang="en-US" altLang="en-US" sz="2800" dirty="0">
                <a:latin typeface="Calibri" charset="0"/>
                <a:ea typeface="Calibri" charset="0"/>
                <a:cs typeface="Calibri" charset="0"/>
              </a:rPr>
              <a:t>.</a:t>
            </a:r>
          </a:p>
        </p:txBody>
      </p:sp>
      <p:pic>
        <p:nvPicPr>
          <p:cNvPr id="63492" name="Picture 4" descr="Figure23-09"/>
          <p:cNvPicPr>
            <a:picLocks noChangeAspect="1" noChangeArrowheads="1"/>
          </p:cNvPicPr>
          <p:nvPr/>
        </p:nvPicPr>
        <p:blipFill>
          <a:blip r:embed="rId3">
            <a:extLst>
              <a:ext uri="{28A0092B-C50C-407E-A947-70E740481C1C}">
                <a14:useLocalDpi xmlns:a14="http://schemas.microsoft.com/office/drawing/2010/main" val="0"/>
              </a:ext>
            </a:extLst>
          </a:blip>
          <a:srcRect b="5664"/>
          <a:stretch>
            <a:fillRect/>
          </a:stretch>
        </p:blipFill>
        <p:spPr bwMode="auto">
          <a:xfrm>
            <a:off x="3805238" y="803275"/>
            <a:ext cx="5024437" cy="5711825"/>
          </a:xfrm>
          <a:prstGeom prst="rect">
            <a:avLst/>
          </a:prstGeom>
          <a:noFill/>
          <a:extLst>
            <a:ext uri="{909E8E84-426E-40DD-AFC4-6F175D3DCCD1}">
              <a14:hiddenFill xmlns:a14="http://schemas.microsoft.com/office/drawing/2010/main">
                <a:solidFill>
                  <a:srgbClr val="FFFFFF"/>
                </a:solidFill>
              </a14:hiddenFill>
            </a:ext>
          </a:extLst>
        </p:spPr>
      </p:pic>
      <p:sp>
        <p:nvSpPr>
          <p:cNvPr id="63493" name="Rectangle 5"/>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grpSp>
        <p:nvGrpSpPr>
          <p:cNvPr id="7" name="Group 27"/>
          <p:cNvGrpSpPr>
            <a:grpSpLocks/>
          </p:cNvGrpSpPr>
          <p:nvPr/>
        </p:nvGrpSpPr>
        <p:grpSpPr bwMode="auto">
          <a:xfrm>
            <a:off x="0" y="0"/>
            <a:ext cx="9144000" cy="762000"/>
            <a:chOff x="0" y="0"/>
            <a:chExt cx="5760" cy="480"/>
          </a:xfrm>
        </p:grpSpPr>
        <p:sp>
          <p:nvSpPr>
            <p:cNvPr id="8"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sp>
        <p:nvSpPr>
          <p:cNvPr id="3" name="Slide Number Placeholder 2"/>
          <p:cNvSpPr>
            <a:spLocks noGrp="1"/>
          </p:cNvSpPr>
          <p:nvPr>
            <p:ph type="sldNum" sz="quarter" idx="12"/>
          </p:nvPr>
        </p:nvSpPr>
        <p:spPr/>
        <p:txBody>
          <a:bodyPr/>
          <a:lstStyle/>
          <a:p>
            <a:fld id="{8D0DBD5B-780F-6245-80EF-25CF4A396C05}" type="slidenum">
              <a:rPr lang="en-US" smtClean="0"/>
              <a:pPr/>
              <a:t>23</a:t>
            </a:fld>
            <a:endParaRPr lang="en-US"/>
          </a:p>
        </p:txBody>
      </p:sp>
      <p:grpSp>
        <p:nvGrpSpPr>
          <p:cNvPr id="14" name="Group 13"/>
          <p:cNvGrpSpPr/>
          <p:nvPr/>
        </p:nvGrpSpPr>
        <p:grpSpPr>
          <a:xfrm>
            <a:off x="5476035" y="5977270"/>
            <a:ext cx="1546378" cy="468753"/>
            <a:chOff x="8139303" y="4403471"/>
            <a:chExt cx="1546378" cy="468753"/>
          </a:xfrm>
        </p:grpSpPr>
        <p:grpSp>
          <p:nvGrpSpPr>
            <p:cNvPr id="17" name="Group 16"/>
            <p:cNvGrpSpPr/>
            <p:nvPr/>
          </p:nvGrpSpPr>
          <p:grpSpPr>
            <a:xfrm>
              <a:off x="8139303" y="4410559"/>
              <a:ext cx="1355572" cy="461665"/>
              <a:chOff x="8139303" y="4410559"/>
              <a:chExt cx="1355572" cy="461665"/>
            </a:xfrm>
          </p:grpSpPr>
          <p:sp>
            <p:nvSpPr>
              <p:cNvPr id="19" name="Rectangle 18"/>
              <p:cNvSpPr/>
              <p:nvPr/>
            </p:nvSpPr>
            <p:spPr bwMode="auto">
              <a:xfrm>
                <a:off x="8235311" y="4575544"/>
                <a:ext cx="224464" cy="28614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sp>
            <p:nvSpPr>
              <p:cNvPr id="20" name="Rectangle 19"/>
              <p:cNvSpPr/>
              <p:nvPr/>
            </p:nvSpPr>
            <p:spPr bwMode="auto">
              <a:xfrm>
                <a:off x="9252690" y="4551675"/>
                <a:ext cx="242185" cy="27905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mc:AlternateContent xmlns:mc="http://schemas.openxmlformats.org/markup-compatibility/2006" xmlns:a14="http://schemas.microsoft.com/office/drawing/2010/main">
            <mc:Choice Requires="a14">
              <p:sp>
                <p:nvSpPr>
                  <p:cNvPr id="21" name="Rectangle 20"/>
                  <p:cNvSpPr/>
                  <p:nvPr/>
                </p:nvSpPr>
                <p:spPr>
                  <a:xfrm>
                    <a:off x="8139303" y="4410559"/>
                    <a:ext cx="4105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𝑠</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8139303" y="4410559"/>
                    <a:ext cx="410562" cy="461665"/>
                  </a:xfrm>
                  <a:prstGeom prst="rect">
                    <a:avLst/>
                  </a:prstGeom>
                  <a:blipFill rotWithShape="0">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9173938" y="4403471"/>
                  <a:ext cx="51174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charset="0"/>
                              </a:rPr>
                            </m:ctrlPr>
                          </m:sSupPr>
                          <m:e>
                            <m:r>
                              <a:rPr lang="en-US" i="1" smtClean="0">
                                <a:latin typeface="Cambria Math" charset="0"/>
                              </a:rPr>
                              <m:t>𝑠</m:t>
                            </m:r>
                          </m:e>
                          <m:sup>
                            <m:r>
                              <a:rPr lang="en-US" b="0" i="1" smtClean="0">
                                <a:latin typeface="Cambria Math" charset="0"/>
                              </a:rPr>
                              <m:t>′</m:t>
                            </m:r>
                          </m:sup>
                        </m:sSup>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9173938" y="4403471"/>
                  <a:ext cx="511743" cy="461665"/>
                </a:xfrm>
                <a:prstGeom prst="rect">
                  <a:avLst/>
                </a:prstGeom>
                <a:blipFill rotWithShape="0">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62498389"/>
      </p:ext>
    </p:extLst>
  </p:cSld>
  <p:clrMapOvr>
    <a:masterClrMapping/>
  </p:clrMapOvr>
  <mc:AlternateContent xmlns:mc="http://schemas.openxmlformats.org/markup-compatibility/2006" xmlns:p14="http://schemas.microsoft.com/office/powerpoint/2010/main">
    <mc:Choice Requires="p14">
      <p:transition spd="slow" p14:dur="2000" advTm="32511"/>
    </mc:Choice>
    <mc:Fallback xmlns="">
      <p:transition spd="slow" advTm="3251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76200" y="2743200"/>
            <a:ext cx="4294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en-US" sz="2800" b="1" dirty="0">
                <a:latin typeface="Calibri" charset="0"/>
                <a:ea typeface="Calibri" charset="0"/>
                <a:cs typeface="Calibri" charset="0"/>
              </a:rPr>
              <a:t>Spherical aberration</a:t>
            </a:r>
            <a:r>
              <a:rPr lang="en-US" altLang="en-US" sz="2800" dirty="0">
                <a:latin typeface="Calibri" charset="0"/>
                <a:ea typeface="Calibri" charset="0"/>
                <a:cs typeface="Calibri" charset="0"/>
              </a:rPr>
              <a:t> occurs because rays far from the mirror axis </a:t>
            </a:r>
            <a:r>
              <a:rPr lang="en-US" altLang="en-US" sz="2800" b="1" i="1" dirty="0">
                <a:solidFill>
                  <a:srgbClr val="FF0000"/>
                </a:solidFill>
                <a:latin typeface="Calibri" charset="0"/>
                <a:ea typeface="Calibri" charset="0"/>
                <a:cs typeface="Calibri" charset="0"/>
              </a:rPr>
              <a:t>do not go through the focal point</a:t>
            </a:r>
            <a:r>
              <a:rPr lang="en-US" altLang="en-US" sz="2800" dirty="0">
                <a:latin typeface="Calibri" charset="0"/>
                <a:ea typeface="Calibri" charset="0"/>
                <a:cs typeface="Calibri" charset="0"/>
              </a:rPr>
              <a:t>.</a:t>
            </a:r>
          </a:p>
        </p:txBody>
      </p:sp>
      <p:pic>
        <p:nvPicPr>
          <p:cNvPr id="64516" name="Picture 4" descr="Figure23-10"/>
          <p:cNvPicPr>
            <a:picLocks noChangeAspect="1" noChangeArrowheads="1"/>
          </p:cNvPicPr>
          <p:nvPr/>
        </p:nvPicPr>
        <p:blipFill>
          <a:blip r:embed="rId3">
            <a:extLst>
              <a:ext uri="{28A0092B-C50C-407E-A947-70E740481C1C}">
                <a14:useLocalDpi xmlns:a14="http://schemas.microsoft.com/office/drawing/2010/main" val="0"/>
              </a:ext>
            </a:extLst>
          </a:blip>
          <a:srcRect b="5376"/>
          <a:stretch>
            <a:fillRect/>
          </a:stretch>
        </p:blipFill>
        <p:spPr bwMode="auto">
          <a:xfrm>
            <a:off x="4324350" y="1003300"/>
            <a:ext cx="4271963" cy="5365750"/>
          </a:xfrm>
          <a:prstGeom prst="rect">
            <a:avLst/>
          </a:prstGeom>
          <a:noFill/>
          <a:extLst>
            <a:ext uri="{909E8E84-426E-40DD-AFC4-6F175D3DCCD1}">
              <a14:hiddenFill xmlns:a14="http://schemas.microsoft.com/office/drawing/2010/main">
                <a:solidFill>
                  <a:srgbClr val="FFFFFF"/>
                </a:solidFill>
              </a14:hiddenFill>
            </a:ext>
          </a:extLst>
        </p:spPr>
      </p:pic>
      <p:sp>
        <p:nvSpPr>
          <p:cNvPr id="64517" name="Rectangle 5"/>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grpSp>
        <p:nvGrpSpPr>
          <p:cNvPr id="7" name="Group 27"/>
          <p:cNvGrpSpPr>
            <a:grpSpLocks/>
          </p:cNvGrpSpPr>
          <p:nvPr/>
        </p:nvGrpSpPr>
        <p:grpSpPr bwMode="auto">
          <a:xfrm>
            <a:off x="0" y="0"/>
            <a:ext cx="9144000" cy="762000"/>
            <a:chOff x="0" y="0"/>
            <a:chExt cx="5760" cy="480"/>
          </a:xfrm>
        </p:grpSpPr>
        <p:sp>
          <p:nvSpPr>
            <p:cNvPr id="8"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sp>
        <p:nvSpPr>
          <p:cNvPr id="3" name="Slide Number Placeholder 2"/>
          <p:cNvSpPr>
            <a:spLocks noGrp="1"/>
          </p:cNvSpPr>
          <p:nvPr>
            <p:ph type="sldNum" sz="quarter" idx="12"/>
          </p:nvPr>
        </p:nvSpPr>
        <p:spPr/>
        <p:txBody>
          <a:bodyPr/>
          <a:lstStyle/>
          <a:p>
            <a:fld id="{8D0DBD5B-780F-6245-80EF-25CF4A396C05}" type="slidenum">
              <a:rPr lang="en-US" smtClean="0"/>
              <a:pPr/>
              <a:t>24</a:t>
            </a:fld>
            <a:endParaRPr lang="en-US"/>
          </a:p>
        </p:txBody>
      </p:sp>
    </p:spTree>
    <p:extLst>
      <p:ext uri="{BB962C8B-B14F-4D97-AF65-F5344CB8AC3E}">
        <p14:creationId xmlns:p14="http://schemas.microsoft.com/office/powerpoint/2010/main" val="1340455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9" name="Text Box 13"/>
          <p:cNvSpPr txBox="1">
            <a:spLocks noChangeArrowheads="1"/>
          </p:cNvSpPr>
          <p:nvPr/>
        </p:nvSpPr>
        <p:spPr bwMode="auto">
          <a:xfrm>
            <a:off x="12700" y="914401"/>
            <a:ext cx="2425700" cy="400110"/>
          </a:xfrm>
          <a:prstGeom prst="rect">
            <a:avLst/>
          </a:prstGeom>
          <a:solidFill>
            <a:srgbClr val="0000FF"/>
          </a:solidFill>
          <a:ln>
            <a:noFill/>
          </a:ln>
          <a:effectLst/>
        </p:spPr>
        <p:txBody>
          <a:bodyPr wrap="square">
            <a:spAutoFit/>
          </a:bodyPr>
          <a:lstStyle/>
          <a:p>
            <a:pPr>
              <a:spcBef>
                <a:spcPct val="50000"/>
              </a:spcBef>
            </a:pPr>
            <a:r>
              <a:rPr lang="en-US" sz="2000" b="1" dirty="0">
                <a:solidFill>
                  <a:srgbClr val="FFFFFF"/>
                </a:solidFill>
                <a:latin typeface="Palatino" charset="0"/>
              </a:rPr>
              <a:t>Converging </a:t>
            </a:r>
            <a:r>
              <a:rPr lang="en-US" sz="2000" b="1" dirty="0" smtClean="0">
                <a:solidFill>
                  <a:srgbClr val="FFFFFF"/>
                </a:solidFill>
                <a:latin typeface="Palatino" charset="0"/>
              </a:rPr>
              <a:t>Lenses</a:t>
            </a:r>
            <a:endParaRPr lang="en-US" dirty="0">
              <a:solidFill>
                <a:srgbClr val="FFFFFF"/>
              </a:solidFill>
            </a:endParaRPr>
          </a:p>
        </p:txBody>
      </p:sp>
      <p:pic>
        <p:nvPicPr>
          <p:cNvPr id="24630" name="Picture 54" descr=":Lens_1.p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47800"/>
            <a:ext cx="220980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31" name="Picture 55" descr=":Lens_2.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447800"/>
            <a:ext cx="1828800"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32" name="Picture 56" descr=":Lens_3.ps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571875"/>
            <a:ext cx="1600200" cy="138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33" name="Picture 57" descr=":Lens_4.p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505200"/>
            <a:ext cx="16002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638" name="Group 62"/>
          <p:cNvGrpSpPr>
            <a:grpSpLocks/>
          </p:cNvGrpSpPr>
          <p:nvPr/>
        </p:nvGrpSpPr>
        <p:grpSpPr bwMode="auto">
          <a:xfrm>
            <a:off x="381000" y="5105400"/>
            <a:ext cx="6838950" cy="369888"/>
            <a:chOff x="240" y="3216"/>
            <a:chExt cx="4308" cy="233"/>
          </a:xfrm>
        </p:grpSpPr>
        <p:sp>
          <p:nvSpPr>
            <p:cNvPr id="24622" name="Text Box 46"/>
            <p:cNvSpPr txBox="1">
              <a:spLocks noChangeArrowheads="1"/>
            </p:cNvSpPr>
            <p:nvPr/>
          </p:nvSpPr>
          <p:spPr bwMode="auto">
            <a:xfrm>
              <a:off x="240" y="3218"/>
              <a:ext cx="73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a:solidFill>
                    <a:srgbClr val="0000FF"/>
                  </a:solidFill>
                  <a:latin typeface="Palatino" charset="0"/>
                </a:rPr>
                <a:t>Object </a:t>
              </a:r>
              <a:r>
                <a:rPr lang="en-US" sz="1800" b="1">
                  <a:solidFill>
                    <a:srgbClr val="FF0000"/>
                  </a:solidFill>
                  <a:latin typeface="Palatino" charset="0"/>
                  <a:sym typeface="Symbol" charset="0"/>
                </a:rPr>
                <a:t></a:t>
              </a:r>
            </a:p>
          </p:txBody>
        </p:sp>
        <p:sp>
          <p:nvSpPr>
            <p:cNvPr id="24634" name="Text Box 58"/>
            <p:cNvSpPr txBox="1">
              <a:spLocks noChangeArrowheads="1"/>
            </p:cNvSpPr>
            <p:nvPr/>
          </p:nvSpPr>
          <p:spPr bwMode="auto">
            <a:xfrm>
              <a:off x="1056" y="3216"/>
              <a:ext cx="34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a:solidFill>
                    <a:srgbClr val="057211"/>
                  </a:solidFill>
                  <a:latin typeface="Palatino" charset="0"/>
                </a:rPr>
                <a:t> The point in which the rays meet </a:t>
              </a:r>
              <a:r>
                <a:rPr lang="en-US" sz="1800" b="1">
                  <a:solidFill>
                    <a:srgbClr val="FF0000"/>
                  </a:solidFill>
                  <a:latin typeface="Palatino" charset="0"/>
                </a:rPr>
                <a:t>before</a:t>
              </a:r>
              <a:r>
                <a:rPr lang="en-US" sz="1800" b="1">
                  <a:solidFill>
                    <a:srgbClr val="057211"/>
                  </a:solidFill>
                  <a:latin typeface="Palatino" charset="0"/>
                </a:rPr>
                <a:t> refraction.</a:t>
              </a:r>
              <a:endParaRPr lang="en-US"/>
            </a:p>
          </p:txBody>
        </p:sp>
      </p:grpSp>
      <p:grpSp>
        <p:nvGrpSpPr>
          <p:cNvPr id="24639" name="Group 63"/>
          <p:cNvGrpSpPr>
            <a:grpSpLocks/>
          </p:cNvGrpSpPr>
          <p:nvPr/>
        </p:nvGrpSpPr>
        <p:grpSpPr bwMode="auto">
          <a:xfrm>
            <a:off x="381000" y="5649913"/>
            <a:ext cx="6648450" cy="369887"/>
            <a:chOff x="240" y="3513"/>
            <a:chExt cx="4188" cy="233"/>
          </a:xfrm>
        </p:grpSpPr>
        <p:sp>
          <p:nvSpPr>
            <p:cNvPr id="24635" name="Text Box 59"/>
            <p:cNvSpPr txBox="1">
              <a:spLocks noChangeArrowheads="1"/>
            </p:cNvSpPr>
            <p:nvPr/>
          </p:nvSpPr>
          <p:spPr bwMode="auto">
            <a:xfrm>
              <a:off x="240" y="3515"/>
              <a:ext cx="70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a:solidFill>
                    <a:srgbClr val="0000FF"/>
                  </a:solidFill>
                  <a:latin typeface="Palatino" charset="0"/>
                </a:rPr>
                <a:t>Image </a:t>
              </a:r>
              <a:r>
                <a:rPr lang="en-US" sz="1800" b="1">
                  <a:solidFill>
                    <a:srgbClr val="FF0000"/>
                  </a:solidFill>
                  <a:latin typeface="Palatino" charset="0"/>
                  <a:sym typeface="Symbol" charset="0"/>
                </a:rPr>
                <a:t></a:t>
              </a:r>
              <a:endParaRPr lang="en-US">
                <a:solidFill>
                  <a:srgbClr val="0000FF"/>
                </a:solidFill>
              </a:endParaRPr>
            </a:p>
          </p:txBody>
        </p:sp>
        <p:sp>
          <p:nvSpPr>
            <p:cNvPr id="24636" name="Text Box 60"/>
            <p:cNvSpPr txBox="1">
              <a:spLocks noChangeArrowheads="1"/>
            </p:cNvSpPr>
            <p:nvPr/>
          </p:nvSpPr>
          <p:spPr bwMode="auto">
            <a:xfrm>
              <a:off x="1056" y="3513"/>
              <a:ext cx="337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dirty="0">
                  <a:solidFill>
                    <a:srgbClr val="057211"/>
                  </a:solidFill>
                  <a:latin typeface="Palatino" charset="0"/>
                </a:rPr>
                <a:t> The point in which the rays meet </a:t>
              </a:r>
              <a:r>
                <a:rPr lang="en-US" sz="1800" b="1" dirty="0">
                  <a:solidFill>
                    <a:srgbClr val="FF0000"/>
                  </a:solidFill>
                  <a:latin typeface="Palatino" charset="0"/>
                </a:rPr>
                <a:t>after</a:t>
              </a:r>
              <a:r>
                <a:rPr lang="en-US" sz="1800" b="1" dirty="0">
                  <a:solidFill>
                    <a:srgbClr val="057211"/>
                  </a:solidFill>
                  <a:latin typeface="Palatino" charset="0"/>
                </a:rPr>
                <a:t> refraction.</a:t>
              </a:r>
              <a:endParaRPr lang="en-US" dirty="0"/>
            </a:p>
          </p:txBody>
        </p:sp>
      </p:grpSp>
      <p:sp>
        <p:nvSpPr>
          <p:cNvPr id="24637" name="Text Box 61"/>
          <p:cNvSpPr txBox="1">
            <a:spLocks noChangeArrowheads="1"/>
          </p:cNvSpPr>
          <p:nvPr/>
        </p:nvSpPr>
        <p:spPr bwMode="auto">
          <a:xfrm>
            <a:off x="381000" y="6262688"/>
            <a:ext cx="364172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b="1" dirty="0">
                <a:solidFill>
                  <a:srgbClr val="0000FF"/>
                </a:solidFill>
                <a:latin typeface="Palatino" charset="0"/>
              </a:rPr>
              <a:t>Real and Virtual  Objects/Images</a:t>
            </a:r>
            <a:endParaRPr lang="en-US" sz="1800" b="1" dirty="0">
              <a:solidFill>
                <a:srgbClr val="FF0000"/>
              </a:solidFill>
              <a:latin typeface="Palatino" charset="0"/>
              <a:sym typeface="Symbol" charset="0"/>
            </a:endParaRPr>
          </a:p>
        </p:txBody>
      </p:sp>
      <p:grpSp>
        <p:nvGrpSpPr>
          <p:cNvPr id="17" name="Group 27"/>
          <p:cNvGrpSpPr>
            <a:grpSpLocks/>
          </p:cNvGrpSpPr>
          <p:nvPr/>
        </p:nvGrpSpPr>
        <p:grpSpPr bwMode="auto">
          <a:xfrm>
            <a:off x="0" y="0"/>
            <a:ext cx="9144000" cy="762000"/>
            <a:chOff x="0" y="0"/>
            <a:chExt cx="5760" cy="480"/>
          </a:xfrm>
        </p:grpSpPr>
        <p:sp>
          <p:nvSpPr>
            <p:cNvPr id="18"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Thin Lenses</a:t>
              </a:r>
              <a:endParaRPr lang="en-US" sz="3000" dirty="0">
                <a:solidFill>
                  <a:schemeClr val="bg1"/>
                </a:solidFill>
                <a:latin typeface="Palatino" charset="0"/>
              </a:endParaRPr>
            </a:p>
          </p:txBody>
        </p:sp>
      </p:grpSp>
      <p:sp>
        <p:nvSpPr>
          <p:cNvPr id="20" name="Text Box 13"/>
          <p:cNvSpPr txBox="1">
            <a:spLocks noChangeArrowheads="1"/>
          </p:cNvSpPr>
          <p:nvPr/>
        </p:nvSpPr>
        <p:spPr bwMode="auto">
          <a:xfrm>
            <a:off x="0" y="2971801"/>
            <a:ext cx="2286000" cy="400110"/>
          </a:xfrm>
          <a:prstGeom prst="rect">
            <a:avLst/>
          </a:prstGeom>
          <a:solidFill>
            <a:srgbClr val="0000FF"/>
          </a:solidFill>
          <a:ln>
            <a:noFill/>
          </a:ln>
          <a:effectLst/>
        </p:spPr>
        <p:txBody>
          <a:bodyPr wrap="square">
            <a:spAutoFit/>
          </a:bodyPr>
          <a:lstStyle/>
          <a:p>
            <a:pPr>
              <a:spcBef>
                <a:spcPct val="50000"/>
              </a:spcBef>
            </a:pPr>
            <a:r>
              <a:rPr lang="en-US" sz="2000" b="1" dirty="0" smtClean="0">
                <a:solidFill>
                  <a:srgbClr val="FFFFFF"/>
                </a:solidFill>
                <a:latin typeface="Palatino" charset="0"/>
              </a:rPr>
              <a:t>Diverging </a:t>
            </a:r>
            <a:r>
              <a:rPr lang="en-US" sz="2000" b="1" dirty="0">
                <a:solidFill>
                  <a:srgbClr val="FFFFFF"/>
                </a:solidFill>
                <a:latin typeface="Palatino" charset="0"/>
              </a:rPr>
              <a:t>Lenses</a:t>
            </a:r>
            <a:endParaRPr lang="en-US" dirty="0">
              <a:solidFill>
                <a:srgbClr val="FFFFFF"/>
              </a:solidFill>
            </a:endParaRPr>
          </a:p>
        </p:txBody>
      </p:sp>
      <p:sp>
        <p:nvSpPr>
          <p:cNvPr id="2" name="Slide Number Placeholder 1"/>
          <p:cNvSpPr>
            <a:spLocks noGrp="1"/>
          </p:cNvSpPr>
          <p:nvPr>
            <p:ph type="sldNum" sz="quarter" idx="12"/>
          </p:nvPr>
        </p:nvSpPr>
        <p:spPr/>
        <p:txBody>
          <a:bodyPr/>
          <a:lstStyle/>
          <a:p>
            <a:fld id="{1597F004-51C4-AD46-AD95-3ED2652F59C2}" type="slidenum">
              <a:rPr lang="en-US" smtClean="0"/>
              <a:pPr/>
              <a:t>25</a:t>
            </a:fld>
            <a:endParaRPr lang="en-US"/>
          </a:p>
        </p:txBody>
      </p:sp>
    </p:spTree>
    <p:extLst>
      <p:ext uri="{BB962C8B-B14F-4D97-AF65-F5344CB8AC3E}">
        <p14:creationId xmlns:p14="http://schemas.microsoft.com/office/powerpoint/2010/main" val="1587878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6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6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6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74191608" presetClass="entr" presetSubtype="0" fill="hold" nodeType="clickEffect">
                                  <p:stCondLst>
                                    <p:cond delay="0"/>
                                  </p:stCondLst>
                                  <p:childTnLst>
                                    <p:set>
                                      <p:cBhvr>
                                        <p:cTn id="30" dur="1" fill="hold">
                                          <p:stCondLst>
                                            <p:cond delay="499"/>
                                          </p:stCondLst>
                                        </p:cTn>
                                        <p:tgtEl>
                                          <p:spTgt spid="246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74191608" presetClass="entr" presetSubtype="0" fill="hold" nodeType="clickEffect">
                                  <p:stCondLst>
                                    <p:cond delay="0"/>
                                  </p:stCondLst>
                                  <p:childTnLst>
                                    <p:set>
                                      <p:cBhvr>
                                        <p:cTn id="34" dur="1" fill="hold">
                                          <p:stCondLst>
                                            <p:cond delay="499"/>
                                          </p:stCondLst>
                                        </p:cTn>
                                        <p:tgtEl>
                                          <p:spTgt spid="246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74191608" presetClass="entr" presetSubtype="0" fill="hold" grpId="0" nodeType="clickEffect">
                                  <p:stCondLst>
                                    <p:cond delay="0"/>
                                  </p:stCondLst>
                                  <p:childTnLst>
                                    <p:set>
                                      <p:cBhvr>
                                        <p:cTn id="38" dur="1" fill="hold">
                                          <p:stCondLst>
                                            <p:cond delay="499"/>
                                          </p:stCondLst>
                                        </p:cTn>
                                        <p:tgtEl>
                                          <p:spTgt spid="24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9" grpId="0" animBg="1"/>
      <p:bldP spid="24637" grpId="0" autoUpdateAnimBg="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806676"/>
            <a:ext cx="5029200" cy="2927124"/>
          </a:xfrm>
          <a:prstGeom prst="rect">
            <a:avLst/>
          </a:prstGeom>
        </p:spPr>
      </p:pic>
      <mc:AlternateContent xmlns:mc="http://schemas.openxmlformats.org/markup-compatibility/2006" xmlns:a14="http://schemas.microsoft.com/office/drawing/2010/main">
        <mc:Choice Requires="a14">
          <p:sp>
            <p:nvSpPr>
              <p:cNvPr id="59431" name="Text Box 39"/>
              <p:cNvSpPr txBox="1">
                <a:spLocks noChangeArrowheads="1"/>
              </p:cNvSpPr>
              <p:nvPr/>
            </p:nvSpPr>
            <p:spPr bwMode="auto">
              <a:xfrm>
                <a:off x="1055708" y="5553670"/>
                <a:ext cx="4576894" cy="92333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ctr"/>
                <a:r>
                  <a:rPr lang="en-US" sz="1800" b="1" dirty="0" smtClean="0">
                    <a:solidFill>
                      <a:srgbClr val="057211"/>
                    </a:solidFill>
                    <a:latin typeface="Palatino" charset="0"/>
                  </a:rPr>
                  <a:t>Magnification</a:t>
                </a:r>
                <a:endParaRPr lang="en-US" sz="1800" b="1" dirty="0" smtClean="0">
                  <a:solidFill>
                    <a:srgbClr val="057211"/>
                  </a:solidFill>
                  <a:latin typeface="Palatino" charset="0"/>
                  <a:sym typeface="Symbol" charset="0"/>
                </a:endParaRPr>
              </a:p>
              <a:p>
                <a:pPr marL="285750" indent="-285750">
                  <a:buClr>
                    <a:srgbClr val="FF0000"/>
                  </a:buClr>
                  <a:buFont typeface="Symbol" charset="2"/>
                  <a:buChar char="®"/>
                </a:pPr>
                <a:r>
                  <a:rPr lang="en-US" sz="1800" b="1" dirty="0" smtClean="0">
                    <a:solidFill>
                      <a:srgbClr val="057211"/>
                    </a:solidFill>
                    <a:latin typeface="Palatino" charset="0"/>
                    <a:sym typeface="Symbol" charset="0"/>
                  </a:rPr>
                  <a:t> If </a:t>
                </a:r>
                <a14:m>
                  <m:oMath xmlns:m="http://schemas.openxmlformats.org/officeDocument/2006/math">
                    <m:r>
                      <a:rPr lang="en-US" sz="1800" b="0" i="1" dirty="0" smtClean="0">
                        <a:solidFill>
                          <a:srgbClr val="057211"/>
                        </a:solidFill>
                        <a:latin typeface="Cambria Math" charset="0"/>
                        <a:sym typeface="Symbol" charset="0"/>
                      </a:rPr>
                      <m:t>𝑀</m:t>
                    </m:r>
                  </m:oMath>
                </a14:m>
                <a:r>
                  <a:rPr lang="en-US" sz="1800" b="1" dirty="0">
                    <a:solidFill>
                      <a:srgbClr val="057211"/>
                    </a:solidFill>
                    <a:latin typeface="Palatino" charset="0"/>
                    <a:sym typeface="Symbol" charset="0"/>
                  </a:rPr>
                  <a:t> is </a:t>
                </a:r>
                <a:r>
                  <a:rPr lang="en-US" sz="1800" b="1" dirty="0">
                    <a:solidFill>
                      <a:srgbClr val="FF0000"/>
                    </a:solidFill>
                    <a:latin typeface="Palatino" charset="0"/>
                    <a:sym typeface="Symbol" charset="0"/>
                  </a:rPr>
                  <a:t>positive,</a:t>
                </a:r>
                <a:r>
                  <a:rPr lang="en-US" sz="1800" b="1" dirty="0">
                    <a:solidFill>
                      <a:srgbClr val="057211"/>
                    </a:solidFill>
                    <a:latin typeface="Palatino" charset="0"/>
                    <a:sym typeface="Symbol" charset="0"/>
                  </a:rPr>
                  <a:t> the image is </a:t>
                </a:r>
                <a:r>
                  <a:rPr lang="en-US" sz="1800" b="1" dirty="0">
                    <a:solidFill>
                      <a:srgbClr val="FF0000"/>
                    </a:solidFill>
                    <a:latin typeface="Palatino" charset="0"/>
                    <a:sym typeface="Symbol" charset="0"/>
                  </a:rPr>
                  <a:t>upright</a:t>
                </a:r>
                <a:r>
                  <a:rPr lang="en-US" sz="1800" b="1" dirty="0" smtClean="0">
                    <a:solidFill>
                      <a:srgbClr val="FF0000"/>
                    </a:solidFill>
                    <a:latin typeface="Palatino" charset="0"/>
                    <a:sym typeface="Symbol" charset="0"/>
                  </a:rPr>
                  <a:t>.</a:t>
                </a:r>
              </a:p>
              <a:p>
                <a:pPr marL="342900" indent="-342900">
                  <a:buClr>
                    <a:srgbClr val="FF0000"/>
                  </a:buClr>
                  <a:buFont typeface="Symbol" charset="2"/>
                  <a:buChar char="®"/>
                </a:pPr>
                <a:r>
                  <a:rPr lang="en-US" sz="1800" b="1" dirty="0">
                    <a:solidFill>
                      <a:srgbClr val="057211"/>
                    </a:solidFill>
                    <a:latin typeface="Palatino" charset="0"/>
                    <a:sym typeface="Symbol" charset="0"/>
                  </a:rPr>
                  <a:t>If </a:t>
                </a:r>
                <a14:m>
                  <m:oMath xmlns:m="http://schemas.openxmlformats.org/officeDocument/2006/math">
                    <m:r>
                      <a:rPr lang="en-US" sz="1800" b="0" i="1" dirty="0" smtClean="0">
                        <a:solidFill>
                          <a:srgbClr val="057211"/>
                        </a:solidFill>
                        <a:latin typeface="Cambria Math" charset="0"/>
                        <a:sym typeface="Symbol" charset="0"/>
                      </a:rPr>
                      <m:t>𝑀</m:t>
                    </m:r>
                  </m:oMath>
                </a14:m>
                <a:r>
                  <a:rPr lang="en-US" sz="1800" b="1" dirty="0">
                    <a:solidFill>
                      <a:srgbClr val="057211"/>
                    </a:solidFill>
                    <a:latin typeface="Palatino" charset="0"/>
                    <a:sym typeface="Symbol" charset="0"/>
                  </a:rPr>
                  <a:t> is </a:t>
                </a:r>
                <a:r>
                  <a:rPr lang="en-US" sz="1800" b="1" dirty="0">
                    <a:solidFill>
                      <a:srgbClr val="FF0000"/>
                    </a:solidFill>
                    <a:latin typeface="Palatino" charset="0"/>
                    <a:sym typeface="Symbol" charset="0"/>
                  </a:rPr>
                  <a:t>negative,</a:t>
                </a:r>
                <a:r>
                  <a:rPr lang="en-US" sz="1800" b="1" dirty="0">
                    <a:solidFill>
                      <a:srgbClr val="057211"/>
                    </a:solidFill>
                    <a:latin typeface="Palatino" charset="0"/>
                    <a:sym typeface="Symbol" charset="0"/>
                  </a:rPr>
                  <a:t> the image is </a:t>
                </a:r>
                <a:r>
                  <a:rPr lang="en-US" sz="1800" b="1" dirty="0">
                    <a:solidFill>
                      <a:srgbClr val="FF0000"/>
                    </a:solidFill>
                    <a:latin typeface="Palatino" charset="0"/>
                    <a:sym typeface="Symbol" charset="0"/>
                  </a:rPr>
                  <a:t>inverted</a:t>
                </a:r>
                <a:r>
                  <a:rPr lang="en-US" sz="1800" b="1" dirty="0" smtClean="0">
                    <a:solidFill>
                      <a:srgbClr val="FF0000"/>
                    </a:solidFill>
                    <a:latin typeface="Palatino" charset="0"/>
                    <a:sym typeface="Symbol" charset="0"/>
                  </a:rPr>
                  <a:t>.</a:t>
                </a:r>
                <a:endParaRPr lang="en-US" sz="1800" dirty="0"/>
              </a:p>
            </p:txBody>
          </p:sp>
        </mc:Choice>
        <mc:Fallback xmlns="">
          <p:sp>
            <p:nvSpPr>
              <p:cNvPr id="59431" name="Text Box 39"/>
              <p:cNvSpPr txBox="1">
                <a:spLocks noRot="1" noChangeAspect="1" noMove="1" noResize="1" noEditPoints="1" noAdjustHandles="1" noChangeArrowheads="1" noChangeShapeType="1" noTextEdit="1"/>
              </p:cNvSpPr>
              <p:nvPr/>
            </p:nvSpPr>
            <p:spPr bwMode="auto">
              <a:xfrm>
                <a:off x="1055708" y="5553670"/>
                <a:ext cx="4576894" cy="923330"/>
              </a:xfrm>
              <a:prstGeom prst="rect">
                <a:avLst/>
              </a:prstGeom>
              <a:blipFill rotWithShape="0">
                <a:blip r:embed="rId7"/>
                <a:stretch>
                  <a:fillRect l="-1065" t="-2632" b="-9868"/>
                </a:stretch>
              </a:blip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nvGrpSpPr>
          <p:cNvPr id="18" name="Group 27"/>
          <p:cNvGrpSpPr>
            <a:grpSpLocks/>
          </p:cNvGrpSpPr>
          <p:nvPr/>
        </p:nvGrpSpPr>
        <p:grpSpPr bwMode="auto">
          <a:xfrm>
            <a:off x="0" y="0"/>
            <a:ext cx="9144000" cy="762000"/>
            <a:chOff x="0" y="0"/>
            <a:chExt cx="5760" cy="480"/>
          </a:xfrm>
        </p:grpSpPr>
        <p:sp>
          <p:nvSpPr>
            <p:cNvPr id="19"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Thin Lens Formula</a:t>
              </a:r>
              <a:endParaRPr lang="en-US" sz="3000" dirty="0">
                <a:solidFill>
                  <a:schemeClr val="bg1"/>
                </a:solidFill>
                <a:latin typeface="Palatino" charset="0"/>
              </a:endParaRPr>
            </a:p>
          </p:txBody>
        </p:sp>
      </p:grpSp>
      <p:sp>
        <p:nvSpPr>
          <p:cNvPr id="2" name="Slide Number Placeholder 1"/>
          <p:cNvSpPr>
            <a:spLocks noGrp="1"/>
          </p:cNvSpPr>
          <p:nvPr>
            <p:ph type="sldNum" sz="quarter" idx="12"/>
          </p:nvPr>
        </p:nvSpPr>
        <p:spPr/>
        <p:txBody>
          <a:bodyPr/>
          <a:lstStyle/>
          <a:p>
            <a:fld id="{1597F004-51C4-AD46-AD95-3ED2652F59C2}" type="slidenum">
              <a:rPr lang="en-US" smtClean="0"/>
              <a:pPr/>
              <a:t>26</a:t>
            </a:fld>
            <a:endParaRPr lang="en-US"/>
          </a:p>
        </p:txBody>
      </p:sp>
      <p:sp>
        <p:nvSpPr>
          <p:cNvPr id="5" name="TextBox 4"/>
          <p:cNvSpPr txBox="1"/>
          <p:nvPr/>
        </p:nvSpPr>
        <p:spPr>
          <a:xfrm>
            <a:off x="152400" y="3856672"/>
            <a:ext cx="6249987" cy="1477328"/>
          </a:xfrm>
          <a:prstGeom prst="rect">
            <a:avLst/>
          </a:prstGeom>
          <a:noFill/>
        </p:spPr>
        <p:txBody>
          <a:bodyPr wrap="square" rtlCol="0">
            <a:spAutoFit/>
          </a:bodyPr>
          <a:lstStyle/>
          <a:p>
            <a:pPr marL="457200" indent="-457200">
              <a:buFont typeface="+mj-lt"/>
              <a:buAutoNum type="arabicPeriod"/>
            </a:pPr>
            <a:r>
              <a:rPr lang="en-US" sz="1800" dirty="0" smtClean="0">
                <a:latin typeface="Calibri" charset="0"/>
                <a:ea typeface="Calibri" charset="0"/>
                <a:cs typeface="Calibri" charset="0"/>
              </a:rPr>
              <a:t>All distances are measured from the center of the lens</a:t>
            </a:r>
          </a:p>
          <a:p>
            <a:pPr marL="457200" indent="-457200">
              <a:buFont typeface="+mj-lt"/>
              <a:buAutoNum type="arabicPeriod"/>
            </a:pPr>
            <a:r>
              <a:rPr lang="en-US" sz="1800" dirty="0" smtClean="0">
                <a:latin typeface="Calibri" charset="0"/>
                <a:ea typeface="Calibri" charset="0"/>
                <a:cs typeface="Calibri" charset="0"/>
              </a:rPr>
              <a:t>Distances to </a:t>
            </a:r>
            <a:r>
              <a:rPr lang="en-US" sz="1800" b="1" dirty="0" smtClean="0">
                <a:solidFill>
                  <a:srgbClr val="FF0000"/>
                </a:solidFill>
                <a:latin typeface="Calibri" charset="0"/>
                <a:ea typeface="Calibri" charset="0"/>
                <a:cs typeface="Calibri" charset="0"/>
              </a:rPr>
              <a:t>real </a:t>
            </a:r>
            <a:r>
              <a:rPr lang="en-US" sz="1800" dirty="0" smtClean="0">
                <a:latin typeface="Calibri" charset="0"/>
                <a:ea typeface="Calibri" charset="0"/>
                <a:cs typeface="Calibri" charset="0"/>
              </a:rPr>
              <a:t>objects and real images are </a:t>
            </a:r>
            <a:r>
              <a:rPr lang="en-US" sz="1800" b="1" dirty="0" smtClean="0">
                <a:solidFill>
                  <a:srgbClr val="FF0000"/>
                </a:solidFill>
                <a:latin typeface="Calibri" charset="0"/>
                <a:ea typeface="Calibri" charset="0"/>
                <a:cs typeface="Calibri" charset="0"/>
              </a:rPr>
              <a:t>positive</a:t>
            </a:r>
          </a:p>
          <a:p>
            <a:pPr marL="457200" indent="-457200">
              <a:buFont typeface="+mj-lt"/>
              <a:buAutoNum type="arabicPeriod"/>
            </a:pPr>
            <a:r>
              <a:rPr lang="en-US" sz="1800" dirty="0" smtClean="0">
                <a:latin typeface="Calibri" charset="0"/>
                <a:ea typeface="Calibri" charset="0"/>
                <a:cs typeface="Calibri" charset="0"/>
              </a:rPr>
              <a:t>Distances to </a:t>
            </a:r>
            <a:r>
              <a:rPr lang="en-US" sz="1800" b="1" dirty="0" smtClean="0">
                <a:solidFill>
                  <a:srgbClr val="057211"/>
                </a:solidFill>
                <a:latin typeface="Calibri" charset="0"/>
                <a:ea typeface="Calibri" charset="0"/>
                <a:cs typeface="Calibri" charset="0"/>
              </a:rPr>
              <a:t>virtual </a:t>
            </a:r>
            <a:r>
              <a:rPr lang="en-US" sz="1800" dirty="0" smtClean="0">
                <a:latin typeface="Calibri" charset="0"/>
                <a:ea typeface="Calibri" charset="0"/>
                <a:cs typeface="Calibri" charset="0"/>
              </a:rPr>
              <a:t>objects and virtual images are </a:t>
            </a:r>
            <a:r>
              <a:rPr lang="en-US" sz="1800" b="1" dirty="0" smtClean="0">
                <a:solidFill>
                  <a:srgbClr val="057211"/>
                </a:solidFill>
                <a:latin typeface="Calibri" charset="0"/>
                <a:ea typeface="Calibri" charset="0"/>
                <a:cs typeface="Calibri" charset="0"/>
              </a:rPr>
              <a:t>negative</a:t>
            </a:r>
          </a:p>
          <a:p>
            <a:pPr marL="457200" indent="-457200">
              <a:buFont typeface="+mj-lt"/>
              <a:buAutoNum type="arabicPeriod"/>
            </a:pPr>
            <a:r>
              <a:rPr lang="en-US" sz="1800" dirty="0" smtClean="0">
                <a:latin typeface="Calibri" charset="0"/>
                <a:ea typeface="Calibri" charset="0"/>
                <a:cs typeface="Calibri" charset="0"/>
              </a:rPr>
              <a:t>The focal length of a </a:t>
            </a:r>
            <a:r>
              <a:rPr lang="en-US" sz="1800" b="1" dirty="0" smtClean="0">
                <a:solidFill>
                  <a:srgbClr val="0000FF"/>
                </a:solidFill>
                <a:latin typeface="Calibri" charset="0"/>
                <a:ea typeface="Calibri" charset="0"/>
                <a:cs typeface="Calibri" charset="0"/>
              </a:rPr>
              <a:t>converging lens is positive</a:t>
            </a:r>
            <a:endParaRPr lang="en-US" sz="1800" dirty="0" smtClean="0">
              <a:latin typeface="Calibri" charset="0"/>
              <a:ea typeface="Calibri" charset="0"/>
              <a:cs typeface="Calibri" charset="0"/>
            </a:endParaRPr>
          </a:p>
          <a:p>
            <a:pPr marL="457200" indent="-457200">
              <a:buFont typeface="+mj-lt"/>
              <a:buAutoNum type="arabicPeriod"/>
            </a:pPr>
            <a:r>
              <a:rPr lang="en-US" sz="1800" dirty="0" smtClean="0">
                <a:latin typeface="Calibri" charset="0"/>
                <a:ea typeface="Calibri" charset="0"/>
                <a:cs typeface="Calibri" charset="0"/>
              </a:rPr>
              <a:t>The focal length of a </a:t>
            </a:r>
            <a:r>
              <a:rPr lang="en-US" sz="1800" b="1" dirty="0" smtClean="0">
                <a:solidFill>
                  <a:srgbClr val="FF0000"/>
                </a:solidFill>
                <a:latin typeface="Calibri" charset="0"/>
                <a:ea typeface="Calibri" charset="0"/>
                <a:cs typeface="Calibri" charset="0"/>
              </a:rPr>
              <a:t>diverging lens is negative</a:t>
            </a:r>
            <a:endParaRPr lang="en-US" sz="1800" b="1" dirty="0">
              <a:solidFill>
                <a:srgbClr val="FF0000"/>
              </a:solidFill>
              <a:latin typeface="Calibri" charset="0"/>
              <a:ea typeface="Calibri" charset="0"/>
              <a:cs typeface="Calibri" charset="0"/>
            </a:endParaRPr>
          </a:p>
        </p:txBody>
      </p:sp>
      <mc:AlternateContent xmlns:mc="http://schemas.openxmlformats.org/markup-compatibility/2006" xmlns:a14="http://schemas.microsoft.com/office/drawing/2010/main">
        <mc:Choice Requires="a14">
          <p:sp>
            <p:nvSpPr>
              <p:cNvPr id="24" name="TextBox 23"/>
              <p:cNvSpPr txBox="1"/>
              <p:nvPr/>
            </p:nvSpPr>
            <p:spPr>
              <a:xfrm>
                <a:off x="5715000" y="5450462"/>
                <a:ext cx="2251076" cy="914400"/>
              </a:xfrm>
              <a:prstGeom prst="rect">
                <a:avLst/>
              </a:prstGeom>
              <a:noFill/>
              <a:ln w="38100">
                <a:solidFill>
                  <a:srgbClr val="FF0000"/>
                </a:solidFill>
              </a:ln>
            </p:spPr>
            <p:txBody>
              <a:bodyPr wrap="square" lIns="0" tIns="0" rIns="0" bIns="0" rtlCol="0" anchor="ctr">
                <a:noAutofit/>
              </a:bodyPr>
              <a:lstStyle/>
              <a:p>
                <a:pPr/>
                <a14:m>
                  <m:oMathPara xmlns:m="http://schemas.openxmlformats.org/officeDocument/2006/math">
                    <m:oMathParaPr>
                      <m:jc m:val="center"/>
                    </m:oMathParaPr>
                    <m:oMath xmlns:m="http://schemas.openxmlformats.org/officeDocument/2006/math">
                      <m:r>
                        <a:rPr lang="en-US" b="0" i="1" smtClean="0">
                          <a:latin typeface="Cambria Math" charset="0"/>
                        </a:rPr>
                        <m:t>𝑀</m:t>
                      </m:r>
                      <m:r>
                        <a:rPr lang="en-US" b="0" i="1" smtClean="0">
                          <a:latin typeface="Cambria Math" charset="0"/>
                        </a:rPr>
                        <m:t>=</m:t>
                      </m:r>
                      <m:f>
                        <m:fPr>
                          <m:ctrlPr>
                            <a:rPr lang="en-US" i="1">
                              <a:latin typeface="Cambria Math" charset="0"/>
                            </a:rPr>
                          </m:ctrlPr>
                        </m:fPr>
                        <m:num>
                          <m:sSup>
                            <m:sSupPr>
                              <m:ctrlPr>
                                <a:rPr lang="en-US" b="0" i="1" smtClean="0">
                                  <a:latin typeface="Cambria Math" charset="0"/>
                                </a:rPr>
                              </m:ctrlPr>
                            </m:sSupPr>
                            <m:e>
                              <m:r>
                                <a:rPr lang="en-US" i="1" smtClean="0">
                                  <a:latin typeface="Cambria Math" charset="0"/>
                                </a:rPr>
                                <m:t>h</m:t>
                              </m:r>
                            </m:e>
                            <m:sup>
                              <m:r>
                                <a:rPr lang="en-US" b="0" i="1" smtClean="0">
                                  <a:latin typeface="Cambria Math" charset="0"/>
                                </a:rPr>
                                <m:t>′</m:t>
                              </m:r>
                            </m:sup>
                          </m:sSup>
                        </m:num>
                        <m:den>
                          <m:r>
                            <a:rPr lang="en-US" i="1" smtClean="0">
                              <a:latin typeface="Cambria Math" charset="0"/>
                            </a:rPr>
                            <m:t>h</m:t>
                          </m:r>
                        </m:den>
                      </m:f>
                      <m:r>
                        <a:rPr lang="en-US" b="0" i="1" smtClean="0">
                          <a:latin typeface="Cambria Math" charset="0"/>
                        </a:rPr>
                        <m:t>=−</m:t>
                      </m:r>
                      <m:f>
                        <m:fPr>
                          <m:ctrlPr>
                            <a:rPr lang="en-US" b="0" i="1" smtClean="0">
                              <a:latin typeface="Cambria Math" charset="0"/>
                            </a:rPr>
                          </m:ctrlPr>
                        </m:fPr>
                        <m:num>
                          <m:sSup>
                            <m:sSupPr>
                              <m:ctrlPr>
                                <a:rPr lang="en-US" b="0" i="1" smtClean="0">
                                  <a:latin typeface="Cambria Math" charset="0"/>
                                </a:rPr>
                              </m:ctrlPr>
                            </m:sSupPr>
                            <m:e>
                              <m:r>
                                <a:rPr lang="en-US" i="1" smtClean="0">
                                  <a:latin typeface="Cambria Math" charset="0"/>
                                </a:rPr>
                                <m:t>𝑠</m:t>
                              </m:r>
                            </m:e>
                            <m:sup>
                              <m:r>
                                <a:rPr lang="en-US" b="0" i="1" smtClean="0">
                                  <a:latin typeface="Cambria Math" charset="0"/>
                                </a:rPr>
                                <m:t>′</m:t>
                              </m:r>
                            </m:sup>
                          </m:sSup>
                        </m:num>
                        <m:den>
                          <m:r>
                            <a:rPr lang="en-US" b="0" i="1" smtClean="0">
                              <a:latin typeface="Cambria Math" charset="0"/>
                            </a:rPr>
                            <m:t>𝑠</m:t>
                          </m:r>
                        </m:den>
                      </m:f>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5715000" y="5450462"/>
                <a:ext cx="2251076" cy="914400"/>
              </a:xfrm>
              <a:prstGeom prst="rect">
                <a:avLst/>
              </a:prstGeom>
              <a:blipFill rotWithShape="0">
                <a:blip r:embed="rId8"/>
                <a:stretch>
                  <a:fillRect/>
                </a:stretch>
              </a:blipFill>
              <a:ln w="38100">
                <a:solidFill>
                  <a:srgbClr val="FF0000"/>
                </a:solidFill>
              </a:ln>
            </p:spPr>
            <p:txBody>
              <a:bodyPr/>
              <a:lstStyle/>
              <a:p>
                <a:r>
                  <a:rPr lang="en-US">
                    <a:noFill/>
                  </a:rPr>
                  <a:t> </a:t>
                </a:r>
              </a:p>
            </p:txBody>
          </p:sp>
        </mc:Fallback>
      </mc:AlternateContent>
      <p:sp>
        <p:nvSpPr>
          <p:cNvPr id="59428" name="Text Box 36"/>
          <p:cNvSpPr txBox="1">
            <a:spLocks noChangeArrowheads="1"/>
          </p:cNvSpPr>
          <p:nvPr/>
        </p:nvSpPr>
        <p:spPr bwMode="auto">
          <a:xfrm>
            <a:off x="0" y="3276600"/>
            <a:ext cx="2057400" cy="381000"/>
          </a:xfrm>
          <a:prstGeom prst="rect">
            <a:avLst/>
          </a:prstGeom>
          <a:solidFill>
            <a:srgbClr val="0000FF"/>
          </a:solidFill>
          <a:ln>
            <a:noFill/>
          </a:ln>
          <a:effectLst/>
          <a:extLst/>
        </p:spPr>
        <p:txBody>
          <a:bodyPr wrap="square">
            <a:spAutoFit/>
          </a:bodyPr>
          <a:lstStyle/>
          <a:p>
            <a:pPr>
              <a:spcBef>
                <a:spcPct val="50000"/>
              </a:spcBef>
            </a:pPr>
            <a:r>
              <a:rPr lang="en-US" sz="1800" b="1" dirty="0" smtClean="0">
                <a:solidFill>
                  <a:schemeClr val="bg1"/>
                </a:solidFill>
                <a:latin typeface="Palatino" charset="0"/>
              </a:rPr>
              <a:t>Sign </a:t>
            </a:r>
            <a:r>
              <a:rPr lang="en-US" sz="1800" b="1" dirty="0">
                <a:solidFill>
                  <a:schemeClr val="bg1"/>
                </a:solidFill>
                <a:latin typeface="Palatino" charset="0"/>
              </a:rPr>
              <a:t>Convention</a:t>
            </a:r>
            <a:endParaRPr lang="en-US" sz="1800" dirty="0">
              <a:solidFill>
                <a:schemeClr val="bg1"/>
              </a:solidFill>
            </a:endParaRPr>
          </a:p>
        </p:txBody>
      </p:sp>
      <p:sp>
        <p:nvSpPr>
          <p:cNvPr id="7" name="Rectangle 6"/>
          <p:cNvSpPr/>
          <p:nvPr/>
        </p:nvSpPr>
        <p:spPr bwMode="auto">
          <a:xfrm>
            <a:off x="3733800" y="806676"/>
            <a:ext cx="5029200" cy="292712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1" i="0" u="none" strike="noStrike" cap="none" normalizeH="0" baseline="0">
              <a:ln>
                <a:noFill/>
              </a:ln>
              <a:solidFill>
                <a:srgbClr val="0000FF"/>
              </a:solidFill>
              <a:effectLst/>
              <a:latin typeface="Times" charset="0"/>
              <a:ea typeface="ＭＳ Ｐゴシック" charset="0"/>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9400" y="825922"/>
            <a:ext cx="6324600" cy="2535253"/>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228600" y="1308464"/>
                <a:ext cx="2400844" cy="1206136"/>
              </a:xfrm>
              <a:prstGeom prst="rect">
                <a:avLst/>
              </a:prstGeom>
              <a:noFill/>
              <a:ln w="38100">
                <a:solidFill>
                  <a:srgbClr val="FF0000"/>
                </a:solidFill>
              </a:ln>
            </p:spPr>
            <p:txBody>
              <a:bodyPr wrap="square" lIns="0" tIns="0" rIns="0" bIns="0" rtlCol="0" anchor="ctr">
                <a:noAutofit/>
              </a:bodyPr>
              <a:lstStyle/>
              <a:p>
                <a:pPr/>
                <a14:m>
                  <m:oMathPara xmlns:m="http://schemas.openxmlformats.org/officeDocument/2006/math">
                    <m:oMathParaPr>
                      <m:jc m:val="center"/>
                    </m:oMathParaPr>
                    <m:oMath xmlns:m="http://schemas.openxmlformats.org/officeDocument/2006/math">
                      <m:f>
                        <m:fPr>
                          <m:ctrlPr>
                            <a:rPr lang="en-US" sz="3200" b="0" i="1" smtClean="0">
                              <a:latin typeface="Cambria Math" charset="0"/>
                            </a:rPr>
                          </m:ctrlPr>
                        </m:fPr>
                        <m:num>
                          <m:r>
                            <a:rPr lang="en-US" sz="3200" b="0" i="1" smtClean="0">
                              <a:latin typeface="Cambria Math" charset="0"/>
                            </a:rPr>
                            <m:t>1</m:t>
                          </m:r>
                        </m:num>
                        <m:den>
                          <m:r>
                            <a:rPr lang="en-US" sz="3200" b="0" i="1" smtClean="0">
                              <a:latin typeface="Cambria Math" charset="0"/>
                            </a:rPr>
                            <m:t>𝑠</m:t>
                          </m:r>
                        </m:den>
                      </m:f>
                      <m:r>
                        <a:rPr lang="en-US" sz="3200" b="0" i="1" smtClean="0">
                          <a:latin typeface="Cambria Math" charset="0"/>
                        </a:rPr>
                        <m:t>+</m:t>
                      </m:r>
                      <m:f>
                        <m:fPr>
                          <m:ctrlPr>
                            <a:rPr lang="en-US" sz="3200" b="0" i="1" smtClean="0">
                              <a:latin typeface="Cambria Math" charset="0"/>
                            </a:rPr>
                          </m:ctrlPr>
                        </m:fPr>
                        <m:num>
                          <m:r>
                            <a:rPr lang="en-US" sz="3200" b="0" i="1" smtClean="0">
                              <a:latin typeface="Cambria Math" charset="0"/>
                            </a:rPr>
                            <m:t>1</m:t>
                          </m:r>
                        </m:num>
                        <m:den>
                          <m:sSup>
                            <m:sSupPr>
                              <m:ctrlPr>
                                <a:rPr lang="en-US" sz="3200" b="0" i="1" smtClean="0">
                                  <a:latin typeface="Cambria Math" charset="0"/>
                                </a:rPr>
                              </m:ctrlPr>
                            </m:sSupPr>
                            <m:e>
                              <m:r>
                                <a:rPr lang="en-US" sz="3200" b="0" i="1" smtClean="0">
                                  <a:latin typeface="Cambria Math" charset="0"/>
                                </a:rPr>
                                <m:t>𝑠</m:t>
                              </m:r>
                            </m:e>
                            <m:sup>
                              <m:r>
                                <a:rPr lang="en-US" sz="3200" b="0" i="1" smtClean="0">
                                  <a:latin typeface="Cambria Math" charset="0"/>
                                </a:rPr>
                                <m:t>′</m:t>
                              </m:r>
                            </m:sup>
                          </m:sSup>
                        </m:den>
                      </m:f>
                      <m:r>
                        <a:rPr lang="en-US" sz="3200" b="0" i="1" smtClean="0">
                          <a:latin typeface="Cambria Math" charset="0"/>
                        </a:rPr>
                        <m:t>=</m:t>
                      </m:r>
                      <m:f>
                        <m:fPr>
                          <m:ctrlPr>
                            <a:rPr lang="en-US" sz="3200" b="0" i="1" smtClean="0">
                              <a:latin typeface="Cambria Math" charset="0"/>
                            </a:rPr>
                          </m:ctrlPr>
                        </m:fPr>
                        <m:num>
                          <m:r>
                            <a:rPr lang="en-US" sz="3200" b="0" i="1" smtClean="0">
                              <a:latin typeface="Cambria Math" charset="0"/>
                            </a:rPr>
                            <m:t>1</m:t>
                          </m:r>
                        </m:num>
                        <m:den>
                          <m:r>
                            <a:rPr lang="en-US" sz="3200" b="0" i="1" smtClean="0">
                              <a:latin typeface="Cambria Math" charset="0"/>
                            </a:rPr>
                            <m:t>𝑓</m:t>
                          </m:r>
                        </m:den>
                      </m:f>
                    </m:oMath>
                  </m:oMathPara>
                </a14:m>
                <a:endParaRPr lang="en-US" sz="3200" dirty="0"/>
              </a:p>
            </p:txBody>
          </p:sp>
        </mc:Choice>
        <mc:Fallback xmlns="">
          <p:sp>
            <p:nvSpPr>
              <p:cNvPr id="3" name="TextBox 2"/>
              <p:cNvSpPr txBox="1">
                <a:spLocks noRot="1" noChangeAspect="1" noMove="1" noResize="1" noEditPoints="1" noAdjustHandles="1" noChangeArrowheads="1" noChangeShapeType="1" noTextEdit="1"/>
              </p:cNvSpPr>
              <p:nvPr/>
            </p:nvSpPr>
            <p:spPr>
              <a:xfrm>
                <a:off x="228600" y="1308464"/>
                <a:ext cx="2400844" cy="1206136"/>
              </a:xfrm>
              <a:prstGeom prst="rect">
                <a:avLst/>
              </a:prstGeom>
              <a:blipFill rotWithShape="0">
                <a:blip r:embed="rId11"/>
                <a:stretch>
                  <a:fillRect/>
                </a:stretch>
              </a:blipFill>
              <a:ln w="38100">
                <a:solidFill>
                  <a:srgbClr val="FF0000"/>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004660118"/>
      </p:ext>
    </p:extLst>
  </p:cSld>
  <p:clrMapOvr>
    <a:masterClrMapping/>
  </p:clrMapOvr>
  <mc:AlternateContent xmlns:mc="http://schemas.openxmlformats.org/markup-compatibility/2006" xmlns:p14="http://schemas.microsoft.com/office/powerpoint/2010/main">
    <mc:Choice Requires="p14">
      <p:transition spd="slow" p14:dur="2000" advTm="157670"/>
    </mc:Choice>
    <mc:Fallback xmlns="">
      <p:transition spd="slow" advTm="15767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74191608" presetClass="entr" presetSubtype="0" fill="hold" grpId="0" nodeType="clickEffect">
                                  <p:stCondLst>
                                    <p:cond delay="0"/>
                                  </p:stCondLst>
                                  <p:childTnLst>
                                    <p:set>
                                      <p:cBhvr>
                                        <p:cTn id="18" dur="1" fill="hold">
                                          <p:stCondLst>
                                            <p:cond delay="499"/>
                                          </p:stCondLst>
                                        </p:cTn>
                                        <p:tgtEl>
                                          <p:spTgt spid="594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43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431">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94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59428" grpId="0" animBg="1" autoUpdateAnimBg="0"/>
      <p:bldP spid="7"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02" name="Text Box 14"/>
          <p:cNvSpPr txBox="1">
            <a:spLocks noChangeArrowheads="1"/>
          </p:cNvSpPr>
          <p:nvPr/>
        </p:nvSpPr>
        <p:spPr bwMode="auto">
          <a:xfrm>
            <a:off x="0" y="2362200"/>
            <a:ext cx="2057400" cy="381000"/>
          </a:xfrm>
          <a:prstGeom prst="rect">
            <a:avLst/>
          </a:prstGeom>
          <a:solidFill>
            <a:srgbClr val="0000FF"/>
          </a:solidFill>
          <a:ln>
            <a:noFill/>
          </a:ln>
          <a:effectLst/>
          <a:extLst/>
        </p:spPr>
        <p:txBody>
          <a:bodyPr wrap="square">
            <a:spAutoFit/>
          </a:bodyPr>
          <a:lstStyle/>
          <a:p>
            <a:pPr>
              <a:spcBef>
                <a:spcPct val="50000"/>
              </a:spcBef>
            </a:pPr>
            <a:r>
              <a:rPr lang="en-US" sz="1800" b="1" dirty="0" smtClean="0">
                <a:solidFill>
                  <a:srgbClr val="FFFFFF"/>
                </a:solidFill>
                <a:latin typeface="Palatino" charset="0"/>
              </a:rPr>
              <a:t>Sign </a:t>
            </a:r>
            <a:r>
              <a:rPr lang="en-US" sz="1800" b="1" dirty="0">
                <a:solidFill>
                  <a:srgbClr val="FFFFFF"/>
                </a:solidFill>
                <a:latin typeface="Palatino" charset="0"/>
              </a:rPr>
              <a:t>Convention</a:t>
            </a:r>
            <a:endParaRPr lang="en-US" sz="1800" dirty="0">
              <a:solidFill>
                <a:srgbClr val="FFFFFF"/>
              </a:solidFill>
            </a:endParaRPr>
          </a:p>
        </p:txBody>
      </p:sp>
      <p:sp>
        <p:nvSpPr>
          <p:cNvPr id="89103" name="Text Box 15"/>
          <p:cNvSpPr txBox="1">
            <a:spLocks noChangeArrowheads="1"/>
          </p:cNvSpPr>
          <p:nvPr/>
        </p:nvSpPr>
        <p:spPr bwMode="auto">
          <a:xfrm>
            <a:off x="457200" y="2819400"/>
            <a:ext cx="7848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028700" indent="-1028700">
              <a:defRPr sz="2400">
                <a:solidFill>
                  <a:schemeClr val="tx1"/>
                </a:solidFill>
                <a:latin typeface="Times" charset="0"/>
                <a:ea typeface="ＭＳ Ｐゴシック" charset="0"/>
              </a:defRPr>
            </a:lvl1pPr>
            <a:lvl2pPr marL="1143000">
              <a:defRPr sz="2400">
                <a:solidFill>
                  <a:schemeClr val="tx1"/>
                </a:solidFill>
                <a:latin typeface="Times" charset="0"/>
                <a:ea typeface="ＭＳ Ｐゴシック" charset="0"/>
              </a:defRPr>
            </a:lvl2pPr>
            <a:lvl3pPr marL="1257300">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a:solidFill>
                  <a:srgbClr val="FF0000"/>
                </a:solidFill>
                <a:latin typeface="Palatino" charset="0"/>
                <a:sym typeface="Symbol" charset="0"/>
              </a:rPr>
              <a:t>   </a:t>
            </a:r>
            <a:r>
              <a:rPr lang="en-US" sz="1600" b="1">
                <a:solidFill>
                  <a:srgbClr val="057211"/>
                </a:solidFill>
                <a:latin typeface="Palatino" charset="0"/>
                <a:sym typeface="Symbol" charset="0"/>
              </a:rPr>
              <a:t>If the center of the curved surface is in the same direction of the incident ray:</a:t>
            </a:r>
          </a:p>
        </p:txBody>
      </p:sp>
      <p:grpSp>
        <p:nvGrpSpPr>
          <p:cNvPr id="2" name="Group 1"/>
          <p:cNvGrpSpPr/>
          <p:nvPr/>
        </p:nvGrpSpPr>
        <p:grpSpPr>
          <a:xfrm>
            <a:off x="2209800" y="1219200"/>
            <a:ext cx="2057400" cy="990600"/>
            <a:chOff x="2209800" y="1219200"/>
            <a:chExt cx="2057400" cy="990600"/>
          </a:xfrm>
        </p:grpSpPr>
        <p:graphicFrame>
          <p:nvGraphicFramePr>
            <p:cNvPr id="89106" name="Object 18"/>
            <p:cNvGraphicFramePr>
              <a:graphicFrameLocks noChangeAspect="1"/>
            </p:cNvGraphicFramePr>
            <p:nvPr>
              <p:extLst/>
            </p:nvPr>
          </p:nvGraphicFramePr>
          <p:xfrm>
            <a:off x="2362200" y="1358900"/>
            <a:ext cx="1828800" cy="685800"/>
          </p:xfrm>
          <a:graphic>
            <a:graphicData uri="http://schemas.openxmlformats.org/presentationml/2006/ole">
              <mc:AlternateContent xmlns:mc="http://schemas.openxmlformats.org/markup-compatibility/2006">
                <mc:Choice xmlns:v="urn:schemas-microsoft-com:vml" Requires="v">
                  <p:oleObj spid="_x0000_s317628" name="Equation" r:id="rId4" imgW="1219200" imgH="457200" progId="Equation.3">
                    <p:embed/>
                  </p:oleObj>
                </mc:Choice>
                <mc:Fallback>
                  <p:oleObj name="Equation" r:id="rId4" imgW="12192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358900"/>
                          <a:ext cx="18288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9107" name="Rectangle 19"/>
            <p:cNvSpPr>
              <a:spLocks noChangeArrowheads="1"/>
            </p:cNvSpPr>
            <p:nvPr/>
          </p:nvSpPr>
          <p:spPr bwMode="auto">
            <a:xfrm>
              <a:off x="2209800" y="1219200"/>
              <a:ext cx="2057400" cy="990600"/>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89108" name="Text Box 20"/>
          <p:cNvSpPr txBox="1">
            <a:spLocks noChangeArrowheads="1"/>
          </p:cNvSpPr>
          <p:nvPr/>
        </p:nvSpPr>
        <p:spPr bwMode="auto">
          <a:xfrm>
            <a:off x="457200" y="3930650"/>
            <a:ext cx="8610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028700" indent="-1028700">
              <a:defRPr sz="2400">
                <a:solidFill>
                  <a:schemeClr val="tx1"/>
                </a:solidFill>
                <a:latin typeface="Times" charset="0"/>
                <a:ea typeface="ＭＳ Ｐゴシック" charset="0"/>
              </a:defRPr>
            </a:lvl1pPr>
            <a:lvl2pPr marL="1143000">
              <a:defRPr sz="2400">
                <a:solidFill>
                  <a:schemeClr val="tx1"/>
                </a:solidFill>
                <a:latin typeface="Times" charset="0"/>
                <a:ea typeface="ＭＳ Ｐゴシック" charset="0"/>
              </a:defRPr>
            </a:lvl2pPr>
            <a:lvl3pPr marL="1257300">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a:solidFill>
                  <a:srgbClr val="FF0000"/>
                </a:solidFill>
                <a:latin typeface="Palatino" charset="0"/>
                <a:sym typeface="Symbol" charset="0"/>
              </a:rPr>
              <a:t>   </a:t>
            </a:r>
            <a:r>
              <a:rPr lang="en-US" sz="1600" b="1">
                <a:solidFill>
                  <a:srgbClr val="057211"/>
                </a:solidFill>
                <a:latin typeface="Palatino" charset="0"/>
                <a:sym typeface="Symbol" charset="0"/>
              </a:rPr>
              <a:t>If</a:t>
            </a:r>
            <a:r>
              <a:rPr lang="en-US" sz="1600" b="1">
                <a:solidFill>
                  <a:srgbClr val="FF0000"/>
                </a:solidFill>
                <a:latin typeface="Palatino" charset="0"/>
                <a:sym typeface="Symbol" charset="0"/>
              </a:rPr>
              <a:t> </a:t>
            </a:r>
            <a:r>
              <a:rPr lang="en-US" sz="1600" b="1">
                <a:solidFill>
                  <a:srgbClr val="057211"/>
                </a:solidFill>
                <a:latin typeface="Palatino" charset="0"/>
                <a:sym typeface="Symbol" charset="0"/>
              </a:rPr>
              <a:t>the center of the curved surface is in the direction opposite to that of the incident ray </a:t>
            </a:r>
            <a:endParaRPr lang="en-US" sz="1600" b="1">
              <a:solidFill>
                <a:srgbClr val="FF0000"/>
              </a:solidFill>
              <a:latin typeface="Palatino" charset="0"/>
              <a:sym typeface="Symbol" charset="0"/>
            </a:endParaRPr>
          </a:p>
        </p:txBody>
      </p:sp>
      <p:pic>
        <p:nvPicPr>
          <p:cNvPr id="89110" name="Picture 22" descr="Lenses1.psd                                                    00A6B673Macintosh HD                   BCFC7E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904875"/>
            <a:ext cx="3473450" cy="1914525"/>
          </a:xfrm>
          <a:prstGeom prst="rect">
            <a:avLst/>
          </a:prstGeom>
          <a:noFill/>
          <a:extLst>
            <a:ext uri="{909E8E84-426E-40dd-AFC4-6F175D3DCCD1}">
              <a14:hiddenFill xmlns:a14="http://schemas.microsoft.com/office/drawing/2010/main" xmlns="">
                <a:solidFill>
                  <a:srgbClr val="FFFFFF"/>
                </a:solidFill>
              </a14:hiddenFill>
            </a:ext>
          </a:extLst>
        </p:spPr>
      </p:pic>
      <p:sp>
        <p:nvSpPr>
          <p:cNvPr id="89111" name="Text Box 23"/>
          <p:cNvSpPr txBox="1">
            <a:spLocks noChangeArrowheads="1"/>
          </p:cNvSpPr>
          <p:nvPr/>
        </p:nvSpPr>
        <p:spPr bwMode="auto">
          <a:xfrm>
            <a:off x="2819400" y="3352800"/>
            <a:ext cx="2362200" cy="346075"/>
          </a:xfrm>
          <a:prstGeom prst="rect">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028700" indent="-1028700">
              <a:defRPr sz="2400">
                <a:solidFill>
                  <a:schemeClr val="tx1"/>
                </a:solidFill>
                <a:latin typeface="Times" charset="0"/>
                <a:ea typeface="ＭＳ Ｐゴシック" charset="0"/>
              </a:defRPr>
            </a:lvl1pPr>
            <a:lvl2pPr marL="1143000">
              <a:defRPr sz="2400">
                <a:solidFill>
                  <a:schemeClr val="tx1"/>
                </a:solidFill>
                <a:latin typeface="Times" charset="0"/>
                <a:ea typeface="ＭＳ Ｐゴシック" charset="0"/>
              </a:defRPr>
            </a:lvl2pPr>
            <a:lvl3pPr marL="1257300">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a:solidFill>
                  <a:srgbClr val="057211"/>
                </a:solidFill>
                <a:latin typeface="Palatino" charset="0"/>
                <a:sym typeface="Symbol" charset="0"/>
              </a:rPr>
              <a:t>the sign of</a:t>
            </a:r>
            <a:r>
              <a:rPr lang="en-US" sz="1600" b="1">
                <a:solidFill>
                  <a:srgbClr val="FF0000"/>
                </a:solidFill>
                <a:latin typeface="Palatino" charset="0"/>
                <a:sym typeface="Symbol" charset="0"/>
              </a:rPr>
              <a:t> </a:t>
            </a:r>
            <a:r>
              <a:rPr lang="en-US" sz="1600" b="1">
                <a:solidFill>
                  <a:srgbClr val="057211"/>
                </a:solidFill>
                <a:latin typeface="Palatino" charset="0"/>
                <a:sym typeface="Symbol" charset="0"/>
              </a:rPr>
              <a:t>r is </a:t>
            </a:r>
            <a:r>
              <a:rPr lang="en-US" sz="1600" b="1">
                <a:solidFill>
                  <a:srgbClr val="FF0000"/>
                </a:solidFill>
                <a:latin typeface="Palatino" charset="0"/>
                <a:sym typeface="Symbol" charset="0"/>
              </a:rPr>
              <a:t>positive</a:t>
            </a:r>
            <a:endParaRPr lang="en-US" sz="1600" b="1">
              <a:solidFill>
                <a:srgbClr val="057211"/>
              </a:solidFill>
              <a:latin typeface="Palatino" charset="0"/>
              <a:sym typeface="Symbol" charset="0"/>
            </a:endParaRPr>
          </a:p>
        </p:txBody>
      </p:sp>
      <p:sp>
        <p:nvSpPr>
          <p:cNvPr id="89112" name="Text Box 24"/>
          <p:cNvSpPr txBox="1">
            <a:spLocks noChangeArrowheads="1"/>
          </p:cNvSpPr>
          <p:nvPr/>
        </p:nvSpPr>
        <p:spPr bwMode="auto">
          <a:xfrm>
            <a:off x="2819400" y="4572000"/>
            <a:ext cx="2362200" cy="346075"/>
          </a:xfrm>
          <a:prstGeom prst="rect">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028700" indent="-1028700">
              <a:defRPr sz="2400">
                <a:solidFill>
                  <a:schemeClr val="tx1"/>
                </a:solidFill>
                <a:latin typeface="Times" charset="0"/>
                <a:ea typeface="ＭＳ Ｐゴシック" charset="0"/>
              </a:defRPr>
            </a:lvl1pPr>
            <a:lvl2pPr marL="1143000">
              <a:defRPr sz="2400">
                <a:solidFill>
                  <a:schemeClr val="tx1"/>
                </a:solidFill>
                <a:latin typeface="Times" charset="0"/>
                <a:ea typeface="ＭＳ Ｐゴシック" charset="0"/>
              </a:defRPr>
            </a:lvl2pPr>
            <a:lvl3pPr marL="1257300">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a:solidFill>
                  <a:srgbClr val="057211"/>
                </a:solidFill>
                <a:latin typeface="Palatino" charset="0"/>
                <a:sym typeface="Symbol" charset="0"/>
              </a:rPr>
              <a:t>the sign of</a:t>
            </a:r>
            <a:r>
              <a:rPr lang="en-US" sz="1600" b="1">
                <a:solidFill>
                  <a:srgbClr val="FF0000"/>
                </a:solidFill>
                <a:latin typeface="Palatino" charset="0"/>
                <a:sym typeface="Symbol" charset="0"/>
              </a:rPr>
              <a:t> </a:t>
            </a:r>
            <a:r>
              <a:rPr lang="en-US" sz="1600" b="1">
                <a:solidFill>
                  <a:srgbClr val="057211"/>
                </a:solidFill>
                <a:latin typeface="Palatino" charset="0"/>
                <a:sym typeface="Symbol" charset="0"/>
              </a:rPr>
              <a:t>r is </a:t>
            </a:r>
            <a:r>
              <a:rPr lang="en-US" sz="1600" b="1">
                <a:solidFill>
                  <a:srgbClr val="FF0000"/>
                </a:solidFill>
                <a:latin typeface="Palatino" charset="0"/>
                <a:sym typeface="Symbol" charset="0"/>
              </a:rPr>
              <a:t>negative</a:t>
            </a:r>
            <a:endParaRPr lang="en-US" sz="1600" b="1">
              <a:solidFill>
                <a:srgbClr val="057211"/>
              </a:solidFill>
              <a:latin typeface="Palatino" charset="0"/>
              <a:sym typeface="Symbol" charset="0"/>
            </a:endParaRPr>
          </a:p>
        </p:txBody>
      </p:sp>
      <p:grpSp>
        <p:nvGrpSpPr>
          <p:cNvPr id="12" name="Group 27"/>
          <p:cNvGrpSpPr>
            <a:grpSpLocks/>
          </p:cNvGrpSpPr>
          <p:nvPr/>
        </p:nvGrpSpPr>
        <p:grpSpPr bwMode="auto">
          <a:xfrm>
            <a:off x="0" y="0"/>
            <a:ext cx="9144000" cy="762000"/>
            <a:chOff x="0" y="0"/>
            <a:chExt cx="5760" cy="480"/>
          </a:xfrm>
        </p:grpSpPr>
        <p:sp>
          <p:nvSpPr>
            <p:cNvPr id="13"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Lens Maker’s Formula</a:t>
              </a:r>
              <a:endParaRPr lang="en-US" sz="3000" dirty="0">
                <a:solidFill>
                  <a:schemeClr val="bg1"/>
                </a:solidFill>
                <a:latin typeface="Palatino" charset="0"/>
              </a:endParaRPr>
            </a:p>
          </p:txBody>
        </p:sp>
      </p:grpSp>
      <p:sp>
        <p:nvSpPr>
          <p:cNvPr id="3" name="Slide Number Placeholder 2"/>
          <p:cNvSpPr>
            <a:spLocks noGrp="1"/>
          </p:cNvSpPr>
          <p:nvPr>
            <p:ph type="sldNum" sz="quarter" idx="12"/>
          </p:nvPr>
        </p:nvSpPr>
        <p:spPr/>
        <p:txBody>
          <a:bodyPr/>
          <a:lstStyle/>
          <a:p>
            <a:fld id="{1597F004-51C4-AD46-AD95-3ED2652F59C2}" type="slidenum">
              <a:rPr lang="en-US" smtClean="0"/>
              <a:pPr/>
              <a:t>27</a:t>
            </a:fld>
            <a:endParaRPr lang="en-US"/>
          </a:p>
        </p:txBody>
      </p:sp>
      <p:sp>
        <p:nvSpPr>
          <p:cNvPr id="16" name="TextBox 15"/>
          <p:cNvSpPr txBox="1"/>
          <p:nvPr/>
        </p:nvSpPr>
        <p:spPr>
          <a:xfrm>
            <a:off x="527050" y="5477043"/>
            <a:ext cx="8204200" cy="1015663"/>
          </a:xfrm>
          <a:prstGeom prst="rect">
            <a:avLst/>
          </a:prstGeom>
          <a:noFill/>
          <a:ln>
            <a:solidFill>
              <a:schemeClr val="tx1"/>
            </a:solidFill>
          </a:ln>
        </p:spPr>
        <p:txBody>
          <a:bodyPr wrap="square" rtlCol="0">
            <a:spAutoFit/>
          </a:bodyPr>
          <a:lstStyle/>
          <a:p>
            <a:r>
              <a:rPr lang="en-US" sz="2000" b="1" dirty="0" smtClean="0">
                <a:solidFill>
                  <a:srgbClr val="0000FF"/>
                </a:solidFill>
              </a:rPr>
              <a:t>Example: </a:t>
            </a:r>
            <a:r>
              <a:rPr lang="en-US" sz="2000" dirty="0" smtClean="0"/>
              <a:t>A converging lens is made of glass of refractive index 1.5 and has surfaces with radii of curvature 20 cm and 30 cm respectively. What is the focal length of the lens?</a:t>
            </a:r>
            <a:endParaRPr lang="en-US" sz="2000" dirty="0"/>
          </a:p>
        </p:txBody>
      </p:sp>
    </p:spTree>
    <p:extLst>
      <p:ext uri="{BB962C8B-B14F-4D97-AF65-F5344CB8AC3E}">
        <p14:creationId xmlns:p14="http://schemas.microsoft.com/office/powerpoint/2010/main" val="396907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74191608" presetClass="entr" presetSubtype="0" fill="hold" nodeType="clickEffect">
                                  <p:stCondLst>
                                    <p:cond delay="0"/>
                                  </p:stCondLst>
                                  <p:childTnLst>
                                    <p:set>
                                      <p:cBhvr>
                                        <p:cTn id="10" dur="1" fill="hold">
                                          <p:stCondLst>
                                            <p:cond delay="499"/>
                                          </p:stCondLst>
                                        </p:cTn>
                                        <p:tgtEl>
                                          <p:spTgt spid="89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74191608" presetClass="entr" presetSubtype="0" fill="hold" grpId="0" nodeType="clickEffect">
                                  <p:stCondLst>
                                    <p:cond delay="0"/>
                                  </p:stCondLst>
                                  <p:childTnLst>
                                    <p:set>
                                      <p:cBhvr>
                                        <p:cTn id="14" dur="1" fill="hold">
                                          <p:stCondLst>
                                            <p:cond delay="499"/>
                                          </p:stCondLst>
                                        </p:cTn>
                                        <p:tgtEl>
                                          <p:spTgt spid="89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74191608" presetClass="entr" presetSubtype="0" fill="hold" grpId="0" nodeType="clickEffect">
                                  <p:stCondLst>
                                    <p:cond delay="0"/>
                                  </p:stCondLst>
                                  <p:childTnLst>
                                    <p:set>
                                      <p:cBhvr>
                                        <p:cTn id="18" dur="1" fill="hold">
                                          <p:stCondLst>
                                            <p:cond delay="499"/>
                                          </p:stCondLst>
                                        </p:cTn>
                                        <p:tgtEl>
                                          <p:spTgt spid="89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74191608" presetClass="entr" presetSubtype="0" fill="hold" grpId="0" nodeType="clickEffect">
                                  <p:stCondLst>
                                    <p:cond delay="0"/>
                                  </p:stCondLst>
                                  <p:childTnLst>
                                    <p:set>
                                      <p:cBhvr>
                                        <p:cTn id="22" dur="1" fill="hold">
                                          <p:stCondLst>
                                            <p:cond delay="499"/>
                                          </p:stCondLst>
                                        </p:cTn>
                                        <p:tgtEl>
                                          <p:spTgt spid="89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74191608" presetClass="entr" presetSubtype="0" fill="hold" grpId="0" nodeType="clickEffect">
                                  <p:stCondLst>
                                    <p:cond delay="0"/>
                                  </p:stCondLst>
                                  <p:childTnLst>
                                    <p:set>
                                      <p:cBhvr>
                                        <p:cTn id="26" dur="1" fill="hold">
                                          <p:stCondLst>
                                            <p:cond delay="499"/>
                                          </p:stCondLst>
                                        </p:cTn>
                                        <p:tgtEl>
                                          <p:spTgt spid="891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74191608" presetClass="entr" presetSubtype="0" fill="hold" grpId="0" nodeType="clickEffect">
                                  <p:stCondLst>
                                    <p:cond delay="0"/>
                                  </p:stCondLst>
                                  <p:childTnLst>
                                    <p:set>
                                      <p:cBhvr>
                                        <p:cTn id="30" dur="1" fill="hold">
                                          <p:stCondLst>
                                            <p:cond delay="499"/>
                                          </p:stCondLst>
                                        </p:cTn>
                                        <p:tgtEl>
                                          <p:spTgt spid="891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2" grpId="0" animBg="1" autoUpdateAnimBg="0"/>
      <p:bldP spid="89103" grpId="0" autoUpdateAnimBg="0"/>
      <p:bldP spid="89108" grpId="0" autoUpdateAnimBg="0"/>
      <p:bldP spid="89111" grpId="0" animBg="1" autoUpdateAnimBg="0"/>
      <p:bldP spid="89112" grpId="0" animBg="1" autoUpdateAnimBg="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22" name="Picture 10" descr="::Lenses:Lens_8_1.p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67000"/>
            <a:ext cx="7620000" cy="181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23" name="Text Box 11"/>
          <p:cNvSpPr txBox="1">
            <a:spLocks noChangeArrowheads="1"/>
          </p:cNvSpPr>
          <p:nvPr/>
        </p:nvSpPr>
        <p:spPr bwMode="auto">
          <a:xfrm>
            <a:off x="0" y="1066800"/>
            <a:ext cx="3733800" cy="338554"/>
          </a:xfrm>
          <a:prstGeom prst="rect">
            <a:avLst/>
          </a:prstGeom>
          <a:solidFill>
            <a:srgbClr val="0000FF"/>
          </a:solidFill>
          <a:ln>
            <a:noFill/>
          </a:ln>
          <a:effectLst/>
          <a:extLst/>
        </p:spPr>
        <p:txBody>
          <a:bodyPr wrap="square">
            <a:spAutoFit/>
          </a:bodyPr>
          <a:lstStyle/>
          <a:p>
            <a:pPr>
              <a:spcBef>
                <a:spcPct val="50000"/>
              </a:spcBef>
            </a:pPr>
            <a:r>
              <a:rPr lang="en-US" sz="1600" b="1" dirty="0">
                <a:solidFill>
                  <a:srgbClr val="FFFFFF"/>
                </a:solidFill>
                <a:latin typeface="Palatino" charset="0"/>
                <a:sym typeface="Symbol" charset="0"/>
              </a:rPr>
              <a:t>Converging Lens  Object outside 2f</a:t>
            </a:r>
          </a:p>
        </p:txBody>
      </p:sp>
      <p:grpSp>
        <p:nvGrpSpPr>
          <p:cNvPr id="5" name="Group 27"/>
          <p:cNvGrpSpPr>
            <a:grpSpLocks/>
          </p:cNvGrpSpPr>
          <p:nvPr/>
        </p:nvGrpSpPr>
        <p:grpSpPr bwMode="auto">
          <a:xfrm>
            <a:off x="0" y="0"/>
            <a:ext cx="9144000" cy="762000"/>
            <a:chOff x="0" y="0"/>
            <a:chExt cx="5760" cy="480"/>
          </a:xfrm>
        </p:grpSpPr>
        <p:sp>
          <p:nvSpPr>
            <p:cNvPr id="6"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Ray Diagrams</a:t>
              </a:r>
              <a:endParaRPr lang="en-US" sz="3000" dirty="0">
                <a:solidFill>
                  <a:schemeClr val="bg1"/>
                </a:solidFill>
                <a:latin typeface="Palatino" charset="0"/>
              </a:endParaRPr>
            </a:p>
          </p:txBody>
        </p:sp>
      </p:grpSp>
      <p:sp>
        <p:nvSpPr>
          <p:cNvPr id="2" name="Slide Number Placeholder 1"/>
          <p:cNvSpPr>
            <a:spLocks noGrp="1"/>
          </p:cNvSpPr>
          <p:nvPr>
            <p:ph type="sldNum" sz="quarter" idx="12"/>
          </p:nvPr>
        </p:nvSpPr>
        <p:spPr/>
        <p:txBody>
          <a:bodyPr/>
          <a:lstStyle/>
          <a:p>
            <a:fld id="{1597F004-51C4-AD46-AD95-3ED2652F59C2}" type="slidenum">
              <a:rPr lang="en-US" smtClean="0"/>
              <a:pPr/>
              <a:t>28</a:t>
            </a:fld>
            <a:endParaRPr lang="en-US"/>
          </a:p>
        </p:txBody>
      </p:sp>
    </p:spTree>
    <p:extLst>
      <p:ext uri="{BB962C8B-B14F-4D97-AF65-F5344CB8AC3E}">
        <p14:creationId xmlns:p14="http://schemas.microsoft.com/office/powerpoint/2010/main" val="869806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p:cNvGrpSpPr>
            <a:grpSpLocks/>
          </p:cNvGrpSpPr>
          <p:nvPr/>
        </p:nvGrpSpPr>
        <p:grpSpPr bwMode="auto">
          <a:xfrm>
            <a:off x="0" y="0"/>
            <a:ext cx="9144000" cy="762000"/>
            <a:chOff x="0" y="0"/>
            <a:chExt cx="5760" cy="480"/>
          </a:xfrm>
        </p:grpSpPr>
        <p:sp>
          <p:nvSpPr>
            <p:cNvPr id="5" name="Rectangle 37"/>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Text Box 38"/>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err="1">
                  <a:solidFill>
                    <a:schemeClr val="bg1"/>
                  </a:solidFill>
                  <a:latin typeface="Palatino" charset="0"/>
                </a:rPr>
                <a:t>Wavefronts</a:t>
              </a:r>
              <a:r>
                <a:rPr lang="en-US" sz="3000" b="1" dirty="0">
                  <a:solidFill>
                    <a:schemeClr val="bg1"/>
                  </a:solidFill>
                  <a:latin typeface="Palatino" charset="0"/>
                </a:rPr>
                <a:t> and Rays</a:t>
              </a:r>
              <a:endParaRPr lang="en-US" sz="3000" dirty="0">
                <a:solidFill>
                  <a:schemeClr val="bg1"/>
                </a:solidFill>
                <a:latin typeface="Palatino" charset="0"/>
              </a:endParaRPr>
            </a:p>
          </p:txBody>
        </p:sp>
      </p:grpSp>
      <p:sp>
        <p:nvSpPr>
          <p:cNvPr id="3" name="Slide Number Placeholder 2"/>
          <p:cNvSpPr>
            <a:spLocks noGrp="1"/>
          </p:cNvSpPr>
          <p:nvPr>
            <p:ph type="sldNum" sz="quarter" idx="12"/>
          </p:nvPr>
        </p:nvSpPr>
        <p:spPr/>
        <p:txBody>
          <a:bodyPr/>
          <a:lstStyle/>
          <a:p>
            <a:fld id="{CDE01FA7-D98C-064B-927B-0D049AA95186}" type="slidenum">
              <a:rPr lang="en-US" smtClean="0"/>
              <a:pPr/>
              <a:t>2</a:t>
            </a:fld>
            <a:endParaRPr lang="en-US"/>
          </a:p>
        </p:txBody>
      </p:sp>
      <p:pic>
        <p:nvPicPr>
          <p:cNvPr id="2" name="Picture 1"/>
          <p:cNvPicPr>
            <a:picLocks noChangeAspect="1"/>
          </p:cNvPicPr>
          <p:nvPr/>
        </p:nvPicPr>
        <p:blipFill>
          <a:blip r:embed="rId2"/>
          <a:stretch>
            <a:fillRect/>
          </a:stretch>
        </p:blipFill>
        <p:spPr>
          <a:xfrm>
            <a:off x="150037" y="838200"/>
            <a:ext cx="4040963" cy="5615840"/>
          </a:xfrm>
          <a:prstGeom prst="rect">
            <a:avLst/>
          </a:prstGeom>
        </p:spPr>
      </p:pic>
      <p:sp>
        <p:nvSpPr>
          <p:cNvPr id="8" name="Rectangle 7"/>
          <p:cNvSpPr/>
          <p:nvPr/>
        </p:nvSpPr>
        <p:spPr>
          <a:xfrm>
            <a:off x="76200" y="6396335"/>
            <a:ext cx="4495800" cy="461665"/>
          </a:xfrm>
          <a:prstGeom prst="rect">
            <a:avLst/>
          </a:prstGeom>
        </p:spPr>
        <p:txBody>
          <a:bodyPr wrap="square">
            <a:spAutoFit/>
          </a:bodyPr>
          <a:lstStyle/>
          <a:p>
            <a:r>
              <a:rPr lang="en-US" sz="1200" dirty="0">
                <a:latin typeface="Calibri" charset="0"/>
                <a:ea typeface="Calibri" charset="0"/>
                <a:cs typeface="Calibri" charset="0"/>
                <a:hlinkClick r:id="rId3"/>
              </a:rPr>
              <a:t>http://</a:t>
            </a:r>
            <a:r>
              <a:rPr lang="en-US" sz="1200" dirty="0" smtClean="0">
                <a:latin typeface="Calibri" charset="0"/>
                <a:ea typeface="Calibri" charset="0"/>
                <a:cs typeface="Calibri" charset="0"/>
                <a:hlinkClick r:id="rId3"/>
              </a:rPr>
              <a:t>www.beaumontenterprise.com/news/article/Orange-County-man-finds-large-copperhead-snake-1619584.php#photo-1175225</a:t>
            </a:r>
            <a:endParaRPr lang="en-US" sz="1200" dirty="0" smtClean="0">
              <a:latin typeface="Calibri" charset="0"/>
              <a:ea typeface="Calibri" charset="0"/>
              <a:cs typeface="Calibri" charset="0"/>
            </a:endParaRPr>
          </a:p>
        </p:txBody>
      </p:sp>
      <p:sp>
        <p:nvSpPr>
          <p:cNvPr id="9" name="TextBox 8"/>
          <p:cNvSpPr txBox="1"/>
          <p:nvPr/>
        </p:nvSpPr>
        <p:spPr>
          <a:xfrm>
            <a:off x="4264837" y="838200"/>
            <a:ext cx="4779927" cy="830997"/>
          </a:xfrm>
          <a:prstGeom prst="rect">
            <a:avLst/>
          </a:prstGeom>
          <a:noFill/>
        </p:spPr>
        <p:txBody>
          <a:bodyPr wrap="square" rtlCol="0">
            <a:spAutoFit/>
          </a:bodyPr>
          <a:lstStyle/>
          <a:p>
            <a:pPr algn="ctr"/>
            <a:r>
              <a:rPr lang="en-US" b="1" dirty="0" smtClean="0">
                <a:latin typeface="Calibri" charset="0"/>
                <a:ea typeface="Calibri" charset="0"/>
                <a:cs typeface="Calibri" charset="0"/>
              </a:rPr>
              <a:t>This is a 6-foot copperhead.</a:t>
            </a:r>
          </a:p>
          <a:p>
            <a:pPr algn="ctr"/>
            <a:r>
              <a:rPr lang="en-US" b="1" dirty="0" smtClean="0">
                <a:latin typeface="Calibri" charset="0"/>
                <a:ea typeface="Calibri" charset="0"/>
                <a:cs typeface="Calibri" charset="0"/>
              </a:rPr>
              <a:t>True or false</a:t>
            </a:r>
            <a:r>
              <a:rPr lang="en-US" b="1" dirty="0" smtClean="0">
                <a:latin typeface="Calibri" charset="0"/>
                <a:ea typeface="Calibri" charset="0"/>
                <a:cs typeface="Calibri" charset="0"/>
              </a:rPr>
              <a:t>?</a:t>
            </a:r>
            <a:endParaRPr lang="en-US" b="1" dirty="0" smtClean="0">
              <a:latin typeface="Calibri" charset="0"/>
              <a:ea typeface="Calibri" charset="0"/>
              <a:cs typeface="Calibri" charset="0"/>
            </a:endParaRPr>
          </a:p>
        </p:txBody>
      </p:sp>
    </p:spTree>
    <p:extLst>
      <p:ext uri="{BB962C8B-B14F-4D97-AF65-F5344CB8AC3E}">
        <p14:creationId xmlns:p14="http://schemas.microsoft.com/office/powerpoint/2010/main" val="822429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 Box 4"/>
          <p:cNvSpPr txBox="1">
            <a:spLocks noChangeArrowheads="1"/>
          </p:cNvSpPr>
          <p:nvPr/>
        </p:nvSpPr>
        <p:spPr bwMode="auto">
          <a:xfrm>
            <a:off x="38100" y="1143000"/>
            <a:ext cx="3276600" cy="338554"/>
          </a:xfrm>
          <a:prstGeom prst="rect">
            <a:avLst/>
          </a:prstGeom>
          <a:solidFill>
            <a:srgbClr val="0000FF"/>
          </a:solidFill>
          <a:ln>
            <a:noFill/>
          </a:ln>
          <a:effectLst/>
          <a:extLst/>
        </p:spPr>
        <p:txBody>
          <a:bodyPr wrap="square">
            <a:spAutoFit/>
          </a:bodyPr>
          <a:lstStyle/>
          <a:p>
            <a:pPr>
              <a:spcBef>
                <a:spcPct val="50000"/>
              </a:spcBef>
            </a:pPr>
            <a:r>
              <a:rPr lang="en-US" sz="1600" b="1" dirty="0">
                <a:solidFill>
                  <a:srgbClr val="FFFFFF"/>
                </a:solidFill>
                <a:latin typeface="Palatino" charset="0"/>
                <a:sym typeface="Symbol" charset="0"/>
              </a:rPr>
              <a:t>Converging Lens  Object at 2f</a:t>
            </a:r>
          </a:p>
        </p:txBody>
      </p:sp>
      <p:pic>
        <p:nvPicPr>
          <p:cNvPr id="91141" name="Picture 5" descr="::Lenses:Lens_9_1.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3200"/>
            <a:ext cx="7924800" cy="232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7"/>
          <p:cNvGrpSpPr>
            <a:grpSpLocks/>
          </p:cNvGrpSpPr>
          <p:nvPr/>
        </p:nvGrpSpPr>
        <p:grpSpPr bwMode="auto">
          <a:xfrm>
            <a:off x="0" y="0"/>
            <a:ext cx="9144000" cy="762000"/>
            <a:chOff x="0" y="0"/>
            <a:chExt cx="5760" cy="480"/>
          </a:xfrm>
        </p:grpSpPr>
        <p:sp>
          <p:nvSpPr>
            <p:cNvPr id="6"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Ray Diagrams</a:t>
              </a:r>
              <a:endParaRPr lang="en-US" sz="3000" dirty="0">
                <a:solidFill>
                  <a:schemeClr val="bg1"/>
                </a:solidFill>
                <a:latin typeface="Palatino" charset="0"/>
              </a:endParaRPr>
            </a:p>
          </p:txBody>
        </p:sp>
      </p:grpSp>
      <p:sp>
        <p:nvSpPr>
          <p:cNvPr id="2" name="Slide Number Placeholder 1"/>
          <p:cNvSpPr>
            <a:spLocks noGrp="1"/>
          </p:cNvSpPr>
          <p:nvPr>
            <p:ph type="sldNum" sz="quarter" idx="12"/>
          </p:nvPr>
        </p:nvSpPr>
        <p:spPr/>
        <p:txBody>
          <a:bodyPr/>
          <a:lstStyle/>
          <a:p>
            <a:fld id="{1597F004-51C4-AD46-AD95-3ED2652F59C2}" type="slidenum">
              <a:rPr lang="en-US" smtClean="0"/>
              <a:pPr/>
              <a:t>29</a:t>
            </a:fld>
            <a:endParaRPr lang="en-US"/>
          </a:p>
        </p:txBody>
      </p:sp>
    </p:spTree>
    <p:extLst>
      <p:ext uri="{BB962C8B-B14F-4D97-AF65-F5344CB8AC3E}">
        <p14:creationId xmlns:p14="http://schemas.microsoft.com/office/powerpoint/2010/main" val="914492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3"/>
          <p:cNvSpPr txBox="1">
            <a:spLocks noChangeArrowheads="1"/>
          </p:cNvSpPr>
          <p:nvPr/>
        </p:nvSpPr>
        <p:spPr bwMode="auto">
          <a:xfrm>
            <a:off x="38100" y="1066800"/>
            <a:ext cx="4381500" cy="338554"/>
          </a:xfrm>
          <a:prstGeom prst="rect">
            <a:avLst/>
          </a:prstGeom>
          <a:solidFill>
            <a:srgbClr val="0000FF"/>
          </a:solidFill>
          <a:ln>
            <a:noFill/>
          </a:ln>
          <a:effectLst/>
          <a:extLst/>
        </p:spPr>
        <p:txBody>
          <a:bodyPr wrap="square">
            <a:spAutoFit/>
          </a:bodyPr>
          <a:lstStyle/>
          <a:p>
            <a:pPr algn="ctr">
              <a:spcBef>
                <a:spcPct val="50000"/>
              </a:spcBef>
            </a:pPr>
            <a:r>
              <a:rPr lang="en-US" sz="1600" b="1" dirty="0">
                <a:solidFill>
                  <a:srgbClr val="FFFFFF"/>
                </a:solidFill>
                <a:latin typeface="Palatino" charset="0"/>
                <a:sym typeface="Symbol" charset="0"/>
              </a:rPr>
              <a:t>Converging Lens  Object between f and 2f</a:t>
            </a:r>
          </a:p>
        </p:txBody>
      </p:sp>
      <p:pic>
        <p:nvPicPr>
          <p:cNvPr id="92165" name="Picture 5" descr="::Lenses:Lens_10_1.p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743200"/>
            <a:ext cx="8305800" cy="245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7"/>
          <p:cNvGrpSpPr>
            <a:grpSpLocks/>
          </p:cNvGrpSpPr>
          <p:nvPr/>
        </p:nvGrpSpPr>
        <p:grpSpPr bwMode="auto">
          <a:xfrm>
            <a:off x="0" y="0"/>
            <a:ext cx="9144000" cy="762000"/>
            <a:chOff x="0" y="0"/>
            <a:chExt cx="5760" cy="480"/>
          </a:xfrm>
        </p:grpSpPr>
        <p:sp>
          <p:nvSpPr>
            <p:cNvPr id="6"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Ray Diagrams</a:t>
              </a:r>
              <a:endParaRPr lang="en-US" sz="3000" dirty="0">
                <a:solidFill>
                  <a:schemeClr val="bg1"/>
                </a:solidFill>
                <a:latin typeface="Palatino" charset="0"/>
              </a:endParaRPr>
            </a:p>
          </p:txBody>
        </p:sp>
      </p:grpSp>
      <p:sp>
        <p:nvSpPr>
          <p:cNvPr id="2" name="Slide Number Placeholder 1"/>
          <p:cNvSpPr>
            <a:spLocks noGrp="1"/>
          </p:cNvSpPr>
          <p:nvPr>
            <p:ph type="sldNum" sz="quarter" idx="12"/>
          </p:nvPr>
        </p:nvSpPr>
        <p:spPr/>
        <p:txBody>
          <a:bodyPr/>
          <a:lstStyle/>
          <a:p>
            <a:fld id="{1597F004-51C4-AD46-AD95-3ED2652F59C2}" type="slidenum">
              <a:rPr lang="en-US" smtClean="0"/>
              <a:pPr/>
              <a:t>30</a:t>
            </a:fld>
            <a:endParaRPr lang="en-US"/>
          </a:p>
        </p:txBody>
      </p:sp>
    </p:spTree>
    <p:extLst>
      <p:ext uri="{BB962C8B-B14F-4D97-AF65-F5344CB8AC3E}">
        <p14:creationId xmlns:p14="http://schemas.microsoft.com/office/powerpoint/2010/main" val="4439871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0" y="1066800"/>
            <a:ext cx="4876800" cy="336550"/>
          </a:xfrm>
          <a:prstGeom prst="rect">
            <a:avLst/>
          </a:prstGeom>
          <a:solidFill>
            <a:srgbClr val="0000FF"/>
          </a:solidFill>
          <a:ln>
            <a:noFill/>
          </a:ln>
          <a:effectLst/>
          <a:extLst/>
        </p:spPr>
        <p:txBody>
          <a:bodyPr>
            <a:spAutoFit/>
          </a:bodyPr>
          <a:lstStyle/>
          <a:p>
            <a:pPr algn="ctr">
              <a:spcBef>
                <a:spcPct val="50000"/>
              </a:spcBef>
            </a:pPr>
            <a:r>
              <a:rPr lang="en-US" sz="1600" b="1" dirty="0">
                <a:solidFill>
                  <a:srgbClr val="FFFFFF"/>
                </a:solidFill>
                <a:latin typeface="Palatino" charset="0"/>
                <a:sym typeface="Symbol" charset="0"/>
              </a:rPr>
              <a:t>Converging Lens  Object between the lens and f</a:t>
            </a:r>
          </a:p>
        </p:txBody>
      </p:sp>
      <p:pic>
        <p:nvPicPr>
          <p:cNvPr id="93189" name="Picture 5" descr="::Lenses:Lens_11_1.p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57400"/>
            <a:ext cx="7391400" cy="420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7"/>
          <p:cNvGrpSpPr>
            <a:grpSpLocks/>
          </p:cNvGrpSpPr>
          <p:nvPr/>
        </p:nvGrpSpPr>
        <p:grpSpPr bwMode="auto">
          <a:xfrm>
            <a:off x="0" y="0"/>
            <a:ext cx="9144000" cy="762000"/>
            <a:chOff x="0" y="0"/>
            <a:chExt cx="5760" cy="480"/>
          </a:xfrm>
        </p:grpSpPr>
        <p:sp>
          <p:nvSpPr>
            <p:cNvPr id="6"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Ray Diagrams</a:t>
              </a:r>
              <a:endParaRPr lang="en-US" sz="3000" dirty="0">
                <a:solidFill>
                  <a:schemeClr val="bg1"/>
                </a:solidFill>
                <a:latin typeface="Palatino" charset="0"/>
              </a:endParaRPr>
            </a:p>
          </p:txBody>
        </p:sp>
      </p:grpSp>
      <p:sp>
        <p:nvSpPr>
          <p:cNvPr id="2" name="Slide Number Placeholder 1"/>
          <p:cNvSpPr>
            <a:spLocks noGrp="1"/>
          </p:cNvSpPr>
          <p:nvPr>
            <p:ph type="sldNum" sz="quarter" idx="12"/>
          </p:nvPr>
        </p:nvSpPr>
        <p:spPr/>
        <p:txBody>
          <a:bodyPr/>
          <a:lstStyle/>
          <a:p>
            <a:fld id="{1597F004-51C4-AD46-AD95-3ED2652F59C2}" type="slidenum">
              <a:rPr lang="en-US" smtClean="0"/>
              <a:pPr/>
              <a:t>31</a:t>
            </a:fld>
            <a:endParaRPr lang="en-US"/>
          </a:p>
        </p:txBody>
      </p:sp>
    </p:spTree>
    <p:extLst>
      <p:ext uri="{BB962C8B-B14F-4D97-AF65-F5344CB8AC3E}">
        <p14:creationId xmlns:p14="http://schemas.microsoft.com/office/powerpoint/2010/main" val="1733033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ext Box 3"/>
          <p:cNvSpPr txBox="1">
            <a:spLocks noChangeArrowheads="1"/>
          </p:cNvSpPr>
          <p:nvPr/>
        </p:nvSpPr>
        <p:spPr bwMode="auto">
          <a:xfrm>
            <a:off x="0" y="1066800"/>
            <a:ext cx="4876800" cy="336550"/>
          </a:xfrm>
          <a:prstGeom prst="rect">
            <a:avLst/>
          </a:prstGeom>
          <a:solidFill>
            <a:srgbClr val="0000FF"/>
          </a:solidFill>
          <a:ln>
            <a:noFill/>
          </a:ln>
          <a:effectLst/>
          <a:extLst/>
        </p:spPr>
        <p:txBody>
          <a:bodyPr>
            <a:spAutoFit/>
          </a:bodyPr>
          <a:lstStyle/>
          <a:p>
            <a:pPr algn="ctr">
              <a:spcBef>
                <a:spcPct val="50000"/>
              </a:spcBef>
            </a:pPr>
            <a:r>
              <a:rPr lang="en-US" sz="1600" b="1" dirty="0">
                <a:solidFill>
                  <a:srgbClr val="FFFFFF"/>
                </a:solidFill>
                <a:latin typeface="Palatino" charset="0"/>
                <a:sym typeface="Symbol" charset="0"/>
              </a:rPr>
              <a:t>Diverging Lens  Object between the lens and f</a:t>
            </a:r>
          </a:p>
        </p:txBody>
      </p:sp>
      <p:pic>
        <p:nvPicPr>
          <p:cNvPr id="94213" name="Picture 5" descr="::Lenses:Lens_12_1.p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438400"/>
            <a:ext cx="8763000"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27"/>
          <p:cNvGrpSpPr>
            <a:grpSpLocks/>
          </p:cNvGrpSpPr>
          <p:nvPr/>
        </p:nvGrpSpPr>
        <p:grpSpPr bwMode="auto">
          <a:xfrm>
            <a:off x="0" y="0"/>
            <a:ext cx="9144000" cy="762000"/>
            <a:chOff x="0" y="0"/>
            <a:chExt cx="5760" cy="480"/>
          </a:xfrm>
        </p:grpSpPr>
        <p:sp>
          <p:nvSpPr>
            <p:cNvPr id="6"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Ray Diagrams</a:t>
              </a:r>
              <a:endParaRPr lang="en-US" sz="3000" dirty="0">
                <a:solidFill>
                  <a:schemeClr val="bg1"/>
                </a:solidFill>
                <a:latin typeface="Palatino" charset="0"/>
              </a:endParaRPr>
            </a:p>
          </p:txBody>
        </p:sp>
      </p:grpSp>
      <p:sp>
        <p:nvSpPr>
          <p:cNvPr id="2" name="Slide Number Placeholder 1"/>
          <p:cNvSpPr>
            <a:spLocks noGrp="1"/>
          </p:cNvSpPr>
          <p:nvPr>
            <p:ph type="sldNum" sz="quarter" idx="12"/>
          </p:nvPr>
        </p:nvSpPr>
        <p:spPr/>
        <p:txBody>
          <a:bodyPr/>
          <a:lstStyle/>
          <a:p>
            <a:fld id="{1597F004-51C4-AD46-AD95-3ED2652F59C2}" type="slidenum">
              <a:rPr lang="en-US" smtClean="0"/>
              <a:pPr/>
              <a:t>32</a:t>
            </a:fld>
            <a:endParaRPr lang="en-US"/>
          </a:p>
        </p:txBody>
      </p:sp>
    </p:spTree>
    <p:extLst>
      <p:ext uri="{BB962C8B-B14F-4D97-AF65-F5344CB8AC3E}">
        <p14:creationId xmlns:p14="http://schemas.microsoft.com/office/powerpoint/2010/main" val="7756159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8073" y="2360605"/>
            <a:ext cx="5662930" cy="3185828"/>
          </a:xfrm>
          <a:prstGeom prst="rect">
            <a:avLst/>
          </a:prstGeom>
        </p:spPr>
      </p:pic>
      <p:grpSp>
        <p:nvGrpSpPr>
          <p:cNvPr id="35875" name="Group 35"/>
          <p:cNvGrpSpPr>
            <a:grpSpLocks/>
          </p:cNvGrpSpPr>
          <p:nvPr/>
        </p:nvGrpSpPr>
        <p:grpSpPr bwMode="auto">
          <a:xfrm>
            <a:off x="0" y="0"/>
            <a:ext cx="9144000" cy="762000"/>
            <a:chOff x="0" y="0"/>
            <a:chExt cx="5760" cy="480"/>
          </a:xfrm>
        </p:grpSpPr>
        <p:sp>
          <p:nvSpPr>
            <p:cNvPr id="35876" name="Rectangle 3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877" name="Text Box 37"/>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Concept Check</a:t>
              </a:r>
              <a:endParaRPr lang="en-US" sz="3000" dirty="0">
                <a:solidFill>
                  <a:schemeClr val="bg1"/>
                </a:solidFill>
                <a:latin typeface="Palatino" charset="0"/>
              </a:endParaRPr>
            </a:p>
          </p:txBody>
        </p:sp>
      </p:grpSp>
      <p:sp>
        <p:nvSpPr>
          <p:cNvPr id="3" name="Rectangle 2"/>
          <p:cNvSpPr/>
          <p:nvPr/>
        </p:nvSpPr>
        <p:spPr>
          <a:xfrm>
            <a:off x="533400" y="838200"/>
            <a:ext cx="8153400" cy="4154984"/>
          </a:xfrm>
          <a:prstGeom prst="rect">
            <a:avLst/>
          </a:prstGeom>
        </p:spPr>
        <p:txBody>
          <a:bodyPr wrap="square">
            <a:spAutoFit/>
          </a:bodyPr>
          <a:lstStyle/>
          <a:p>
            <a:r>
              <a:rPr lang="en-US" dirty="0" smtClean="0"/>
              <a:t>Question 1:</a:t>
            </a:r>
          </a:p>
          <a:p>
            <a:r>
              <a:rPr lang="en-US" dirty="0"/>
              <a:t>A ray </a:t>
            </a:r>
            <a:r>
              <a:rPr lang="en-US" i="1" dirty="0"/>
              <a:t>AB</a:t>
            </a:r>
            <a:r>
              <a:rPr lang="en-US" dirty="0"/>
              <a:t>, parallel to the central axis, is incident on a lens of focal length </a:t>
            </a:r>
            <a:r>
              <a:rPr lang="en-US" i="1" dirty="0"/>
              <a:t>f</a:t>
            </a:r>
            <a:r>
              <a:rPr lang="en-US" dirty="0"/>
              <a:t> as shown in the figure. Which of the lines shown best represents the direction of the ray after refraction</a:t>
            </a:r>
            <a:r>
              <a:rPr lang="en-US" dirty="0" smtClean="0"/>
              <a:t>?</a:t>
            </a:r>
          </a:p>
          <a:p>
            <a:endParaRPr lang="en-US" dirty="0" smtClean="0"/>
          </a:p>
          <a:p>
            <a:r>
              <a:rPr lang="en-US" dirty="0" smtClean="0"/>
              <a:t>Answer:</a:t>
            </a:r>
            <a:r>
              <a:rPr lang="en-US" dirty="0"/>
              <a:t>	</a:t>
            </a:r>
          </a:p>
          <a:p>
            <a:pPr marL="457200" indent="-457200">
              <a:buFont typeface="+mj-lt"/>
              <a:buAutoNum type="alphaLcPeriod"/>
            </a:pPr>
            <a:r>
              <a:rPr lang="en-US" dirty="0" smtClean="0"/>
              <a:t>1</a:t>
            </a:r>
            <a:endParaRPr lang="en-US" dirty="0"/>
          </a:p>
          <a:p>
            <a:pPr marL="457200" indent="-457200">
              <a:buFont typeface="+mj-lt"/>
              <a:buAutoNum type="alphaLcPeriod"/>
            </a:pPr>
            <a:r>
              <a:rPr lang="en-US" dirty="0"/>
              <a:t>2</a:t>
            </a:r>
          </a:p>
          <a:p>
            <a:pPr marL="457200" indent="-457200">
              <a:buFont typeface="+mj-lt"/>
              <a:buAutoNum type="alphaLcPeriod"/>
            </a:pPr>
            <a:r>
              <a:rPr lang="en-US" dirty="0" smtClean="0"/>
              <a:t>3</a:t>
            </a:r>
            <a:endParaRPr lang="en-US" dirty="0"/>
          </a:p>
          <a:p>
            <a:pPr marL="457200" indent="-457200">
              <a:buFont typeface="+mj-lt"/>
              <a:buAutoNum type="alphaLcPeriod"/>
            </a:pPr>
            <a:r>
              <a:rPr lang="en-US" dirty="0" smtClean="0"/>
              <a:t>4</a:t>
            </a:r>
            <a:endParaRPr lang="en-US" dirty="0"/>
          </a:p>
          <a:p>
            <a:pPr marL="457200" indent="-457200">
              <a:buFont typeface="+mj-lt"/>
              <a:buAutoNum type="alphaLcPeriod"/>
            </a:pPr>
            <a:r>
              <a:rPr lang="en-US" dirty="0" smtClean="0"/>
              <a:t>5</a:t>
            </a:r>
          </a:p>
        </p:txBody>
      </p:sp>
      <p:sp>
        <p:nvSpPr>
          <p:cNvPr id="7" name="Slide Number Placeholder 6"/>
          <p:cNvSpPr>
            <a:spLocks noGrp="1"/>
          </p:cNvSpPr>
          <p:nvPr>
            <p:ph type="sldNum" sz="quarter" idx="12"/>
          </p:nvPr>
        </p:nvSpPr>
        <p:spPr/>
        <p:txBody>
          <a:bodyPr/>
          <a:lstStyle/>
          <a:p>
            <a:fld id="{1597F004-51C4-AD46-AD95-3ED2652F59C2}" type="slidenum">
              <a:rPr lang="en-US" smtClean="0"/>
              <a:pPr/>
              <a:t>33</a:t>
            </a:fld>
            <a:endParaRPr lang="en-US"/>
          </a:p>
        </p:txBody>
      </p:sp>
    </p:spTree>
    <p:extLst>
      <p:ext uri="{BB962C8B-B14F-4D97-AF65-F5344CB8AC3E}">
        <p14:creationId xmlns:p14="http://schemas.microsoft.com/office/powerpoint/2010/main" val="55222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981627" y="2286000"/>
            <a:ext cx="5488148" cy="3317511"/>
          </a:xfrm>
          <a:prstGeom prst="rect">
            <a:avLst/>
          </a:prstGeom>
        </p:spPr>
      </p:pic>
      <p:grpSp>
        <p:nvGrpSpPr>
          <p:cNvPr id="35875" name="Group 35"/>
          <p:cNvGrpSpPr>
            <a:grpSpLocks/>
          </p:cNvGrpSpPr>
          <p:nvPr/>
        </p:nvGrpSpPr>
        <p:grpSpPr bwMode="auto">
          <a:xfrm>
            <a:off x="0" y="0"/>
            <a:ext cx="9144000" cy="762000"/>
            <a:chOff x="0" y="0"/>
            <a:chExt cx="5760" cy="480"/>
          </a:xfrm>
        </p:grpSpPr>
        <p:sp>
          <p:nvSpPr>
            <p:cNvPr id="35876" name="Rectangle 3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877" name="Text Box 37"/>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a:solidFill>
                    <a:schemeClr val="bg1"/>
                  </a:solidFill>
                  <a:latin typeface="Palatino" charset="0"/>
                </a:rPr>
                <a:t>Concept Check</a:t>
              </a:r>
              <a:endParaRPr lang="en-US" sz="3000" dirty="0">
                <a:solidFill>
                  <a:schemeClr val="bg1"/>
                </a:solidFill>
                <a:latin typeface="Palatino" charset="0"/>
              </a:endParaRPr>
            </a:p>
          </p:txBody>
        </p:sp>
      </p:grpSp>
      <p:sp>
        <p:nvSpPr>
          <p:cNvPr id="3" name="Rectangle 2"/>
          <p:cNvSpPr/>
          <p:nvPr/>
        </p:nvSpPr>
        <p:spPr>
          <a:xfrm>
            <a:off x="533400" y="838200"/>
            <a:ext cx="8458200" cy="4154984"/>
          </a:xfrm>
          <a:prstGeom prst="rect">
            <a:avLst/>
          </a:prstGeom>
        </p:spPr>
        <p:txBody>
          <a:bodyPr wrap="square">
            <a:spAutoFit/>
          </a:bodyPr>
          <a:lstStyle/>
          <a:p>
            <a:r>
              <a:rPr lang="en-US" dirty="0" smtClean="0"/>
              <a:t>Question 2:</a:t>
            </a:r>
          </a:p>
          <a:p>
            <a:r>
              <a:rPr lang="en-US" dirty="0"/>
              <a:t>A ray </a:t>
            </a:r>
            <a:r>
              <a:rPr lang="en-US" i="1" dirty="0"/>
              <a:t>AB</a:t>
            </a:r>
            <a:r>
              <a:rPr lang="en-US" dirty="0"/>
              <a:t>, parallel to the central axis, is incident on a lens of focal length </a:t>
            </a:r>
            <a:r>
              <a:rPr lang="en-US" i="1" dirty="0"/>
              <a:t>f</a:t>
            </a:r>
            <a:r>
              <a:rPr lang="en-US" dirty="0"/>
              <a:t> as shown in the figure. Which of the lines shown best represents the direction of the ray after refraction?</a:t>
            </a:r>
          </a:p>
          <a:p>
            <a:endParaRPr lang="en-US" dirty="0" smtClean="0"/>
          </a:p>
          <a:p>
            <a:r>
              <a:rPr lang="en-US" dirty="0" smtClean="0"/>
              <a:t>Answer:</a:t>
            </a:r>
            <a:r>
              <a:rPr lang="en-US" dirty="0"/>
              <a:t>	</a:t>
            </a:r>
          </a:p>
          <a:p>
            <a:pPr marL="457200" indent="-457200">
              <a:buFont typeface="+mj-lt"/>
              <a:buAutoNum type="alphaLcPeriod"/>
            </a:pPr>
            <a:r>
              <a:rPr lang="en-US" dirty="0" smtClean="0"/>
              <a:t>1</a:t>
            </a:r>
            <a:endParaRPr lang="en-US" dirty="0"/>
          </a:p>
          <a:p>
            <a:pPr marL="457200" indent="-457200">
              <a:buFont typeface="+mj-lt"/>
              <a:buAutoNum type="alphaLcPeriod"/>
            </a:pPr>
            <a:r>
              <a:rPr lang="en-US" dirty="0" smtClean="0"/>
              <a:t>2</a:t>
            </a:r>
            <a:endParaRPr lang="en-US" dirty="0"/>
          </a:p>
          <a:p>
            <a:pPr marL="457200" indent="-457200">
              <a:buFont typeface="+mj-lt"/>
              <a:buAutoNum type="alphaLcPeriod"/>
            </a:pPr>
            <a:r>
              <a:rPr lang="en-US" dirty="0" smtClean="0"/>
              <a:t>3</a:t>
            </a:r>
            <a:endParaRPr lang="en-US" dirty="0"/>
          </a:p>
          <a:p>
            <a:pPr marL="457200" indent="-457200">
              <a:buFont typeface="+mj-lt"/>
              <a:buAutoNum type="alphaLcPeriod"/>
            </a:pPr>
            <a:r>
              <a:rPr lang="en-US" dirty="0" smtClean="0"/>
              <a:t>4</a:t>
            </a:r>
            <a:endParaRPr lang="en-US" dirty="0"/>
          </a:p>
          <a:p>
            <a:pPr marL="457200" indent="-457200">
              <a:buFont typeface="+mj-lt"/>
              <a:buAutoNum type="alphaLcPeriod"/>
            </a:pPr>
            <a:r>
              <a:rPr lang="en-US" dirty="0" smtClean="0"/>
              <a:t>5</a:t>
            </a:r>
          </a:p>
        </p:txBody>
      </p:sp>
      <p:sp>
        <p:nvSpPr>
          <p:cNvPr id="5" name="Slide Number Placeholder 4"/>
          <p:cNvSpPr>
            <a:spLocks noGrp="1"/>
          </p:cNvSpPr>
          <p:nvPr>
            <p:ph type="sldNum" sz="quarter" idx="12"/>
          </p:nvPr>
        </p:nvSpPr>
        <p:spPr/>
        <p:txBody>
          <a:bodyPr/>
          <a:lstStyle/>
          <a:p>
            <a:fld id="{1597F004-51C4-AD46-AD95-3ED2652F59C2}" type="slidenum">
              <a:rPr lang="en-US" smtClean="0"/>
              <a:pPr/>
              <a:t>34</a:t>
            </a:fld>
            <a:endParaRPr lang="en-US"/>
          </a:p>
        </p:txBody>
      </p:sp>
    </p:spTree>
    <p:extLst>
      <p:ext uri="{BB962C8B-B14F-4D97-AF65-F5344CB8AC3E}">
        <p14:creationId xmlns:p14="http://schemas.microsoft.com/office/powerpoint/2010/main" val="1942635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75" name="Group 35"/>
          <p:cNvGrpSpPr>
            <a:grpSpLocks/>
          </p:cNvGrpSpPr>
          <p:nvPr/>
        </p:nvGrpSpPr>
        <p:grpSpPr bwMode="auto">
          <a:xfrm>
            <a:off x="0" y="0"/>
            <a:ext cx="9144000" cy="762000"/>
            <a:chOff x="0" y="0"/>
            <a:chExt cx="5760" cy="480"/>
          </a:xfrm>
        </p:grpSpPr>
        <p:sp>
          <p:nvSpPr>
            <p:cNvPr id="35876" name="Rectangle 3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877" name="Text Box 37"/>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a:solidFill>
                    <a:schemeClr val="bg1"/>
                  </a:solidFill>
                  <a:latin typeface="Palatino" charset="0"/>
                </a:rPr>
                <a:t>Concept Check</a:t>
              </a:r>
              <a:endParaRPr lang="en-US" sz="3000" dirty="0">
                <a:solidFill>
                  <a:schemeClr val="bg1"/>
                </a:solidFill>
                <a:latin typeface="Palatino" charset="0"/>
              </a:endParaRPr>
            </a:p>
          </p:txBody>
        </p:sp>
      </p:grpSp>
      <p:sp>
        <p:nvSpPr>
          <p:cNvPr id="3" name="Rectangle 2"/>
          <p:cNvSpPr/>
          <p:nvPr/>
        </p:nvSpPr>
        <p:spPr>
          <a:xfrm>
            <a:off x="533400" y="834654"/>
            <a:ext cx="8458200" cy="3785652"/>
          </a:xfrm>
          <a:prstGeom prst="rect">
            <a:avLst/>
          </a:prstGeom>
        </p:spPr>
        <p:txBody>
          <a:bodyPr wrap="square">
            <a:spAutoFit/>
          </a:bodyPr>
          <a:lstStyle/>
          <a:p>
            <a:r>
              <a:rPr lang="en-US" dirty="0" smtClean="0"/>
              <a:t>Question 3:</a:t>
            </a:r>
          </a:p>
          <a:p>
            <a:r>
              <a:rPr lang="en-US" dirty="0"/>
              <a:t>A converging lens has a focal length </a:t>
            </a:r>
            <a:r>
              <a:rPr lang="en-US" i="1" dirty="0"/>
              <a:t>f</a:t>
            </a:r>
            <a:r>
              <a:rPr lang="en-US" dirty="0"/>
              <a:t>. The only way to get a magnification of –1 is to	</a:t>
            </a:r>
          </a:p>
          <a:p>
            <a:endParaRPr lang="en-US" dirty="0" smtClean="0"/>
          </a:p>
          <a:p>
            <a:r>
              <a:rPr lang="en-US" dirty="0" smtClean="0"/>
              <a:t>Answer:</a:t>
            </a:r>
            <a:r>
              <a:rPr lang="en-US" dirty="0"/>
              <a:t>	</a:t>
            </a:r>
          </a:p>
          <a:p>
            <a:pPr marL="457200" indent="-457200">
              <a:buFont typeface="+mj-lt"/>
              <a:buAutoNum type="alphaLcPeriod"/>
            </a:pPr>
            <a:r>
              <a:rPr lang="en-US" dirty="0"/>
              <a:t>place a real object at the focal point</a:t>
            </a:r>
            <a:r>
              <a:rPr lang="en-US" dirty="0" smtClean="0"/>
              <a:t>.</a:t>
            </a:r>
          </a:p>
          <a:p>
            <a:pPr marL="457200" indent="-457200">
              <a:buFont typeface="+mj-lt"/>
              <a:buAutoNum type="alphaLcPeriod"/>
            </a:pPr>
            <a:r>
              <a:rPr lang="en-US" dirty="0"/>
              <a:t>place a real object at a distance 2</a:t>
            </a:r>
            <a:r>
              <a:rPr lang="en-US" i="1" dirty="0"/>
              <a:t>f</a:t>
            </a:r>
            <a:r>
              <a:rPr lang="en-US" dirty="0"/>
              <a:t> from the lens</a:t>
            </a:r>
            <a:r>
              <a:rPr lang="en-US" dirty="0" smtClean="0"/>
              <a:t>.</a:t>
            </a:r>
          </a:p>
          <a:p>
            <a:pPr marL="457200" indent="-457200">
              <a:buFont typeface="+mj-lt"/>
              <a:buAutoNum type="alphaLcPeriod"/>
            </a:pPr>
            <a:r>
              <a:rPr lang="en-US" dirty="0"/>
              <a:t>place a virtual object at a distance 2</a:t>
            </a:r>
            <a:r>
              <a:rPr lang="en-US" i="1" dirty="0"/>
              <a:t>f</a:t>
            </a:r>
            <a:r>
              <a:rPr lang="en-US" dirty="0"/>
              <a:t> from the lens</a:t>
            </a:r>
            <a:r>
              <a:rPr lang="en-US" dirty="0" smtClean="0"/>
              <a:t>.</a:t>
            </a:r>
          </a:p>
          <a:p>
            <a:pPr marL="457200" indent="-457200">
              <a:buFont typeface="+mj-lt"/>
              <a:buAutoNum type="alphaLcPeriod"/>
            </a:pPr>
            <a:r>
              <a:rPr lang="en-US" dirty="0"/>
              <a:t>Magnifications for a converging lens can never be negative</a:t>
            </a:r>
            <a:r>
              <a:rPr lang="en-US" dirty="0" smtClean="0"/>
              <a:t>.</a:t>
            </a:r>
          </a:p>
          <a:p>
            <a:pPr marL="457200" indent="-457200">
              <a:buFont typeface="+mj-lt"/>
              <a:buAutoNum type="alphaLcPeriod"/>
            </a:pPr>
            <a:r>
              <a:rPr lang="en-US" dirty="0"/>
              <a:t>None of these are correct</a:t>
            </a:r>
            <a:r>
              <a:rPr lang="en-US" dirty="0" smtClean="0"/>
              <a:t>.</a:t>
            </a:r>
          </a:p>
        </p:txBody>
      </p:sp>
      <p:sp>
        <p:nvSpPr>
          <p:cNvPr id="5" name="Slide Number Placeholder 4"/>
          <p:cNvSpPr>
            <a:spLocks noGrp="1"/>
          </p:cNvSpPr>
          <p:nvPr>
            <p:ph type="sldNum" sz="quarter" idx="12"/>
          </p:nvPr>
        </p:nvSpPr>
        <p:spPr/>
        <p:txBody>
          <a:bodyPr/>
          <a:lstStyle/>
          <a:p>
            <a:fld id="{1597F004-51C4-AD46-AD95-3ED2652F59C2}" type="slidenum">
              <a:rPr lang="en-US" smtClean="0"/>
              <a:pPr/>
              <a:t>35</a:t>
            </a:fld>
            <a:endParaRPr lang="en-US"/>
          </a:p>
        </p:txBody>
      </p:sp>
    </p:spTree>
    <p:extLst>
      <p:ext uri="{BB962C8B-B14F-4D97-AF65-F5344CB8AC3E}">
        <p14:creationId xmlns:p14="http://schemas.microsoft.com/office/powerpoint/2010/main" val="167326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75" name="Group 35"/>
          <p:cNvGrpSpPr>
            <a:grpSpLocks/>
          </p:cNvGrpSpPr>
          <p:nvPr/>
        </p:nvGrpSpPr>
        <p:grpSpPr bwMode="auto">
          <a:xfrm>
            <a:off x="0" y="0"/>
            <a:ext cx="9144000" cy="762000"/>
            <a:chOff x="0" y="0"/>
            <a:chExt cx="5760" cy="480"/>
          </a:xfrm>
        </p:grpSpPr>
        <p:sp>
          <p:nvSpPr>
            <p:cNvPr id="35876" name="Rectangle 3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877" name="Text Box 37"/>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a:solidFill>
                    <a:schemeClr val="bg1"/>
                  </a:solidFill>
                  <a:latin typeface="Palatino" charset="0"/>
                </a:rPr>
                <a:t>Concept Check</a:t>
              </a:r>
              <a:endParaRPr lang="en-US" sz="3000" dirty="0">
                <a:solidFill>
                  <a:schemeClr val="bg1"/>
                </a:solidFill>
                <a:latin typeface="Palatino" charset="0"/>
              </a:endParaRPr>
            </a:p>
          </p:txBody>
        </p:sp>
      </p:grpSp>
      <p:sp>
        <p:nvSpPr>
          <p:cNvPr id="3" name="Rectangle 2"/>
          <p:cNvSpPr/>
          <p:nvPr/>
        </p:nvSpPr>
        <p:spPr>
          <a:xfrm>
            <a:off x="533400" y="838200"/>
            <a:ext cx="8249656" cy="4154984"/>
          </a:xfrm>
          <a:prstGeom prst="rect">
            <a:avLst/>
          </a:prstGeom>
        </p:spPr>
        <p:txBody>
          <a:bodyPr wrap="square">
            <a:spAutoFit/>
          </a:bodyPr>
          <a:lstStyle/>
          <a:p>
            <a:r>
              <a:rPr lang="en-US" dirty="0" smtClean="0"/>
              <a:t>Question 4:</a:t>
            </a:r>
          </a:p>
          <a:p>
            <a:r>
              <a:rPr lang="en-US" dirty="0"/>
              <a:t>The lens shown below has two surfaces with radii of curvature 15 and 20 cm. It is made of a material with index of refraction 1.65. Its focal length is:</a:t>
            </a:r>
          </a:p>
          <a:p>
            <a:endParaRPr lang="en-US" dirty="0" smtClean="0"/>
          </a:p>
          <a:p>
            <a:r>
              <a:rPr lang="en-US" dirty="0" smtClean="0"/>
              <a:t>Answer:</a:t>
            </a:r>
            <a:r>
              <a:rPr lang="en-US" dirty="0"/>
              <a:t>	</a:t>
            </a:r>
          </a:p>
          <a:p>
            <a:pPr marL="457200" indent="-457200">
              <a:buFont typeface="+mj-lt"/>
              <a:buAutoNum type="alphaLcPeriod"/>
            </a:pPr>
            <a:r>
              <a:rPr lang="en-US" dirty="0" smtClean="0"/>
              <a:t>92 cm</a:t>
            </a:r>
            <a:endParaRPr lang="en-US" dirty="0"/>
          </a:p>
          <a:p>
            <a:pPr marL="457200" indent="-457200">
              <a:buFont typeface="+mj-lt"/>
              <a:buAutoNum type="alphaLcPeriod"/>
            </a:pPr>
            <a:r>
              <a:rPr lang="en-US" dirty="0" smtClean="0"/>
              <a:t>-92 cm</a:t>
            </a:r>
            <a:endParaRPr lang="en-US" dirty="0"/>
          </a:p>
          <a:p>
            <a:pPr marL="457200" indent="-457200">
              <a:buFont typeface="+mj-lt"/>
              <a:buAutoNum type="alphaLcPeriod"/>
            </a:pPr>
            <a:r>
              <a:rPr lang="en-US" dirty="0" smtClean="0"/>
              <a:t>13 cm</a:t>
            </a:r>
            <a:endParaRPr lang="en-US" dirty="0"/>
          </a:p>
          <a:p>
            <a:pPr marL="457200" indent="-457200">
              <a:buFont typeface="+mj-lt"/>
              <a:buAutoNum type="alphaLcPeriod"/>
            </a:pPr>
            <a:r>
              <a:rPr lang="en-US" dirty="0" smtClean="0"/>
              <a:t>-13 cm</a:t>
            </a:r>
            <a:endParaRPr lang="en-US" dirty="0"/>
          </a:p>
          <a:p>
            <a:pPr marL="457200" indent="-457200">
              <a:buFont typeface="+mj-lt"/>
              <a:buAutoNum type="alphaLcPeriod"/>
            </a:pPr>
            <a:r>
              <a:rPr lang="en-US" dirty="0" smtClean="0"/>
              <a:t>0.011 cm</a:t>
            </a:r>
            <a:endParaRPr lang="en-US" dirty="0"/>
          </a:p>
        </p:txBody>
      </p:sp>
      <p:pic>
        <p:nvPicPr>
          <p:cNvPr id="2" name="Picture 1"/>
          <p:cNvPicPr>
            <a:picLocks noChangeAspect="1"/>
          </p:cNvPicPr>
          <p:nvPr/>
        </p:nvPicPr>
        <p:blipFill>
          <a:blip r:embed="rId2"/>
          <a:stretch>
            <a:fillRect/>
          </a:stretch>
        </p:blipFill>
        <p:spPr>
          <a:xfrm>
            <a:off x="4844227" y="2411733"/>
            <a:ext cx="2038584" cy="2982626"/>
          </a:xfrm>
          <a:prstGeom prst="rect">
            <a:avLst/>
          </a:prstGeom>
        </p:spPr>
      </p:pic>
      <p:sp>
        <p:nvSpPr>
          <p:cNvPr id="6" name="Slide Number Placeholder 5"/>
          <p:cNvSpPr>
            <a:spLocks noGrp="1"/>
          </p:cNvSpPr>
          <p:nvPr>
            <p:ph type="sldNum" sz="quarter" idx="12"/>
          </p:nvPr>
        </p:nvSpPr>
        <p:spPr/>
        <p:txBody>
          <a:bodyPr/>
          <a:lstStyle/>
          <a:p>
            <a:fld id="{1597F004-51C4-AD46-AD95-3ED2652F59C2}" type="slidenum">
              <a:rPr lang="en-US" smtClean="0"/>
              <a:pPr/>
              <a:t>36</a:t>
            </a:fld>
            <a:endParaRPr lang="en-US"/>
          </a:p>
        </p:txBody>
      </p:sp>
    </p:spTree>
    <p:extLst>
      <p:ext uri="{BB962C8B-B14F-4D97-AF65-F5344CB8AC3E}">
        <p14:creationId xmlns:p14="http://schemas.microsoft.com/office/powerpoint/2010/main" val="127579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75" name="Group 35"/>
          <p:cNvGrpSpPr>
            <a:grpSpLocks/>
          </p:cNvGrpSpPr>
          <p:nvPr/>
        </p:nvGrpSpPr>
        <p:grpSpPr bwMode="auto">
          <a:xfrm>
            <a:off x="0" y="0"/>
            <a:ext cx="9144000" cy="762000"/>
            <a:chOff x="0" y="0"/>
            <a:chExt cx="5760" cy="480"/>
          </a:xfrm>
        </p:grpSpPr>
        <p:sp>
          <p:nvSpPr>
            <p:cNvPr id="35876" name="Rectangle 3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877" name="Text Box 37"/>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a:solidFill>
                    <a:schemeClr val="bg1"/>
                  </a:solidFill>
                  <a:latin typeface="Palatino" charset="0"/>
                </a:rPr>
                <a:t>Concept Check</a:t>
              </a:r>
              <a:endParaRPr lang="en-US" sz="3000" dirty="0">
                <a:solidFill>
                  <a:schemeClr val="bg1"/>
                </a:solidFill>
                <a:latin typeface="Palatino" charset="0"/>
              </a:endParaRPr>
            </a:p>
          </p:txBody>
        </p:sp>
      </p:grpSp>
      <p:sp>
        <p:nvSpPr>
          <p:cNvPr id="3" name="Rectangle 2"/>
          <p:cNvSpPr/>
          <p:nvPr/>
        </p:nvSpPr>
        <p:spPr>
          <a:xfrm>
            <a:off x="533400" y="838200"/>
            <a:ext cx="8458200" cy="4154984"/>
          </a:xfrm>
          <a:prstGeom prst="rect">
            <a:avLst/>
          </a:prstGeom>
        </p:spPr>
        <p:txBody>
          <a:bodyPr wrap="square">
            <a:spAutoFit/>
          </a:bodyPr>
          <a:lstStyle/>
          <a:p>
            <a:r>
              <a:rPr lang="en-US" dirty="0" smtClean="0"/>
              <a:t>Question 5:</a:t>
            </a:r>
          </a:p>
          <a:p>
            <a:r>
              <a:rPr lang="en-US" dirty="0"/>
              <a:t>When an object is placed 10 cm from a lens, it produces a real image 30 cm from the lens. If the object is moved to a distance 5 cm from the lens, the image it produces is:	</a:t>
            </a:r>
          </a:p>
          <a:p>
            <a:endParaRPr lang="en-US" dirty="0" smtClean="0"/>
          </a:p>
          <a:p>
            <a:r>
              <a:rPr lang="en-US" dirty="0" smtClean="0"/>
              <a:t>Answer:</a:t>
            </a:r>
            <a:r>
              <a:rPr lang="en-US" dirty="0"/>
              <a:t>	</a:t>
            </a:r>
          </a:p>
          <a:p>
            <a:pPr marL="457200" indent="-457200">
              <a:buFont typeface="+mj-lt"/>
              <a:buAutoNum type="alphaLcPeriod"/>
            </a:pPr>
            <a:r>
              <a:rPr lang="en-US" dirty="0"/>
              <a:t>real, upright, and </a:t>
            </a:r>
            <a:r>
              <a:rPr lang="en-US" dirty="0" smtClean="0"/>
              <a:t>enlarged</a:t>
            </a:r>
          </a:p>
          <a:p>
            <a:pPr marL="457200" indent="-457200">
              <a:buFont typeface="+mj-lt"/>
              <a:buAutoNum type="alphaLcPeriod"/>
            </a:pPr>
            <a:r>
              <a:rPr lang="en-US" dirty="0"/>
              <a:t>virtual, upright, and </a:t>
            </a:r>
            <a:r>
              <a:rPr lang="en-US" dirty="0" smtClean="0"/>
              <a:t>enlarged</a:t>
            </a:r>
          </a:p>
          <a:p>
            <a:pPr marL="457200" indent="-457200">
              <a:buFont typeface="+mj-lt"/>
              <a:buAutoNum type="alphaLcPeriod"/>
            </a:pPr>
            <a:r>
              <a:rPr lang="en-US" dirty="0"/>
              <a:t>real, inverted, and </a:t>
            </a:r>
            <a:r>
              <a:rPr lang="en-US" dirty="0" smtClean="0"/>
              <a:t>reduced</a:t>
            </a:r>
          </a:p>
          <a:p>
            <a:pPr marL="457200" indent="-457200">
              <a:buFont typeface="+mj-lt"/>
              <a:buAutoNum type="alphaLcPeriod"/>
            </a:pPr>
            <a:r>
              <a:rPr lang="en-US" dirty="0"/>
              <a:t>virtual, inverted, and </a:t>
            </a:r>
            <a:r>
              <a:rPr lang="en-US" dirty="0" smtClean="0"/>
              <a:t>reduced</a:t>
            </a:r>
          </a:p>
          <a:p>
            <a:pPr marL="457200" indent="-457200">
              <a:buFont typeface="+mj-lt"/>
              <a:buAutoNum type="alphaLcPeriod"/>
            </a:pPr>
            <a:r>
              <a:rPr lang="en-US" dirty="0"/>
              <a:t>real, inverted, and </a:t>
            </a:r>
            <a:r>
              <a:rPr lang="en-US" dirty="0" smtClean="0"/>
              <a:t>enlarged</a:t>
            </a:r>
            <a:endParaRPr lang="en-US" dirty="0"/>
          </a:p>
        </p:txBody>
      </p:sp>
      <p:sp>
        <p:nvSpPr>
          <p:cNvPr id="5" name="Slide Number Placeholder 4"/>
          <p:cNvSpPr>
            <a:spLocks noGrp="1"/>
          </p:cNvSpPr>
          <p:nvPr>
            <p:ph type="sldNum" sz="quarter" idx="12"/>
          </p:nvPr>
        </p:nvSpPr>
        <p:spPr/>
        <p:txBody>
          <a:bodyPr/>
          <a:lstStyle/>
          <a:p>
            <a:fld id="{1597F004-51C4-AD46-AD95-3ED2652F59C2}" type="slidenum">
              <a:rPr lang="en-US" smtClean="0"/>
              <a:pPr/>
              <a:t>37</a:t>
            </a:fld>
            <a:endParaRPr lang="en-US"/>
          </a:p>
        </p:txBody>
      </p:sp>
    </p:spTree>
    <p:extLst>
      <p:ext uri="{BB962C8B-B14F-4D97-AF65-F5344CB8AC3E}">
        <p14:creationId xmlns:p14="http://schemas.microsoft.com/office/powerpoint/2010/main" val="1756151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Table23-02"/>
          <p:cNvPicPr>
            <a:picLocks noChangeAspect="1" noChangeArrowheads="1"/>
          </p:cNvPicPr>
          <p:nvPr/>
        </p:nvPicPr>
        <p:blipFill>
          <a:blip r:embed="rId2">
            <a:extLst>
              <a:ext uri="{28A0092B-C50C-407E-A947-70E740481C1C}">
                <a14:useLocalDpi xmlns:a14="http://schemas.microsoft.com/office/drawing/2010/main" val="0"/>
              </a:ext>
            </a:extLst>
          </a:blip>
          <a:srcRect b="6021"/>
          <a:stretch>
            <a:fillRect/>
          </a:stretch>
        </p:blipFill>
        <p:spPr bwMode="auto">
          <a:xfrm>
            <a:off x="360363" y="741363"/>
            <a:ext cx="8380412" cy="5748337"/>
          </a:xfrm>
          <a:prstGeom prst="rect">
            <a:avLst/>
          </a:prstGeom>
          <a:noFill/>
          <a:extLst>
            <a:ext uri="{909E8E84-426E-40DD-AFC4-6F175D3DCCD1}">
              <a14:hiddenFill xmlns:a14="http://schemas.microsoft.com/office/drawing/2010/main">
                <a:solidFill>
                  <a:srgbClr val="FFFFFF"/>
                </a:solidFill>
              </a14:hiddenFill>
            </a:ext>
          </a:extLst>
        </p:spPr>
      </p:pic>
      <p:sp>
        <p:nvSpPr>
          <p:cNvPr id="61444" name="Rectangle 4"/>
          <p:cNvSpPr>
            <a:spLocks noChangeArrowheads="1"/>
          </p:cNvSpPr>
          <p:nvPr/>
        </p:nvSpPr>
        <p:spPr bwMode="auto">
          <a:xfrm>
            <a:off x="0" y="6613525"/>
            <a:ext cx="1979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1000">
                <a:ea typeface="ヒラギノ角ゴ Pro W3" charset="-128"/>
              </a:rPr>
              <a:t>© 2010 Pearson Education, Inc.</a:t>
            </a:r>
            <a:endParaRPr lang="en-US" altLang="en-US" b="1">
              <a:ea typeface="ヒラギノ角ゴ Pro W3" charset="-128"/>
            </a:endParaRPr>
          </a:p>
        </p:txBody>
      </p:sp>
      <p:grpSp>
        <p:nvGrpSpPr>
          <p:cNvPr id="6" name="Group 27"/>
          <p:cNvGrpSpPr>
            <a:grpSpLocks/>
          </p:cNvGrpSpPr>
          <p:nvPr/>
        </p:nvGrpSpPr>
        <p:grpSpPr bwMode="auto">
          <a:xfrm>
            <a:off x="0" y="0"/>
            <a:ext cx="9144000" cy="762000"/>
            <a:chOff x="0" y="0"/>
            <a:chExt cx="5760" cy="480"/>
          </a:xfrm>
        </p:grpSpPr>
        <p:sp>
          <p:nvSpPr>
            <p:cNvPr id="7"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2"/>
            <p:cNvSpPr txBox="1">
              <a:spLocks noChangeArrowheads="1"/>
            </p:cNvSpPr>
            <p:nvPr/>
          </p:nvSpPr>
          <p:spPr bwMode="auto">
            <a:xfrm>
              <a:off x="176" y="72"/>
              <a:ext cx="5424" cy="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dirty="0" smtClean="0">
                  <a:solidFill>
                    <a:schemeClr val="bg1"/>
                  </a:solidFill>
                </a:rPr>
                <a:t>Spherical </a:t>
              </a:r>
              <a:r>
                <a:rPr lang="en-US" altLang="en-US" sz="3200" b="1" dirty="0">
                  <a:solidFill>
                    <a:schemeClr val="bg1"/>
                  </a:solidFill>
                </a:rPr>
                <a:t>Mirrors</a:t>
              </a:r>
              <a:endParaRPr lang="en-US" sz="3000" dirty="0">
                <a:solidFill>
                  <a:schemeClr val="bg1"/>
                </a:solidFill>
                <a:latin typeface="Palatino" charset="0"/>
                <a:ea typeface="Palatino" charset="0"/>
                <a:cs typeface="Palatino" charset="0"/>
              </a:endParaRPr>
            </a:p>
          </p:txBody>
        </p:sp>
      </p:grpSp>
      <p:sp>
        <p:nvSpPr>
          <p:cNvPr id="3" name="Slide Number Placeholder 2"/>
          <p:cNvSpPr>
            <a:spLocks noGrp="1"/>
          </p:cNvSpPr>
          <p:nvPr>
            <p:ph type="sldNum" sz="quarter" idx="12"/>
          </p:nvPr>
        </p:nvSpPr>
        <p:spPr/>
        <p:txBody>
          <a:bodyPr/>
          <a:lstStyle/>
          <a:p>
            <a:fld id="{8D0DBD5B-780F-6245-80EF-25CF4A396C05}" type="slidenum">
              <a:rPr lang="en-US" smtClean="0"/>
              <a:pPr/>
              <a:t>38</a:t>
            </a:fld>
            <a:endParaRPr lang="en-US"/>
          </a:p>
        </p:txBody>
      </p:sp>
    </p:spTree>
    <p:extLst>
      <p:ext uri="{BB962C8B-B14F-4D97-AF65-F5344CB8AC3E}">
        <p14:creationId xmlns:p14="http://schemas.microsoft.com/office/powerpoint/2010/main" val="276500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Lens_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6800"/>
            <a:ext cx="26670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0" y="1981200"/>
            <a:ext cx="3090863" cy="557213"/>
            <a:chOff x="0" y="914400"/>
            <a:chExt cx="3090863" cy="557213"/>
          </a:xfrm>
        </p:grpSpPr>
        <p:graphicFrame>
          <p:nvGraphicFramePr>
            <p:cNvPr id="97286" name="Object 6"/>
            <p:cNvGraphicFramePr>
              <a:graphicFrameLocks noChangeAspect="1"/>
            </p:cNvGraphicFramePr>
            <p:nvPr>
              <p:extLst/>
            </p:nvPr>
          </p:nvGraphicFramePr>
          <p:xfrm>
            <a:off x="2514600" y="914400"/>
            <a:ext cx="576263" cy="557213"/>
          </p:xfrm>
          <a:graphic>
            <a:graphicData uri="http://schemas.openxmlformats.org/presentationml/2006/ole">
              <mc:AlternateContent xmlns:mc="http://schemas.openxmlformats.org/markup-compatibility/2006">
                <mc:Choice xmlns:v="urn:schemas-microsoft-com:vml" Requires="v">
                  <p:oleObj spid="_x0000_s309611" name="Equation" r:id="rId4" imgW="381000" imgH="368300" progId="Equation.3">
                    <p:embed/>
                  </p:oleObj>
                </mc:Choice>
                <mc:Fallback>
                  <p:oleObj name="Equation" r:id="rId4" imgW="3810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914400"/>
                          <a:ext cx="576263" cy="557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7287" name="Text Box 7"/>
            <p:cNvSpPr txBox="1">
              <a:spLocks noChangeArrowheads="1"/>
            </p:cNvSpPr>
            <p:nvPr/>
          </p:nvSpPr>
          <p:spPr bwMode="auto">
            <a:xfrm>
              <a:off x="0" y="990600"/>
              <a:ext cx="1981200" cy="336550"/>
            </a:xfrm>
            <a:prstGeom prst="rect">
              <a:avLst/>
            </a:prstGeom>
            <a:solidFill>
              <a:srgbClr val="0000FF"/>
            </a:solidFill>
            <a:ln>
              <a:noFill/>
            </a:ln>
            <a:effectLst/>
          </p:spPr>
          <p:txBody>
            <a:bodyPr>
              <a:spAutoFit/>
            </a:bodyPr>
            <a:lstStyle/>
            <a:p>
              <a:pPr>
                <a:spcBef>
                  <a:spcPct val="50000"/>
                </a:spcBef>
              </a:pPr>
              <a:r>
                <a:rPr lang="en-US" sz="1600" b="1" dirty="0">
                  <a:solidFill>
                    <a:srgbClr val="FFFFFF"/>
                  </a:solidFill>
                  <a:latin typeface="Palatino" charset="0"/>
                </a:rPr>
                <a:t>Refractive Index</a:t>
              </a:r>
              <a:endParaRPr lang="en-US" sz="1600" dirty="0">
                <a:solidFill>
                  <a:srgbClr val="FFFFFF"/>
                </a:solidFill>
              </a:endParaRPr>
            </a:p>
          </p:txBody>
        </p:sp>
      </p:grpSp>
      <p:grpSp>
        <p:nvGrpSpPr>
          <p:cNvPr id="2" name="Group 1"/>
          <p:cNvGrpSpPr/>
          <p:nvPr/>
        </p:nvGrpSpPr>
        <p:grpSpPr>
          <a:xfrm>
            <a:off x="0" y="2971800"/>
            <a:ext cx="3224213" cy="338554"/>
            <a:chOff x="0" y="1905000"/>
            <a:chExt cx="3224213" cy="338554"/>
          </a:xfrm>
        </p:grpSpPr>
        <p:graphicFrame>
          <p:nvGraphicFramePr>
            <p:cNvPr id="97285" name="Object 5"/>
            <p:cNvGraphicFramePr>
              <a:graphicFrameLocks noChangeAspect="1"/>
            </p:cNvGraphicFramePr>
            <p:nvPr>
              <p:extLst/>
            </p:nvPr>
          </p:nvGraphicFramePr>
          <p:xfrm>
            <a:off x="1524000" y="1943100"/>
            <a:ext cx="1700213" cy="269875"/>
          </p:xfrm>
          <a:graphic>
            <a:graphicData uri="http://schemas.openxmlformats.org/presentationml/2006/ole">
              <mc:AlternateContent xmlns:mc="http://schemas.openxmlformats.org/markup-compatibility/2006">
                <mc:Choice xmlns:v="urn:schemas-microsoft-com:vml" Requires="v">
                  <p:oleObj spid="_x0000_s309612" name="Equation" r:id="rId6" imgW="1117600" imgH="177800" progId="Equation.3">
                    <p:embed/>
                  </p:oleObj>
                </mc:Choice>
                <mc:Fallback>
                  <p:oleObj name="Equation" r:id="rId6" imgW="1117600" imgH="177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943100"/>
                          <a:ext cx="1700213" cy="269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7288" name="Text Box 8"/>
            <p:cNvSpPr txBox="1">
              <a:spLocks noChangeArrowheads="1"/>
            </p:cNvSpPr>
            <p:nvPr/>
          </p:nvSpPr>
          <p:spPr bwMode="auto">
            <a:xfrm>
              <a:off x="0" y="1905000"/>
              <a:ext cx="1371600" cy="338554"/>
            </a:xfrm>
            <a:prstGeom prst="rect">
              <a:avLst/>
            </a:prstGeom>
            <a:solidFill>
              <a:srgbClr val="0000FF"/>
            </a:solidFill>
            <a:ln>
              <a:noFill/>
            </a:ln>
            <a:effectLst/>
          </p:spPr>
          <p:txBody>
            <a:bodyPr>
              <a:spAutoFit/>
            </a:bodyPr>
            <a:lstStyle/>
            <a:p>
              <a:pPr>
                <a:spcBef>
                  <a:spcPct val="50000"/>
                </a:spcBef>
              </a:pPr>
              <a:r>
                <a:rPr lang="en-US" sz="1600" b="1" dirty="0" smtClean="0">
                  <a:solidFill>
                    <a:srgbClr val="FFFFFF"/>
                  </a:solidFill>
                  <a:latin typeface="Palatino" charset="0"/>
                </a:rPr>
                <a:t>Snell’s </a:t>
              </a:r>
              <a:r>
                <a:rPr lang="en-US" sz="1600" b="1" dirty="0">
                  <a:solidFill>
                    <a:srgbClr val="FFFFFF"/>
                  </a:solidFill>
                  <a:latin typeface="Palatino" charset="0"/>
                </a:rPr>
                <a:t>Law</a:t>
              </a:r>
              <a:endParaRPr lang="en-US" sz="1600" dirty="0">
                <a:solidFill>
                  <a:srgbClr val="FFFFFF"/>
                </a:solidFill>
              </a:endParaRPr>
            </a:p>
          </p:txBody>
        </p:sp>
      </p:grpSp>
      <p:grpSp>
        <p:nvGrpSpPr>
          <p:cNvPr id="14" name="Group 27"/>
          <p:cNvGrpSpPr>
            <a:grpSpLocks/>
          </p:cNvGrpSpPr>
          <p:nvPr/>
        </p:nvGrpSpPr>
        <p:grpSpPr bwMode="auto">
          <a:xfrm>
            <a:off x="0" y="0"/>
            <a:ext cx="9144000" cy="762000"/>
            <a:chOff x="0" y="0"/>
            <a:chExt cx="5760" cy="480"/>
          </a:xfrm>
        </p:grpSpPr>
        <p:sp>
          <p:nvSpPr>
            <p:cNvPr id="15"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Text Box 2"/>
            <p:cNvSpPr txBox="1">
              <a:spLocks noChangeArrowheads="1"/>
            </p:cNvSpPr>
            <p:nvPr/>
          </p:nvSpPr>
          <p:spPr bwMode="auto">
            <a:xfrm>
              <a:off x="144" y="72"/>
              <a:ext cx="5424" cy="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Reflection and Refraction of Light</a:t>
              </a:r>
              <a:endParaRPr lang="en-US" sz="3000" dirty="0">
                <a:solidFill>
                  <a:schemeClr val="bg1"/>
                </a:solidFill>
                <a:latin typeface="Palatino" charset="0"/>
              </a:endParaRPr>
            </a:p>
          </p:txBody>
        </p:sp>
      </p:grpSp>
      <p:grpSp>
        <p:nvGrpSpPr>
          <p:cNvPr id="8" name="Group 7"/>
          <p:cNvGrpSpPr/>
          <p:nvPr/>
        </p:nvGrpSpPr>
        <p:grpSpPr>
          <a:xfrm>
            <a:off x="0" y="3810000"/>
            <a:ext cx="3657600" cy="2320925"/>
            <a:chOff x="0" y="3810000"/>
            <a:chExt cx="3657600" cy="2320925"/>
          </a:xfrm>
        </p:grpSpPr>
        <p:pic>
          <p:nvPicPr>
            <p:cNvPr id="97284" name="Picture 4" descr="Refractio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810000"/>
              <a:ext cx="2743200" cy="232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4572000"/>
              <a:ext cx="833247" cy="707886"/>
            </a:xfrm>
            <a:prstGeom prst="rect">
              <a:avLst/>
            </a:prstGeom>
            <a:solidFill>
              <a:srgbClr val="0000FF"/>
            </a:solidFill>
          </p:spPr>
          <p:txBody>
            <a:bodyPr wrap="none" rtlCol="0">
              <a:spAutoFit/>
            </a:bodyPr>
            <a:lstStyle/>
            <a:p>
              <a:r>
                <a:rPr lang="en-US" sz="1600" b="1" dirty="0">
                  <a:solidFill>
                    <a:srgbClr val="FFFFFF"/>
                  </a:solidFill>
                  <a:latin typeface="Palatino"/>
                  <a:cs typeface="Palatino"/>
                </a:rPr>
                <a:t>n</a:t>
              </a:r>
              <a:r>
                <a:rPr lang="en-US" sz="1600" b="1" baseline="-25000" dirty="0" smtClean="0">
                  <a:solidFill>
                    <a:srgbClr val="FFFFFF"/>
                  </a:solidFill>
                  <a:latin typeface="Palatino"/>
                  <a:cs typeface="Palatino"/>
                </a:rPr>
                <a:t>2 </a:t>
              </a:r>
              <a:r>
                <a:rPr lang="en-US" sz="1600" b="1" dirty="0" smtClean="0">
                  <a:solidFill>
                    <a:srgbClr val="FFFFFF"/>
                  </a:solidFill>
                  <a:latin typeface="Palatino"/>
                  <a:cs typeface="Palatino"/>
                </a:rPr>
                <a:t> &gt; n</a:t>
              </a:r>
              <a:r>
                <a:rPr lang="en-US" sz="1600" b="1" baseline="-25000" dirty="0" smtClean="0">
                  <a:solidFill>
                    <a:srgbClr val="FFFFFF"/>
                  </a:solidFill>
                  <a:latin typeface="Palatino"/>
                  <a:cs typeface="Palatino"/>
                </a:rPr>
                <a:t>1</a:t>
              </a:r>
            </a:p>
            <a:p>
              <a:endParaRPr lang="en-US" sz="800" b="1" dirty="0" smtClean="0">
                <a:solidFill>
                  <a:srgbClr val="FFFFFF"/>
                </a:solidFill>
                <a:latin typeface="Palatino"/>
                <a:cs typeface="Palatino"/>
              </a:endParaRPr>
            </a:p>
            <a:p>
              <a:r>
                <a:rPr lang="en-US" sz="1600" b="1" dirty="0" smtClean="0">
                  <a:solidFill>
                    <a:srgbClr val="FFFFFF"/>
                  </a:solidFill>
                  <a:latin typeface="Palatino"/>
                  <a:cs typeface="Palatino"/>
                </a:rPr>
                <a:t>v</a:t>
              </a:r>
              <a:r>
                <a:rPr lang="en-US" sz="1600" b="1" baseline="-25000" dirty="0" smtClean="0">
                  <a:solidFill>
                    <a:srgbClr val="FFFFFF"/>
                  </a:solidFill>
                  <a:latin typeface="Palatino"/>
                  <a:cs typeface="Palatino"/>
                </a:rPr>
                <a:t>2</a:t>
              </a:r>
              <a:r>
                <a:rPr lang="en-US" sz="1600" b="1" dirty="0" smtClean="0">
                  <a:solidFill>
                    <a:srgbClr val="FFFFFF"/>
                  </a:solidFill>
                  <a:latin typeface="Palatino"/>
                  <a:cs typeface="Palatino"/>
                </a:rPr>
                <a:t> &lt; v</a:t>
              </a:r>
              <a:r>
                <a:rPr lang="en-US" sz="1600" b="1" baseline="-25000" dirty="0" smtClean="0">
                  <a:solidFill>
                    <a:srgbClr val="FFFFFF"/>
                  </a:solidFill>
                  <a:latin typeface="Palatino"/>
                  <a:cs typeface="Palatino"/>
                </a:rPr>
                <a:t>1</a:t>
              </a:r>
              <a:endParaRPr lang="en-US" sz="1600" b="1" dirty="0">
                <a:solidFill>
                  <a:srgbClr val="FFFFFF"/>
                </a:solidFill>
                <a:latin typeface="Palatino"/>
                <a:cs typeface="Palatino"/>
              </a:endParaRPr>
            </a:p>
          </p:txBody>
        </p:sp>
        <p:sp>
          <p:nvSpPr>
            <p:cNvPr id="6" name="Rectangle 5"/>
            <p:cNvSpPr/>
            <p:nvPr/>
          </p:nvSpPr>
          <p:spPr bwMode="auto">
            <a:xfrm>
              <a:off x="2743200" y="4343400"/>
              <a:ext cx="762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grpSp>
        <p:nvGrpSpPr>
          <p:cNvPr id="7" name="Group 6"/>
          <p:cNvGrpSpPr/>
          <p:nvPr/>
        </p:nvGrpSpPr>
        <p:grpSpPr>
          <a:xfrm>
            <a:off x="4876800" y="3810000"/>
            <a:ext cx="3276600" cy="2311400"/>
            <a:chOff x="4876800" y="3810000"/>
            <a:chExt cx="3276600" cy="2311400"/>
          </a:xfrm>
        </p:grpSpPr>
        <p:pic>
          <p:nvPicPr>
            <p:cNvPr id="97289" name="Picture 9" descr="Refraction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810000"/>
              <a:ext cx="2514600" cy="231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4876800" y="4648200"/>
              <a:ext cx="833247" cy="707886"/>
            </a:xfrm>
            <a:prstGeom prst="rect">
              <a:avLst/>
            </a:prstGeom>
            <a:solidFill>
              <a:srgbClr val="0000FF"/>
            </a:solidFill>
          </p:spPr>
          <p:txBody>
            <a:bodyPr wrap="none" rtlCol="0">
              <a:spAutoFit/>
            </a:bodyPr>
            <a:lstStyle/>
            <a:p>
              <a:r>
                <a:rPr lang="en-US" sz="1600" b="1" dirty="0">
                  <a:solidFill>
                    <a:srgbClr val="FFFFFF"/>
                  </a:solidFill>
                  <a:latin typeface="Palatino"/>
                  <a:cs typeface="Palatino"/>
                </a:rPr>
                <a:t>n</a:t>
              </a:r>
              <a:r>
                <a:rPr lang="en-US" sz="1600" b="1" baseline="-25000" dirty="0" smtClean="0">
                  <a:solidFill>
                    <a:srgbClr val="FFFFFF"/>
                  </a:solidFill>
                  <a:latin typeface="Palatino"/>
                  <a:cs typeface="Palatino"/>
                </a:rPr>
                <a:t>2 </a:t>
              </a:r>
              <a:r>
                <a:rPr lang="en-US" sz="1600" b="1" dirty="0" smtClean="0">
                  <a:solidFill>
                    <a:srgbClr val="FFFFFF"/>
                  </a:solidFill>
                  <a:latin typeface="Palatino"/>
                  <a:cs typeface="Palatino"/>
                </a:rPr>
                <a:t> &lt; n</a:t>
              </a:r>
              <a:r>
                <a:rPr lang="en-US" sz="1600" b="1" baseline="-25000" dirty="0" smtClean="0">
                  <a:solidFill>
                    <a:srgbClr val="FFFFFF"/>
                  </a:solidFill>
                  <a:latin typeface="Palatino"/>
                  <a:cs typeface="Palatino"/>
                </a:rPr>
                <a:t>1</a:t>
              </a:r>
            </a:p>
            <a:p>
              <a:endParaRPr lang="en-US" sz="800" b="1" dirty="0" smtClean="0">
                <a:solidFill>
                  <a:srgbClr val="FFFFFF"/>
                </a:solidFill>
                <a:latin typeface="Palatino"/>
                <a:cs typeface="Palatino"/>
              </a:endParaRPr>
            </a:p>
            <a:p>
              <a:r>
                <a:rPr lang="en-US" sz="1600" b="1" dirty="0">
                  <a:solidFill>
                    <a:srgbClr val="FFFFFF"/>
                  </a:solidFill>
                  <a:latin typeface="Palatino"/>
                  <a:cs typeface="Palatino"/>
                </a:rPr>
                <a:t>v</a:t>
              </a:r>
              <a:r>
                <a:rPr lang="en-US" sz="1600" b="1" baseline="-25000" dirty="0" smtClean="0">
                  <a:solidFill>
                    <a:srgbClr val="FFFFFF"/>
                  </a:solidFill>
                  <a:latin typeface="Palatino"/>
                  <a:cs typeface="Palatino"/>
                </a:rPr>
                <a:t>2</a:t>
              </a:r>
              <a:r>
                <a:rPr lang="en-US" sz="1600" b="1" dirty="0" smtClean="0">
                  <a:solidFill>
                    <a:srgbClr val="FFFFFF"/>
                  </a:solidFill>
                  <a:latin typeface="Palatino"/>
                  <a:cs typeface="Palatino"/>
                </a:rPr>
                <a:t> &gt; v</a:t>
              </a:r>
              <a:r>
                <a:rPr lang="en-US" sz="1600" b="1" baseline="-25000" dirty="0" smtClean="0">
                  <a:solidFill>
                    <a:srgbClr val="FFFFFF"/>
                  </a:solidFill>
                  <a:latin typeface="Palatino"/>
                  <a:cs typeface="Palatino"/>
                </a:rPr>
                <a:t>1</a:t>
              </a:r>
              <a:endParaRPr lang="en-US" sz="1600" b="1" dirty="0">
                <a:solidFill>
                  <a:srgbClr val="FFFFFF"/>
                </a:solidFill>
                <a:latin typeface="Palatino"/>
                <a:cs typeface="Palatino"/>
              </a:endParaRPr>
            </a:p>
          </p:txBody>
        </p:sp>
        <p:sp>
          <p:nvSpPr>
            <p:cNvPr id="23" name="Rectangle 22"/>
            <p:cNvSpPr/>
            <p:nvPr/>
          </p:nvSpPr>
          <p:spPr bwMode="auto">
            <a:xfrm>
              <a:off x="7391400" y="4343400"/>
              <a:ext cx="7620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grpSp>
        <p:nvGrpSpPr>
          <p:cNvPr id="9" name="Group 8"/>
          <p:cNvGrpSpPr/>
          <p:nvPr/>
        </p:nvGrpSpPr>
        <p:grpSpPr>
          <a:xfrm>
            <a:off x="0" y="1143000"/>
            <a:ext cx="3810000" cy="400110"/>
            <a:chOff x="0" y="1143000"/>
            <a:chExt cx="3810000" cy="400110"/>
          </a:xfrm>
        </p:grpSpPr>
        <p:sp>
          <p:nvSpPr>
            <p:cNvPr id="24" name="Text Box 7"/>
            <p:cNvSpPr txBox="1">
              <a:spLocks noChangeArrowheads="1"/>
            </p:cNvSpPr>
            <p:nvPr/>
          </p:nvSpPr>
          <p:spPr bwMode="auto">
            <a:xfrm>
              <a:off x="0" y="1195387"/>
              <a:ext cx="1981200" cy="336550"/>
            </a:xfrm>
            <a:prstGeom prst="rect">
              <a:avLst/>
            </a:prstGeom>
            <a:solidFill>
              <a:srgbClr val="0000FF"/>
            </a:solidFill>
            <a:ln>
              <a:noFill/>
            </a:ln>
            <a:effectLst/>
          </p:spPr>
          <p:txBody>
            <a:bodyPr>
              <a:spAutoFit/>
            </a:bodyPr>
            <a:lstStyle/>
            <a:p>
              <a:pPr>
                <a:spcBef>
                  <a:spcPct val="50000"/>
                </a:spcBef>
              </a:pPr>
              <a:r>
                <a:rPr lang="en-US" sz="1600" b="1" dirty="0" smtClean="0">
                  <a:solidFill>
                    <a:srgbClr val="FFFFFF"/>
                  </a:solidFill>
                  <a:latin typeface="Palatino" charset="0"/>
                </a:rPr>
                <a:t>Law of Reflection</a:t>
              </a:r>
              <a:endParaRPr lang="en-US" sz="1600" dirty="0">
                <a:solidFill>
                  <a:srgbClr val="FFFFFF"/>
                </a:solidFill>
              </a:endParaRPr>
            </a:p>
          </p:txBody>
        </p:sp>
        <mc:AlternateContent xmlns:mc="http://schemas.openxmlformats.org/markup-compatibility/2006" xmlns:a14="http://schemas.microsoft.com/office/drawing/2010/main">
          <mc:Choice Requires="a14">
            <p:sp>
              <p:nvSpPr>
                <p:cNvPr id="5" name="TextBox 4"/>
                <p:cNvSpPr txBox="1"/>
                <p:nvPr/>
              </p:nvSpPr>
              <p:spPr>
                <a:xfrm>
                  <a:off x="2209800" y="1143000"/>
                  <a:ext cx="16002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charset="0"/>
                                <a:ea typeface="Cambria Math" charset="0"/>
                                <a:cs typeface="Cambria Math" charset="0"/>
                              </a:rPr>
                            </m:ctrlPr>
                          </m:sSubPr>
                          <m:e>
                            <m:r>
                              <a:rPr lang="en-US" sz="2000" i="1">
                                <a:latin typeface="Cambria Math" charset="0"/>
                                <a:ea typeface="Cambria Math" charset="0"/>
                                <a:cs typeface="Cambria Math" charset="0"/>
                              </a:rPr>
                              <m:t>𝜃</m:t>
                            </m:r>
                          </m:e>
                          <m:sub>
                            <m:r>
                              <a:rPr lang="en-US" sz="2000" b="0" i="1" smtClean="0">
                                <a:latin typeface="Cambria Math" charset="0"/>
                                <a:ea typeface="Cambria Math" charset="0"/>
                                <a:cs typeface="Cambria Math" charset="0"/>
                              </a:rPr>
                              <m:t>𝑖</m:t>
                            </m:r>
                          </m:sub>
                        </m:sSub>
                        <m:r>
                          <a:rPr lang="en-US" sz="2000" b="0" i="1" smtClean="0">
                            <a:latin typeface="Cambria Math" charset="0"/>
                            <a:ea typeface="Cambria Math" charset="0"/>
                            <a:cs typeface="Cambria Math" charset="0"/>
                          </a:rPr>
                          <m:t>=</m:t>
                        </m:r>
                        <m:sSub>
                          <m:sSubPr>
                            <m:ctrlPr>
                              <a:rPr lang="en-US" sz="2000" i="1">
                                <a:latin typeface="Cambria Math" charset="0"/>
                                <a:ea typeface="Cambria Math" charset="0"/>
                                <a:cs typeface="Cambria Math" charset="0"/>
                              </a:rPr>
                            </m:ctrlPr>
                          </m:sSubPr>
                          <m:e>
                            <m:r>
                              <a:rPr lang="en-US" sz="2000" i="1">
                                <a:latin typeface="Cambria Math" charset="0"/>
                                <a:ea typeface="Cambria Math" charset="0"/>
                                <a:cs typeface="Cambria Math" charset="0"/>
                              </a:rPr>
                              <m:t>𝜃</m:t>
                            </m:r>
                          </m:e>
                          <m:sub>
                            <m:r>
                              <a:rPr lang="en-US" sz="2000" b="0" i="1" smtClean="0">
                                <a:latin typeface="Cambria Math" charset="0"/>
                                <a:ea typeface="Cambria Math" charset="0"/>
                                <a:cs typeface="Cambria Math" charset="0"/>
                              </a:rPr>
                              <m:t>𝑟</m:t>
                            </m:r>
                          </m:sub>
                        </m:sSub>
                        <m:r>
                          <a:rPr lang="en-US" sz="2000" b="0" i="1" smtClean="0">
                            <a:latin typeface="Cambria Math" charset="0"/>
                            <a:ea typeface="Cambria Math" charset="0"/>
                            <a:cs typeface="Cambria Math" charset="0"/>
                          </a:rPr>
                          <m:t>=</m:t>
                        </m:r>
                        <m:sSub>
                          <m:sSubPr>
                            <m:ctrlPr>
                              <a:rPr lang="en-US" sz="2000" i="1">
                                <a:latin typeface="Cambria Math" charset="0"/>
                                <a:ea typeface="Cambria Math" charset="0"/>
                                <a:cs typeface="Cambria Math" charset="0"/>
                              </a:rPr>
                            </m:ctrlPr>
                          </m:sSubPr>
                          <m:e>
                            <m:r>
                              <a:rPr lang="en-US" sz="2000" i="1">
                                <a:latin typeface="Cambria Math" charset="0"/>
                                <a:ea typeface="Cambria Math" charset="0"/>
                                <a:cs typeface="Cambria Math" charset="0"/>
                              </a:rPr>
                              <m:t>𝜃</m:t>
                            </m:r>
                          </m:e>
                          <m:sub>
                            <m:r>
                              <a:rPr lang="en-US" sz="2000" b="0" i="1" smtClean="0">
                                <a:latin typeface="Cambria Math" charset="0"/>
                                <a:ea typeface="Cambria Math" charset="0"/>
                                <a:cs typeface="Cambria Math" charset="0"/>
                              </a:rPr>
                              <m:t>1</m:t>
                            </m:r>
                          </m:sub>
                        </m:sSub>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2209800" y="1143000"/>
                  <a:ext cx="1600200" cy="400110"/>
                </a:xfrm>
                <a:prstGeom prst="rect">
                  <a:avLst/>
                </a:prstGeom>
                <a:blipFill rotWithShape="0">
                  <a:blip r:embed="rId10"/>
                  <a:stretch>
                    <a:fillRect b="-3077"/>
                  </a:stretch>
                </a:blipFill>
              </p:spPr>
              <p:txBody>
                <a:bodyPr/>
                <a:lstStyle/>
                <a:p>
                  <a:r>
                    <a:rPr lang="en-US">
                      <a:noFill/>
                    </a:rPr>
                    <a:t> </a:t>
                  </a:r>
                </a:p>
              </p:txBody>
            </p:sp>
          </mc:Fallback>
        </mc:AlternateContent>
      </p:grpSp>
      <p:sp>
        <p:nvSpPr>
          <p:cNvPr id="10" name="Slide Number Placeholder 9"/>
          <p:cNvSpPr>
            <a:spLocks noGrp="1"/>
          </p:cNvSpPr>
          <p:nvPr>
            <p:ph type="sldNum" sz="quarter" idx="12"/>
          </p:nvPr>
        </p:nvSpPr>
        <p:spPr/>
        <p:txBody>
          <a:bodyPr/>
          <a:lstStyle/>
          <a:p>
            <a:fld id="{1597F004-51C4-AD46-AD95-3ED2652F59C2}" type="slidenum">
              <a:rPr lang="en-US" smtClean="0"/>
              <a:pPr/>
              <a:t>3</a:t>
            </a:fld>
            <a:endParaRPr lang="en-US"/>
          </a:p>
        </p:txBody>
      </p:sp>
    </p:spTree>
    <p:extLst>
      <p:ext uri="{BB962C8B-B14F-4D97-AF65-F5344CB8AC3E}">
        <p14:creationId xmlns:p14="http://schemas.microsoft.com/office/powerpoint/2010/main" val="956181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7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97F004-51C4-AD46-AD95-3ED2652F59C2}" type="slidenum">
              <a:rPr lang="en-US" smtClean="0"/>
              <a:pPr/>
              <a:t>39</a:t>
            </a:fld>
            <a:endParaRPr lang="en-US"/>
          </a:p>
        </p:txBody>
      </p:sp>
      <p:sp>
        <p:nvSpPr>
          <p:cNvPr id="4" name="TextBox 3"/>
          <p:cNvSpPr txBox="1"/>
          <p:nvPr/>
        </p:nvSpPr>
        <p:spPr>
          <a:xfrm>
            <a:off x="457200" y="872925"/>
            <a:ext cx="8432800" cy="2554545"/>
          </a:xfrm>
          <a:prstGeom prst="rect">
            <a:avLst/>
          </a:prstGeom>
          <a:noFill/>
        </p:spPr>
        <p:txBody>
          <a:bodyPr wrap="square" rtlCol="0">
            <a:spAutoFit/>
          </a:bodyPr>
          <a:lstStyle/>
          <a:p>
            <a:r>
              <a:rPr lang="en-US" sz="2000" dirty="0" smtClean="0"/>
              <a:t>A converging lens of focal length 30 cm and a diverging lens of focal length 20 cm have a common central axis. Their separation is 20 cm. An object of height 2 cm is placed 50 cm in front of the converging lens on their common axis.</a:t>
            </a:r>
          </a:p>
          <a:p>
            <a:endParaRPr lang="en-US" sz="2000" dirty="0" smtClean="0"/>
          </a:p>
          <a:p>
            <a:pPr marL="457200" indent="-457200">
              <a:buFont typeface="+mj-lt"/>
              <a:buAutoNum type="alphaLcParenR"/>
            </a:pPr>
            <a:r>
              <a:rPr lang="en-US" sz="2000" dirty="0" smtClean="0"/>
              <a:t>Find the location of the final image due to the combination of the two lenses</a:t>
            </a:r>
          </a:p>
          <a:p>
            <a:pPr marL="457200" indent="-457200">
              <a:buFont typeface="+mj-lt"/>
              <a:buAutoNum type="alphaLcParenR"/>
            </a:pPr>
            <a:r>
              <a:rPr lang="en-US" sz="2000" dirty="0" smtClean="0"/>
              <a:t>Is the final image real or virtual?</a:t>
            </a:r>
          </a:p>
          <a:p>
            <a:pPr marL="457200" indent="-457200">
              <a:buFont typeface="+mj-lt"/>
              <a:buAutoNum type="alphaLcParenR"/>
            </a:pPr>
            <a:r>
              <a:rPr lang="en-US" sz="2000" dirty="0" smtClean="0"/>
              <a:t>Is the final image upright or inverted?</a:t>
            </a:r>
          </a:p>
          <a:p>
            <a:pPr marL="457200" indent="-457200">
              <a:buFont typeface="+mj-lt"/>
              <a:buAutoNum type="alphaLcParenR"/>
            </a:pPr>
            <a:r>
              <a:rPr lang="en-US" sz="2000" dirty="0" smtClean="0"/>
              <a:t>Find the height of the final image.</a:t>
            </a:r>
            <a:endParaRPr lang="en-US" sz="2000" dirty="0"/>
          </a:p>
        </p:txBody>
      </p:sp>
      <p:grpSp>
        <p:nvGrpSpPr>
          <p:cNvPr id="6" name="Group 35"/>
          <p:cNvGrpSpPr>
            <a:grpSpLocks/>
          </p:cNvGrpSpPr>
          <p:nvPr/>
        </p:nvGrpSpPr>
        <p:grpSpPr bwMode="auto">
          <a:xfrm>
            <a:off x="0" y="0"/>
            <a:ext cx="9144000" cy="762000"/>
            <a:chOff x="0" y="0"/>
            <a:chExt cx="5760" cy="480"/>
          </a:xfrm>
        </p:grpSpPr>
        <p:sp>
          <p:nvSpPr>
            <p:cNvPr id="7" name="Rectangle 3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37"/>
            <p:cNvSpPr txBox="1">
              <a:spLocks noChangeArrowheads="1"/>
            </p:cNvSpPr>
            <p:nvPr/>
          </p:nvSpPr>
          <p:spPr bwMode="auto">
            <a:xfrm>
              <a:off x="176" y="72"/>
              <a:ext cx="5424" cy="346"/>
            </a:xfrm>
            <a:prstGeom prst="rect">
              <a:avLst/>
            </a:prstGeom>
            <a:solidFill>
              <a:srgbClr val="0000FF"/>
            </a:solidFill>
            <a:ln>
              <a:noFill/>
            </a:ln>
            <a:effectLst/>
            <a:extLs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Example Problem</a:t>
              </a:r>
              <a:endParaRPr lang="en-US" sz="3000" dirty="0">
                <a:solidFill>
                  <a:schemeClr val="bg1"/>
                </a:solidFill>
                <a:latin typeface="Palatino" charset="0"/>
              </a:endParaRPr>
            </a:p>
          </p:txBody>
        </p:sp>
      </p:grpSp>
      <p:pic>
        <p:nvPicPr>
          <p:cNvPr id="9" name="Picture 3" descr="::Lenses:Lens_14_1.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471862"/>
            <a:ext cx="6781800" cy="292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9895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20" name="AutoShape 4"/>
          <p:cNvSpPr>
            <a:spLocks noChangeArrowheads="1"/>
          </p:cNvSpPr>
          <p:nvPr/>
        </p:nvSpPr>
        <p:spPr bwMode="auto">
          <a:xfrm>
            <a:off x="0" y="0"/>
            <a:ext cx="9144000" cy="3157538"/>
          </a:xfrm>
          <a:prstGeom prst="roundRect">
            <a:avLst>
              <a:gd name="adj" fmla="val 16667"/>
            </a:avLst>
          </a:prstGeom>
          <a:solidFill>
            <a:srgbClr val="EFDCCD"/>
          </a:solidFill>
          <a:ln w="381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9221" name="Rectangle 5"/>
          <p:cNvSpPr>
            <a:spLocks noGrp="1" noChangeArrowheads="1"/>
          </p:cNvSpPr>
          <p:nvPr>
            <p:ph type="title"/>
          </p:nvPr>
        </p:nvSpPr>
        <p:spPr>
          <a:xfrm>
            <a:off x="660400" y="0"/>
            <a:ext cx="8050213" cy="838200"/>
          </a:xfrm>
          <a:noFill/>
          <a:ln/>
        </p:spPr>
        <p:txBody>
          <a:bodyPr/>
          <a:lstStyle/>
          <a:p>
            <a:pPr>
              <a:lnSpc>
                <a:spcPct val="90000"/>
              </a:lnSpc>
            </a:pPr>
            <a:r>
              <a:rPr lang="en-US" altLang="en-US" sz="2800" b="1" i="1" dirty="0">
                <a:latin typeface="Arial" charset="0"/>
                <a:ea typeface="Arial" charset="0"/>
                <a:cs typeface="Arial" charset="0"/>
              </a:rPr>
              <a:t>Question 22.1	  </a:t>
            </a:r>
            <a:r>
              <a:rPr lang="en-US" altLang="en-US" sz="2800" b="1" dirty="0">
                <a:solidFill>
                  <a:schemeClr val="accent2"/>
                </a:solidFill>
                <a:latin typeface="Arial" charset="0"/>
                <a:ea typeface="Arial" charset="0"/>
                <a:cs typeface="Arial" charset="0"/>
              </a:rPr>
              <a:t>Reflection</a:t>
            </a:r>
          </a:p>
        </p:txBody>
      </p:sp>
      <p:sp>
        <p:nvSpPr>
          <p:cNvPr id="1929223" name="Rectangle 7"/>
          <p:cNvSpPr>
            <a:spLocks noGrp="1" noChangeArrowheads="1"/>
          </p:cNvSpPr>
          <p:nvPr>
            <p:ph type="body" idx="1"/>
          </p:nvPr>
        </p:nvSpPr>
        <p:spPr>
          <a:xfrm>
            <a:off x="173038" y="884238"/>
            <a:ext cx="4573587" cy="2103437"/>
          </a:xfrm>
          <a:noFill/>
          <a:ln/>
        </p:spPr>
        <p:txBody>
          <a:bodyPr/>
          <a:lstStyle/>
          <a:p>
            <a:pPr marL="401638" indent="-401638">
              <a:lnSpc>
                <a:spcPct val="139000"/>
              </a:lnSpc>
              <a:buFont typeface="Monotype Sorts" charset="2"/>
              <a:buNone/>
            </a:pPr>
            <a:r>
              <a:rPr lang="en-US" altLang="en-US" sz="2000" b="1" dirty="0">
                <a:latin typeface="Arial" charset="0"/>
                <a:ea typeface="Arial" charset="0"/>
                <a:cs typeface="Arial" charset="0"/>
              </a:rPr>
              <a:t>	When watching the Moon over the ocean, you often see a long streak of light on the surface of the water. </a:t>
            </a:r>
            <a:r>
              <a:rPr lang="en-US" altLang="en-US" sz="2000" b="1" dirty="0" smtClean="0">
                <a:latin typeface="Arial" charset="0"/>
                <a:ea typeface="Arial" charset="0"/>
                <a:cs typeface="Arial" charset="0"/>
              </a:rPr>
              <a:t>This </a:t>
            </a:r>
            <a:r>
              <a:rPr lang="en-US" altLang="en-US" sz="2000" b="1" dirty="0">
                <a:latin typeface="Arial" charset="0"/>
                <a:ea typeface="Arial" charset="0"/>
                <a:cs typeface="Arial" charset="0"/>
              </a:rPr>
              <a:t>occurs because:</a:t>
            </a:r>
            <a:endParaRPr lang="en-US" altLang="en-US" sz="2000" b="1" dirty="0">
              <a:effectLst>
                <a:outerShdw blurRad="38100" dist="38100" dir="2700000" algn="tl">
                  <a:srgbClr val="C0C0C0"/>
                </a:outerShdw>
              </a:effectLst>
              <a:latin typeface="Arial" charset="0"/>
              <a:ea typeface="Arial" charset="0"/>
              <a:cs typeface="Arial" charset="0"/>
            </a:endParaRPr>
          </a:p>
        </p:txBody>
      </p:sp>
      <p:sp>
        <p:nvSpPr>
          <p:cNvPr id="1929224" name="Rectangle 8"/>
          <p:cNvSpPr>
            <a:spLocks noChangeArrowheads="1"/>
          </p:cNvSpPr>
          <p:nvPr/>
        </p:nvSpPr>
        <p:spPr bwMode="auto">
          <a:xfrm>
            <a:off x="5110163" y="723900"/>
            <a:ext cx="4033837"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466725" indent="-466725">
              <a:defRPr sz="2400">
                <a:solidFill>
                  <a:schemeClr val="tx1"/>
                </a:solidFill>
                <a:latin typeface="Times New Roman" charset="0"/>
              </a:defRPr>
            </a:lvl1pPr>
            <a:lvl2pPr marL="581025">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nSpc>
                <a:spcPct val="90000"/>
              </a:lnSpc>
              <a:spcBef>
                <a:spcPct val="50000"/>
              </a:spcBef>
            </a:pPr>
            <a:r>
              <a:rPr lang="en-US" altLang="en-US" sz="2000" b="1" dirty="0">
                <a:solidFill>
                  <a:schemeClr val="tx2"/>
                </a:solidFill>
                <a:latin typeface="Arial" charset="0"/>
              </a:rPr>
              <a:t>a)  the Moon is very large</a:t>
            </a:r>
          </a:p>
          <a:p>
            <a:pPr>
              <a:lnSpc>
                <a:spcPct val="90000"/>
              </a:lnSpc>
              <a:spcBef>
                <a:spcPct val="50000"/>
              </a:spcBef>
            </a:pPr>
            <a:r>
              <a:rPr lang="en-US" altLang="en-US" sz="2000" b="1" dirty="0">
                <a:solidFill>
                  <a:schemeClr val="tx2"/>
                </a:solidFill>
                <a:latin typeface="Arial" charset="0"/>
              </a:rPr>
              <a:t>b)  atmospheric conditions are just right</a:t>
            </a:r>
            <a:endParaRPr lang="en-US" altLang="en-US" sz="2000" b="1" baseline="30000" dirty="0">
              <a:solidFill>
                <a:schemeClr val="tx2"/>
              </a:solidFill>
              <a:latin typeface="Arial" charset="0"/>
            </a:endParaRPr>
          </a:p>
          <a:p>
            <a:pPr>
              <a:lnSpc>
                <a:spcPct val="90000"/>
              </a:lnSpc>
              <a:spcBef>
                <a:spcPct val="50000"/>
              </a:spcBef>
            </a:pPr>
            <a:r>
              <a:rPr lang="en-US" altLang="en-US" sz="2000" b="1" dirty="0">
                <a:solidFill>
                  <a:schemeClr val="tx2"/>
                </a:solidFill>
                <a:latin typeface="Arial" charset="0"/>
              </a:rPr>
              <a:t>c)  the ocean is calm</a:t>
            </a:r>
          </a:p>
          <a:p>
            <a:pPr>
              <a:lnSpc>
                <a:spcPct val="90000"/>
              </a:lnSpc>
              <a:spcBef>
                <a:spcPct val="50000"/>
              </a:spcBef>
            </a:pPr>
            <a:r>
              <a:rPr lang="en-US" altLang="en-US" sz="2000" b="1" dirty="0">
                <a:solidFill>
                  <a:schemeClr val="tx2"/>
                </a:solidFill>
                <a:latin typeface="Arial" charset="0"/>
              </a:rPr>
              <a:t>d)  the ocean is wavy</a:t>
            </a:r>
          </a:p>
          <a:p>
            <a:pPr>
              <a:lnSpc>
                <a:spcPct val="90000"/>
              </a:lnSpc>
              <a:spcBef>
                <a:spcPct val="50000"/>
              </a:spcBef>
            </a:pPr>
            <a:r>
              <a:rPr lang="en-US" altLang="en-US" sz="2000" b="1" dirty="0">
                <a:solidFill>
                  <a:schemeClr val="tx2"/>
                </a:solidFill>
                <a:latin typeface="Arial" charset="0"/>
              </a:rPr>
              <a:t>e)  motion of the Moon</a:t>
            </a:r>
            <a:endParaRPr lang="en-US" altLang="en-US" sz="2000" b="1" dirty="0">
              <a:solidFill>
                <a:schemeClr val="tx2"/>
              </a:solidFill>
              <a:effectLst>
                <a:outerShdw blurRad="38100" dist="38100" dir="2700000" algn="tl">
                  <a:srgbClr val="C0C0C0"/>
                </a:outerShdw>
              </a:effectLst>
              <a:latin typeface="Arial" charset="0"/>
            </a:endParaRPr>
          </a:p>
        </p:txBody>
      </p:sp>
      <p:grpSp>
        <p:nvGrpSpPr>
          <p:cNvPr id="1929225" name="Group 9"/>
          <p:cNvGrpSpPr>
            <a:grpSpLocks/>
          </p:cNvGrpSpPr>
          <p:nvPr/>
        </p:nvGrpSpPr>
        <p:grpSpPr bwMode="auto">
          <a:xfrm>
            <a:off x="6262688" y="3235325"/>
            <a:ext cx="2254250" cy="2797175"/>
            <a:chOff x="3945" y="2038"/>
            <a:chExt cx="1420" cy="1762"/>
          </a:xfrm>
        </p:grpSpPr>
        <p:sp>
          <p:nvSpPr>
            <p:cNvPr id="1929226" name="Rectangle 10"/>
            <p:cNvSpPr>
              <a:spLocks noChangeArrowheads="1"/>
            </p:cNvSpPr>
            <p:nvPr/>
          </p:nvSpPr>
          <p:spPr bwMode="auto">
            <a:xfrm>
              <a:off x="3952" y="2038"/>
              <a:ext cx="1396" cy="175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929227" name="Group 11"/>
            <p:cNvGrpSpPr>
              <a:grpSpLocks/>
            </p:cNvGrpSpPr>
            <p:nvPr/>
          </p:nvGrpSpPr>
          <p:grpSpPr bwMode="auto">
            <a:xfrm>
              <a:off x="3945" y="2049"/>
              <a:ext cx="1420" cy="1751"/>
              <a:chOff x="2360" y="627"/>
              <a:chExt cx="988" cy="1218"/>
            </a:xfrm>
          </p:grpSpPr>
          <p:sp>
            <p:nvSpPr>
              <p:cNvPr id="1929228" name="Rectangle 12"/>
              <p:cNvSpPr>
                <a:spLocks noChangeArrowheads="1"/>
              </p:cNvSpPr>
              <p:nvPr/>
            </p:nvSpPr>
            <p:spPr bwMode="auto">
              <a:xfrm>
                <a:off x="2364" y="789"/>
                <a:ext cx="975" cy="1056"/>
              </a:xfrm>
              <a:prstGeom prst="rect">
                <a:avLst/>
              </a:prstGeom>
              <a:solidFill>
                <a:srgbClr val="99A3D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29229" name="Freeform 13"/>
              <p:cNvSpPr>
                <a:spLocks/>
              </p:cNvSpPr>
              <p:nvPr/>
            </p:nvSpPr>
            <p:spPr bwMode="auto">
              <a:xfrm>
                <a:off x="2789" y="691"/>
                <a:ext cx="219" cy="100"/>
              </a:xfrm>
              <a:custGeom>
                <a:avLst/>
                <a:gdLst>
                  <a:gd name="T0" fmla="*/ 0 w 219"/>
                  <a:gd name="T1" fmla="*/ 96 h 100"/>
                  <a:gd name="T2" fmla="*/ 2 w 219"/>
                  <a:gd name="T3" fmla="*/ 67 h 100"/>
                  <a:gd name="T4" fmla="*/ 24 w 219"/>
                  <a:gd name="T5" fmla="*/ 34 h 100"/>
                  <a:gd name="T6" fmla="*/ 62 w 219"/>
                  <a:gd name="T7" fmla="*/ 9 h 100"/>
                  <a:gd name="T8" fmla="*/ 128 w 219"/>
                  <a:gd name="T9" fmla="*/ 0 h 100"/>
                  <a:gd name="T10" fmla="*/ 177 w 219"/>
                  <a:gd name="T11" fmla="*/ 14 h 100"/>
                  <a:gd name="T12" fmla="*/ 208 w 219"/>
                  <a:gd name="T13" fmla="*/ 42 h 100"/>
                  <a:gd name="T14" fmla="*/ 219 w 219"/>
                  <a:gd name="T15" fmla="*/ 89 h 100"/>
                  <a:gd name="T16" fmla="*/ 153 w 219"/>
                  <a:gd name="T17" fmla="*/ 96 h 100"/>
                  <a:gd name="T18" fmla="*/ 29 w 219"/>
                  <a:gd name="T19" fmla="*/ 100 h 100"/>
                  <a:gd name="T20" fmla="*/ 0 w 219"/>
                  <a:gd name="T21" fmla="*/ 96 h 100"/>
                  <a:gd name="T22" fmla="*/ 0 w 219"/>
                  <a:gd name="T23"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100">
                    <a:moveTo>
                      <a:pt x="0" y="96"/>
                    </a:moveTo>
                    <a:lnTo>
                      <a:pt x="2" y="67"/>
                    </a:lnTo>
                    <a:lnTo>
                      <a:pt x="24" y="34"/>
                    </a:lnTo>
                    <a:lnTo>
                      <a:pt x="62" y="9"/>
                    </a:lnTo>
                    <a:lnTo>
                      <a:pt x="128" y="0"/>
                    </a:lnTo>
                    <a:lnTo>
                      <a:pt x="177" y="14"/>
                    </a:lnTo>
                    <a:lnTo>
                      <a:pt x="208" y="42"/>
                    </a:lnTo>
                    <a:lnTo>
                      <a:pt x="219" y="89"/>
                    </a:lnTo>
                    <a:lnTo>
                      <a:pt x="153" y="96"/>
                    </a:lnTo>
                    <a:lnTo>
                      <a:pt x="29" y="100"/>
                    </a:lnTo>
                    <a:lnTo>
                      <a:pt x="0" y="96"/>
                    </a:lnTo>
                    <a:lnTo>
                      <a:pt x="0" y="96"/>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30" name="Freeform 14"/>
              <p:cNvSpPr>
                <a:spLocks/>
              </p:cNvSpPr>
              <p:nvPr/>
            </p:nvSpPr>
            <p:spPr bwMode="auto">
              <a:xfrm>
                <a:off x="2360" y="779"/>
                <a:ext cx="988" cy="25"/>
              </a:xfrm>
              <a:custGeom>
                <a:avLst/>
                <a:gdLst>
                  <a:gd name="T0" fmla="*/ 560 w 988"/>
                  <a:gd name="T1" fmla="*/ 7 h 25"/>
                  <a:gd name="T2" fmla="*/ 636 w 988"/>
                  <a:gd name="T3" fmla="*/ 5 h 25"/>
                  <a:gd name="T4" fmla="*/ 709 w 988"/>
                  <a:gd name="T5" fmla="*/ 5 h 25"/>
                  <a:gd name="T6" fmla="*/ 784 w 988"/>
                  <a:gd name="T7" fmla="*/ 5 h 25"/>
                  <a:gd name="T8" fmla="*/ 844 w 988"/>
                  <a:gd name="T9" fmla="*/ 5 h 25"/>
                  <a:gd name="T10" fmla="*/ 882 w 988"/>
                  <a:gd name="T11" fmla="*/ 5 h 25"/>
                  <a:gd name="T12" fmla="*/ 919 w 988"/>
                  <a:gd name="T13" fmla="*/ 5 h 25"/>
                  <a:gd name="T14" fmla="*/ 955 w 988"/>
                  <a:gd name="T15" fmla="*/ 5 h 25"/>
                  <a:gd name="T16" fmla="*/ 977 w 988"/>
                  <a:gd name="T17" fmla="*/ 5 h 25"/>
                  <a:gd name="T18" fmla="*/ 988 w 988"/>
                  <a:gd name="T19" fmla="*/ 7 h 25"/>
                  <a:gd name="T20" fmla="*/ 984 w 988"/>
                  <a:gd name="T21" fmla="*/ 14 h 25"/>
                  <a:gd name="T22" fmla="*/ 959 w 988"/>
                  <a:gd name="T23" fmla="*/ 18 h 25"/>
                  <a:gd name="T24" fmla="*/ 924 w 988"/>
                  <a:gd name="T25" fmla="*/ 18 h 25"/>
                  <a:gd name="T26" fmla="*/ 884 w 988"/>
                  <a:gd name="T27" fmla="*/ 18 h 25"/>
                  <a:gd name="T28" fmla="*/ 857 w 988"/>
                  <a:gd name="T29" fmla="*/ 18 h 25"/>
                  <a:gd name="T30" fmla="*/ 844 w 988"/>
                  <a:gd name="T31" fmla="*/ 18 h 25"/>
                  <a:gd name="T32" fmla="*/ 829 w 988"/>
                  <a:gd name="T33" fmla="*/ 18 h 25"/>
                  <a:gd name="T34" fmla="*/ 815 w 988"/>
                  <a:gd name="T35" fmla="*/ 18 h 25"/>
                  <a:gd name="T36" fmla="*/ 789 w 988"/>
                  <a:gd name="T37" fmla="*/ 18 h 25"/>
                  <a:gd name="T38" fmla="*/ 749 w 988"/>
                  <a:gd name="T39" fmla="*/ 18 h 25"/>
                  <a:gd name="T40" fmla="*/ 711 w 988"/>
                  <a:gd name="T41" fmla="*/ 18 h 25"/>
                  <a:gd name="T42" fmla="*/ 673 w 988"/>
                  <a:gd name="T43" fmla="*/ 18 h 25"/>
                  <a:gd name="T44" fmla="*/ 622 w 988"/>
                  <a:gd name="T45" fmla="*/ 18 h 25"/>
                  <a:gd name="T46" fmla="*/ 556 w 988"/>
                  <a:gd name="T47" fmla="*/ 18 h 25"/>
                  <a:gd name="T48" fmla="*/ 492 w 988"/>
                  <a:gd name="T49" fmla="*/ 20 h 25"/>
                  <a:gd name="T50" fmla="*/ 427 w 988"/>
                  <a:gd name="T51" fmla="*/ 22 h 25"/>
                  <a:gd name="T52" fmla="*/ 387 w 988"/>
                  <a:gd name="T53" fmla="*/ 25 h 25"/>
                  <a:gd name="T54" fmla="*/ 379 w 988"/>
                  <a:gd name="T55" fmla="*/ 25 h 25"/>
                  <a:gd name="T56" fmla="*/ 354 w 988"/>
                  <a:gd name="T57" fmla="*/ 22 h 25"/>
                  <a:gd name="T58" fmla="*/ 319 w 988"/>
                  <a:gd name="T59" fmla="*/ 22 h 25"/>
                  <a:gd name="T60" fmla="*/ 283 w 988"/>
                  <a:gd name="T61" fmla="*/ 25 h 25"/>
                  <a:gd name="T62" fmla="*/ 248 w 988"/>
                  <a:gd name="T63" fmla="*/ 25 h 25"/>
                  <a:gd name="T64" fmla="*/ 215 w 988"/>
                  <a:gd name="T65" fmla="*/ 22 h 25"/>
                  <a:gd name="T66" fmla="*/ 184 w 988"/>
                  <a:gd name="T67" fmla="*/ 25 h 25"/>
                  <a:gd name="T68" fmla="*/ 155 w 988"/>
                  <a:gd name="T69" fmla="*/ 25 h 25"/>
                  <a:gd name="T70" fmla="*/ 121 w 988"/>
                  <a:gd name="T71" fmla="*/ 25 h 25"/>
                  <a:gd name="T72" fmla="*/ 90 w 988"/>
                  <a:gd name="T73" fmla="*/ 22 h 25"/>
                  <a:gd name="T74" fmla="*/ 62 w 988"/>
                  <a:gd name="T75" fmla="*/ 22 h 25"/>
                  <a:gd name="T76" fmla="*/ 37 w 988"/>
                  <a:gd name="T77" fmla="*/ 20 h 25"/>
                  <a:gd name="T78" fmla="*/ 11 w 988"/>
                  <a:gd name="T79" fmla="*/ 18 h 25"/>
                  <a:gd name="T80" fmla="*/ 2 w 988"/>
                  <a:gd name="T81" fmla="*/ 9 h 25"/>
                  <a:gd name="T82" fmla="*/ 0 w 988"/>
                  <a:gd name="T83" fmla="*/ 2 h 25"/>
                  <a:gd name="T84" fmla="*/ 2 w 988"/>
                  <a:gd name="T85" fmla="*/ 0 h 25"/>
                  <a:gd name="T86" fmla="*/ 31 w 988"/>
                  <a:gd name="T87" fmla="*/ 2 h 25"/>
                  <a:gd name="T88" fmla="*/ 82 w 988"/>
                  <a:gd name="T89" fmla="*/ 5 h 25"/>
                  <a:gd name="T90" fmla="*/ 130 w 988"/>
                  <a:gd name="T91" fmla="*/ 7 h 25"/>
                  <a:gd name="T92" fmla="*/ 172 w 988"/>
                  <a:gd name="T93" fmla="*/ 9 h 25"/>
                  <a:gd name="T94" fmla="*/ 217 w 988"/>
                  <a:gd name="T95" fmla="*/ 9 h 25"/>
                  <a:gd name="T96" fmla="*/ 270 w 988"/>
                  <a:gd name="T97" fmla="*/ 9 h 25"/>
                  <a:gd name="T98" fmla="*/ 321 w 988"/>
                  <a:gd name="T99" fmla="*/ 9 h 25"/>
                  <a:gd name="T100" fmla="*/ 376 w 988"/>
                  <a:gd name="T101" fmla="*/ 11 h 25"/>
                  <a:gd name="T102" fmla="*/ 418 w 988"/>
                  <a:gd name="T103" fmla="*/ 11 h 25"/>
                  <a:gd name="T104" fmla="*/ 447 w 988"/>
                  <a:gd name="T105" fmla="*/ 9 h 25"/>
                  <a:gd name="T106" fmla="*/ 478 w 988"/>
                  <a:gd name="T107" fmla="*/ 9 h 25"/>
                  <a:gd name="T108" fmla="*/ 507 w 988"/>
                  <a:gd name="T109" fmla="*/ 9 h 25"/>
                  <a:gd name="T110" fmla="*/ 520 w 988"/>
                  <a:gd name="T111"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8" h="25">
                    <a:moveTo>
                      <a:pt x="520" y="9"/>
                    </a:moveTo>
                    <a:lnTo>
                      <a:pt x="560" y="7"/>
                    </a:lnTo>
                    <a:lnTo>
                      <a:pt x="598" y="7"/>
                    </a:lnTo>
                    <a:lnTo>
                      <a:pt x="636" y="5"/>
                    </a:lnTo>
                    <a:lnTo>
                      <a:pt x="673" y="5"/>
                    </a:lnTo>
                    <a:lnTo>
                      <a:pt x="709" y="5"/>
                    </a:lnTo>
                    <a:lnTo>
                      <a:pt x="747" y="5"/>
                    </a:lnTo>
                    <a:lnTo>
                      <a:pt x="784" y="5"/>
                    </a:lnTo>
                    <a:lnTo>
                      <a:pt x="826" y="7"/>
                    </a:lnTo>
                    <a:lnTo>
                      <a:pt x="844" y="5"/>
                    </a:lnTo>
                    <a:lnTo>
                      <a:pt x="862" y="5"/>
                    </a:lnTo>
                    <a:lnTo>
                      <a:pt x="882" y="5"/>
                    </a:lnTo>
                    <a:lnTo>
                      <a:pt x="899" y="5"/>
                    </a:lnTo>
                    <a:lnTo>
                      <a:pt x="919" y="5"/>
                    </a:lnTo>
                    <a:lnTo>
                      <a:pt x="937" y="5"/>
                    </a:lnTo>
                    <a:lnTo>
                      <a:pt x="955" y="5"/>
                    </a:lnTo>
                    <a:lnTo>
                      <a:pt x="975" y="5"/>
                    </a:lnTo>
                    <a:lnTo>
                      <a:pt x="977" y="5"/>
                    </a:lnTo>
                    <a:lnTo>
                      <a:pt x="986" y="5"/>
                    </a:lnTo>
                    <a:lnTo>
                      <a:pt x="988" y="7"/>
                    </a:lnTo>
                    <a:lnTo>
                      <a:pt x="988" y="11"/>
                    </a:lnTo>
                    <a:lnTo>
                      <a:pt x="984" y="14"/>
                    </a:lnTo>
                    <a:lnTo>
                      <a:pt x="975" y="18"/>
                    </a:lnTo>
                    <a:lnTo>
                      <a:pt x="959" y="18"/>
                    </a:lnTo>
                    <a:lnTo>
                      <a:pt x="944" y="18"/>
                    </a:lnTo>
                    <a:lnTo>
                      <a:pt x="924" y="18"/>
                    </a:lnTo>
                    <a:lnTo>
                      <a:pt x="904" y="18"/>
                    </a:lnTo>
                    <a:lnTo>
                      <a:pt x="884" y="18"/>
                    </a:lnTo>
                    <a:lnTo>
                      <a:pt x="866" y="18"/>
                    </a:lnTo>
                    <a:lnTo>
                      <a:pt x="857" y="18"/>
                    </a:lnTo>
                    <a:lnTo>
                      <a:pt x="851" y="18"/>
                    </a:lnTo>
                    <a:lnTo>
                      <a:pt x="844" y="18"/>
                    </a:lnTo>
                    <a:lnTo>
                      <a:pt x="837" y="18"/>
                    </a:lnTo>
                    <a:lnTo>
                      <a:pt x="829" y="18"/>
                    </a:lnTo>
                    <a:lnTo>
                      <a:pt x="822" y="18"/>
                    </a:lnTo>
                    <a:lnTo>
                      <a:pt x="815" y="18"/>
                    </a:lnTo>
                    <a:lnTo>
                      <a:pt x="809" y="20"/>
                    </a:lnTo>
                    <a:lnTo>
                      <a:pt x="789" y="18"/>
                    </a:lnTo>
                    <a:lnTo>
                      <a:pt x="769" y="18"/>
                    </a:lnTo>
                    <a:lnTo>
                      <a:pt x="749" y="18"/>
                    </a:lnTo>
                    <a:lnTo>
                      <a:pt x="731" y="18"/>
                    </a:lnTo>
                    <a:lnTo>
                      <a:pt x="711" y="18"/>
                    </a:lnTo>
                    <a:lnTo>
                      <a:pt x="693" y="18"/>
                    </a:lnTo>
                    <a:lnTo>
                      <a:pt x="673" y="18"/>
                    </a:lnTo>
                    <a:lnTo>
                      <a:pt x="656" y="18"/>
                    </a:lnTo>
                    <a:lnTo>
                      <a:pt x="622" y="18"/>
                    </a:lnTo>
                    <a:lnTo>
                      <a:pt x="589" y="18"/>
                    </a:lnTo>
                    <a:lnTo>
                      <a:pt x="556" y="18"/>
                    </a:lnTo>
                    <a:lnTo>
                      <a:pt x="523" y="20"/>
                    </a:lnTo>
                    <a:lnTo>
                      <a:pt x="492" y="20"/>
                    </a:lnTo>
                    <a:lnTo>
                      <a:pt x="458" y="22"/>
                    </a:lnTo>
                    <a:lnTo>
                      <a:pt x="427" y="22"/>
                    </a:lnTo>
                    <a:lnTo>
                      <a:pt x="394" y="25"/>
                    </a:lnTo>
                    <a:lnTo>
                      <a:pt x="387" y="25"/>
                    </a:lnTo>
                    <a:lnTo>
                      <a:pt x="383" y="25"/>
                    </a:lnTo>
                    <a:lnTo>
                      <a:pt x="379" y="25"/>
                    </a:lnTo>
                    <a:lnTo>
                      <a:pt x="372" y="25"/>
                    </a:lnTo>
                    <a:lnTo>
                      <a:pt x="354" y="22"/>
                    </a:lnTo>
                    <a:lnTo>
                      <a:pt x="336" y="22"/>
                    </a:lnTo>
                    <a:lnTo>
                      <a:pt x="319" y="22"/>
                    </a:lnTo>
                    <a:lnTo>
                      <a:pt x="301" y="25"/>
                    </a:lnTo>
                    <a:lnTo>
                      <a:pt x="283" y="25"/>
                    </a:lnTo>
                    <a:lnTo>
                      <a:pt x="266" y="25"/>
                    </a:lnTo>
                    <a:lnTo>
                      <a:pt x="248" y="25"/>
                    </a:lnTo>
                    <a:lnTo>
                      <a:pt x="230" y="25"/>
                    </a:lnTo>
                    <a:lnTo>
                      <a:pt x="215" y="22"/>
                    </a:lnTo>
                    <a:lnTo>
                      <a:pt x="199" y="22"/>
                    </a:lnTo>
                    <a:lnTo>
                      <a:pt x="184" y="25"/>
                    </a:lnTo>
                    <a:lnTo>
                      <a:pt x="170" y="25"/>
                    </a:lnTo>
                    <a:lnTo>
                      <a:pt x="155" y="25"/>
                    </a:lnTo>
                    <a:lnTo>
                      <a:pt x="139" y="25"/>
                    </a:lnTo>
                    <a:lnTo>
                      <a:pt x="121" y="25"/>
                    </a:lnTo>
                    <a:lnTo>
                      <a:pt x="104" y="25"/>
                    </a:lnTo>
                    <a:lnTo>
                      <a:pt x="90" y="22"/>
                    </a:lnTo>
                    <a:lnTo>
                      <a:pt x="77" y="22"/>
                    </a:lnTo>
                    <a:lnTo>
                      <a:pt x="62" y="22"/>
                    </a:lnTo>
                    <a:lnTo>
                      <a:pt x="51" y="22"/>
                    </a:lnTo>
                    <a:lnTo>
                      <a:pt x="37" y="20"/>
                    </a:lnTo>
                    <a:lnTo>
                      <a:pt x="24" y="20"/>
                    </a:lnTo>
                    <a:lnTo>
                      <a:pt x="11" y="18"/>
                    </a:lnTo>
                    <a:lnTo>
                      <a:pt x="0" y="14"/>
                    </a:lnTo>
                    <a:lnTo>
                      <a:pt x="2" y="9"/>
                    </a:lnTo>
                    <a:lnTo>
                      <a:pt x="2" y="5"/>
                    </a:lnTo>
                    <a:lnTo>
                      <a:pt x="0" y="2"/>
                    </a:lnTo>
                    <a:lnTo>
                      <a:pt x="0" y="0"/>
                    </a:lnTo>
                    <a:lnTo>
                      <a:pt x="2" y="0"/>
                    </a:lnTo>
                    <a:lnTo>
                      <a:pt x="6" y="0"/>
                    </a:lnTo>
                    <a:lnTo>
                      <a:pt x="31" y="2"/>
                    </a:lnTo>
                    <a:lnTo>
                      <a:pt x="57" y="5"/>
                    </a:lnTo>
                    <a:lnTo>
                      <a:pt x="82" y="5"/>
                    </a:lnTo>
                    <a:lnTo>
                      <a:pt x="106" y="7"/>
                    </a:lnTo>
                    <a:lnTo>
                      <a:pt x="130" y="7"/>
                    </a:lnTo>
                    <a:lnTo>
                      <a:pt x="152" y="9"/>
                    </a:lnTo>
                    <a:lnTo>
                      <a:pt x="172" y="9"/>
                    </a:lnTo>
                    <a:lnTo>
                      <a:pt x="192" y="9"/>
                    </a:lnTo>
                    <a:lnTo>
                      <a:pt x="217" y="9"/>
                    </a:lnTo>
                    <a:lnTo>
                      <a:pt x="246" y="9"/>
                    </a:lnTo>
                    <a:lnTo>
                      <a:pt x="270" y="9"/>
                    </a:lnTo>
                    <a:lnTo>
                      <a:pt x="297" y="9"/>
                    </a:lnTo>
                    <a:lnTo>
                      <a:pt x="321" y="9"/>
                    </a:lnTo>
                    <a:lnTo>
                      <a:pt x="348" y="9"/>
                    </a:lnTo>
                    <a:lnTo>
                      <a:pt x="376" y="11"/>
                    </a:lnTo>
                    <a:lnTo>
                      <a:pt x="405" y="11"/>
                    </a:lnTo>
                    <a:lnTo>
                      <a:pt x="418" y="11"/>
                    </a:lnTo>
                    <a:lnTo>
                      <a:pt x="432" y="11"/>
                    </a:lnTo>
                    <a:lnTo>
                      <a:pt x="447" y="9"/>
                    </a:lnTo>
                    <a:lnTo>
                      <a:pt x="463" y="9"/>
                    </a:lnTo>
                    <a:lnTo>
                      <a:pt x="478" y="9"/>
                    </a:lnTo>
                    <a:lnTo>
                      <a:pt x="494" y="9"/>
                    </a:lnTo>
                    <a:lnTo>
                      <a:pt x="507" y="9"/>
                    </a:lnTo>
                    <a:lnTo>
                      <a:pt x="520" y="9"/>
                    </a:lnTo>
                    <a:lnTo>
                      <a:pt x="520" y="9"/>
                    </a:lnTo>
                    <a:close/>
                  </a:path>
                </a:pathLst>
              </a:custGeom>
              <a:solidFill>
                <a:srgbClr val="000000"/>
              </a:solidFill>
              <a:ln w="19050" cmpd="sng">
                <a:solidFill>
                  <a:srgbClr val="000000"/>
                </a:solidFill>
                <a:round/>
                <a:headEnd/>
                <a:tailEnd/>
              </a:ln>
            </p:spPr>
            <p:txBody>
              <a:bodyPr/>
              <a:lstStyle/>
              <a:p>
                <a:endParaRPr lang="en-US"/>
              </a:p>
            </p:txBody>
          </p:sp>
          <p:sp>
            <p:nvSpPr>
              <p:cNvPr id="1929231" name="Freeform 15"/>
              <p:cNvSpPr>
                <a:spLocks/>
              </p:cNvSpPr>
              <p:nvPr/>
            </p:nvSpPr>
            <p:spPr bwMode="auto">
              <a:xfrm>
                <a:off x="2784" y="685"/>
                <a:ext cx="231" cy="106"/>
              </a:xfrm>
              <a:custGeom>
                <a:avLst/>
                <a:gdLst>
                  <a:gd name="T0" fmla="*/ 105 w 231"/>
                  <a:gd name="T1" fmla="*/ 2 h 106"/>
                  <a:gd name="T2" fmla="*/ 127 w 231"/>
                  <a:gd name="T3" fmla="*/ 0 h 106"/>
                  <a:gd name="T4" fmla="*/ 151 w 231"/>
                  <a:gd name="T5" fmla="*/ 4 h 106"/>
                  <a:gd name="T6" fmla="*/ 173 w 231"/>
                  <a:gd name="T7" fmla="*/ 11 h 106"/>
                  <a:gd name="T8" fmla="*/ 193 w 231"/>
                  <a:gd name="T9" fmla="*/ 22 h 106"/>
                  <a:gd name="T10" fmla="*/ 211 w 231"/>
                  <a:gd name="T11" fmla="*/ 37 h 106"/>
                  <a:gd name="T12" fmla="*/ 224 w 231"/>
                  <a:gd name="T13" fmla="*/ 57 h 106"/>
                  <a:gd name="T14" fmla="*/ 229 w 231"/>
                  <a:gd name="T15" fmla="*/ 79 h 106"/>
                  <a:gd name="T16" fmla="*/ 231 w 231"/>
                  <a:gd name="T17" fmla="*/ 104 h 106"/>
                  <a:gd name="T18" fmla="*/ 226 w 231"/>
                  <a:gd name="T19" fmla="*/ 104 h 106"/>
                  <a:gd name="T20" fmla="*/ 222 w 231"/>
                  <a:gd name="T21" fmla="*/ 104 h 106"/>
                  <a:gd name="T22" fmla="*/ 218 w 231"/>
                  <a:gd name="T23" fmla="*/ 104 h 106"/>
                  <a:gd name="T24" fmla="*/ 215 w 231"/>
                  <a:gd name="T25" fmla="*/ 104 h 106"/>
                  <a:gd name="T26" fmla="*/ 213 w 231"/>
                  <a:gd name="T27" fmla="*/ 82 h 106"/>
                  <a:gd name="T28" fmla="*/ 206 w 231"/>
                  <a:gd name="T29" fmla="*/ 59 h 106"/>
                  <a:gd name="T30" fmla="*/ 195 w 231"/>
                  <a:gd name="T31" fmla="*/ 44 h 106"/>
                  <a:gd name="T32" fmla="*/ 180 w 231"/>
                  <a:gd name="T33" fmla="*/ 31 h 106"/>
                  <a:gd name="T34" fmla="*/ 162 w 231"/>
                  <a:gd name="T35" fmla="*/ 20 h 106"/>
                  <a:gd name="T36" fmla="*/ 142 w 231"/>
                  <a:gd name="T37" fmla="*/ 15 h 106"/>
                  <a:gd name="T38" fmla="*/ 122 w 231"/>
                  <a:gd name="T39" fmla="*/ 15 h 106"/>
                  <a:gd name="T40" fmla="*/ 102 w 231"/>
                  <a:gd name="T41" fmla="*/ 20 h 106"/>
                  <a:gd name="T42" fmla="*/ 82 w 231"/>
                  <a:gd name="T43" fmla="*/ 20 h 106"/>
                  <a:gd name="T44" fmla="*/ 65 w 231"/>
                  <a:gd name="T45" fmla="*/ 26 h 106"/>
                  <a:gd name="T46" fmla="*/ 49 w 231"/>
                  <a:gd name="T47" fmla="*/ 33 h 106"/>
                  <a:gd name="T48" fmla="*/ 36 w 231"/>
                  <a:gd name="T49" fmla="*/ 44 h 106"/>
                  <a:gd name="T50" fmla="*/ 25 w 231"/>
                  <a:gd name="T51" fmla="*/ 55 h 106"/>
                  <a:gd name="T52" fmla="*/ 16 w 231"/>
                  <a:gd name="T53" fmla="*/ 71 h 106"/>
                  <a:gd name="T54" fmla="*/ 11 w 231"/>
                  <a:gd name="T55" fmla="*/ 86 h 106"/>
                  <a:gd name="T56" fmla="*/ 11 w 231"/>
                  <a:gd name="T57" fmla="*/ 106 h 106"/>
                  <a:gd name="T58" fmla="*/ 5 w 231"/>
                  <a:gd name="T59" fmla="*/ 104 h 106"/>
                  <a:gd name="T60" fmla="*/ 0 w 231"/>
                  <a:gd name="T61" fmla="*/ 104 h 106"/>
                  <a:gd name="T62" fmla="*/ 0 w 231"/>
                  <a:gd name="T63" fmla="*/ 82 h 106"/>
                  <a:gd name="T64" fmla="*/ 7 w 231"/>
                  <a:gd name="T65" fmla="*/ 62 h 106"/>
                  <a:gd name="T66" fmla="*/ 16 w 231"/>
                  <a:gd name="T67" fmla="*/ 46 h 106"/>
                  <a:gd name="T68" fmla="*/ 31 w 231"/>
                  <a:gd name="T69" fmla="*/ 31 h 106"/>
                  <a:gd name="T70" fmla="*/ 47 w 231"/>
                  <a:gd name="T71" fmla="*/ 20 h 106"/>
                  <a:gd name="T72" fmla="*/ 65 w 231"/>
                  <a:gd name="T73" fmla="*/ 11 h 106"/>
                  <a:gd name="T74" fmla="*/ 85 w 231"/>
                  <a:gd name="T75" fmla="*/ 6 h 106"/>
                  <a:gd name="T76" fmla="*/ 105 w 231"/>
                  <a:gd name="T77" fmla="*/ 2 h 106"/>
                  <a:gd name="T78" fmla="*/ 105 w 231"/>
                  <a:gd name="T79"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1" h="106">
                    <a:moveTo>
                      <a:pt x="105" y="2"/>
                    </a:moveTo>
                    <a:lnTo>
                      <a:pt x="127" y="0"/>
                    </a:lnTo>
                    <a:lnTo>
                      <a:pt x="151" y="4"/>
                    </a:lnTo>
                    <a:lnTo>
                      <a:pt x="173" y="11"/>
                    </a:lnTo>
                    <a:lnTo>
                      <a:pt x="193" y="22"/>
                    </a:lnTo>
                    <a:lnTo>
                      <a:pt x="211" y="37"/>
                    </a:lnTo>
                    <a:lnTo>
                      <a:pt x="224" y="57"/>
                    </a:lnTo>
                    <a:lnTo>
                      <a:pt x="229" y="79"/>
                    </a:lnTo>
                    <a:lnTo>
                      <a:pt x="231" y="104"/>
                    </a:lnTo>
                    <a:lnTo>
                      <a:pt x="226" y="104"/>
                    </a:lnTo>
                    <a:lnTo>
                      <a:pt x="222" y="104"/>
                    </a:lnTo>
                    <a:lnTo>
                      <a:pt x="218" y="104"/>
                    </a:lnTo>
                    <a:lnTo>
                      <a:pt x="215" y="104"/>
                    </a:lnTo>
                    <a:lnTo>
                      <a:pt x="213" y="82"/>
                    </a:lnTo>
                    <a:lnTo>
                      <a:pt x="206" y="59"/>
                    </a:lnTo>
                    <a:lnTo>
                      <a:pt x="195" y="44"/>
                    </a:lnTo>
                    <a:lnTo>
                      <a:pt x="180" y="31"/>
                    </a:lnTo>
                    <a:lnTo>
                      <a:pt x="162" y="20"/>
                    </a:lnTo>
                    <a:lnTo>
                      <a:pt x="142" y="15"/>
                    </a:lnTo>
                    <a:lnTo>
                      <a:pt x="122" y="15"/>
                    </a:lnTo>
                    <a:lnTo>
                      <a:pt x="102" y="20"/>
                    </a:lnTo>
                    <a:lnTo>
                      <a:pt x="82" y="20"/>
                    </a:lnTo>
                    <a:lnTo>
                      <a:pt x="65" y="26"/>
                    </a:lnTo>
                    <a:lnTo>
                      <a:pt x="49" y="33"/>
                    </a:lnTo>
                    <a:lnTo>
                      <a:pt x="36" y="44"/>
                    </a:lnTo>
                    <a:lnTo>
                      <a:pt x="25" y="55"/>
                    </a:lnTo>
                    <a:lnTo>
                      <a:pt x="16" y="71"/>
                    </a:lnTo>
                    <a:lnTo>
                      <a:pt x="11" y="86"/>
                    </a:lnTo>
                    <a:lnTo>
                      <a:pt x="11" y="106"/>
                    </a:lnTo>
                    <a:lnTo>
                      <a:pt x="5" y="104"/>
                    </a:lnTo>
                    <a:lnTo>
                      <a:pt x="0" y="104"/>
                    </a:lnTo>
                    <a:lnTo>
                      <a:pt x="0" y="82"/>
                    </a:lnTo>
                    <a:lnTo>
                      <a:pt x="7" y="62"/>
                    </a:lnTo>
                    <a:lnTo>
                      <a:pt x="16" y="46"/>
                    </a:lnTo>
                    <a:lnTo>
                      <a:pt x="31" y="31"/>
                    </a:lnTo>
                    <a:lnTo>
                      <a:pt x="47" y="20"/>
                    </a:lnTo>
                    <a:lnTo>
                      <a:pt x="65" y="11"/>
                    </a:lnTo>
                    <a:lnTo>
                      <a:pt x="85" y="6"/>
                    </a:lnTo>
                    <a:lnTo>
                      <a:pt x="105" y="2"/>
                    </a:lnTo>
                    <a:lnTo>
                      <a:pt x="10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32" name="Freeform 16"/>
              <p:cNvSpPr>
                <a:spLocks/>
              </p:cNvSpPr>
              <p:nvPr/>
            </p:nvSpPr>
            <p:spPr bwMode="auto">
              <a:xfrm>
                <a:off x="2911" y="627"/>
                <a:ext cx="15" cy="51"/>
              </a:xfrm>
              <a:custGeom>
                <a:avLst/>
                <a:gdLst>
                  <a:gd name="T0" fmla="*/ 9 w 15"/>
                  <a:gd name="T1" fmla="*/ 2 h 51"/>
                  <a:gd name="T2" fmla="*/ 13 w 15"/>
                  <a:gd name="T3" fmla="*/ 0 h 51"/>
                  <a:gd name="T4" fmla="*/ 15 w 15"/>
                  <a:gd name="T5" fmla="*/ 7 h 51"/>
                  <a:gd name="T6" fmla="*/ 15 w 15"/>
                  <a:gd name="T7" fmla="*/ 11 h 51"/>
                  <a:gd name="T8" fmla="*/ 15 w 15"/>
                  <a:gd name="T9" fmla="*/ 16 h 51"/>
                  <a:gd name="T10" fmla="*/ 13 w 15"/>
                  <a:gd name="T11" fmla="*/ 22 h 51"/>
                  <a:gd name="T12" fmla="*/ 13 w 15"/>
                  <a:gd name="T13" fmla="*/ 29 h 51"/>
                  <a:gd name="T14" fmla="*/ 13 w 15"/>
                  <a:gd name="T15" fmla="*/ 33 h 51"/>
                  <a:gd name="T16" fmla="*/ 11 w 15"/>
                  <a:gd name="T17" fmla="*/ 40 h 51"/>
                  <a:gd name="T18" fmla="*/ 11 w 15"/>
                  <a:gd name="T19" fmla="*/ 44 h 51"/>
                  <a:gd name="T20" fmla="*/ 9 w 15"/>
                  <a:gd name="T21" fmla="*/ 49 h 51"/>
                  <a:gd name="T22" fmla="*/ 6 w 15"/>
                  <a:gd name="T23" fmla="*/ 51 h 51"/>
                  <a:gd name="T24" fmla="*/ 4 w 15"/>
                  <a:gd name="T25" fmla="*/ 51 h 51"/>
                  <a:gd name="T26" fmla="*/ 0 w 15"/>
                  <a:gd name="T27" fmla="*/ 51 h 51"/>
                  <a:gd name="T28" fmla="*/ 0 w 15"/>
                  <a:gd name="T29" fmla="*/ 49 h 51"/>
                  <a:gd name="T30" fmla="*/ 0 w 15"/>
                  <a:gd name="T31" fmla="*/ 42 h 51"/>
                  <a:gd name="T32" fmla="*/ 0 w 15"/>
                  <a:gd name="T33" fmla="*/ 35 h 51"/>
                  <a:gd name="T34" fmla="*/ 0 w 15"/>
                  <a:gd name="T35" fmla="*/ 29 h 51"/>
                  <a:gd name="T36" fmla="*/ 0 w 15"/>
                  <a:gd name="T37" fmla="*/ 24 h 51"/>
                  <a:gd name="T38" fmla="*/ 0 w 15"/>
                  <a:gd name="T39" fmla="*/ 16 h 51"/>
                  <a:gd name="T40" fmla="*/ 4 w 15"/>
                  <a:gd name="T41" fmla="*/ 11 h 51"/>
                  <a:gd name="T42" fmla="*/ 4 w 15"/>
                  <a:gd name="T43" fmla="*/ 7 h 51"/>
                  <a:gd name="T44" fmla="*/ 9 w 15"/>
                  <a:gd name="T45" fmla="*/ 2 h 51"/>
                  <a:gd name="T46" fmla="*/ 9 w 15"/>
                  <a:gd name="T4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51">
                    <a:moveTo>
                      <a:pt x="9" y="2"/>
                    </a:moveTo>
                    <a:lnTo>
                      <a:pt x="13" y="0"/>
                    </a:lnTo>
                    <a:lnTo>
                      <a:pt x="15" y="7"/>
                    </a:lnTo>
                    <a:lnTo>
                      <a:pt x="15" y="11"/>
                    </a:lnTo>
                    <a:lnTo>
                      <a:pt x="15" y="16"/>
                    </a:lnTo>
                    <a:lnTo>
                      <a:pt x="13" y="22"/>
                    </a:lnTo>
                    <a:lnTo>
                      <a:pt x="13" y="29"/>
                    </a:lnTo>
                    <a:lnTo>
                      <a:pt x="13" y="33"/>
                    </a:lnTo>
                    <a:lnTo>
                      <a:pt x="11" y="40"/>
                    </a:lnTo>
                    <a:lnTo>
                      <a:pt x="11" y="44"/>
                    </a:lnTo>
                    <a:lnTo>
                      <a:pt x="9" y="49"/>
                    </a:lnTo>
                    <a:lnTo>
                      <a:pt x="6" y="51"/>
                    </a:lnTo>
                    <a:lnTo>
                      <a:pt x="4" y="51"/>
                    </a:lnTo>
                    <a:lnTo>
                      <a:pt x="0" y="51"/>
                    </a:lnTo>
                    <a:lnTo>
                      <a:pt x="0" y="49"/>
                    </a:lnTo>
                    <a:lnTo>
                      <a:pt x="0" y="42"/>
                    </a:lnTo>
                    <a:lnTo>
                      <a:pt x="0" y="35"/>
                    </a:lnTo>
                    <a:lnTo>
                      <a:pt x="0" y="29"/>
                    </a:lnTo>
                    <a:lnTo>
                      <a:pt x="0" y="24"/>
                    </a:lnTo>
                    <a:lnTo>
                      <a:pt x="0" y="16"/>
                    </a:lnTo>
                    <a:lnTo>
                      <a:pt x="4" y="11"/>
                    </a:lnTo>
                    <a:lnTo>
                      <a:pt x="4" y="7"/>
                    </a:lnTo>
                    <a:lnTo>
                      <a:pt x="9" y="2"/>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33" name="Freeform 17"/>
              <p:cNvSpPr>
                <a:spLocks/>
              </p:cNvSpPr>
              <p:nvPr/>
            </p:nvSpPr>
            <p:spPr bwMode="auto">
              <a:xfrm>
                <a:off x="2959" y="638"/>
                <a:ext cx="25" cy="47"/>
              </a:xfrm>
              <a:custGeom>
                <a:avLst/>
                <a:gdLst>
                  <a:gd name="T0" fmla="*/ 16 w 25"/>
                  <a:gd name="T1" fmla="*/ 0 h 47"/>
                  <a:gd name="T2" fmla="*/ 20 w 25"/>
                  <a:gd name="T3" fmla="*/ 0 h 47"/>
                  <a:gd name="T4" fmla="*/ 23 w 25"/>
                  <a:gd name="T5" fmla="*/ 0 h 47"/>
                  <a:gd name="T6" fmla="*/ 25 w 25"/>
                  <a:gd name="T7" fmla="*/ 2 h 47"/>
                  <a:gd name="T8" fmla="*/ 25 w 25"/>
                  <a:gd name="T9" fmla="*/ 7 h 47"/>
                  <a:gd name="T10" fmla="*/ 23 w 25"/>
                  <a:gd name="T11" fmla="*/ 9 h 47"/>
                  <a:gd name="T12" fmla="*/ 20 w 25"/>
                  <a:gd name="T13" fmla="*/ 16 h 47"/>
                  <a:gd name="T14" fmla="*/ 20 w 25"/>
                  <a:gd name="T15" fmla="*/ 20 h 47"/>
                  <a:gd name="T16" fmla="*/ 18 w 25"/>
                  <a:gd name="T17" fmla="*/ 27 h 47"/>
                  <a:gd name="T18" fmla="*/ 16 w 25"/>
                  <a:gd name="T19" fmla="*/ 31 h 47"/>
                  <a:gd name="T20" fmla="*/ 14 w 25"/>
                  <a:gd name="T21" fmla="*/ 38 h 47"/>
                  <a:gd name="T22" fmla="*/ 12 w 25"/>
                  <a:gd name="T23" fmla="*/ 40 h 47"/>
                  <a:gd name="T24" fmla="*/ 9 w 25"/>
                  <a:gd name="T25" fmla="*/ 44 h 47"/>
                  <a:gd name="T26" fmla="*/ 5 w 25"/>
                  <a:gd name="T27" fmla="*/ 47 h 47"/>
                  <a:gd name="T28" fmla="*/ 3 w 25"/>
                  <a:gd name="T29" fmla="*/ 47 h 47"/>
                  <a:gd name="T30" fmla="*/ 0 w 25"/>
                  <a:gd name="T31" fmla="*/ 44 h 47"/>
                  <a:gd name="T32" fmla="*/ 0 w 25"/>
                  <a:gd name="T33" fmla="*/ 40 h 47"/>
                  <a:gd name="T34" fmla="*/ 0 w 25"/>
                  <a:gd name="T35" fmla="*/ 36 h 47"/>
                  <a:gd name="T36" fmla="*/ 0 w 25"/>
                  <a:gd name="T37" fmla="*/ 31 h 47"/>
                  <a:gd name="T38" fmla="*/ 3 w 25"/>
                  <a:gd name="T39" fmla="*/ 24 h 47"/>
                  <a:gd name="T40" fmla="*/ 5 w 25"/>
                  <a:gd name="T41" fmla="*/ 20 h 47"/>
                  <a:gd name="T42" fmla="*/ 7 w 25"/>
                  <a:gd name="T43" fmla="*/ 13 h 47"/>
                  <a:gd name="T44" fmla="*/ 12 w 25"/>
                  <a:gd name="T45" fmla="*/ 7 h 47"/>
                  <a:gd name="T46" fmla="*/ 14 w 25"/>
                  <a:gd name="T47" fmla="*/ 2 h 47"/>
                  <a:gd name="T48" fmla="*/ 16 w 25"/>
                  <a:gd name="T49" fmla="*/ 0 h 47"/>
                  <a:gd name="T50" fmla="*/ 16 w 25"/>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47">
                    <a:moveTo>
                      <a:pt x="16" y="0"/>
                    </a:moveTo>
                    <a:lnTo>
                      <a:pt x="20" y="0"/>
                    </a:lnTo>
                    <a:lnTo>
                      <a:pt x="23" y="0"/>
                    </a:lnTo>
                    <a:lnTo>
                      <a:pt x="25" y="2"/>
                    </a:lnTo>
                    <a:lnTo>
                      <a:pt x="25" y="7"/>
                    </a:lnTo>
                    <a:lnTo>
                      <a:pt x="23" y="9"/>
                    </a:lnTo>
                    <a:lnTo>
                      <a:pt x="20" y="16"/>
                    </a:lnTo>
                    <a:lnTo>
                      <a:pt x="20" y="20"/>
                    </a:lnTo>
                    <a:lnTo>
                      <a:pt x="18" y="27"/>
                    </a:lnTo>
                    <a:lnTo>
                      <a:pt x="16" y="31"/>
                    </a:lnTo>
                    <a:lnTo>
                      <a:pt x="14" y="38"/>
                    </a:lnTo>
                    <a:lnTo>
                      <a:pt x="12" y="40"/>
                    </a:lnTo>
                    <a:lnTo>
                      <a:pt x="9" y="44"/>
                    </a:lnTo>
                    <a:lnTo>
                      <a:pt x="5" y="47"/>
                    </a:lnTo>
                    <a:lnTo>
                      <a:pt x="3" y="47"/>
                    </a:lnTo>
                    <a:lnTo>
                      <a:pt x="0" y="44"/>
                    </a:lnTo>
                    <a:lnTo>
                      <a:pt x="0" y="40"/>
                    </a:lnTo>
                    <a:lnTo>
                      <a:pt x="0" y="36"/>
                    </a:lnTo>
                    <a:lnTo>
                      <a:pt x="0" y="31"/>
                    </a:lnTo>
                    <a:lnTo>
                      <a:pt x="3" y="24"/>
                    </a:lnTo>
                    <a:lnTo>
                      <a:pt x="5" y="20"/>
                    </a:lnTo>
                    <a:lnTo>
                      <a:pt x="7" y="13"/>
                    </a:lnTo>
                    <a:lnTo>
                      <a:pt x="12" y="7"/>
                    </a:lnTo>
                    <a:lnTo>
                      <a:pt x="14" y="2"/>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34" name="Freeform 18"/>
              <p:cNvSpPr>
                <a:spLocks/>
              </p:cNvSpPr>
              <p:nvPr/>
            </p:nvSpPr>
            <p:spPr bwMode="auto">
              <a:xfrm>
                <a:off x="2855" y="638"/>
                <a:ext cx="22" cy="40"/>
              </a:xfrm>
              <a:custGeom>
                <a:avLst/>
                <a:gdLst>
                  <a:gd name="T0" fmla="*/ 7 w 22"/>
                  <a:gd name="T1" fmla="*/ 0 h 40"/>
                  <a:gd name="T2" fmla="*/ 14 w 22"/>
                  <a:gd name="T3" fmla="*/ 7 h 40"/>
                  <a:gd name="T4" fmla="*/ 20 w 22"/>
                  <a:gd name="T5" fmla="*/ 18 h 40"/>
                  <a:gd name="T6" fmla="*/ 20 w 22"/>
                  <a:gd name="T7" fmla="*/ 22 h 40"/>
                  <a:gd name="T8" fmla="*/ 22 w 22"/>
                  <a:gd name="T9" fmla="*/ 27 h 40"/>
                  <a:gd name="T10" fmla="*/ 22 w 22"/>
                  <a:gd name="T11" fmla="*/ 31 h 40"/>
                  <a:gd name="T12" fmla="*/ 22 w 22"/>
                  <a:gd name="T13" fmla="*/ 38 h 40"/>
                  <a:gd name="T14" fmla="*/ 20 w 22"/>
                  <a:gd name="T15" fmla="*/ 40 h 40"/>
                  <a:gd name="T16" fmla="*/ 14 w 22"/>
                  <a:gd name="T17" fmla="*/ 38 h 40"/>
                  <a:gd name="T18" fmla="*/ 9 w 22"/>
                  <a:gd name="T19" fmla="*/ 31 h 40"/>
                  <a:gd name="T20" fmla="*/ 5 w 22"/>
                  <a:gd name="T21" fmla="*/ 24 h 40"/>
                  <a:gd name="T22" fmla="*/ 2 w 22"/>
                  <a:gd name="T23" fmla="*/ 16 h 40"/>
                  <a:gd name="T24" fmla="*/ 0 w 22"/>
                  <a:gd name="T25" fmla="*/ 7 h 40"/>
                  <a:gd name="T26" fmla="*/ 2 w 22"/>
                  <a:gd name="T27" fmla="*/ 2 h 40"/>
                  <a:gd name="T28" fmla="*/ 7 w 22"/>
                  <a:gd name="T29" fmla="*/ 0 h 40"/>
                  <a:gd name="T30" fmla="*/ 7 w 2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40">
                    <a:moveTo>
                      <a:pt x="7" y="0"/>
                    </a:moveTo>
                    <a:lnTo>
                      <a:pt x="14" y="7"/>
                    </a:lnTo>
                    <a:lnTo>
                      <a:pt x="20" y="18"/>
                    </a:lnTo>
                    <a:lnTo>
                      <a:pt x="20" y="22"/>
                    </a:lnTo>
                    <a:lnTo>
                      <a:pt x="22" y="27"/>
                    </a:lnTo>
                    <a:lnTo>
                      <a:pt x="22" y="31"/>
                    </a:lnTo>
                    <a:lnTo>
                      <a:pt x="22" y="38"/>
                    </a:lnTo>
                    <a:lnTo>
                      <a:pt x="20" y="40"/>
                    </a:lnTo>
                    <a:lnTo>
                      <a:pt x="14" y="38"/>
                    </a:lnTo>
                    <a:lnTo>
                      <a:pt x="9" y="31"/>
                    </a:lnTo>
                    <a:lnTo>
                      <a:pt x="5" y="24"/>
                    </a:lnTo>
                    <a:lnTo>
                      <a:pt x="2" y="16"/>
                    </a:lnTo>
                    <a:lnTo>
                      <a:pt x="0" y="7"/>
                    </a:lnTo>
                    <a:lnTo>
                      <a:pt x="2" y="2"/>
                    </a:lnTo>
                    <a:lnTo>
                      <a:pt x="7"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35" name="Freeform 19"/>
              <p:cNvSpPr>
                <a:spLocks/>
              </p:cNvSpPr>
              <p:nvPr/>
            </p:nvSpPr>
            <p:spPr bwMode="auto">
              <a:xfrm>
                <a:off x="2993" y="667"/>
                <a:ext cx="33" cy="42"/>
              </a:xfrm>
              <a:custGeom>
                <a:avLst/>
                <a:gdLst>
                  <a:gd name="T0" fmla="*/ 22 w 33"/>
                  <a:gd name="T1" fmla="*/ 2 h 42"/>
                  <a:gd name="T2" fmla="*/ 26 w 33"/>
                  <a:gd name="T3" fmla="*/ 0 h 42"/>
                  <a:gd name="T4" fmla="*/ 31 w 33"/>
                  <a:gd name="T5" fmla="*/ 0 h 42"/>
                  <a:gd name="T6" fmla="*/ 33 w 33"/>
                  <a:gd name="T7" fmla="*/ 2 h 42"/>
                  <a:gd name="T8" fmla="*/ 33 w 33"/>
                  <a:gd name="T9" fmla="*/ 9 h 42"/>
                  <a:gd name="T10" fmla="*/ 26 w 33"/>
                  <a:gd name="T11" fmla="*/ 15 h 42"/>
                  <a:gd name="T12" fmla="*/ 20 w 33"/>
                  <a:gd name="T13" fmla="*/ 24 h 42"/>
                  <a:gd name="T14" fmla="*/ 15 w 33"/>
                  <a:gd name="T15" fmla="*/ 29 h 42"/>
                  <a:gd name="T16" fmla="*/ 13 w 33"/>
                  <a:gd name="T17" fmla="*/ 33 h 42"/>
                  <a:gd name="T18" fmla="*/ 9 w 33"/>
                  <a:gd name="T19" fmla="*/ 38 h 42"/>
                  <a:gd name="T20" fmla="*/ 6 w 33"/>
                  <a:gd name="T21" fmla="*/ 42 h 42"/>
                  <a:gd name="T22" fmla="*/ 0 w 33"/>
                  <a:gd name="T23" fmla="*/ 40 h 42"/>
                  <a:gd name="T24" fmla="*/ 0 w 33"/>
                  <a:gd name="T25" fmla="*/ 38 h 42"/>
                  <a:gd name="T26" fmla="*/ 0 w 33"/>
                  <a:gd name="T27" fmla="*/ 33 h 42"/>
                  <a:gd name="T28" fmla="*/ 0 w 33"/>
                  <a:gd name="T29" fmla="*/ 33 h 42"/>
                  <a:gd name="T30" fmla="*/ 4 w 33"/>
                  <a:gd name="T31" fmla="*/ 24 h 42"/>
                  <a:gd name="T32" fmla="*/ 11 w 33"/>
                  <a:gd name="T33" fmla="*/ 15 h 42"/>
                  <a:gd name="T34" fmla="*/ 15 w 33"/>
                  <a:gd name="T35" fmla="*/ 9 h 42"/>
                  <a:gd name="T36" fmla="*/ 22 w 33"/>
                  <a:gd name="T37" fmla="*/ 2 h 42"/>
                  <a:gd name="T38" fmla="*/ 22 w 33"/>
                  <a:gd name="T39"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42">
                    <a:moveTo>
                      <a:pt x="22" y="2"/>
                    </a:moveTo>
                    <a:lnTo>
                      <a:pt x="26" y="0"/>
                    </a:lnTo>
                    <a:lnTo>
                      <a:pt x="31" y="0"/>
                    </a:lnTo>
                    <a:lnTo>
                      <a:pt x="33" y="2"/>
                    </a:lnTo>
                    <a:lnTo>
                      <a:pt x="33" y="9"/>
                    </a:lnTo>
                    <a:lnTo>
                      <a:pt x="26" y="15"/>
                    </a:lnTo>
                    <a:lnTo>
                      <a:pt x="20" y="24"/>
                    </a:lnTo>
                    <a:lnTo>
                      <a:pt x="15" y="29"/>
                    </a:lnTo>
                    <a:lnTo>
                      <a:pt x="13" y="33"/>
                    </a:lnTo>
                    <a:lnTo>
                      <a:pt x="9" y="38"/>
                    </a:lnTo>
                    <a:lnTo>
                      <a:pt x="6" y="42"/>
                    </a:lnTo>
                    <a:lnTo>
                      <a:pt x="0" y="40"/>
                    </a:lnTo>
                    <a:lnTo>
                      <a:pt x="0" y="38"/>
                    </a:lnTo>
                    <a:lnTo>
                      <a:pt x="0" y="33"/>
                    </a:lnTo>
                    <a:lnTo>
                      <a:pt x="0" y="33"/>
                    </a:lnTo>
                    <a:lnTo>
                      <a:pt x="4" y="24"/>
                    </a:lnTo>
                    <a:lnTo>
                      <a:pt x="11" y="15"/>
                    </a:lnTo>
                    <a:lnTo>
                      <a:pt x="15" y="9"/>
                    </a:lnTo>
                    <a:lnTo>
                      <a:pt x="22" y="2"/>
                    </a:lnTo>
                    <a:lnTo>
                      <a:pt x="2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36" name="Freeform 20"/>
              <p:cNvSpPr>
                <a:spLocks/>
              </p:cNvSpPr>
              <p:nvPr/>
            </p:nvSpPr>
            <p:spPr bwMode="auto">
              <a:xfrm>
                <a:off x="2791" y="669"/>
                <a:ext cx="33" cy="27"/>
              </a:xfrm>
              <a:custGeom>
                <a:avLst/>
                <a:gdLst>
                  <a:gd name="T0" fmla="*/ 4 w 33"/>
                  <a:gd name="T1" fmla="*/ 0 h 27"/>
                  <a:gd name="T2" fmla="*/ 13 w 33"/>
                  <a:gd name="T3" fmla="*/ 5 h 27"/>
                  <a:gd name="T4" fmla="*/ 22 w 33"/>
                  <a:gd name="T5" fmla="*/ 9 h 27"/>
                  <a:gd name="T6" fmla="*/ 29 w 33"/>
                  <a:gd name="T7" fmla="*/ 13 h 27"/>
                  <a:gd name="T8" fmla="*/ 33 w 33"/>
                  <a:gd name="T9" fmla="*/ 22 h 27"/>
                  <a:gd name="T10" fmla="*/ 33 w 33"/>
                  <a:gd name="T11" fmla="*/ 27 h 27"/>
                  <a:gd name="T12" fmla="*/ 27 w 33"/>
                  <a:gd name="T13" fmla="*/ 27 h 27"/>
                  <a:gd name="T14" fmla="*/ 18 w 33"/>
                  <a:gd name="T15" fmla="*/ 22 h 27"/>
                  <a:gd name="T16" fmla="*/ 11 w 33"/>
                  <a:gd name="T17" fmla="*/ 18 h 27"/>
                  <a:gd name="T18" fmla="*/ 4 w 33"/>
                  <a:gd name="T19" fmla="*/ 13 h 27"/>
                  <a:gd name="T20" fmla="*/ 0 w 33"/>
                  <a:gd name="T21" fmla="*/ 9 h 27"/>
                  <a:gd name="T22" fmla="*/ 0 w 33"/>
                  <a:gd name="T23" fmla="*/ 0 h 27"/>
                  <a:gd name="T24" fmla="*/ 4 w 33"/>
                  <a:gd name="T25" fmla="*/ 0 h 27"/>
                  <a:gd name="T26" fmla="*/ 4 w 33"/>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7">
                    <a:moveTo>
                      <a:pt x="4" y="0"/>
                    </a:moveTo>
                    <a:lnTo>
                      <a:pt x="13" y="5"/>
                    </a:lnTo>
                    <a:lnTo>
                      <a:pt x="22" y="9"/>
                    </a:lnTo>
                    <a:lnTo>
                      <a:pt x="29" y="13"/>
                    </a:lnTo>
                    <a:lnTo>
                      <a:pt x="33" y="22"/>
                    </a:lnTo>
                    <a:lnTo>
                      <a:pt x="33" y="27"/>
                    </a:lnTo>
                    <a:lnTo>
                      <a:pt x="27" y="27"/>
                    </a:lnTo>
                    <a:lnTo>
                      <a:pt x="18" y="22"/>
                    </a:lnTo>
                    <a:lnTo>
                      <a:pt x="11" y="18"/>
                    </a:lnTo>
                    <a:lnTo>
                      <a:pt x="4" y="13"/>
                    </a:lnTo>
                    <a:lnTo>
                      <a:pt x="0" y="9"/>
                    </a:lnTo>
                    <a:lnTo>
                      <a:pt x="0" y="0"/>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37" name="Freeform 21"/>
              <p:cNvSpPr>
                <a:spLocks/>
              </p:cNvSpPr>
              <p:nvPr/>
            </p:nvSpPr>
            <p:spPr bwMode="auto">
              <a:xfrm>
                <a:off x="3008" y="702"/>
                <a:ext cx="49" cy="31"/>
              </a:xfrm>
              <a:custGeom>
                <a:avLst/>
                <a:gdLst>
                  <a:gd name="T0" fmla="*/ 45 w 49"/>
                  <a:gd name="T1" fmla="*/ 0 h 31"/>
                  <a:gd name="T2" fmla="*/ 47 w 49"/>
                  <a:gd name="T3" fmla="*/ 5 h 31"/>
                  <a:gd name="T4" fmla="*/ 49 w 49"/>
                  <a:gd name="T5" fmla="*/ 9 h 31"/>
                  <a:gd name="T6" fmla="*/ 42 w 49"/>
                  <a:gd name="T7" fmla="*/ 14 h 31"/>
                  <a:gd name="T8" fmla="*/ 38 w 49"/>
                  <a:gd name="T9" fmla="*/ 18 h 31"/>
                  <a:gd name="T10" fmla="*/ 33 w 49"/>
                  <a:gd name="T11" fmla="*/ 23 h 31"/>
                  <a:gd name="T12" fmla="*/ 27 w 49"/>
                  <a:gd name="T13" fmla="*/ 27 h 31"/>
                  <a:gd name="T14" fmla="*/ 20 w 49"/>
                  <a:gd name="T15" fmla="*/ 29 h 31"/>
                  <a:gd name="T16" fmla="*/ 13 w 49"/>
                  <a:gd name="T17" fmla="*/ 31 h 31"/>
                  <a:gd name="T18" fmla="*/ 9 w 49"/>
                  <a:gd name="T19" fmla="*/ 31 h 31"/>
                  <a:gd name="T20" fmla="*/ 5 w 49"/>
                  <a:gd name="T21" fmla="*/ 31 h 31"/>
                  <a:gd name="T22" fmla="*/ 0 w 49"/>
                  <a:gd name="T23" fmla="*/ 27 h 31"/>
                  <a:gd name="T24" fmla="*/ 2 w 49"/>
                  <a:gd name="T25" fmla="*/ 25 h 31"/>
                  <a:gd name="T26" fmla="*/ 5 w 49"/>
                  <a:gd name="T27" fmla="*/ 18 h 31"/>
                  <a:gd name="T28" fmla="*/ 9 w 49"/>
                  <a:gd name="T29" fmla="*/ 16 h 31"/>
                  <a:gd name="T30" fmla="*/ 16 w 49"/>
                  <a:gd name="T31" fmla="*/ 14 h 31"/>
                  <a:gd name="T32" fmla="*/ 22 w 49"/>
                  <a:gd name="T33" fmla="*/ 9 h 31"/>
                  <a:gd name="T34" fmla="*/ 27 w 49"/>
                  <a:gd name="T35" fmla="*/ 7 h 31"/>
                  <a:gd name="T36" fmla="*/ 33 w 49"/>
                  <a:gd name="T37" fmla="*/ 5 h 31"/>
                  <a:gd name="T38" fmla="*/ 38 w 49"/>
                  <a:gd name="T39" fmla="*/ 3 h 31"/>
                  <a:gd name="T40" fmla="*/ 45 w 49"/>
                  <a:gd name="T41" fmla="*/ 0 h 31"/>
                  <a:gd name="T42" fmla="*/ 45 w 49"/>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31">
                    <a:moveTo>
                      <a:pt x="45" y="0"/>
                    </a:moveTo>
                    <a:lnTo>
                      <a:pt x="47" y="5"/>
                    </a:lnTo>
                    <a:lnTo>
                      <a:pt x="49" y="9"/>
                    </a:lnTo>
                    <a:lnTo>
                      <a:pt x="42" y="14"/>
                    </a:lnTo>
                    <a:lnTo>
                      <a:pt x="38" y="18"/>
                    </a:lnTo>
                    <a:lnTo>
                      <a:pt x="33" y="23"/>
                    </a:lnTo>
                    <a:lnTo>
                      <a:pt x="27" y="27"/>
                    </a:lnTo>
                    <a:lnTo>
                      <a:pt x="20" y="29"/>
                    </a:lnTo>
                    <a:lnTo>
                      <a:pt x="13" y="31"/>
                    </a:lnTo>
                    <a:lnTo>
                      <a:pt x="9" y="31"/>
                    </a:lnTo>
                    <a:lnTo>
                      <a:pt x="5" y="31"/>
                    </a:lnTo>
                    <a:lnTo>
                      <a:pt x="0" y="27"/>
                    </a:lnTo>
                    <a:lnTo>
                      <a:pt x="2" y="25"/>
                    </a:lnTo>
                    <a:lnTo>
                      <a:pt x="5" y="18"/>
                    </a:lnTo>
                    <a:lnTo>
                      <a:pt x="9" y="16"/>
                    </a:lnTo>
                    <a:lnTo>
                      <a:pt x="16" y="14"/>
                    </a:lnTo>
                    <a:lnTo>
                      <a:pt x="22" y="9"/>
                    </a:lnTo>
                    <a:lnTo>
                      <a:pt x="27" y="7"/>
                    </a:lnTo>
                    <a:lnTo>
                      <a:pt x="33" y="5"/>
                    </a:lnTo>
                    <a:lnTo>
                      <a:pt x="38" y="3"/>
                    </a:lnTo>
                    <a:lnTo>
                      <a:pt x="45" y="0"/>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38" name="Freeform 22"/>
              <p:cNvSpPr>
                <a:spLocks/>
              </p:cNvSpPr>
              <p:nvPr/>
            </p:nvSpPr>
            <p:spPr bwMode="auto">
              <a:xfrm>
                <a:off x="2742" y="713"/>
                <a:ext cx="47" cy="14"/>
              </a:xfrm>
              <a:custGeom>
                <a:avLst/>
                <a:gdLst>
                  <a:gd name="T0" fmla="*/ 16 w 47"/>
                  <a:gd name="T1" fmla="*/ 0 h 14"/>
                  <a:gd name="T2" fmla="*/ 20 w 47"/>
                  <a:gd name="T3" fmla="*/ 0 h 14"/>
                  <a:gd name="T4" fmla="*/ 27 w 47"/>
                  <a:gd name="T5" fmla="*/ 3 h 14"/>
                  <a:gd name="T6" fmla="*/ 33 w 47"/>
                  <a:gd name="T7" fmla="*/ 3 h 14"/>
                  <a:gd name="T8" fmla="*/ 38 w 47"/>
                  <a:gd name="T9" fmla="*/ 3 h 14"/>
                  <a:gd name="T10" fmla="*/ 42 w 47"/>
                  <a:gd name="T11" fmla="*/ 5 h 14"/>
                  <a:gd name="T12" fmla="*/ 47 w 47"/>
                  <a:gd name="T13" fmla="*/ 7 h 14"/>
                  <a:gd name="T14" fmla="*/ 47 w 47"/>
                  <a:gd name="T15" fmla="*/ 12 h 14"/>
                  <a:gd name="T16" fmla="*/ 42 w 47"/>
                  <a:gd name="T17" fmla="*/ 14 h 14"/>
                  <a:gd name="T18" fmla="*/ 38 w 47"/>
                  <a:gd name="T19" fmla="*/ 14 h 14"/>
                  <a:gd name="T20" fmla="*/ 33 w 47"/>
                  <a:gd name="T21" fmla="*/ 14 h 14"/>
                  <a:gd name="T22" fmla="*/ 29 w 47"/>
                  <a:gd name="T23" fmla="*/ 14 h 14"/>
                  <a:gd name="T24" fmla="*/ 25 w 47"/>
                  <a:gd name="T25" fmla="*/ 14 h 14"/>
                  <a:gd name="T26" fmla="*/ 18 w 47"/>
                  <a:gd name="T27" fmla="*/ 14 h 14"/>
                  <a:gd name="T28" fmla="*/ 14 w 47"/>
                  <a:gd name="T29" fmla="*/ 14 h 14"/>
                  <a:gd name="T30" fmla="*/ 9 w 47"/>
                  <a:gd name="T31" fmla="*/ 12 h 14"/>
                  <a:gd name="T32" fmla="*/ 2 w 47"/>
                  <a:gd name="T33" fmla="*/ 12 h 14"/>
                  <a:gd name="T34" fmla="*/ 0 w 47"/>
                  <a:gd name="T35" fmla="*/ 7 h 14"/>
                  <a:gd name="T36" fmla="*/ 2 w 47"/>
                  <a:gd name="T37" fmla="*/ 5 h 14"/>
                  <a:gd name="T38" fmla="*/ 2 w 47"/>
                  <a:gd name="T39" fmla="*/ 3 h 14"/>
                  <a:gd name="T40" fmla="*/ 7 w 47"/>
                  <a:gd name="T41" fmla="*/ 0 h 14"/>
                  <a:gd name="T42" fmla="*/ 9 w 47"/>
                  <a:gd name="T43" fmla="*/ 0 h 14"/>
                  <a:gd name="T44" fmla="*/ 16 w 47"/>
                  <a:gd name="T45" fmla="*/ 0 h 14"/>
                  <a:gd name="T46" fmla="*/ 16 w 47"/>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14">
                    <a:moveTo>
                      <a:pt x="16" y="0"/>
                    </a:moveTo>
                    <a:lnTo>
                      <a:pt x="20" y="0"/>
                    </a:lnTo>
                    <a:lnTo>
                      <a:pt x="27" y="3"/>
                    </a:lnTo>
                    <a:lnTo>
                      <a:pt x="33" y="3"/>
                    </a:lnTo>
                    <a:lnTo>
                      <a:pt x="38" y="3"/>
                    </a:lnTo>
                    <a:lnTo>
                      <a:pt x="42" y="5"/>
                    </a:lnTo>
                    <a:lnTo>
                      <a:pt x="47" y="7"/>
                    </a:lnTo>
                    <a:lnTo>
                      <a:pt x="47" y="12"/>
                    </a:lnTo>
                    <a:lnTo>
                      <a:pt x="42" y="14"/>
                    </a:lnTo>
                    <a:lnTo>
                      <a:pt x="38" y="14"/>
                    </a:lnTo>
                    <a:lnTo>
                      <a:pt x="33" y="14"/>
                    </a:lnTo>
                    <a:lnTo>
                      <a:pt x="29" y="14"/>
                    </a:lnTo>
                    <a:lnTo>
                      <a:pt x="25" y="14"/>
                    </a:lnTo>
                    <a:lnTo>
                      <a:pt x="18" y="14"/>
                    </a:lnTo>
                    <a:lnTo>
                      <a:pt x="14" y="14"/>
                    </a:lnTo>
                    <a:lnTo>
                      <a:pt x="9" y="12"/>
                    </a:lnTo>
                    <a:lnTo>
                      <a:pt x="2" y="12"/>
                    </a:lnTo>
                    <a:lnTo>
                      <a:pt x="0" y="7"/>
                    </a:lnTo>
                    <a:lnTo>
                      <a:pt x="2" y="5"/>
                    </a:lnTo>
                    <a:lnTo>
                      <a:pt x="2" y="3"/>
                    </a:lnTo>
                    <a:lnTo>
                      <a:pt x="7" y="0"/>
                    </a:lnTo>
                    <a:lnTo>
                      <a:pt x="9" y="0"/>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39" name="Freeform 23"/>
              <p:cNvSpPr>
                <a:spLocks/>
              </p:cNvSpPr>
              <p:nvPr/>
            </p:nvSpPr>
            <p:spPr bwMode="auto">
              <a:xfrm>
                <a:off x="3026" y="738"/>
                <a:ext cx="51" cy="29"/>
              </a:xfrm>
              <a:custGeom>
                <a:avLst/>
                <a:gdLst>
                  <a:gd name="T0" fmla="*/ 42 w 51"/>
                  <a:gd name="T1" fmla="*/ 2 h 29"/>
                  <a:gd name="T2" fmla="*/ 49 w 51"/>
                  <a:gd name="T3" fmla="*/ 0 h 29"/>
                  <a:gd name="T4" fmla="*/ 51 w 51"/>
                  <a:gd name="T5" fmla="*/ 6 h 29"/>
                  <a:gd name="T6" fmla="*/ 46 w 51"/>
                  <a:gd name="T7" fmla="*/ 11 h 29"/>
                  <a:gd name="T8" fmla="*/ 40 w 51"/>
                  <a:gd name="T9" fmla="*/ 15 h 29"/>
                  <a:gd name="T10" fmla="*/ 35 w 51"/>
                  <a:gd name="T11" fmla="*/ 20 h 29"/>
                  <a:gd name="T12" fmla="*/ 29 w 51"/>
                  <a:gd name="T13" fmla="*/ 22 h 29"/>
                  <a:gd name="T14" fmla="*/ 20 w 51"/>
                  <a:gd name="T15" fmla="*/ 24 h 29"/>
                  <a:gd name="T16" fmla="*/ 13 w 51"/>
                  <a:gd name="T17" fmla="*/ 29 h 29"/>
                  <a:gd name="T18" fmla="*/ 7 w 51"/>
                  <a:gd name="T19" fmla="*/ 26 h 29"/>
                  <a:gd name="T20" fmla="*/ 0 w 51"/>
                  <a:gd name="T21" fmla="*/ 26 h 29"/>
                  <a:gd name="T22" fmla="*/ 0 w 51"/>
                  <a:gd name="T23" fmla="*/ 22 h 29"/>
                  <a:gd name="T24" fmla="*/ 4 w 51"/>
                  <a:gd name="T25" fmla="*/ 20 h 29"/>
                  <a:gd name="T26" fmla="*/ 7 w 51"/>
                  <a:gd name="T27" fmla="*/ 15 h 29"/>
                  <a:gd name="T28" fmla="*/ 13 w 51"/>
                  <a:gd name="T29" fmla="*/ 13 h 29"/>
                  <a:gd name="T30" fmla="*/ 18 w 51"/>
                  <a:gd name="T31" fmla="*/ 11 h 29"/>
                  <a:gd name="T32" fmla="*/ 22 w 51"/>
                  <a:gd name="T33" fmla="*/ 9 h 29"/>
                  <a:gd name="T34" fmla="*/ 27 w 51"/>
                  <a:gd name="T35" fmla="*/ 6 h 29"/>
                  <a:gd name="T36" fmla="*/ 33 w 51"/>
                  <a:gd name="T37" fmla="*/ 4 h 29"/>
                  <a:gd name="T38" fmla="*/ 38 w 51"/>
                  <a:gd name="T39" fmla="*/ 2 h 29"/>
                  <a:gd name="T40" fmla="*/ 42 w 51"/>
                  <a:gd name="T41" fmla="*/ 2 h 29"/>
                  <a:gd name="T42" fmla="*/ 42 w 51"/>
                  <a:gd name="T4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29">
                    <a:moveTo>
                      <a:pt x="42" y="2"/>
                    </a:moveTo>
                    <a:lnTo>
                      <a:pt x="49" y="0"/>
                    </a:lnTo>
                    <a:lnTo>
                      <a:pt x="51" y="6"/>
                    </a:lnTo>
                    <a:lnTo>
                      <a:pt x="46" y="11"/>
                    </a:lnTo>
                    <a:lnTo>
                      <a:pt x="40" y="15"/>
                    </a:lnTo>
                    <a:lnTo>
                      <a:pt x="35" y="20"/>
                    </a:lnTo>
                    <a:lnTo>
                      <a:pt x="29" y="22"/>
                    </a:lnTo>
                    <a:lnTo>
                      <a:pt x="20" y="24"/>
                    </a:lnTo>
                    <a:lnTo>
                      <a:pt x="13" y="29"/>
                    </a:lnTo>
                    <a:lnTo>
                      <a:pt x="7" y="26"/>
                    </a:lnTo>
                    <a:lnTo>
                      <a:pt x="0" y="26"/>
                    </a:lnTo>
                    <a:lnTo>
                      <a:pt x="0" y="22"/>
                    </a:lnTo>
                    <a:lnTo>
                      <a:pt x="4" y="20"/>
                    </a:lnTo>
                    <a:lnTo>
                      <a:pt x="7" y="15"/>
                    </a:lnTo>
                    <a:lnTo>
                      <a:pt x="13" y="13"/>
                    </a:lnTo>
                    <a:lnTo>
                      <a:pt x="18" y="11"/>
                    </a:lnTo>
                    <a:lnTo>
                      <a:pt x="22" y="9"/>
                    </a:lnTo>
                    <a:lnTo>
                      <a:pt x="27" y="6"/>
                    </a:lnTo>
                    <a:lnTo>
                      <a:pt x="33" y="4"/>
                    </a:lnTo>
                    <a:lnTo>
                      <a:pt x="38" y="2"/>
                    </a:lnTo>
                    <a:lnTo>
                      <a:pt x="42" y="2"/>
                    </a:lnTo>
                    <a:lnTo>
                      <a:pt x="4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0" name="Freeform 24"/>
              <p:cNvSpPr>
                <a:spLocks/>
              </p:cNvSpPr>
              <p:nvPr/>
            </p:nvSpPr>
            <p:spPr bwMode="auto">
              <a:xfrm>
                <a:off x="2738" y="760"/>
                <a:ext cx="33" cy="13"/>
              </a:xfrm>
              <a:custGeom>
                <a:avLst/>
                <a:gdLst>
                  <a:gd name="T0" fmla="*/ 31 w 33"/>
                  <a:gd name="T1" fmla="*/ 2 h 13"/>
                  <a:gd name="T2" fmla="*/ 33 w 33"/>
                  <a:gd name="T3" fmla="*/ 7 h 13"/>
                  <a:gd name="T4" fmla="*/ 29 w 33"/>
                  <a:gd name="T5" fmla="*/ 11 h 13"/>
                  <a:gd name="T6" fmla="*/ 22 w 33"/>
                  <a:gd name="T7" fmla="*/ 13 h 13"/>
                  <a:gd name="T8" fmla="*/ 15 w 33"/>
                  <a:gd name="T9" fmla="*/ 13 h 13"/>
                  <a:gd name="T10" fmla="*/ 6 w 33"/>
                  <a:gd name="T11" fmla="*/ 11 h 13"/>
                  <a:gd name="T12" fmla="*/ 2 w 33"/>
                  <a:gd name="T13" fmla="*/ 9 h 13"/>
                  <a:gd name="T14" fmla="*/ 0 w 33"/>
                  <a:gd name="T15" fmla="*/ 4 h 13"/>
                  <a:gd name="T16" fmla="*/ 4 w 33"/>
                  <a:gd name="T17" fmla="*/ 0 h 13"/>
                  <a:gd name="T18" fmla="*/ 9 w 33"/>
                  <a:gd name="T19" fmla="*/ 0 h 13"/>
                  <a:gd name="T20" fmla="*/ 18 w 33"/>
                  <a:gd name="T21" fmla="*/ 0 h 13"/>
                  <a:gd name="T22" fmla="*/ 24 w 33"/>
                  <a:gd name="T23" fmla="*/ 0 h 13"/>
                  <a:gd name="T24" fmla="*/ 31 w 33"/>
                  <a:gd name="T25" fmla="*/ 2 h 13"/>
                  <a:gd name="T26" fmla="*/ 31 w 33"/>
                  <a:gd name="T2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3">
                    <a:moveTo>
                      <a:pt x="31" y="2"/>
                    </a:moveTo>
                    <a:lnTo>
                      <a:pt x="33" y="7"/>
                    </a:lnTo>
                    <a:lnTo>
                      <a:pt x="29" y="11"/>
                    </a:lnTo>
                    <a:lnTo>
                      <a:pt x="22" y="13"/>
                    </a:lnTo>
                    <a:lnTo>
                      <a:pt x="15" y="13"/>
                    </a:lnTo>
                    <a:lnTo>
                      <a:pt x="6" y="11"/>
                    </a:lnTo>
                    <a:lnTo>
                      <a:pt x="2" y="9"/>
                    </a:lnTo>
                    <a:lnTo>
                      <a:pt x="0" y="4"/>
                    </a:lnTo>
                    <a:lnTo>
                      <a:pt x="4" y="0"/>
                    </a:lnTo>
                    <a:lnTo>
                      <a:pt x="9" y="0"/>
                    </a:lnTo>
                    <a:lnTo>
                      <a:pt x="18" y="0"/>
                    </a:lnTo>
                    <a:lnTo>
                      <a:pt x="24" y="0"/>
                    </a:lnTo>
                    <a:lnTo>
                      <a:pt x="31" y="2"/>
                    </a:lnTo>
                    <a:lnTo>
                      <a:pt x="3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1" name="Freeform 25"/>
              <p:cNvSpPr>
                <a:spLocks/>
              </p:cNvSpPr>
              <p:nvPr/>
            </p:nvSpPr>
            <p:spPr bwMode="auto">
              <a:xfrm>
                <a:off x="2656" y="1431"/>
                <a:ext cx="538" cy="18"/>
              </a:xfrm>
              <a:custGeom>
                <a:avLst/>
                <a:gdLst>
                  <a:gd name="T0" fmla="*/ 337 w 538"/>
                  <a:gd name="T1" fmla="*/ 3 h 18"/>
                  <a:gd name="T2" fmla="*/ 354 w 538"/>
                  <a:gd name="T3" fmla="*/ 0 h 18"/>
                  <a:gd name="T4" fmla="*/ 374 w 538"/>
                  <a:gd name="T5" fmla="*/ 0 h 18"/>
                  <a:gd name="T6" fmla="*/ 397 w 538"/>
                  <a:gd name="T7" fmla="*/ 0 h 18"/>
                  <a:gd name="T8" fmla="*/ 421 w 538"/>
                  <a:gd name="T9" fmla="*/ 0 h 18"/>
                  <a:gd name="T10" fmla="*/ 443 w 538"/>
                  <a:gd name="T11" fmla="*/ 0 h 18"/>
                  <a:gd name="T12" fmla="*/ 465 w 538"/>
                  <a:gd name="T13" fmla="*/ 0 h 18"/>
                  <a:gd name="T14" fmla="*/ 485 w 538"/>
                  <a:gd name="T15" fmla="*/ 0 h 18"/>
                  <a:gd name="T16" fmla="*/ 503 w 538"/>
                  <a:gd name="T17" fmla="*/ 3 h 18"/>
                  <a:gd name="T18" fmla="*/ 514 w 538"/>
                  <a:gd name="T19" fmla="*/ 3 h 18"/>
                  <a:gd name="T20" fmla="*/ 523 w 538"/>
                  <a:gd name="T21" fmla="*/ 3 h 18"/>
                  <a:gd name="T22" fmla="*/ 530 w 538"/>
                  <a:gd name="T23" fmla="*/ 3 h 18"/>
                  <a:gd name="T24" fmla="*/ 534 w 538"/>
                  <a:gd name="T25" fmla="*/ 5 h 18"/>
                  <a:gd name="T26" fmla="*/ 538 w 538"/>
                  <a:gd name="T27" fmla="*/ 5 h 18"/>
                  <a:gd name="T28" fmla="*/ 538 w 538"/>
                  <a:gd name="T29" fmla="*/ 7 h 18"/>
                  <a:gd name="T30" fmla="*/ 534 w 538"/>
                  <a:gd name="T31" fmla="*/ 9 h 18"/>
                  <a:gd name="T32" fmla="*/ 530 w 538"/>
                  <a:gd name="T33" fmla="*/ 11 h 18"/>
                  <a:gd name="T34" fmla="*/ 487 w 538"/>
                  <a:gd name="T35" fmla="*/ 14 h 18"/>
                  <a:gd name="T36" fmla="*/ 443 w 538"/>
                  <a:gd name="T37" fmla="*/ 14 h 18"/>
                  <a:gd name="T38" fmla="*/ 399 w 538"/>
                  <a:gd name="T39" fmla="*/ 14 h 18"/>
                  <a:gd name="T40" fmla="*/ 354 w 538"/>
                  <a:gd name="T41" fmla="*/ 16 h 18"/>
                  <a:gd name="T42" fmla="*/ 308 w 538"/>
                  <a:gd name="T43" fmla="*/ 16 h 18"/>
                  <a:gd name="T44" fmla="*/ 261 w 538"/>
                  <a:gd name="T45" fmla="*/ 16 h 18"/>
                  <a:gd name="T46" fmla="*/ 213 w 538"/>
                  <a:gd name="T47" fmla="*/ 16 h 18"/>
                  <a:gd name="T48" fmla="*/ 168 w 538"/>
                  <a:gd name="T49" fmla="*/ 18 h 18"/>
                  <a:gd name="T50" fmla="*/ 153 w 538"/>
                  <a:gd name="T51" fmla="*/ 18 h 18"/>
                  <a:gd name="T52" fmla="*/ 133 w 538"/>
                  <a:gd name="T53" fmla="*/ 18 h 18"/>
                  <a:gd name="T54" fmla="*/ 113 w 538"/>
                  <a:gd name="T55" fmla="*/ 18 h 18"/>
                  <a:gd name="T56" fmla="*/ 95 w 538"/>
                  <a:gd name="T57" fmla="*/ 18 h 18"/>
                  <a:gd name="T58" fmla="*/ 73 w 538"/>
                  <a:gd name="T59" fmla="*/ 18 h 18"/>
                  <a:gd name="T60" fmla="*/ 55 w 538"/>
                  <a:gd name="T61" fmla="*/ 18 h 18"/>
                  <a:gd name="T62" fmla="*/ 37 w 538"/>
                  <a:gd name="T63" fmla="*/ 18 h 18"/>
                  <a:gd name="T64" fmla="*/ 22 w 538"/>
                  <a:gd name="T65" fmla="*/ 18 h 18"/>
                  <a:gd name="T66" fmla="*/ 13 w 538"/>
                  <a:gd name="T67" fmla="*/ 16 h 18"/>
                  <a:gd name="T68" fmla="*/ 6 w 538"/>
                  <a:gd name="T69" fmla="*/ 14 h 18"/>
                  <a:gd name="T70" fmla="*/ 2 w 538"/>
                  <a:gd name="T71" fmla="*/ 11 h 18"/>
                  <a:gd name="T72" fmla="*/ 0 w 538"/>
                  <a:gd name="T73" fmla="*/ 11 h 18"/>
                  <a:gd name="T74" fmla="*/ 0 w 538"/>
                  <a:gd name="T75" fmla="*/ 7 h 18"/>
                  <a:gd name="T76" fmla="*/ 2 w 538"/>
                  <a:gd name="T77" fmla="*/ 7 h 18"/>
                  <a:gd name="T78" fmla="*/ 4 w 538"/>
                  <a:gd name="T79" fmla="*/ 5 h 18"/>
                  <a:gd name="T80" fmla="*/ 11 w 538"/>
                  <a:gd name="T81" fmla="*/ 5 h 18"/>
                  <a:gd name="T82" fmla="*/ 33 w 538"/>
                  <a:gd name="T83" fmla="*/ 3 h 18"/>
                  <a:gd name="T84" fmla="*/ 60 w 538"/>
                  <a:gd name="T85" fmla="*/ 3 h 18"/>
                  <a:gd name="T86" fmla="*/ 86 w 538"/>
                  <a:gd name="T87" fmla="*/ 3 h 18"/>
                  <a:gd name="T88" fmla="*/ 117 w 538"/>
                  <a:gd name="T89" fmla="*/ 5 h 18"/>
                  <a:gd name="T90" fmla="*/ 144 w 538"/>
                  <a:gd name="T91" fmla="*/ 5 h 18"/>
                  <a:gd name="T92" fmla="*/ 173 w 538"/>
                  <a:gd name="T93" fmla="*/ 5 h 18"/>
                  <a:gd name="T94" fmla="*/ 195 w 538"/>
                  <a:gd name="T95" fmla="*/ 5 h 18"/>
                  <a:gd name="T96" fmla="*/ 215 w 538"/>
                  <a:gd name="T97" fmla="*/ 5 h 18"/>
                  <a:gd name="T98" fmla="*/ 230 w 538"/>
                  <a:gd name="T99" fmla="*/ 5 h 18"/>
                  <a:gd name="T100" fmla="*/ 248 w 538"/>
                  <a:gd name="T101" fmla="*/ 3 h 18"/>
                  <a:gd name="T102" fmla="*/ 264 w 538"/>
                  <a:gd name="T103" fmla="*/ 3 h 18"/>
                  <a:gd name="T104" fmla="*/ 279 w 538"/>
                  <a:gd name="T105" fmla="*/ 3 h 18"/>
                  <a:gd name="T106" fmla="*/ 295 w 538"/>
                  <a:gd name="T107" fmla="*/ 3 h 18"/>
                  <a:gd name="T108" fmla="*/ 308 w 538"/>
                  <a:gd name="T109" fmla="*/ 3 h 18"/>
                  <a:gd name="T110" fmla="*/ 323 w 538"/>
                  <a:gd name="T111" fmla="*/ 3 h 18"/>
                  <a:gd name="T112" fmla="*/ 337 w 538"/>
                  <a:gd name="T113" fmla="*/ 3 h 18"/>
                  <a:gd name="T114" fmla="*/ 337 w 538"/>
                  <a:gd name="T11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8" h="18">
                    <a:moveTo>
                      <a:pt x="337" y="3"/>
                    </a:moveTo>
                    <a:lnTo>
                      <a:pt x="354" y="0"/>
                    </a:lnTo>
                    <a:lnTo>
                      <a:pt x="374" y="0"/>
                    </a:lnTo>
                    <a:lnTo>
                      <a:pt x="397" y="0"/>
                    </a:lnTo>
                    <a:lnTo>
                      <a:pt x="421" y="0"/>
                    </a:lnTo>
                    <a:lnTo>
                      <a:pt x="443" y="0"/>
                    </a:lnTo>
                    <a:lnTo>
                      <a:pt x="465" y="0"/>
                    </a:lnTo>
                    <a:lnTo>
                      <a:pt x="485" y="0"/>
                    </a:lnTo>
                    <a:lnTo>
                      <a:pt x="503" y="3"/>
                    </a:lnTo>
                    <a:lnTo>
                      <a:pt x="514" y="3"/>
                    </a:lnTo>
                    <a:lnTo>
                      <a:pt x="523" y="3"/>
                    </a:lnTo>
                    <a:lnTo>
                      <a:pt x="530" y="3"/>
                    </a:lnTo>
                    <a:lnTo>
                      <a:pt x="534" y="5"/>
                    </a:lnTo>
                    <a:lnTo>
                      <a:pt x="538" y="5"/>
                    </a:lnTo>
                    <a:lnTo>
                      <a:pt x="538" y="7"/>
                    </a:lnTo>
                    <a:lnTo>
                      <a:pt x="534" y="9"/>
                    </a:lnTo>
                    <a:lnTo>
                      <a:pt x="530" y="11"/>
                    </a:lnTo>
                    <a:lnTo>
                      <a:pt x="487" y="14"/>
                    </a:lnTo>
                    <a:lnTo>
                      <a:pt x="443" y="14"/>
                    </a:lnTo>
                    <a:lnTo>
                      <a:pt x="399" y="14"/>
                    </a:lnTo>
                    <a:lnTo>
                      <a:pt x="354" y="16"/>
                    </a:lnTo>
                    <a:lnTo>
                      <a:pt x="308" y="16"/>
                    </a:lnTo>
                    <a:lnTo>
                      <a:pt x="261" y="16"/>
                    </a:lnTo>
                    <a:lnTo>
                      <a:pt x="213" y="16"/>
                    </a:lnTo>
                    <a:lnTo>
                      <a:pt x="168" y="18"/>
                    </a:lnTo>
                    <a:lnTo>
                      <a:pt x="153" y="18"/>
                    </a:lnTo>
                    <a:lnTo>
                      <a:pt x="133" y="18"/>
                    </a:lnTo>
                    <a:lnTo>
                      <a:pt x="113" y="18"/>
                    </a:lnTo>
                    <a:lnTo>
                      <a:pt x="95" y="18"/>
                    </a:lnTo>
                    <a:lnTo>
                      <a:pt x="73" y="18"/>
                    </a:lnTo>
                    <a:lnTo>
                      <a:pt x="55" y="18"/>
                    </a:lnTo>
                    <a:lnTo>
                      <a:pt x="37" y="18"/>
                    </a:lnTo>
                    <a:lnTo>
                      <a:pt x="22" y="18"/>
                    </a:lnTo>
                    <a:lnTo>
                      <a:pt x="13" y="16"/>
                    </a:lnTo>
                    <a:lnTo>
                      <a:pt x="6" y="14"/>
                    </a:lnTo>
                    <a:lnTo>
                      <a:pt x="2" y="11"/>
                    </a:lnTo>
                    <a:lnTo>
                      <a:pt x="0" y="11"/>
                    </a:lnTo>
                    <a:lnTo>
                      <a:pt x="0" y="7"/>
                    </a:lnTo>
                    <a:lnTo>
                      <a:pt x="2" y="7"/>
                    </a:lnTo>
                    <a:lnTo>
                      <a:pt x="4" y="5"/>
                    </a:lnTo>
                    <a:lnTo>
                      <a:pt x="11" y="5"/>
                    </a:lnTo>
                    <a:lnTo>
                      <a:pt x="33" y="3"/>
                    </a:lnTo>
                    <a:lnTo>
                      <a:pt x="60" y="3"/>
                    </a:lnTo>
                    <a:lnTo>
                      <a:pt x="86" y="3"/>
                    </a:lnTo>
                    <a:lnTo>
                      <a:pt x="117" y="5"/>
                    </a:lnTo>
                    <a:lnTo>
                      <a:pt x="144" y="5"/>
                    </a:lnTo>
                    <a:lnTo>
                      <a:pt x="173" y="5"/>
                    </a:lnTo>
                    <a:lnTo>
                      <a:pt x="195" y="5"/>
                    </a:lnTo>
                    <a:lnTo>
                      <a:pt x="215" y="5"/>
                    </a:lnTo>
                    <a:lnTo>
                      <a:pt x="230" y="5"/>
                    </a:lnTo>
                    <a:lnTo>
                      <a:pt x="248" y="3"/>
                    </a:lnTo>
                    <a:lnTo>
                      <a:pt x="264" y="3"/>
                    </a:lnTo>
                    <a:lnTo>
                      <a:pt x="279" y="3"/>
                    </a:lnTo>
                    <a:lnTo>
                      <a:pt x="295" y="3"/>
                    </a:lnTo>
                    <a:lnTo>
                      <a:pt x="308" y="3"/>
                    </a:lnTo>
                    <a:lnTo>
                      <a:pt x="323" y="3"/>
                    </a:lnTo>
                    <a:lnTo>
                      <a:pt x="337" y="3"/>
                    </a:lnTo>
                    <a:lnTo>
                      <a:pt x="337" y="3"/>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2" name="Freeform 26"/>
              <p:cNvSpPr>
                <a:spLocks/>
              </p:cNvSpPr>
              <p:nvPr/>
            </p:nvSpPr>
            <p:spPr bwMode="auto">
              <a:xfrm>
                <a:off x="2826" y="1017"/>
                <a:ext cx="244" cy="20"/>
              </a:xfrm>
              <a:custGeom>
                <a:avLst/>
                <a:gdLst>
                  <a:gd name="T0" fmla="*/ 189 w 244"/>
                  <a:gd name="T1" fmla="*/ 0 h 20"/>
                  <a:gd name="T2" fmla="*/ 193 w 244"/>
                  <a:gd name="T3" fmla="*/ 0 h 20"/>
                  <a:gd name="T4" fmla="*/ 200 w 244"/>
                  <a:gd name="T5" fmla="*/ 0 h 20"/>
                  <a:gd name="T6" fmla="*/ 207 w 244"/>
                  <a:gd name="T7" fmla="*/ 0 h 20"/>
                  <a:gd name="T8" fmla="*/ 213 w 244"/>
                  <a:gd name="T9" fmla="*/ 0 h 20"/>
                  <a:gd name="T10" fmla="*/ 220 w 244"/>
                  <a:gd name="T11" fmla="*/ 0 h 20"/>
                  <a:gd name="T12" fmla="*/ 229 w 244"/>
                  <a:gd name="T13" fmla="*/ 0 h 20"/>
                  <a:gd name="T14" fmla="*/ 233 w 244"/>
                  <a:gd name="T15" fmla="*/ 0 h 20"/>
                  <a:gd name="T16" fmla="*/ 240 w 244"/>
                  <a:gd name="T17" fmla="*/ 0 h 20"/>
                  <a:gd name="T18" fmla="*/ 244 w 244"/>
                  <a:gd name="T19" fmla="*/ 4 h 20"/>
                  <a:gd name="T20" fmla="*/ 242 w 244"/>
                  <a:gd name="T21" fmla="*/ 11 h 20"/>
                  <a:gd name="T22" fmla="*/ 231 w 244"/>
                  <a:gd name="T23" fmla="*/ 13 h 20"/>
                  <a:gd name="T24" fmla="*/ 220 w 244"/>
                  <a:gd name="T25" fmla="*/ 16 h 20"/>
                  <a:gd name="T26" fmla="*/ 209 w 244"/>
                  <a:gd name="T27" fmla="*/ 16 h 20"/>
                  <a:gd name="T28" fmla="*/ 198 w 244"/>
                  <a:gd name="T29" fmla="*/ 16 h 20"/>
                  <a:gd name="T30" fmla="*/ 187 w 244"/>
                  <a:gd name="T31" fmla="*/ 16 h 20"/>
                  <a:gd name="T32" fmla="*/ 176 w 244"/>
                  <a:gd name="T33" fmla="*/ 16 h 20"/>
                  <a:gd name="T34" fmla="*/ 162 w 244"/>
                  <a:gd name="T35" fmla="*/ 16 h 20"/>
                  <a:gd name="T36" fmla="*/ 153 w 244"/>
                  <a:gd name="T37" fmla="*/ 18 h 20"/>
                  <a:gd name="T38" fmla="*/ 136 w 244"/>
                  <a:gd name="T39" fmla="*/ 18 h 20"/>
                  <a:gd name="T40" fmla="*/ 118 w 244"/>
                  <a:gd name="T41" fmla="*/ 18 h 20"/>
                  <a:gd name="T42" fmla="*/ 100 w 244"/>
                  <a:gd name="T43" fmla="*/ 18 h 20"/>
                  <a:gd name="T44" fmla="*/ 82 w 244"/>
                  <a:gd name="T45" fmla="*/ 20 h 20"/>
                  <a:gd name="T46" fmla="*/ 63 w 244"/>
                  <a:gd name="T47" fmla="*/ 20 h 20"/>
                  <a:gd name="T48" fmla="*/ 43 w 244"/>
                  <a:gd name="T49" fmla="*/ 20 h 20"/>
                  <a:gd name="T50" fmla="*/ 25 w 244"/>
                  <a:gd name="T51" fmla="*/ 20 h 20"/>
                  <a:gd name="T52" fmla="*/ 9 w 244"/>
                  <a:gd name="T53" fmla="*/ 20 h 20"/>
                  <a:gd name="T54" fmla="*/ 3 w 244"/>
                  <a:gd name="T55" fmla="*/ 18 h 20"/>
                  <a:gd name="T56" fmla="*/ 0 w 244"/>
                  <a:gd name="T57" fmla="*/ 16 h 20"/>
                  <a:gd name="T58" fmla="*/ 0 w 244"/>
                  <a:gd name="T59" fmla="*/ 13 h 20"/>
                  <a:gd name="T60" fmla="*/ 7 w 244"/>
                  <a:gd name="T61" fmla="*/ 9 h 20"/>
                  <a:gd name="T62" fmla="*/ 18 w 244"/>
                  <a:gd name="T63" fmla="*/ 9 h 20"/>
                  <a:gd name="T64" fmla="*/ 29 w 244"/>
                  <a:gd name="T65" fmla="*/ 7 h 20"/>
                  <a:gd name="T66" fmla="*/ 40 w 244"/>
                  <a:gd name="T67" fmla="*/ 7 h 20"/>
                  <a:gd name="T68" fmla="*/ 51 w 244"/>
                  <a:gd name="T69" fmla="*/ 7 h 20"/>
                  <a:gd name="T70" fmla="*/ 63 w 244"/>
                  <a:gd name="T71" fmla="*/ 7 h 20"/>
                  <a:gd name="T72" fmla="*/ 74 w 244"/>
                  <a:gd name="T73" fmla="*/ 7 h 20"/>
                  <a:gd name="T74" fmla="*/ 82 w 244"/>
                  <a:gd name="T75" fmla="*/ 7 h 20"/>
                  <a:gd name="T76" fmla="*/ 94 w 244"/>
                  <a:gd name="T77" fmla="*/ 7 h 20"/>
                  <a:gd name="T78" fmla="*/ 105 w 244"/>
                  <a:gd name="T79" fmla="*/ 4 h 20"/>
                  <a:gd name="T80" fmla="*/ 118 w 244"/>
                  <a:gd name="T81" fmla="*/ 4 h 20"/>
                  <a:gd name="T82" fmla="*/ 129 w 244"/>
                  <a:gd name="T83" fmla="*/ 2 h 20"/>
                  <a:gd name="T84" fmla="*/ 142 w 244"/>
                  <a:gd name="T85" fmla="*/ 2 h 20"/>
                  <a:gd name="T86" fmla="*/ 153 w 244"/>
                  <a:gd name="T87" fmla="*/ 2 h 20"/>
                  <a:gd name="T88" fmla="*/ 164 w 244"/>
                  <a:gd name="T89" fmla="*/ 0 h 20"/>
                  <a:gd name="T90" fmla="*/ 176 w 244"/>
                  <a:gd name="T91" fmla="*/ 0 h 20"/>
                  <a:gd name="T92" fmla="*/ 189 w 244"/>
                  <a:gd name="T93" fmla="*/ 0 h 20"/>
                  <a:gd name="T94" fmla="*/ 189 w 244"/>
                  <a:gd name="T9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20">
                    <a:moveTo>
                      <a:pt x="189" y="0"/>
                    </a:moveTo>
                    <a:lnTo>
                      <a:pt x="193" y="0"/>
                    </a:lnTo>
                    <a:lnTo>
                      <a:pt x="200" y="0"/>
                    </a:lnTo>
                    <a:lnTo>
                      <a:pt x="207" y="0"/>
                    </a:lnTo>
                    <a:lnTo>
                      <a:pt x="213" y="0"/>
                    </a:lnTo>
                    <a:lnTo>
                      <a:pt x="220" y="0"/>
                    </a:lnTo>
                    <a:lnTo>
                      <a:pt x="229" y="0"/>
                    </a:lnTo>
                    <a:lnTo>
                      <a:pt x="233" y="0"/>
                    </a:lnTo>
                    <a:lnTo>
                      <a:pt x="240" y="0"/>
                    </a:lnTo>
                    <a:lnTo>
                      <a:pt x="244" y="4"/>
                    </a:lnTo>
                    <a:lnTo>
                      <a:pt x="242" y="11"/>
                    </a:lnTo>
                    <a:lnTo>
                      <a:pt x="231" y="13"/>
                    </a:lnTo>
                    <a:lnTo>
                      <a:pt x="220" y="16"/>
                    </a:lnTo>
                    <a:lnTo>
                      <a:pt x="209" y="16"/>
                    </a:lnTo>
                    <a:lnTo>
                      <a:pt x="198" y="16"/>
                    </a:lnTo>
                    <a:lnTo>
                      <a:pt x="187" y="16"/>
                    </a:lnTo>
                    <a:lnTo>
                      <a:pt x="176" y="16"/>
                    </a:lnTo>
                    <a:lnTo>
                      <a:pt x="162" y="16"/>
                    </a:lnTo>
                    <a:lnTo>
                      <a:pt x="153" y="18"/>
                    </a:lnTo>
                    <a:lnTo>
                      <a:pt x="136" y="18"/>
                    </a:lnTo>
                    <a:lnTo>
                      <a:pt x="118" y="18"/>
                    </a:lnTo>
                    <a:lnTo>
                      <a:pt x="100" y="18"/>
                    </a:lnTo>
                    <a:lnTo>
                      <a:pt x="82" y="20"/>
                    </a:lnTo>
                    <a:lnTo>
                      <a:pt x="63" y="20"/>
                    </a:lnTo>
                    <a:lnTo>
                      <a:pt x="43" y="20"/>
                    </a:lnTo>
                    <a:lnTo>
                      <a:pt x="25" y="20"/>
                    </a:lnTo>
                    <a:lnTo>
                      <a:pt x="9" y="20"/>
                    </a:lnTo>
                    <a:lnTo>
                      <a:pt x="3" y="18"/>
                    </a:lnTo>
                    <a:lnTo>
                      <a:pt x="0" y="16"/>
                    </a:lnTo>
                    <a:lnTo>
                      <a:pt x="0" y="13"/>
                    </a:lnTo>
                    <a:lnTo>
                      <a:pt x="7" y="9"/>
                    </a:lnTo>
                    <a:lnTo>
                      <a:pt x="18" y="9"/>
                    </a:lnTo>
                    <a:lnTo>
                      <a:pt x="29" y="7"/>
                    </a:lnTo>
                    <a:lnTo>
                      <a:pt x="40" y="7"/>
                    </a:lnTo>
                    <a:lnTo>
                      <a:pt x="51" y="7"/>
                    </a:lnTo>
                    <a:lnTo>
                      <a:pt x="63" y="7"/>
                    </a:lnTo>
                    <a:lnTo>
                      <a:pt x="74" y="7"/>
                    </a:lnTo>
                    <a:lnTo>
                      <a:pt x="82" y="7"/>
                    </a:lnTo>
                    <a:lnTo>
                      <a:pt x="94" y="7"/>
                    </a:lnTo>
                    <a:lnTo>
                      <a:pt x="105" y="4"/>
                    </a:lnTo>
                    <a:lnTo>
                      <a:pt x="118" y="4"/>
                    </a:lnTo>
                    <a:lnTo>
                      <a:pt x="129" y="2"/>
                    </a:lnTo>
                    <a:lnTo>
                      <a:pt x="142" y="2"/>
                    </a:lnTo>
                    <a:lnTo>
                      <a:pt x="153" y="2"/>
                    </a:lnTo>
                    <a:lnTo>
                      <a:pt x="164" y="0"/>
                    </a:lnTo>
                    <a:lnTo>
                      <a:pt x="176" y="0"/>
                    </a:lnTo>
                    <a:lnTo>
                      <a:pt x="189" y="0"/>
                    </a:lnTo>
                    <a:lnTo>
                      <a:pt x="189"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3" name="Freeform 27"/>
              <p:cNvSpPr>
                <a:spLocks/>
              </p:cNvSpPr>
              <p:nvPr/>
            </p:nvSpPr>
            <p:spPr bwMode="auto">
              <a:xfrm>
                <a:off x="2769" y="857"/>
                <a:ext cx="277" cy="20"/>
              </a:xfrm>
              <a:custGeom>
                <a:avLst/>
                <a:gdLst>
                  <a:gd name="T0" fmla="*/ 224 w 277"/>
                  <a:gd name="T1" fmla="*/ 3 h 20"/>
                  <a:gd name="T2" fmla="*/ 230 w 277"/>
                  <a:gd name="T3" fmla="*/ 0 h 20"/>
                  <a:gd name="T4" fmla="*/ 239 w 277"/>
                  <a:gd name="T5" fmla="*/ 0 h 20"/>
                  <a:gd name="T6" fmla="*/ 250 w 277"/>
                  <a:gd name="T7" fmla="*/ 0 h 20"/>
                  <a:gd name="T8" fmla="*/ 261 w 277"/>
                  <a:gd name="T9" fmla="*/ 0 h 20"/>
                  <a:gd name="T10" fmla="*/ 268 w 277"/>
                  <a:gd name="T11" fmla="*/ 0 h 20"/>
                  <a:gd name="T12" fmla="*/ 275 w 277"/>
                  <a:gd name="T13" fmla="*/ 0 h 20"/>
                  <a:gd name="T14" fmla="*/ 277 w 277"/>
                  <a:gd name="T15" fmla="*/ 3 h 20"/>
                  <a:gd name="T16" fmla="*/ 277 w 277"/>
                  <a:gd name="T17" fmla="*/ 9 h 20"/>
                  <a:gd name="T18" fmla="*/ 266 w 277"/>
                  <a:gd name="T19" fmla="*/ 12 h 20"/>
                  <a:gd name="T20" fmla="*/ 255 w 277"/>
                  <a:gd name="T21" fmla="*/ 12 h 20"/>
                  <a:gd name="T22" fmla="*/ 241 w 277"/>
                  <a:gd name="T23" fmla="*/ 14 h 20"/>
                  <a:gd name="T24" fmla="*/ 228 w 277"/>
                  <a:gd name="T25" fmla="*/ 14 h 20"/>
                  <a:gd name="T26" fmla="*/ 213 w 277"/>
                  <a:gd name="T27" fmla="*/ 14 h 20"/>
                  <a:gd name="T28" fmla="*/ 199 w 277"/>
                  <a:gd name="T29" fmla="*/ 16 h 20"/>
                  <a:gd name="T30" fmla="*/ 184 w 277"/>
                  <a:gd name="T31" fmla="*/ 16 h 20"/>
                  <a:gd name="T32" fmla="*/ 170 w 277"/>
                  <a:gd name="T33" fmla="*/ 16 h 20"/>
                  <a:gd name="T34" fmla="*/ 151 w 277"/>
                  <a:gd name="T35" fmla="*/ 16 h 20"/>
                  <a:gd name="T36" fmla="*/ 128 w 277"/>
                  <a:gd name="T37" fmla="*/ 18 h 20"/>
                  <a:gd name="T38" fmla="*/ 106 w 277"/>
                  <a:gd name="T39" fmla="*/ 18 h 20"/>
                  <a:gd name="T40" fmla="*/ 86 w 277"/>
                  <a:gd name="T41" fmla="*/ 20 h 20"/>
                  <a:gd name="T42" fmla="*/ 64 w 277"/>
                  <a:gd name="T43" fmla="*/ 20 h 20"/>
                  <a:gd name="T44" fmla="*/ 44 w 277"/>
                  <a:gd name="T45" fmla="*/ 20 h 20"/>
                  <a:gd name="T46" fmla="*/ 26 w 277"/>
                  <a:gd name="T47" fmla="*/ 20 h 20"/>
                  <a:gd name="T48" fmla="*/ 9 w 277"/>
                  <a:gd name="T49" fmla="*/ 20 h 20"/>
                  <a:gd name="T50" fmla="*/ 0 w 277"/>
                  <a:gd name="T51" fmla="*/ 14 h 20"/>
                  <a:gd name="T52" fmla="*/ 2 w 277"/>
                  <a:gd name="T53" fmla="*/ 12 h 20"/>
                  <a:gd name="T54" fmla="*/ 9 w 277"/>
                  <a:gd name="T55" fmla="*/ 7 h 20"/>
                  <a:gd name="T56" fmla="*/ 22 w 277"/>
                  <a:gd name="T57" fmla="*/ 7 h 20"/>
                  <a:gd name="T58" fmla="*/ 35 w 277"/>
                  <a:gd name="T59" fmla="*/ 7 h 20"/>
                  <a:gd name="T60" fmla="*/ 51 w 277"/>
                  <a:gd name="T61" fmla="*/ 7 h 20"/>
                  <a:gd name="T62" fmla="*/ 66 w 277"/>
                  <a:gd name="T63" fmla="*/ 7 h 20"/>
                  <a:gd name="T64" fmla="*/ 80 w 277"/>
                  <a:gd name="T65" fmla="*/ 7 h 20"/>
                  <a:gd name="T66" fmla="*/ 97 w 277"/>
                  <a:gd name="T67" fmla="*/ 5 h 20"/>
                  <a:gd name="T68" fmla="*/ 115 w 277"/>
                  <a:gd name="T69" fmla="*/ 3 h 20"/>
                  <a:gd name="T70" fmla="*/ 133 w 277"/>
                  <a:gd name="T71" fmla="*/ 3 h 20"/>
                  <a:gd name="T72" fmla="*/ 153 w 277"/>
                  <a:gd name="T73" fmla="*/ 3 h 20"/>
                  <a:gd name="T74" fmla="*/ 170 w 277"/>
                  <a:gd name="T75" fmla="*/ 3 h 20"/>
                  <a:gd name="T76" fmla="*/ 188 w 277"/>
                  <a:gd name="T77" fmla="*/ 3 h 20"/>
                  <a:gd name="T78" fmla="*/ 206 w 277"/>
                  <a:gd name="T79" fmla="*/ 3 h 20"/>
                  <a:gd name="T80" fmla="*/ 224 w 277"/>
                  <a:gd name="T81" fmla="*/ 3 h 20"/>
                  <a:gd name="T82" fmla="*/ 224 w 277"/>
                  <a:gd name="T83"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7" h="20">
                    <a:moveTo>
                      <a:pt x="224" y="3"/>
                    </a:moveTo>
                    <a:lnTo>
                      <a:pt x="230" y="0"/>
                    </a:lnTo>
                    <a:lnTo>
                      <a:pt x="239" y="0"/>
                    </a:lnTo>
                    <a:lnTo>
                      <a:pt x="250" y="0"/>
                    </a:lnTo>
                    <a:lnTo>
                      <a:pt x="261" y="0"/>
                    </a:lnTo>
                    <a:lnTo>
                      <a:pt x="268" y="0"/>
                    </a:lnTo>
                    <a:lnTo>
                      <a:pt x="275" y="0"/>
                    </a:lnTo>
                    <a:lnTo>
                      <a:pt x="277" y="3"/>
                    </a:lnTo>
                    <a:lnTo>
                      <a:pt x="277" y="9"/>
                    </a:lnTo>
                    <a:lnTo>
                      <a:pt x="266" y="12"/>
                    </a:lnTo>
                    <a:lnTo>
                      <a:pt x="255" y="12"/>
                    </a:lnTo>
                    <a:lnTo>
                      <a:pt x="241" y="14"/>
                    </a:lnTo>
                    <a:lnTo>
                      <a:pt x="228" y="14"/>
                    </a:lnTo>
                    <a:lnTo>
                      <a:pt x="213" y="14"/>
                    </a:lnTo>
                    <a:lnTo>
                      <a:pt x="199" y="16"/>
                    </a:lnTo>
                    <a:lnTo>
                      <a:pt x="184" y="16"/>
                    </a:lnTo>
                    <a:lnTo>
                      <a:pt x="170" y="16"/>
                    </a:lnTo>
                    <a:lnTo>
                      <a:pt x="151" y="16"/>
                    </a:lnTo>
                    <a:lnTo>
                      <a:pt x="128" y="18"/>
                    </a:lnTo>
                    <a:lnTo>
                      <a:pt x="106" y="18"/>
                    </a:lnTo>
                    <a:lnTo>
                      <a:pt x="86" y="20"/>
                    </a:lnTo>
                    <a:lnTo>
                      <a:pt x="64" y="20"/>
                    </a:lnTo>
                    <a:lnTo>
                      <a:pt x="44" y="20"/>
                    </a:lnTo>
                    <a:lnTo>
                      <a:pt x="26" y="20"/>
                    </a:lnTo>
                    <a:lnTo>
                      <a:pt x="9" y="20"/>
                    </a:lnTo>
                    <a:lnTo>
                      <a:pt x="0" y="14"/>
                    </a:lnTo>
                    <a:lnTo>
                      <a:pt x="2" y="12"/>
                    </a:lnTo>
                    <a:lnTo>
                      <a:pt x="9" y="7"/>
                    </a:lnTo>
                    <a:lnTo>
                      <a:pt x="22" y="7"/>
                    </a:lnTo>
                    <a:lnTo>
                      <a:pt x="35" y="7"/>
                    </a:lnTo>
                    <a:lnTo>
                      <a:pt x="51" y="7"/>
                    </a:lnTo>
                    <a:lnTo>
                      <a:pt x="66" y="7"/>
                    </a:lnTo>
                    <a:lnTo>
                      <a:pt x="80" y="7"/>
                    </a:lnTo>
                    <a:lnTo>
                      <a:pt x="97" y="5"/>
                    </a:lnTo>
                    <a:lnTo>
                      <a:pt x="115" y="3"/>
                    </a:lnTo>
                    <a:lnTo>
                      <a:pt x="133" y="3"/>
                    </a:lnTo>
                    <a:lnTo>
                      <a:pt x="153" y="3"/>
                    </a:lnTo>
                    <a:lnTo>
                      <a:pt x="170" y="3"/>
                    </a:lnTo>
                    <a:lnTo>
                      <a:pt x="188" y="3"/>
                    </a:lnTo>
                    <a:lnTo>
                      <a:pt x="206" y="3"/>
                    </a:lnTo>
                    <a:lnTo>
                      <a:pt x="224" y="3"/>
                    </a:lnTo>
                    <a:lnTo>
                      <a:pt x="224" y="3"/>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4" name="Freeform 28"/>
              <p:cNvSpPr>
                <a:spLocks/>
              </p:cNvSpPr>
              <p:nvPr/>
            </p:nvSpPr>
            <p:spPr bwMode="auto">
              <a:xfrm>
                <a:off x="2756" y="939"/>
                <a:ext cx="310" cy="25"/>
              </a:xfrm>
              <a:custGeom>
                <a:avLst/>
                <a:gdLst>
                  <a:gd name="T0" fmla="*/ 254 w 310"/>
                  <a:gd name="T1" fmla="*/ 3 h 25"/>
                  <a:gd name="T2" fmla="*/ 257 w 310"/>
                  <a:gd name="T3" fmla="*/ 0 h 25"/>
                  <a:gd name="T4" fmla="*/ 263 w 310"/>
                  <a:gd name="T5" fmla="*/ 0 h 25"/>
                  <a:gd name="T6" fmla="*/ 270 w 310"/>
                  <a:gd name="T7" fmla="*/ 0 h 25"/>
                  <a:gd name="T8" fmla="*/ 281 w 310"/>
                  <a:gd name="T9" fmla="*/ 0 h 25"/>
                  <a:gd name="T10" fmla="*/ 288 w 310"/>
                  <a:gd name="T11" fmla="*/ 0 h 25"/>
                  <a:gd name="T12" fmla="*/ 297 w 310"/>
                  <a:gd name="T13" fmla="*/ 0 h 25"/>
                  <a:gd name="T14" fmla="*/ 303 w 310"/>
                  <a:gd name="T15" fmla="*/ 0 h 25"/>
                  <a:gd name="T16" fmla="*/ 308 w 310"/>
                  <a:gd name="T17" fmla="*/ 3 h 25"/>
                  <a:gd name="T18" fmla="*/ 310 w 310"/>
                  <a:gd name="T19" fmla="*/ 5 h 25"/>
                  <a:gd name="T20" fmla="*/ 303 w 310"/>
                  <a:gd name="T21" fmla="*/ 9 h 25"/>
                  <a:gd name="T22" fmla="*/ 299 w 310"/>
                  <a:gd name="T23" fmla="*/ 9 h 25"/>
                  <a:gd name="T24" fmla="*/ 292 w 310"/>
                  <a:gd name="T25" fmla="*/ 12 h 25"/>
                  <a:gd name="T26" fmla="*/ 285 w 310"/>
                  <a:gd name="T27" fmla="*/ 12 h 25"/>
                  <a:gd name="T28" fmla="*/ 281 w 310"/>
                  <a:gd name="T29" fmla="*/ 14 h 25"/>
                  <a:gd name="T30" fmla="*/ 252 w 310"/>
                  <a:gd name="T31" fmla="*/ 14 h 25"/>
                  <a:gd name="T32" fmla="*/ 221 w 310"/>
                  <a:gd name="T33" fmla="*/ 16 h 25"/>
                  <a:gd name="T34" fmla="*/ 188 w 310"/>
                  <a:gd name="T35" fmla="*/ 18 h 25"/>
                  <a:gd name="T36" fmla="*/ 155 w 310"/>
                  <a:gd name="T37" fmla="*/ 20 h 25"/>
                  <a:gd name="T38" fmla="*/ 119 w 310"/>
                  <a:gd name="T39" fmla="*/ 20 h 25"/>
                  <a:gd name="T40" fmla="*/ 86 w 310"/>
                  <a:gd name="T41" fmla="*/ 23 h 25"/>
                  <a:gd name="T42" fmla="*/ 53 w 310"/>
                  <a:gd name="T43" fmla="*/ 23 h 25"/>
                  <a:gd name="T44" fmla="*/ 24 w 310"/>
                  <a:gd name="T45" fmla="*/ 25 h 25"/>
                  <a:gd name="T46" fmla="*/ 15 w 310"/>
                  <a:gd name="T47" fmla="*/ 23 h 25"/>
                  <a:gd name="T48" fmla="*/ 6 w 310"/>
                  <a:gd name="T49" fmla="*/ 23 h 25"/>
                  <a:gd name="T50" fmla="*/ 2 w 310"/>
                  <a:gd name="T51" fmla="*/ 20 h 25"/>
                  <a:gd name="T52" fmla="*/ 0 w 310"/>
                  <a:gd name="T53" fmla="*/ 18 h 25"/>
                  <a:gd name="T54" fmla="*/ 0 w 310"/>
                  <a:gd name="T55" fmla="*/ 16 h 25"/>
                  <a:gd name="T56" fmla="*/ 0 w 310"/>
                  <a:gd name="T57" fmla="*/ 16 h 25"/>
                  <a:gd name="T58" fmla="*/ 4 w 310"/>
                  <a:gd name="T59" fmla="*/ 14 h 25"/>
                  <a:gd name="T60" fmla="*/ 8 w 310"/>
                  <a:gd name="T61" fmla="*/ 14 h 25"/>
                  <a:gd name="T62" fmla="*/ 35 w 310"/>
                  <a:gd name="T63" fmla="*/ 12 h 25"/>
                  <a:gd name="T64" fmla="*/ 66 w 310"/>
                  <a:gd name="T65" fmla="*/ 9 h 25"/>
                  <a:gd name="T66" fmla="*/ 99 w 310"/>
                  <a:gd name="T67" fmla="*/ 9 h 25"/>
                  <a:gd name="T68" fmla="*/ 133 w 310"/>
                  <a:gd name="T69" fmla="*/ 7 h 25"/>
                  <a:gd name="T70" fmla="*/ 166 w 310"/>
                  <a:gd name="T71" fmla="*/ 5 h 25"/>
                  <a:gd name="T72" fmla="*/ 199 w 310"/>
                  <a:gd name="T73" fmla="*/ 5 h 25"/>
                  <a:gd name="T74" fmla="*/ 228 w 310"/>
                  <a:gd name="T75" fmla="*/ 3 h 25"/>
                  <a:gd name="T76" fmla="*/ 254 w 310"/>
                  <a:gd name="T77" fmla="*/ 3 h 25"/>
                  <a:gd name="T78" fmla="*/ 254 w 310"/>
                  <a:gd name="T79"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0" h="25">
                    <a:moveTo>
                      <a:pt x="254" y="3"/>
                    </a:moveTo>
                    <a:lnTo>
                      <a:pt x="257" y="0"/>
                    </a:lnTo>
                    <a:lnTo>
                      <a:pt x="263" y="0"/>
                    </a:lnTo>
                    <a:lnTo>
                      <a:pt x="270" y="0"/>
                    </a:lnTo>
                    <a:lnTo>
                      <a:pt x="281" y="0"/>
                    </a:lnTo>
                    <a:lnTo>
                      <a:pt x="288" y="0"/>
                    </a:lnTo>
                    <a:lnTo>
                      <a:pt x="297" y="0"/>
                    </a:lnTo>
                    <a:lnTo>
                      <a:pt x="303" y="0"/>
                    </a:lnTo>
                    <a:lnTo>
                      <a:pt x="308" y="3"/>
                    </a:lnTo>
                    <a:lnTo>
                      <a:pt x="310" y="5"/>
                    </a:lnTo>
                    <a:lnTo>
                      <a:pt x="303" y="9"/>
                    </a:lnTo>
                    <a:lnTo>
                      <a:pt x="299" y="9"/>
                    </a:lnTo>
                    <a:lnTo>
                      <a:pt x="292" y="12"/>
                    </a:lnTo>
                    <a:lnTo>
                      <a:pt x="285" y="12"/>
                    </a:lnTo>
                    <a:lnTo>
                      <a:pt x="281" y="14"/>
                    </a:lnTo>
                    <a:lnTo>
                      <a:pt x="252" y="14"/>
                    </a:lnTo>
                    <a:lnTo>
                      <a:pt x="221" y="16"/>
                    </a:lnTo>
                    <a:lnTo>
                      <a:pt x="188" y="18"/>
                    </a:lnTo>
                    <a:lnTo>
                      <a:pt x="155" y="20"/>
                    </a:lnTo>
                    <a:lnTo>
                      <a:pt x="119" y="20"/>
                    </a:lnTo>
                    <a:lnTo>
                      <a:pt x="86" y="23"/>
                    </a:lnTo>
                    <a:lnTo>
                      <a:pt x="53" y="23"/>
                    </a:lnTo>
                    <a:lnTo>
                      <a:pt x="24" y="25"/>
                    </a:lnTo>
                    <a:lnTo>
                      <a:pt x="15" y="23"/>
                    </a:lnTo>
                    <a:lnTo>
                      <a:pt x="6" y="23"/>
                    </a:lnTo>
                    <a:lnTo>
                      <a:pt x="2" y="20"/>
                    </a:lnTo>
                    <a:lnTo>
                      <a:pt x="0" y="18"/>
                    </a:lnTo>
                    <a:lnTo>
                      <a:pt x="0" y="16"/>
                    </a:lnTo>
                    <a:lnTo>
                      <a:pt x="0" y="16"/>
                    </a:lnTo>
                    <a:lnTo>
                      <a:pt x="4" y="14"/>
                    </a:lnTo>
                    <a:lnTo>
                      <a:pt x="8" y="14"/>
                    </a:lnTo>
                    <a:lnTo>
                      <a:pt x="35" y="12"/>
                    </a:lnTo>
                    <a:lnTo>
                      <a:pt x="66" y="9"/>
                    </a:lnTo>
                    <a:lnTo>
                      <a:pt x="99" y="9"/>
                    </a:lnTo>
                    <a:lnTo>
                      <a:pt x="133" y="7"/>
                    </a:lnTo>
                    <a:lnTo>
                      <a:pt x="166" y="5"/>
                    </a:lnTo>
                    <a:lnTo>
                      <a:pt x="199" y="5"/>
                    </a:lnTo>
                    <a:lnTo>
                      <a:pt x="228" y="3"/>
                    </a:lnTo>
                    <a:lnTo>
                      <a:pt x="254" y="3"/>
                    </a:lnTo>
                    <a:lnTo>
                      <a:pt x="254" y="3"/>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5" name="Freeform 29"/>
              <p:cNvSpPr>
                <a:spLocks/>
              </p:cNvSpPr>
              <p:nvPr/>
            </p:nvSpPr>
            <p:spPr bwMode="auto">
              <a:xfrm>
                <a:off x="2937" y="964"/>
                <a:ext cx="118" cy="20"/>
              </a:xfrm>
              <a:custGeom>
                <a:avLst/>
                <a:gdLst>
                  <a:gd name="T0" fmla="*/ 34 w 118"/>
                  <a:gd name="T1" fmla="*/ 4 h 20"/>
                  <a:gd name="T2" fmla="*/ 40 w 118"/>
                  <a:gd name="T3" fmla="*/ 4 h 20"/>
                  <a:gd name="T4" fmla="*/ 51 w 118"/>
                  <a:gd name="T5" fmla="*/ 2 h 20"/>
                  <a:gd name="T6" fmla="*/ 62 w 118"/>
                  <a:gd name="T7" fmla="*/ 2 h 20"/>
                  <a:gd name="T8" fmla="*/ 73 w 118"/>
                  <a:gd name="T9" fmla="*/ 2 h 20"/>
                  <a:gd name="T10" fmla="*/ 84 w 118"/>
                  <a:gd name="T11" fmla="*/ 0 h 20"/>
                  <a:gd name="T12" fmla="*/ 93 w 118"/>
                  <a:gd name="T13" fmla="*/ 0 h 20"/>
                  <a:gd name="T14" fmla="*/ 104 w 118"/>
                  <a:gd name="T15" fmla="*/ 0 h 20"/>
                  <a:gd name="T16" fmla="*/ 113 w 118"/>
                  <a:gd name="T17" fmla="*/ 2 h 20"/>
                  <a:gd name="T18" fmla="*/ 116 w 118"/>
                  <a:gd name="T19" fmla="*/ 4 h 20"/>
                  <a:gd name="T20" fmla="*/ 118 w 118"/>
                  <a:gd name="T21" fmla="*/ 6 h 20"/>
                  <a:gd name="T22" fmla="*/ 118 w 118"/>
                  <a:gd name="T23" fmla="*/ 9 h 20"/>
                  <a:gd name="T24" fmla="*/ 113 w 118"/>
                  <a:gd name="T25" fmla="*/ 11 h 20"/>
                  <a:gd name="T26" fmla="*/ 100 w 118"/>
                  <a:gd name="T27" fmla="*/ 13 h 20"/>
                  <a:gd name="T28" fmla="*/ 87 w 118"/>
                  <a:gd name="T29" fmla="*/ 15 h 20"/>
                  <a:gd name="T30" fmla="*/ 71 w 118"/>
                  <a:gd name="T31" fmla="*/ 15 h 20"/>
                  <a:gd name="T32" fmla="*/ 60 w 118"/>
                  <a:gd name="T33" fmla="*/ 15 h 20"/>
                  <a:gd name="T34" fmla="*/ 45 w 118"/>
                  <a:gd name="T35" fmla="*/ 15 h 20"/>
                  <a:gd name="T36" fmla="*/ 31 w 118"/>
                  <a:gd name="T37" fmla="*/ 15 h 20"/>
                  <a:gd name="T38" fmla="*/ 18 w 118"/>
                  <a:gd name="T39" fmla="*/ 15 h 20"/>
                  <a:gd name="T40" fmla="*/ 5 w 118"/>
                  <a:gd name="T41" fmla="*/ 20 h 20"/>
                  <a:gd name="T42" fmla="*/ 0 w 118"/>
                  <a:gd name="T43" fmla="*/ 13 h 20"/>
                  <a:gd name="T44" fmla="*/ 2 w 118"/>
                  <a:gd name="T45" fmla="*/ 9 h 20"/>
                  <a:gd name="T46" fmla="*/ 5 w 118"/>
                  <a:gd name="T47" fmla="*/ 9 h 20"/>
                  <a:gd name="T48" fmla="*/ 7 w 118"/>
                  <a:gd name="T49" fmla="*/ 6 h 20"/>
                  <a:gd name="T50" fmla="*/ 11 w 118"/>
                  <a:gd name="T51" fmla="*/ 4 h 20"/>
                  <a:gd name="T52" fmla="*/ 18 w 118"/>
                  <a:gd name="T53" fmla="*/ 4 h 20"/>
                  <a:gd name="T54" fmla="*/ 22 w 118"/>
                  <a:gd name="T55" fmla="*/ 4 h 20"/>
                  <a:gd name="T56" fmla="*/ 27 w 118"/>
                  <a:gd name="T57" fmla="*/ 4 h 20"/>
                  <a:gd name="T58" fmla="*/ 31 w 118"/>
                  <a:gd name="T59" fmla="*/ 4 h 20"/>
                  <a:gd name="T60" fmla="*/ 34 w 118"/>
                  <a:gd name="T61" fmla="*/ 4 h 20"/>
                  <a:gd name="T62" fmla="*/ 34 w 118"/>
                  <a:gd name="T63"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20">
                    <a:moveTo>
                      <a:pt x="34" y="4"/>
                    </a:moveTo>
                    <a:lnTo>
                      <a:pt x="40" y="4"/>
                    </a:lnTo>
                    <a:lnTo>
                      <a:pt x="51" y="2"/>
                    </a:lnTo>
                    <a:lnTo>
                      <a:pt x="62" y="2"/>
                    </a:lnTo>
                    <a:lnTo>
                      <a:pt x="73" y="2"/>
                    </a:lnTo>
                    <a:lnTo>
                      <a:pt x="84" y="0"/>
                    </a:lnTo>
                    <a:lnTo>
                      <a:pt x="93" y="0"/>
                    </a:lnTo>
                    <a:lnTo>
                      <a:pt x="104" y="0"/>
                    </a:lnTo>
                    <a:lnTo>
                      <a:pt x="113" y="2"/>
                    </a:lnTo>
                    <a:lnTo>
                      <a:pt x="116" y="4"/>
                    </a:lnTo>
                    <a:lnTo>
                      <a:pt x="118" y="6"/>
                    </a:lnTo>
                    <a:lnTo>
                      <a:pt x="118" y="9"/>
                    </a:lnTo>
                    <a:lnTo>
                      <a:pt x="113" y="11"/>
                    </a:lnTo>
                    <a:lnTo>
                      <a:pt x="100" y="13"/>
                    </a:lnTo>
                    <a:lnTo>
                      <a:pt x="87" y="15"/>
                    </a:lnTo>
                    <a:lnTo>
                      <a:pt x="71" y="15"/>
                    </a:lnTo>
                    <a:lnTo>
                      <a:pt x="60" y="15"/>
                    </a:lnTo>
                    <a:lnTo>
                      <a:pt x="45" y="15"/>
                    </a:lnTo>
                    <a:lnTo>
                      <a:pt x="31" y="15"/>
                    </a:lnTo>
                    <a:lnTo>
                      <a:pt x="18" y="15"/>
                    </a:lnTo>
                    <a:lnTo>
                      <a:pt x="5" y="20"/>
                    </a:lnTo>
                    <a:lnTo>
                      <a:pt x="0" y="13"/>
                    </a:lnTo>
                    <a:lnTo>
                      <a:pt x="2" y="9"/>
                    </a:lnTo>
                    <a:lnTo>
                      <a:pt x="5" y="9"/>
                    </a:lnTo>
                    <a:lnTo>
                      <a:pt x="7" y="6"/>
                    </a:lnTo>
                    <a:lnTo>
                      <a:pt x="11" y="4"/>
                    </a:lnTo>
                    <a:lnTo>
                      <a:pt x="18" y="4"/>
                    </a:lnTo>
                    <a:lnTo>
                      <a:pt x="22" y="4"/>
                    </a:lnTo>
                    <a:lnTo>
                      <a:pt x="27" y="4"/>
                    </a:lnTo>
                    <a:lnTo>
                      <a:pt x="31" y="4"/>
                    </a:lnTo>
                    <a:lnTo>
                      <a:pt x="34" y="4"/>
                    </a:lnTo>
                    <a:lnTo>
                      <a:pt x="34" y="4"/>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6" name="Freeform 30"/>
              <p:cNvSpPr>
                <a:spLocks/>
              </p:cNvSpPr>
              <p:nvPr/>
            </p:nvSpPr>
            <p:spPr bwMode="auto">
              <a:xfrm>
                <a:off x="2857" y="973"/>
                <a:ext cx="71" cy="13"/>
              </a:xfrm>
              <a:custGeom>
                <a:avLst/>
                <a:gdLst>
                  <a:gd name="T0" fmla="*/ 38 w 71"/>
                  <a:gd name="T1" fmla="*/ 2 h 13"/>
                  <a:gd name="T2" fmla="*/ 45 w 71"/>
                  <a:gd name="T3" fmla="*/ 2 h 13"/>
                  <a:gd name="T4" fmla="*/ 54 w 71"/>
                  <a:gd name="T5" fmla="*/ 2 h 13"/>
                  <a:gd name="T6" fmla="*/ 60 w 71"/>
                  <a:gd name="T7" fmla="*/ 2 h 13"/>
                  <a:gd name="T8" fmla="*/ 67 w 71"/>
                  <a:gd name="T9" fmla="*/ 2 h 13"/>
                  <a:gd name="T10" fmla="*/ 69 w 71"/>
                  <a:gd name="T11" fmla="*/ 2 h 13"/>
                  <a:gd name="T12" fmla="*/ 71 w 71"/>
                  <a:gd name="T13" fmla="*/ 6 h 13"/>
                  <a:gd name="T14" fmla="*/ 71 w 71"/>
                  <a:gd name="T15" fmla="*/ 9 h 13"/>
                  <a:gd name="T16" fmla="*/ 67 w 71"/>
                  <a:gd name="T17" fmla="*/ 11 h 13"/>
                  <a:gd name="T18" fmla="*/ 58 w 71"/>
                  <a:gd name="T19" fmla="*/ 11 h 13"/>
                  <a:gd name="T20" fmla="*/ 51 w 71"/>
                  <a:gd name="T21" fmla="*/ 13 h 13"/>
                  <a:gd name="T22" fmla="*/ 45 w 71"/>
                  <a:gd name="T23" fmla="*/ 13 h 13"/>
                  <a:gd name="T24" fmla="*/ 38 w 71"/>
                  <a:gd name="T25" fmla="*/ 13 h 13"/>
                  <a:gd name="T26" fmla="*/ 29 w 71"/>
                  <a:gd name="T27" fmla="*/ 13 h 13"/>
                  <a:gd name="T28" fmla="*/ 23 w 71"/>
                  <a:gd name="T29" fmla="*/ 13 h 13"/>
                  <a:gd name="T30" fmla="*/ 16 w 71"/>
                  <a:gd name="T31" fmla="*/ 13 h 13"/>
                  <a:gd name="T32" fmla="*/ 9 w 71"/>
                  <a:gd name="T33" fmla="*/ 13 h 13"/>
                  <a:gd name="T34" fmla="*/ 3 w 71"/>
                  <a:gd name="T35" fmla="*/ 11 h 13"/>
                  <a:gd name="T36" fmla="*/ 0 w 71"/>
                  <a:gd name="T37" fmla="*/ 9 h 13"/>
                  <a:gd name="T38" fmla="*/ 0 w 71"/>
                  <a:gd name="T39" fmla="*/ 4 h 13"/>
                  <a:gd name="T40" fmla="*/ 5 w 71"/>
                  <a:gd name="T41" fmla="*/ 2 h 13"/>
                  <a:gd name="T42" fmla="*/ 5 w 71"/>
                  <a:gd name="T43" fmla="*/ 0 h 13"/>
                  <a:gd name="T44" fmla="*/ 9 w 71"/>
                  <a:gd name="T45" fmla="*/ 0 h 13"/>
                  <a:gd name="T46" fmla="*/ 14 w 71"/>
                  <a:gd name="T47" fmla="*/ 0 h 13"/>
                  <a:gd name="T48" fmla="*/ 20 w 71"/>
                  <a:gd name="T49" fmla="*/ 0 h 13"/>
                  <a:gd name="T50" fmla="*/ 25 w 71"/>
                  <a:gd name="T51" fmla="*/ 0 h 13"/>
                  <a:gd name="T52" fmla="*/ 29 w 71"/>
                  <a:gd name="T53" fmla="*/ 2 h 13"/>
                  <a:gd name="T54" fmla="*/ 34 w 71"/>
                  <a:gd name="T55" fmla="*/ 2 h 13"/>
                  <a:gd name="T56" fmla="*/ 38 w 71"/>
                  <a:gd name="T57" fmla="*/ 2 h 13"/>
                  <a:gd name="T58" fmla="*/ 38 w 71"/>
                  <a:gd name="T5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13">
                    <a:moveTo>
                      <a:pt x="38" y="2"/>
                    </a:moveTo>
                    <a:lnTo>
                      <a:pt x="45" y="2"/>
                    </a:lnTo>
                    <a:lnTo>
                      <a:pt x="54" y="2"/>
                    </a:lnTo>
                    <a:lnTo>
                      <a:pt x="60" y="2"/>
                    </a:lnTo>
                    <a:lnTo>
                      <a:pt x="67" y="2"/>
                    </a:lnTo>
                    <a:lnTo>
                      <a:pt x="69" y="2"/>
                    </a:lnTo>
                    <a:lnTo>
                      <a:pt x="71" y="6"/>
                    </a:lnTo>
                    <a:lnTo>
                      <a:pt x="71" y="9"/>
                    </a:lnTo>
                    <a:lnTo>
                      <a:pt x="67" y="11"/>
                    </a:lnTo>
                    <a:lnTo>
                      <a:pt x="58" y="11"/>
                    </a:lnTo>
                    <a:lnTo>
                      <a:pt x="51" y="13"/>
                    </a:lnTo>
                    <a:lnTo>
                      <a:pt x="45" y="13"/>
                    </a:lnTo>
                    <a:lnTo>
                      <a:pt x="38" y="13"/>
                    </a:lnTo>
                    <a:lnTo>
                      <a:pt x="29" y="13"/>
                    </a:lnTo>
                    <a:lnTo>
                      <a:pt x="23" y="13"/>
                    </a:lnTo>
                    <a:lnTo>
                      <a:pt x="16" y="13"/>
                    </a:lnTo>
                    <a:lnTo>
                      <a:pt x="9" y="13"/>
                    </a:lnTo>
                    <a:lnTo>
                      <a:pt x="3" y="11"/>
                    </a:lnTo>
                    <a:lnTo>
                      <a:pt x="0" y="9"/>
                    </a:lnTo>
                    <a:lnTo>
                      <a:pt x="0" y="4"/>
                    </a:lnTo>
                    <a:lnTo>
                      <a:pt x="5" y="2"/>
                    </a:lnTo>
                    <a:lnTo>
                      <a:pt x="5" y="0"/>
                    </a:lnTo>
                    <a:lnTo>
                      <a:pt x="9" y="0"/>
                    </a:lnTo>
                    <a:lnTo>
                      <a:pt x="14" y="0"/>
                    </a:lnTo>
                    <a:lnTo>
                      <a:pt x="20" y="0"/>
                    </a:lnTo>
                    <a:lnTo>
                      <a:pt x="25" y="0"/>
                    </a:lnTo>
                    <a:lnTo>
                      <a:pt x="29" y="2"/>
                    </a:lnTo>
                    <a:lnTo>
                      <a:pt x="34" y="2"/>
                    </a:lnTo>
                    <a:lnTo>
                      <a:pt x="38" y="2"/>
                    </a:lnTo>
                    <a:lnTo>
                      <a:pt x="38"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7" name="Freeform 31"/>
              <p:cNvSpPr>
                <a:spLocks/>
              </p:cNvSpPr>
              <p:nvPr/>
            </p:nvSpPr>
            <p:spPr bwMode="auto">
              <a:xfrm>
                <a:off x="2756" y="1026"/>
                <a:ext cx="57" cy="13"/>
              </a:xfrm>
              <a:custGeom>
                <a:avLst/>
                <a:gdLst>
                  <a:gd name="T0" fmla="*/ 37 w 57"/>
                  <a:gd name="T1" fmla="*/ 0 h 13"/>
                  <a:gd name="T2" fmla="*/ 44 w 57"/>
                  <a:gd name="T3" fmla="*/ 0 h 13"/>
                  <a:gd name="T4" fmla="*/ 50 w 57"/>
                  <a:gd name="T5" fmla="*/ 0 h 13"/>
                  <a:gd name="T6" fmla="*/ 53 w 57"/>
                  <a:gd name="T7" fmla="*/ 0 h 13"/>
                  <a:gd name="T8" fmla="*/ 57 w 57"/>
                  <a:gd name="T9" fmla="*/ 2 h 13"/>
                  <a:gd name="T10" fmla="*/ 57 w 57"/>
                  <a:gd name="T11" fmla="*/ 4 h 13"/>
                  <a:gd name="T12" fmla="*/ 57 w 57"/>
                  <a:gd name="T13" fmla="*/ 11 h 13"/>
                  <a:gd name="T14" fmla="*/ 50 w 57"/>
                  <a:gd name="T15" fmla="*/ 11 h 13"/>
                  <a:gd name="T16" fmla="*/ 44 w 57"/>
                  <a:gd name="T17" fmla="*/ 11 h 13"/>
                  <a:gd name="T18" fmla="*/ 39 w 57"/>
                  <a:gd name="T19" fmla="*/ 11 h 13"/>
                  <a:gd name="T20" fmla="*/ 33 w 57"/>
                  <a:gd name="T21" fmla="*/ 13 h 13"/>
                  <a:gd name="T22" fmla="*/ 26 w 57"/>
                  <a:gd name="T23" fmla="*/ 11 h 13"/>
                  <a:gd name="T24" fmla="*/ 19 w 57"/>
                  <a:gd name="T25" fmla="*/ 11 h 13"/>
                  <a:gd name="T26" fmla="*/ 13 w 57"/>
                  <a:gd name="T27" fmla="*/ 11 h 13"/>
                  <a:gd name="T28" fmla="*/ 8 w 57"/>
                  <a:gd name="T29" fmla="*/ 13 h 13"/>
                  <a:gd name="T30" fmla="*/ 2 w 57"/>
                  <a:gd name="T31" fmla="*/ 7 h 13"/>
                  <a:gd name="T32" fmla="*/ 0 w 57"/>
                  <a:gd name="T33" fmla="*/ 4 h 13"/>
                  <a:gd name="T34" fmla="*/ 2 w 57"/>
                  <a:gd name="T35" fmla="*/ 2 h 13"/>
                  <a:gd name="T36" fmla="*/ 6 w 57"/>
                  <a:gd name="T37" fmla="*/ 0 h 13"/>
                  <a:gd name="T38" fmla="*/ 13 w 57"/>
                  <a:gd name="T39" fmla="*/ 0 h 13"/>
                  <a:gd name="T40" fmla="*/ 24 w 57"/>
                  <a:gd name="T41" fmla="*/ 0 h 13"/>
                  <a:gd name="T42" fmla="*/ 31 w 57"/>
                  <a:gd name="T43" fmla="*/ 0 h 13"/>
                  <a:gd name="T44" fmla="*/ 37 w 57"/>
                  <a:gd name="T45" fmla="*/ 0 h 13"/>
                  <a:gd name="T46" fmla="*/ 37 w 57"/>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13">
                    <a:moveTo>
                      <a:pt x="37" y="0"/>
                    </a:moveTo>
                    <a:lnTo>
                      <a:pt x="44" y="0"/>
                    </a:lnTo>
                    <a:lnTo>
                      <a:pt x="50" y="0"/>
                    </a:lnTo>
                    <a:lnTo>
                      <a:pt x="53" y="0"/>
                    </a:lnTo>
                    <a:lnTo>
                      <a:pt x="57" y="2"/>
                    </a:lnTo>
                    <a:lnTo>
                      <a:pt x="57" y="4"/>
                    </a:lnTo>
                    <a:lnTo>
                      <a:pt x="57" y="11"/>
                    </a:lnTo>
                    <a:lnTo>
                      <a:pt x="50" y="11"/>
                    </a:lnTo>
                    <a:lnTo>
                      <a:pt x="44" y="11"/>
                    </a:lnTo>
                    <a:lnTo>
                      <a:pt x="39" y="11"/>
                    </a:lnTo>
                    <a:lnTo>
                      <a:pt x="33" y="13"/>
                    </a:lnTo>
                    <a:lnTo>
                      <a:pt x="26" y="11"/>
                    </a:lnTo>
                    <a:lnTo>
                      <a:pt x="19" y="11"/>
                    </a:lnTo>
                    <a:lnTo>
                      <a:pt x="13" y="11"/>
                    </a:lnTo>
                    <a:lnTo>
                      <a:pt x="8" y="13"/>
                    </a:lnTo>
                    <a:lnTo>
                      <a:pt x="2" y="7"/>
                    </a:lnTo>
                    <a:lnTo>
                      <a:pt x="0" y="4"/>
                    </a:lnTo>
                    <a:lnTo>
                      <a:pt x="2" y="2"/>
                    </a:lnTo>
                    <a:lnTo>
                      <a:pt x="6" y="0"/>
                    </a:lnTo>
                    <a:lnTo>
                      <a:pt x="13" y="0"/>
                    </a:lnTo>
                    <a:lnTo>
                      <a:pt x="24" y="0"/>
                    </a:lnTo>
                    <a:lnTo>
                      <a:pt x="31" y="0"/>
                    </a:lnTo>
                    <a:lnTo>
                      <a:pt x="37" y="0"/>
                    </a:lnTo>
                    <a:lnTo>
                      <a:pt x="37"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8" name="Freeform 32"/>
              <p:cNvSpPr>
                <a:spLocks/>
              </p:cNvSpPr>
              <p:nvPr/>
            </p:nvSpPr>
            <p:spPr bwMode="auto">
              <a:xfrm>
                <a:off x="2778" y="1037"/>
                <a:ext cx="330" cy="51"/>
              </a:xfrm>
              <a:custGeom>
                <a:avLst/>
                <a:gdLst>
                  <a:gd name="T0" fmla="*/ 228 w 330"/>
                  <a:gd name="T1" fmla="*/ 0 h 51"/>
                  <a:gd name="T2" fmla="*/ 239 w 330"/>
                  <a:gd name="T3" fmla="*/ 2 h 51"/>
                  <a:gd name="T4" fmla="*/ 243 w 330"/>
                  <a:gd name="T5" fmla="*/ 7 h 51"/>
                  <a:gd name="T6" fmla="*/ 243 w 330"/>
                  <a:gd name="T7" fmla="*/ 11 h 51"/>
                  <a:gd name="T8" fmla="*/ 219 w 330"/>
                  <a:gd name="T9" fmla="*/ 13 h 51"/>
                  <a:gd name="T10" fmla="*/ 177 w 330"/>
                  <a:gd name="T11" fmla="*/ 18 h 51"/>
                  <a:gd name="T12" fmla="*/ 137 w 330"/>
                  <a:gd name="T13" fmla="*/ 22 h 51"/>
                  <a:gd name="T14" fmla="*/ 95 w 330"/>
                  <a:gd name="T15" fmla="*/ 29 h 51"/>
                  <a:gd name="T16" fmla="*/ 106 w 330"/>
                  <a:gd name="T17" fmla="*/ 29 h 51"/>
                  <a:gd name="T18" fmla="*/ 168 w 330"/>
                  <a:gd name="T19" fmla="*/ 29 h 51"/>
                  <a:gd name="T20" fmla="*/ 230 w 330"/>
                  <a:gd name="T21" fmla="*/ 29 h 51"/>
                  <a:gd name="T22" fmla="*/ 292 w 330"/>
                  <a:gd name="T23" fmla="*/ 29 h 51"/>
                  <a:gd name="T24" fmla="*/ 326 w 330"/>
                  <a:gd name="T25" fmla="*/ 31 h 51"/>
                  <a:gd name="T26" fmla="*/ 330 w 330"/>
                  <a:gd name="T27" fmla="*/ 33 h 51"/>
                  <a:gd name="T28" fmla="*/ 330 w 330"/>
                  <a:gd name="T29" fmla="*/ 38 h 51"/>
                  <a:gd name="T30" fmla="*/ 314 w 330"/>
                  <a:gd name="T31" fmla="*/ 42 h 51"/>
                  <a:gd name="T32" fmla="*/ 288 w 330"/>
                  <a:gd name="T33" fmla="*/ 46 h 51"/>
                  <a:gd name="T34" fmla="*/ 261 w 330"/>
                  <a:gd name="T35" fmla="*/ 46 h 51"/>
                  <a:gd name="T36" fmla="*/ 221 w 330"/>
                  <a:gd name="T37" fmla="*/ 44 h 51"/>
                  <a:gd name="T38" fmla="*/ 168 w 330"/>
                  <a:gd name="T39" fmla="*/ 44 h 51"/>
                  <a:gd name="T40" fmla="*/ 115 w 330"/>
                  <a:gd name="T41" fmla="*/ 46 h 51"/>
                  <a:gd name="T42" fmla="*/ 62 w 330"/>
                  <a:gd name="T43" fmla="*/ 46 h 51"/>
                  <a:gd name="T44" fmla="*/ 31 w 330"/>
                  <a:gd name="T45" fmla="*/ 46 h 51"/>
                  <a:gd name="T46" fmla="*/ 13 w 330"/>
                  <a:gd name="T47" fmla="*/ 49 h 51"/>
                  <a:gd name="T48" fmla="*/ 4 w 330"/>
                  <a:gd name="T49" fmla="*/ 49 h 51"/>
                  <a:gd name="T50" fmla="*/ 0 w 330"/>
                  <a:gd name="T51" fmla="*/ 40 h 51"/>
                  <a:gd name="T52" fmla="*/ 13 w 330"/>
                  <a:gd name="T53" fmla="*/ 31 h 51"/>
                  <a:gd name="T54" fmla="*/ 37 w 330"/>
                  <a:gd name="T55" fmla="*/ 29 h 51"/>
                  <a:gd name="T56" fmla="*/ 62 w 330"/>
                  <a:gd name="T57" fmla="*/ 27 h 51"/>
                  <a:gd name="T58" fmla="*/ 91 w 330"/>
                  <a:gd name="T59" fmla="*/ 18 h 51"/>
                  <a:gd name="T60" fmla="*/ 128 w 330"/>
                  <a:gd name="T61" fmla="*/ 11 h 51"/>
                  <a:gd name="T62" fmla="*/ 166 w 330"/>
                  <a:gd name="T63" fmla="*/ 4 h 51"/>
                  <a:gd name="T64" fmla="*/ 204 w 330"/>
                  <a:gd name="T65" fmla="*/ 0 h 51"/>
                  <a:gd name="T66" fmla="*/ 224 w 330"/>
                  <a:gd name="T6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0" h="51">
                    <a:moveTo>
                      <a:pt x="224" y="0"/>
                    </a:moveTo>
                    <a:lnTo>
                      <a:pt x="228" y="0"/>
                    </a:lnTo>
                    <a:lnTo>
                      <a:pt x="235" y="0"/>
                    </a:lnTo>
                    <a:lnTo>
                      <a:pt x="239" y="2"/>
                    </a:lnTo>
                    <a:lnTo>
                      <a:pt x="243" y="4"/>
                    </a:lnTo>
                    <a:lnTo>
                      <a:pt x="243" y="7"/>
                    </a:lnTo>
                    <a:lnTo>
                      <a:pt x="246" y="9"/>
                    </a:lnTo>
                    <a:lnTo>
                      <a:pt x="243" y="11"/>
                    </a:lnTo>
                    <a:lnTo>
                      <a:pt x="241" y="13"/>
                    </a:lnTo>
                    <a:lnTo>
                      <a:pt x="219" y="13"/>
                    </a:lnTo>
                    <a:lnTo>
                      <a:pt x="199" y="18"/>
                    </a:lnTo>
                    <a:lnTo>
                      <a:pt x="177" y="18"/>
                    </a:lnTo>
                    <a:lnTo>
                      <a:pt x="157" y="20"/>
                    </a:lnTo>
                    <a:lnTo>
                      <a:pt x="137" y="22"/>
                    </a:lnTo>
                    <a:lnTo>
                      <a:pt x="115" y="27"/>
                    </a:lnTo>
                    <a:lnTo>
                      <a:pt x="95" y="29"/>
                    </a:lnTo>
                    <a:lnTo>
                      <a:pt x="77" y="33"/>
                    </a:lnTo>
                    <a:lnTo>
                      <a:pt x="106" y="29"/>
                    </a:lnTo>
                    <a:lnTo>
                      <a:pt x="137" y="29"/>
                    </a:lnTo>
                    <a:lnTo>
                      <a:pt x="168" y="29"/>
                    </a:lnTo>
                    <a:lnTo>
                      <a:pt x="199" y="29"/>
                    </a:lnTo>
                    <a:lnTo>
                      <a:pt x="230" y="29"/>
                    </a:lnTo>
                    <a:lnTo>
                      <a:pt x="261" y="31"/>
                    </a:lnTo>
                    <a:lnTo>
                      <a:pt x="292" y="29"/>
                    </a:lnTo>
                    <a:lnTo>
                      <a:pt x="323" y="29"/>
                    </a:lnTo>
                    <a:lnTo>
                      <a:pt x="326" y="31"/>
                    </a:lnTo>
                    <a:lnTo>
                      <a:pt x="330" y="33"/>
                    </a:lnTo>
                    <a:lnTo>
                      <a:pt x="330" y="33"/>
                    </a:lnTo>
                    <a:lnTo>
                      <a:pt x="330" y="35"/>
                    </a:lnTo>
                    <a:lnTo>
                      <a:pt x="330" y="38"/>
                    </a:lnTo>
                    <a:lnTo>
                      <a:pt x="323" y="42"/>
                    </a:lnTo>
                    <a:lnTo>
                      <a:pt x="314" y="42"/>
                    </a:lnTo>
                    <a:lnTo>
                      <a:pt x="301" y="46"/>
                    </a:lnTo>
                    <a:lnTo>
                      <a:pt x="288" y="46"/>
                    </a:lnTo>
                    <a:lnTo>
                      <a:pt x="275" y="46"/>
                    </a:lnTo>
                    <a:lnTo>
                      <a:pt x="261" y="46"/>
                    </a:lnTo>
                    <a:lnTo>
                      <a:pt x="248" y="46"/>
                    </a:lnTo>
                    <a:lnTo>
                      <a:pt x="221" y="44"/>
                    </a:lnTo>
                    <a:lnTo>
                      <a:pt x="195" y="44"/>
                    </a:lnTo>
                    <a:lnTo>
                      <a:pt x="168" y="44"/>
                    </a:lnTo>
                    <a:lnTo>
                      <a:pt x="142" y="46"/>
                    </a:lnTo>
                    <a:lnTo>
                      <a:pt x="115" y="46"/>
                    </a:lnTo>
                    <a:lnTo>
                      <a:pt x="88" y="46"/>
                    </a:lnTo>
                    <a:lnTo>
                      <a:pt x="62" y="46"/>
                    </a:lnTo>
                    <a:lnTo>
                      <a:pt x="35" y="46"/>
                    </a:lnTo>
                    <a:lnTo>
                      <a:pt x="31" y="46"/>
                    </a:lnTo>
                    <a:lnTo>
                      <a:pt x="22" y="49"/>
                    </a:lnTo>
                    <a:lnTo>
                      <a:pt x="13" y="49"/>
                    </a:lnTo>
                    <a:lnTo>
                      <a:pt x="9" y="51"/>
                    </a:lnTo>
                    <a:lnTo>
                      <a:pt x="4" y="49"/>
                    </a:lnTo>
                    <a:lnTo>
                      <a:pt x="0" y="46"/>
                    </a:lnTo>
                    <a:lnTo>
                      <a:pt x="0" y="40"/>
                    </a:lnTo>
                    <a:lnTo>
                      <a:pt x="4" y="35"/>
                    </a:lnTo>
                    <a:lnTo>
                      <a:pt x="13" y="31"/>
                    </a:lnTo>
                    <a:lnTo>
                      <a:pt x="24" y="31"/>
                    </a:lnTo>
                    <a:lnTo>
                      <a:pt x="37" y="29"/>
                    </a:lnTo>
                    <a:lnTo>
                      <a:pt x="48" y="29"/>
                    </a:lnTo>
                    <a:lnTo>
                      <a:pt x="62" y="27"/>
                    </a:lnTo>
                    <a:lnTo>
                      <a:pt x="71" y="24"/>
                    </a:lnTo>
                    <a:lnTo>
                      <a:pt x="91" y="18"/>
                    </a:lnTo>
                    <a:lnTo>
                      <a:pt x="108" y="15"/>
                    </a:lnTo>
                    <a:lnTo>
                      <a:pt x="128" y="11"/>
                    </a:lnTo>
                    <a:lnTo>
                      <a:pt x="146" y="9"/>
                    </a:lnTo>
                    <a:lnTo>
                      <a:pt x="166" y="4"/>
                    </a:lnTo>
                    <a:lnTo>
                      <a:pt x="184" y="2"/>
                    </a:lnTo>
                    <a:lnTo>
                      <a:pt x="204" y="0"/>
                    </a:lnTo>
                    <a:lnTo>
                      <a:pt x="224" y="0"/>
                    </a:lnTo>
                    <a:lnTo>
                      <a:pt x="224"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49" name="Freeform 33"/>
              <p:cNvSpPr>
                <a:spLocks/>
              </p:cNvSpPr>
              <p:nvPr/>
            </p:nvSpPr>
            <p:spPr bwMode="auto">
              <a:xfrm>
                <a:off x="2744" y="1090"/>
                <a:ext cx="388" cy="22"/>
              </a:xfrm>
              <a:custGeom>
                <a:avLst/>
                <a:gdLst>
                  <a:gd name="T0" fmla="*/ 379 w 388"/>
                  <a:gd name="T1" fmla="*/ 0 h 22"/>
                  <a:gd name="T2" fmla="*/ 384 w 388"/>
                  <a:gd name="T3" fmla="*/ 0 h 22"/>
                  <a:gd name="T4" fmla="*/ 388 w 388"/>
                  <a:gd name="T5" fmla="*/ 5 h 22"/>
                  <a:gd name="T6" fmla="*/ 388 w 388"/>
                  <a:gd name="T7" fmla="*/ 9 h 22"/>
                  <a:gd name="T8" fmla="*/ 384 w 388"/>
                  <a:gd name="T9" fmla="*/ 13 h 22"/>
                  <a:gd name="T10" fmla="*/ 366 w 388"/>
                  <a:gd name="T11" fmla="*/ 13 h 22"/>
                  <a:gd name="T12" fmla="*/ 348 w 388"/>
                  <a:gd name="T13" fmla="*/ 13 h 22"/>
                  <a:gd name="T14" fmla="*/ 328 w 388"/>
                  <a:gd name="T15" fmla="*/ 16 h 22"/>
                  <a:gd name="T16" fmla="*/ 311 w 388"/>
                  <a:gd name="T17" fmla="*/ 18 h 22"/>
                  <a:gd name="T18" fmla="*/ 291 w 388"/>
                  <a:gd name="T19" fmla="*/ 18 h 22"/>
                  <a:gd name="T20" fmla="*/ 273 w 388"/>
                  <a:gd name="T21" fmla="*/ 20 h 22"/>
                  <a:gd name="T22" fmla="*/ 253 w 388"/>
                  <a:gd name="T23" fmla="*/ 20 h 22"/>
                  <a:gd name="T24" fmla="*/ 233 w 388"/>
                  <a:gd name="T25" fmla="*/ 20 h 22"/>
                  <a:gd name="T26" fmla="*/ 215 w 388"/>
                  <a:gd name="T27" fmla="*/ 20 h 22"/>
                  <a:gd name="T28" fmla="*/ 200 w 388"/>
                  <a:gd name="T29" fmla="*/ 20 h 22"/>
                  <a:gd name="T30" fmla="*/ 184 w 388"/>
                  <a:gd name="T31" fmla="*/ 20 h 22"/>
                  <a:gd name="T32" fmla="*/ 169 w 388"/>
                  <a:gd name="T33" fmla="*/ 20 h 22"/>
                  <a:gd name="T34" fmla="*/ 153 w 388"/>
                  <a:gd name="T35" fmla="*/ 20 h 22"/>
                  <a:gd name="T36" fmla="*/ 136 w 388"/>
                  <a:gd name="T37" fmla="*/ 22 h 22"/>
                  <a:gd name="T38" fmla="*/ 118 w 388"/>
                  <a:gd name="T39" fmla="*/ 22 h 22"/>
                  <a:gd name="T40" fmla="*/ 100 w 388"/>
                  <a:gd name="T41" fmla="*/ 22 h 22"/>
                  <a:gd name="T42" fmla="*/ 89 w 388"/>
                  <a:gd name="T43" fmla="*/ 22 h 22"/>
                  <a:gd name="T44" fmla="*/ 76 w 388"/>
                  <a:gd name="T45" fmla="*/ 22 h 22"/>
                  <a:gd name="T46" fmla="*/ 65 w 388"/>
                  <a:gd name="T47" fmla="*/ 22 h 22"/>
                  <a:gd name="T48" fmla="*/ 54 w 388"/>
                  <a:gd name="T49" fmla="*/ 22 h 22"/>
                  <a:gd name="T50" fmla="*/ 40 w 388"/>
                  <a:gd name="T51" fmla="*/ 22 h 22"/>
                  <a:gd name="T52" fmla="*/ 29 w 388"/>
                  <a:gd name="T53" fmla="*/ 22 h 22"/>
                  <a:gd name="T54" fmla="*/ 18 w 388"/>
                  <a:gd name="T55" fmla="*/ 22 h 22"/>
                  <a:gd name="T56" fmla="*/ 7 w 388"/>
                  <a:gd name="T57" fmla="*/ 22 h 22"/>
                  <a:gd name="T58" fmla="*/ 0 w 388"/>
                  <a:gd name="T59" fmla="*/ 16 h 22"/>
                  <a:gd name="T60" fmla="*/ 3 w 388"/>
                  <a:gd name="T61" fmla="*/ 11 h 22"/>
                  <a:gd name="T62" fmla="*/ 12 w 388"/>
                  <a:gd name="T63" fmla="*/ 7 h 22"/>
                  <a:gd name="T64" fmla="*/ 25 w 388"/>
                  <a:gd name="T65" fmla="*/ 7 h 22"/>
                  <a:gd name="T66" fmla="*/ 40 w 388"/>
                  <a:gd name="T67" fmla="*/ 5 h 22"/>
                  <a:gd name="T68" fmla="*/ 56 w 388"/>
                  <a:gd name="T69" fmla="*/ 7 h 22"/>
                  <a:gd name="T70" fmla="*/ 69 w 388"/>
                  <a:gd name="T71" fmla="*/ 7 h 22"/>
                  <a:gd name="T72" fmla="*/ 80 w 388"/>
                  <a:gd name="T73" fmla="*/ 7 h 22"/>
                  <a:gd name="T74" fmla="*/ 102 w 388"/>
                  <a:gd name="T75" fmla="*/ 7 h 22"/>
                  <a:gd name="T76" fmla="*/ 122 w 388"/>
                  <a:gd name="T77" fmla="*/ 7 h 22"/>
                  <a:gd name="T78" fmla="*/ 145 w 388"/>
                  <a:gd name="T79" fmla="*/ 7 h 22"/>
                  <a:gd name="T80" fmla="*/ 167 w 388"/>
                  <a:gd name="T81" fmla="*/ 7 h 22"/>
                  <a:gd name="T82" fmla="*/ 187 w 388"/>
                  <a:gd name="T83" fmla="*/ 7 h 22"/>
                  <a:gd name="T84" fmla="*/ 209 w 388"/>
                  <a:gd name="T85" fmla="*/ 7 h 22"/>
                  <a:gd name="T86" fmla="*/ 229 w 388"/>
                  <a:gd name="T87" fmla="*/ 7 h 22"/>
                  <a:gd name="T88" fmla="*/ 251 w 388"/>
                  <a:gd name="T89" fmla="*/ 7 h 22"/>
                  <a:gd name="T90" fmla="*/ 264 w 388"/>
                  <a:gd name="T91" fmla="*/ 7 h 22"/>
                  <a:gd name="T92" fmla="*/ 280 w 388"/>
                  <a:gd name="T93" fmla="*/ 7 h 22"/>
                  <a:gd name="T94" fmla="*/ 295 w 388"/>
                  <a:gd name="T95" fmla="*/ 5 h 22"/>
                  <a:gd name="T96" fmla="*/ 311 w 388"/>
                  <a:gd name="T97" fmla="*/ 5 h 22"/>
                  <a:gd name="T98" fmla="*/ 326 w 388"/>
                  <a:gd name="T99" fmla="*/ 2 h 22"/>
                  <a:gd name="T100" fmla="*/ 344 w 388"/>
                  <a:gd name="T101" fmla="*/ 2 h 22"/>
                  <a:gd name="T102" fmla="*/ 360 w 388"/>
                  <a:gd name="T103" fmla="*/ 0 h 22"/>
                  <a:gd name="T104" fmla="*/ 379 w 388"/>
                  <a:gd name="T105" fmla="*/ 0 h 22"/>
                  <a:gd name="T106" fmla="*/ 379 w 388"/>
                  <a:gd name="T10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8" h="22">
                    <a:moveTo>
                      <a:pt x="379" y="0"/>
                    </a:moveTo>
                    <a:lnTo>
                      <a:pt x="384" y="0"/>
                    </a:lnTo>
                    <a:lnTo>
                      <a:pt x="388" y="5"/>
                    </a:lnTo>
                    <a:lnTo>
                      <a:pt x="388" y="9"/>
                    </a:lnTo>
                    <a:lnTo>
                      <a:pt x="384" y="13"/>
                    </a:lnTo>
                    <a:lnTo>
                      <a:pt x="366" y="13"/>
                    </a:lnTo>
                    <a:lnTo>
                      <a:pt x="348" y="13"/>
                    </a:lnTo>
                    <a:lnTo>
                      <a:pt x="328" y="16"/>
                    </a:lnTo>
                    <a:lnTo>
                      <a:pt x="311" y="18"/>
                    </a:lnTo>
                    <a:lnTo>
                      <a:pt x="291" y="18"/>
                    </a:lnTo>
                    <a:lnTo>
                      <a:pt x="273" y="20"/>
                    </a:lnTo>
                    <a:lnTo>
                      <a:pt x="253" y="20"/>
                    </a:lnTo>
                    <a:lnTo>
                      <a:pt x="233" y="20"/>
                    </a:lnTo>
                    <a:lnTo>
                      <a:pt x="215" y="20"/>
                    </a:lnTo>
                    <a:lnTo>
                      <a:pt x="200" y="20"/>
                    </a:lnTo>
                    <a:lnTo>
                      <a:pt x="184" y="20"/>
                    </a:lnTo>
                    <a:lnTo>
                      <a:pt x="169" y="20"/>
                    </a:lnTo>
                    <a:lnTo>
                      <a:pt x="153" y="20"/>
                    </a:lnTo>
                    <a:lnTo>
                      <a:pt x="136" y="22"/>
                    </a:lnTo>
                    <a:lnTo>
                      <a:pt x="118" y="22"/>
                    </a:lnTo>
                    <a:lnTo>
                      <a:pt x="100" y="22"/>
                    </a:lnTo>
                    <a:lnTo>
                      <a:pt x="89" y="22"/>
                    </a:lnTo>
                    <a:lnTo>
                      <a:pt x="76" y="22"/>
                    </a:lnTo>
                    <a:lnTo>
                      <a:pt x="65" y="22"/>
                    </a:lnTo>
                    <a:lnTo>
                      <a:pt x="54" y="22"/>
                    </a:lnTo>
                    <a:lnTo>
                      <a:pt x="40" y="22"/>
                    </a:lnTo>
                    <a:lnTo>
                      <a:pt x="29" y="22"/>
                    </a:lnTo>
                    <a:lnTo>
                      <a:pt x="18" y="22"/>
                    </a:lnTo>
                    <a:lnTo>
                      <a:pt x="7" y="22"/>
                    </a:lnTo>
                    <a:lnTo>
                      <a:pt x="0" y="16"/>
                    </a:lnTo>
                    <a:lnTo>
                      <a:pt x="3" y="11"/>
                    </a:lnTo>
                    <a:lnTo>
                      <a:pt x="12" y="7"/>
                    </a:lnTo>
                    <a:lnTo>
                      <a:pt x="25" y="7"/>
                    </a:lnTo>
                    <a:lnTo>
                      <a:pt x="40" y="5"/>
                    </a:lnTo>
                    <a:lnTo>
                      <a:pt x="56" y="7"/>
                    </a:lnTo>
                    <a:lnTo>
                      <a:pt x="69" y="7"/>
                    </a:lnTo>
                    <a:lnTo>
                      <a:pt x="80" y="7"/>
                    </a:lnTo>
                    <a:lnTo>
                      <a:pt x="102" y="7"/>
                    </a:lnTo>
                    <a:lnTo>
                      <a:pt x="122" y="7"/>
                    </a:lnTo>
                    <a:lnTo>
                      <a:pt x="145" y="7"/>
                    </a:lnTo>
                    <a:lnTo>
                      <a:pt x="167" y="7"/>
                    </a:lnTo>
                    <a:lnTo>
                      <a:pt x="187" y="7"/>
                    </a:lnTo>
                    <a:lnTo>
                      <a:pt x="209" y="7"/>
                    </a:lnTo>
                    <a:lnTo>
                      <a:pt x="229" y="7"/>
                    </a:lnTo>
                    <a:lnTo>
                      <a:pt x="251" y="7"/>
                    </a:lnTo>
                    <a:lnTo>
                      <a:pt x="264" y="7"/>
                    </a:lnTo>
                    <a:lnTo>
                      <a:pt x="280" y="7"/>
                    </a:lnTo>
                    <a:lnTo>
                      <a:pt x="295" y="5"/>
                    </a:lnTo>
                    <a:lnTo>
                      <a:pt x="311" y="5"/>
                    </a:lnTo>
                    <a:lnTo>
                      <a:pt x="326" y="2"/>
                    </a:lnTo>
                    <a:lnTo>
                      <a:pt x="344" y="2"/>
                    </a:lnTo>
                    <a:lnTo>
                      <a:pt x="360" y="0"/>
                    </a:lnTo>
                    <a:lnTo>
                      <a:pt x="379" y="0"/>
                    </a:lnTo>
                    <a:lnTo>
                      <a:pt x="379"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0" name="Freeform 34"/>
              <p:cNvSpPr>
                <a:spLocks/>
              </p:cNvSpPr>
              <p:nvPr/>
            </p:nvSpPr>
            <p:spPr bwMode="auto">
              <a:xfrm>
                <a:off x="2702" y="1172"/>
                <a:ext cx="410" cy="27"/>
              </a:xfrm>
              <a:custGeom>
                <a:avLst/>
                <a:gdLst>
                  <a:gd name="T0" fmla="*/ 390 w 410"/>
                  <a:gd name="T1" fmla="*/ 0 h 27"/>
                  <a:gd name="T2" fmla="*/ 397 w 410"/>
                  <a:gd name="T3" fmla="*/ 0 h 27"/>
                  <a:gd name="T4" fmla="*/ 404 w 410"/>
                  <a:gd name="T5" fmla="*/ 2 h 27"/>
                  <a:gd name="T6" fmla="*/ 406 w 410"/>
                  <a:gd name="T7" fmla="*/ 2 h 27"/>
                  <a:gd name="T8" fmla="*/ 410 w 410"/>
                  <a:gd name="T9" fmla="*/ 7 h 27"/>
                  <a:gd name="T10" fmla="*/ 408 w 410"/>
                  <a:gd name="T11" fmla="*/ 9 h 27"/>
                  <a:gd name="T12" fmla="*/ 404 w 410"/>
                  <a:gd name="T13" fmla="*/ 13 h 27"/>
                  <a:gd name="T14" fmla="*/ 397 w 410"/>
                  <a:gd name="T15" fmla="*/ 13 h 27"/>
                  <a:gd name="T16" fmla="*/ 386 w 410"/>
                  <a:gd name="T17" fmla="*/ 13 h 27"/>
                  <a:gd name="T18" fmla="*/ 375 w 410"/>
                  <a:gd name="T19" fmla="*/ 16 h 27"/>
                  <a:gd name="T20" fmla="*/ 364 w 410"/>
                  <a:gd name="T21" fmla="*/ 16 h 27"/>
                  <a:gd name="T22" fmla="*/ 351 w 410"/>
                  <a:gd name="T23" fmla="*/ 16 h 27"/>
                  <a:gd name="T24" fmla="*/ 339 w 410"/>
                  <a:gd name="T25" fmla="*/ 18 h 27"/>
                  <a:gd name="T26" fmla="*/ 328 w 410"/>
                  <a:gd name="T27" fmla="*/ 18 h 27"/>
                  <a:gd name="T28" fmla="*/ 322 w 410"/>
                  <a:gd name="T29" fmla="*/ 18 h 27"/>
                  <a:gd name="T30" fmla="*/ 286 w 410"/>
                  <a:gd name="T31" fmla="*/ 20 h 27"/>
                  <a:gd name="T32" fmla="*/ 251 w 410"/>
                  <a:gd name="T33" fmla="*/ 22 h 27"/>
                  <a:gd name="T34" fmla="*/ 213 w 410"/>
                  <a:gd name="T35" fmla="*/ 22 h 27"/>
                  <a:gd name="T36" fmla="*/ 175 w 410"/>
                  <a:gd name="T37" fmla="*/ 22 h 27"/>
                  <a:gd name="T38" fmla="*/ 140 w 410"/>
                  <a:gd name="T39" fmla="*/ 22 h 27"/>
                  <a:gd name="T40" fmla="*/ 102 w 410"/>
                  <a:gd name="T41" fmla="*/ 22 h 27"/>
                  <a:gd name="T42" fmla="*/ 65 w 410"/>
                  <a:gd name="T43" fmla="*/ 22 h 27"/>
                  <a:gd name="T44" fmla="*/ 31 w 410"/>
                  <a:gd name="T45" fmla="*/ 27 h 27"/>
                  <a:gd name="T46" fmla="*/ 25 w 410"/>
                  <a:gd name="T47" fmla="*/ 24 h 27"/>
                  <a:gd name="T48" fmla="*/ 18 w 410"/>
                  <a:gd name="T49" fmla="*/ 24 h 27"/>
                  <a:gd name="T50" fmla="*/ 14 w 410"/>
                  <a:gd name="T51" fmla="*/ 24 h 27"/>
                  <a:gd name="T52" fmla="*/ 9 w 410"/>
                  <a:gd name="T53" fmla="*/ 24 h 27"/>
                  <a:gd name="T54" fmla="*/ 3 w 410"/>
                  <a:gd name="T55" fmla="*/ 22 h 27"/>
                  <a:gd name="T56" fmla="*/ 0 w 410"/>
                  <a:gd name="T57" fmla="*/ 18 h 27"/>
                  <a:gd name="T58" fmla="*/ 0 w 410"/>
                  <a:gd name="T59" fmla="*/ 13 h 27"/>
                  <a:gd name="T60" fmla="*/ 11 w 410"/>
                  <a:gd name="T61" fmla="*/ 11 h 27"/>
                  <a:gd name="T62" fmla="*/ 31 w 410"/>
                  <a:gd name="T63" fmla="*/ 9 h 27"/>
                  <a:gd name="T64" fmla="*/ 58 w 410"/>
                  <a:gd name="T65" fmla="*/ 9 h 27"/>
                  <a:gd name="T66" fmla="*/ 85 w 410"/>
                  <a:gd name="T67" fmla="*/ 7 h 27"/>
                  <a:gd name="T68" fmla="*/ 111 w 410"/>
                  <a:gd name="T69" fmla="*/ 7 h 27"/>
                  <a:gd name="T70" fmla="*/ 138 w 410"/>
                  <a:gd name="T71" fmla="*/ 7 h 27"/>
                  <a:gd name="T72" fmla="*/ 158 w 410"/>
                  <a:gd name="T73" fmla="*/ 7 h 27"/>
                  <a:gd name="T74" fmla="*/ 187 w 410"/>
                  <a:gd name="T75" fmla="*/ 7 h 27"/>
                  <a:gd name="T76" fmla="*/ 218 w 410"/>
                  <a:gd name="T77" fmla="*/ 7 h 27"/>
                  <a:gd name="T78" fmla="*/ 246 w 410"/>
                  <a:gd name="T79" fmla="*/ 7 h 27"/>
                  <a:gd name="T80" fmla="*/ 277 w 410"/>
                  <a:gd name="T81" fmla="*/ 7 h 27"/>
                  <a:gd name="T82" fmla="*/ 306 w 410"/>
                  <a:gd name="T83" fmla="*/ 5 h 27"/>
                  <a:gd name="T84" fmla="*/ 335 w 410"/>
                  <a:gd name="T85" fmla="*/ 2 h 27"/>
                  <a:gd name="T86" fmla="*/ 362 w 410"/>
                  <a:gd name="T87" fmla="*/ 2 h 27"/>
                  <a:gd name="T88" fmla="*/ 390 w 410"/>
                  <a:gd name="T89" fmla="*/ 0 h 27"/>
                  <a:gd name="T90" fmla="*/ 390 w 410"/>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0" h="27">
                    <a:moveTo>
                      <a:pt x="390" y="0"/>
                    </a:moveTo>
                    <a:lnTo>
                      <a:pt x="397" y="0"/>
                    </a:lnTo>
                    <a:lnTo>
                      <a:pt x="404" y="2"/>
                    </a:lnTo>
                    <a:lnTo>
                      <a:pt x="406" y="2"/>
                    </a:lnTo>
                    <a:lnTo>
                      <a:pt x="410" y="7"/>
                    </a:lnTo>
                    <a:lnTo>
                      <a:pt x="408" y="9"/>
                    </a:lnTo>
                    <a:lnTo>
                      <a:pt x="404" y="13"/>
                    </a:lnTo>
                    <a:lnTo>
                      <a:pt x="397" y="13"/>
                    </a:lnTo>
                    <a:lnTo>
                      <a:pt x="386" y="13"/>
                    </a:lnTo>
                    <a:lnTo>
                      <a:pt x="375" y="16"/>
                    </a:lnTo>
                    <a:lnTo>
                      <a:pt x="364" y="16"/>
                    </a:lnTo>
                    <a:lnTo>
                      <a:pt x="351" y="16"/>
                    </a:lnTo>
                    <a:lnTo>
                      <a:pt x="339" y="18"/>
                    </a:lnTo>
                    <a:lnTo>
                      <a:pt x="328" y="18"/>
                    </a:lnTo>
                    <a:lnTo>
                      <a:pt x="322" y="18"/>
                    </a:lnTo>
                    <a:lnTo>
                      <a:pt x="286" y="20"/>
                    </a:lnTo>
                    <a:lnTo>
                      <a:pt x="251" y="22"/>
                    </a:lnTo>
                    <a:lnTo>
                      <a:pt x="213" y="22"/>
                    </a:lnTo>
                    <a:lnTo>
                      <a:pt x="175" y="22"/>
                    </a:lnTo>
                    <a:lnTo>
                      <a:pt x="140" y="22"/>
                    </a:lnTo>
                    <a:lnTo>
                      <a:pt x="102" y="22"/>
                    </a:lnTo>
                    <a:lnTo>
                      <a:pt x="65" y="22"/>
                    </a:lnTo>
                    <a:lnTo>
                      <a:pt x="31" y="27"/>
                    </a:lnTo>
                    <a:lnTo>
                      <a:pt x="25" y="24"/>
                    </a:lnTo>
                    <a:lnTo>
                      <a:pt x="18" y="24"/>
                    </a:lnTo>
                    <a:lnTo>
                      <a:pt x="14" y="24"/>
                    </a:lnTo>
                    <a:lnTo>
                      <a:pt x="9" y="24"/>
                    </a:lnTo>
                    <a:lnTo>
                      <a:pt x="3" y="22"/>
                    </a:lnTo>
                    <a:lnTo>
                      <a:pt x="0" y="18"/>
                    </a:lnTo>
                    <a:lnTo>
                      <a:pt x="0" y="13"/>
                    </a:lnTo>
                    <a:lnTo>
                      <a:pt x="11" y="11"/>
                    </a:lnTo>
                    <a:lnTo>
                      <a:pt x="31" y="9"/>
                    </a:lnTo>
                    <a:lnTo>
                      <a:pt x="58" y="9"/>
                    </a:lnTo>
                    <a:lnTo>
                      <a:pt x="85" y="7"/>
                    </a:lnTo>
                    <a:lnTo>
                      <a:pt x="111" y="7"/>
                    </a:lnTo>
                    <a:lnTo>
                      <a:pt x="138" y="7"/>
                    </a:lnTo>
                    <a:lnTo>
                      <a:pt x="158" y="7"/>
                    </a:lnTo>
                    <a:lnTo>
                      <a:pt x="187" y="7"/>
                    </a:lnTo>
                    <a:lnTo>
                      <a:pt x="218" y="7"/>
                    </a:lnTo>
                    <a:lnTo>
                      <a:pt x="246" y="7"/>
                    </a:lnTo>
                    <a:lnTo>
                      <a:pt x="277" y="7"/>
                    </a:lnTo>
                    <a:lnTo>
                      <a:pt x="306" y="5"/>
                    </a:lnTo>
                    <a:lnTo>
                      <a:pt x="335" y="2"/>
                    </a:lnTo>
                    <a:lnTo>
                      <a:pt x="362" y="2"/>
                    </a:lnTo>
                    <a:lnTo>
                      <a:pt x="390" y="0"/>
                    </a:lnTo>
                    <a:lnTo>
                      <a:pt x="390"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1" name="Freeform 35"/>
              <p:cNvSpPr>
                <a:spLocks/>
              </p:cNvSpPr>
              <p:nvPr/>
            </p:nvSpPr>
            <p:spPr bwMode="auto">
              <a:xfrm>
                <a:off x="2791" y="826"/>
                <a:ext cx="242" cy="23"/>
              </a:xfrm>
              <a:custGeom>
                <a:avLst/>
                <a:gdLst>
                  <a:gd name="T0" fmla="*/ 188 w 242"/>
                  <a:gd name="T1" fmla="*/ 0 h 23"/>
                  <a:gd name="T2" fmla="*/ 193 w 242"/>
                  <a:gd name="T3" fmla="*/ 0 h 23"/>
                  <a:gd name="T4" fmla="*/ 199 w 242"/>
                  <a:gd name="T5" fmla="*/ 0 h 23"/>
                  <a:gd name="T6" fmla="*/ 206 w 242"/>
                  <a:gd name="T7" fmla="*/ 0 h 23"/>
                  <a:gd name="T8" fmla="*/ 213 w 242"/>
                  <a:gd name="T9" fmla="*/ 0 h 23"/>
                  <a:gd name="T10" fmla="*/ 219 w 242"/>
                  <a:gd name="T11" fmla="*/ 0 h 23"/>
                  <a:gd name="T12" fmla="*/ 226 w 242"/>
                  <a:gd name="T13" fmla="*/ 0 h 23"/>
                  <a:gd name="T14" fmla="*/ 233 w 242"/>
                  <a:gd name="T15" fmla="*/ 0 h 23"/>
                  <a:gd name="T16" fmla="*/ 239 w 242"/>
                  <a:gd name="T17" fmla="*/ 0 h 23"/>
                  <a:gd name="T18" fmla="*/ 242 w 242"/>
                  <a:gd name="T19" fmla="*/ 5 h 23"/>
                  <a:gd name="T20" fmla="*/ 239 w 242"/>
                  <a:gd name="T21" fmla="*/ 12 h 23"/>
                  <a:gd name="T22" fmla="*/ 230 w 242"/>
                  <a:gd name="T23" fmla="*/ 14 h 23"/>
                  <a:gd name="T24" fmla="*/ 219 w 242"/>
                  <a:gd name="T25" fmla="*/ 16 h 23"/>
                  <a:gd name="T26" fmla="*/ 208 w 242"/>
                  <a:gd name="T27" fmla="*/ 16 h 23"/>
                  <a:gd name="T28" fmla="*/ 197 w 242"/>
                  <a:gd name="T29" fmla="*/ 18 h 23"/>
                  <a:gd name="T30" fmla="*/ 186 w 242"/>
                  <a:gd name="T31" fmla="*/ 18 h 23"/>
                  <a:gd name="T32" fmla="*/ 175 w 242"/>
                  <a:gd name="T33" fmla="*/ 18 h 23"/>
                  <a:gd name="T34" fmla="*/ 162 w 242"/>
                  <a:gd name="T35" fmla="*/ 18 h 23"/>
                  <a:gd name="T36" fmla="*/ 153 w 242"/>
                  <a:gd name="T37" fmla="*/ 18 h 23"/>
                  <a:gd name="T38" fmla="*/ 135 w 242"/>
                  <a:gd name="T39" fmla="*/ 18 h 23"/>
                  <a:gd name="T40" fmla="*/ 117 w 242"/>
                  <a:gd name="T41" fmla="*/ 18 h 23"/>
                  <a:gd name="T42" fmla="*/ 100 w 242"/>
                  <a:gd name="T43" fmla="*/ 18 h 23"/>
                  <a:gd name="T44" fmla="*/ 82 w 242"/>
                  <a:gd name="T45" fmla="*/ 20 h 23"/>
                  <a:gd name="T46" fmla="*/ 62 w 242"/>
                  <a:gd name="T47" fmla="*/ 20 h 23"/>
                  <a:gd name="T48" fmla="*/ 44 w 242"/>
                  <a:gd name="T49" fmla="*/ 20 h 23"/>
                  <a:gd name="T50" fmla="*/ 24 w 242"/>
                  <a:gd name="T51" fmla="*/ 20 h 23"/>
                  <a:gd name="T52" fmla="*/ 9 w 242"/>
                  <a:gd name="T53" fmla="*/ 23 h 23"/>
                  <a:gd name="T54" fmla="*/ 2 w 242"/>
                  <a:gd name="T55" fmla="*/ 18 h 23"/>
                  <a:gd name="T56" fmla="*/ 0 w 242"/>
                  <a:gd name="T57" fmla="*/ 16 h 23"/>
                  <a:gd name="T58" fmla="*/ 0 w 242"/>
                  <a:gd name="T59" fmla="*/ 14 h 23"/>
                  <a:gd name="T60" fmla="*/ 4 w 242"/>
                  <a:gd name="T61" fmla="*/ 9 h 23"/>
                  <a:gd name="T62" fmla="*/ 15 w 242"/>
                  <a:gd name="T63" fmla="*/ 9 h 23"/>
                  <a:gd name="T64" fmla="*/ 27 w 242"/>
                  <a:gd name="T65" fmla="*/ 7 h 23"/>
                  <a:gd name="T66" fmla="*/ 38 w 242"/>
                  <a:gd name="T67" fmla="*/ 7 h 23"/>
                  <a:gd name="T68" fmla="*/ 51 w 242"/>
                  <a:gd name="T69" fmla="*/ 7 h 23"/>
                  <a:gd name="T70" fmla="*/ 60 w 242"/>
                  <a:gd name="T71" fmla="*/ 7 h 23"/>
                  <a:gd name="T72" fmla="*/ 71 w 242"/>
                  <a:gd name="T73" fmla="*/ 7 h 23"/>
                  <a:gd name="T74" fmla="*/ 84 w 242"/>
                  <a:gd name="T75" fmla="*/ 7 h 23"/>
                  <a:gd name="T76" fmla="*/ 95 w 242"/>
                  <a:gd name="T77" fmla="*/ 7 h 23"/>
                  <a:gd name="T78" fmla="*/ 104 w 242"/>
                  <a:gd name="T79" fmla="*/ 5 h 23"/>
                  <a:gd name="T80" fmla="*/ 117 w 242"/>
                  <a:gd name="T81" fmla="*/ 5 h 23"/>
                  <a:gd name="T82" fmla="*/ 129 w 242"/>
                  <a:gd name="T83" fmla="*/ 3 h 23"/>
                  <a:gd name="T84" fmla="*/ 140 w 242"/>
                  <a:gd name="T85" fmla="*/ 3 h 23"/>
                  <a:gd name="T86" fmla="*/ 153 w 242"/>
                  <a:gd name="T87" fmla="*/ 3 h 23"/>
                  <a:gd name="T88" fmla="*/ 164 w 242"/>
                  <a:gd name="T89" fmla="*/ 0 h 23"/>
                  <a:gd name="T90" fmla="*/ 177 w 242"/>
                  <a:gd name="T91" fmla="*/ 0 h 23"/>
                  <a:gd name="T92" fmla="*/ 188 w 242"/>
                  <a:gd name="T93" fmla="*/ 0 h 23"/>
                  <a:gd name="T94" fmla="*/ 188 w 242"/>
                  <a:gd name="T9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 h="23">
                    <a:moveTo>
                      <a:pt x="188" y="0"/>
                    </a:moveTo>
                    <a:lnTo>
                      <a:pt x="193" y="0"/>
                    </a:lnTo>
                    <a:lnTo>
                      <a:pt x="199" y="0"/>
                    </a:lnTo>
                    <a:lnTo>
                      <a:pt x="206" y="0"/>
                    </a:lnTo>
                    <a:lnTo>
                      <a:pt x="213" y="0"/>
                    </a:lnTo>
                    <a:lnTo>
                      <a:pt x="219" y="0"/>
                    </a:lnTo>
                    <a:lnTo>
                      <a:pt x="226" y="0"/>
                    </a:lnTo>
                    <a:lnTo>
                      <a:pt x="233" y="0"/>
                    </a:lnTo>
                    <a:lnTo>
                      <a:pt x="239" y="0"/>
                    </a:lnTo>
                    <a:lnTo>
                      <a:pt x="242" y="5"/>
                    </a:lnTo>
                    <a:lnTo>
                      <a:pt x="239" y="12"/>
                    </a:lnTo>
                    <a:lnTo>
                      <a:pt x="230" y="14"/>
                    </a:lnTo>
                    <a:lnTo>
                      <a:pt x="219" y="16"/>
                    </a:lnTo>
                    <a:lnTo>
                      <a:pt x="208" y="16"/>
                    </a:lnTo>
                    <a:lnTo>
                      <a:pt x="197" y="18"/>
                    </a:lnTo>
                    <a:lnTo>
                      <a:pt x="186" y="18"/>
                    </a:lnTo>
                    <a:lnTo>
                      <a:pt x="175" y="18"/>
                    </a:lnTo>
                    <a:lnTo>
                      <a:pt x="162" y="18"/>
                    </a:lnTo>
                    <a:lnTo>
                      <a:pt x="153" y="18"/>
                    </a:lnTo>
                    <a:lnTo>
                      <a:pt x="135" y="18"/>
                    </a:lnTo>
                    <a:lnTo>
                      <a:pt x="117" y="18"/>
                    </a:lnTo>
                    <a:lnTo>
                      <a:pt x="100" y="18"/>
                    </a:lnTo>
                    <a:lnTo>
                      <a:pt x="82" y="20"/>
                    </a:lnTo>
                    <a:lnTo>
                      <a:pt x="62" y="20"/>
                    </a:lnTo>
                    <a:lnTo>
                      <a:pt x="44" y="20"/>
                    </a:lnTo>
                    <a:lnTo>
                      <a:pt x="24" y="20"/>
                    </a:lnTo>
                    <a:lnTo>
                      <a:pt x="9" y="23"/>
                    </a:lnTo>
                    <a:lnTo>
                      <a:pt x="2" y="18"/>
                    </a:lnTo>
                    <a:lnTo>
                      <a:pt x="0" y="16"/>
                    </a:lnTo>
                    <a:lnTo>
                      <a:pt x="0" y="14"/>
                    </a:lnTo>
                    <a:lnTo>
                      <a:pt x="4" y="9"/>
                    </a:lnTo>
                    <a:lnTo>
                      <a:pt x="15" y="9"/>
                    </a:lnTo>
                    <a:lnTo>
                      <a:pt x="27" y="7"/>
                    </a:lnTo>
                    <a:lnTo>
                      <a:pt x="38" y="7"/>
                    </a:lnTo>
                    <a:lnTo>
                      <a:pt x="51" y="7"/>
                    </a:lnTo>
                    <a:lnTo>
                      <a:pt x="60" y="7"/>
                    </a:lnTo>
                    <a:lnTo>
                      <a:pt x="71" y="7"/>
                    </a:lnTo>
                    <a:lnTo>
                      <a:pt x="84" y="7"/>
                    </a:lnTo>
                    <a:lnTo>
                      <a:pt x="95" y="7"/>
                    </a:lnTo>
                    <a:lnTo>
                      <a:pt x="104" y="5"/>
                    </a:lnTo>
                    <a:lnTo>
                      <a:pt x="117" y="5"/>
                    </a:lnTo>
                    <a:lnTo>
                      <a:pt x="129" y="3"/>
                    </a:lnTo>
                    <a:lnTo>
                      <a:pt x="140" y="3"/>
                    </a:lnTo>
                    <a:lnTo>
                      <a:pt x="153" y="3"/>
                    </a:lnTo>
                    <a:lnTo>
                      <a:pt x="164" y="0"/>
                    </a:lnTo>
                    <a:lnTo>
                      <a:pt x="177" y="0"/>
                    </a:lnTo>
                    <a:lnTo>
                      <a:pt x="188" y="0"/>
                    </a:lnTo>
                    <a:lnTo>
                      <a:pt x="188"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2" name="Freeform 36"/>
              <p:cNvSpPr>
                <a:spLocks/>
              </p:cNvSpPr>
              <p:nvPr/>
            </p:nvSpPr>
            <p:spPr bwMode="auto">
              <a:xfrm>
                <a:off x="2787" y="988"/>
                <a:ext cx="308" cy="25"/>
              </a:xfrm>
              <a:custGeom>
                <a:avLst/>
                <a:gdLst>
                  <a:gd name="T0" fmla="*/ 254 w 308"/>
                  <a:gd name="T1" fmla="*/ 0 h 25"/>
                  <a:gd name="T2" fmla="*/ 257 w 308"/>
                  <a:gd name="T3" fmla="*/ 0 h 25"/>
                  <a:gd name="T4" fmla="*/ 263 w 308"/>
                  <a:gd name="T5" fmla="*/ 0 h 25"/>
                  <a:gd name="T6" fmla="*/ 270 w 308"/>
                  <a:gd name="T7" fmla="*/ 0 h 25"/>
                  <a:gd name="T8" fmla="*/ 279 w 308"/>
                  <a:gd name="T9" fmla="*/ 0 h 25"/>
                  <a:gd name="T10" fmla="*/ 288 w 308"/>
                  <a:gd name="T11" fmla="*/ 0 h 25"/>
                  <a:gd name="T12" fmla="*/ 297 w 308"/>
                  <a:gd name="T13" fmla="*/ 0 h 25"/>
                  <a:gd name="T14" fmla="*/ 303 w 308"/>
                  <a:gd name="T15" fmla="*/ 0 h 25"/>
                  <a:gd name="T16" fmla="*/ 308 w 308"/>
                  <a:gd name="T17" fmla="*/ 2 h 25"/>
                  <a:gd name="T18" fmla="*/ 308 w 308"/>
                  <a:gd name="T19" fmla="*/ 7 h 25"/>
                  <a:gd name="T20" fmla="*/ 303 w 308"/>
                  <a:gd name="T21" fmla="*/ 9 h 25"/>
                  <a:gd name="T22" fmla="*/ 299 w 308"/>
                  <a:gd name="T23" fmla="*/ 11 h 25"/>
                  <a:gd name="T24" fmla="*/ 292 w 308"/>
                  <a:gd name="T25" fmla="*/ 11 h 25"/>
                  <a:gd name="T26" fmla="*/ 288 w 308"/>
                  <a:gd name="T27" fmla="*/ 11 h 25"/>
                  <a:gd name="T28" fmla="*/ 281 w 308"/>
                  <a:gd name="T29" fmla="*/ 14 h 25"/>
                  <a:gd name="T30" fmla="*/ 252 w 308"/>
                  <a:gd name="T31" fmla="*/ 14 h 25"/>
                  <a:gd name="T32" fmla="*/ 219 w 308"/>
                  <a:gd name="T33" fmla="*/ 16 h 25"/>
                  <a:gd name="T34" fmla="*/ 186 w 308"/>
                  <a:gd name="T35" fmla="*/ 16 h 25"/>
                  <a:gd name="T36" fmla="*/ 152 w 308"/>
                  <a:gd name="T37" fmla="*/ 20 h 25"/>
                  <a:gd name="T38" fmla="*/ 117 w 308"/>
                  <a:gd name="T39" fmla="*/ 20 h 25"/>
                  <a:gd name="T40" fmla="*/ 84 w 308"/>
                  <a:gd name="T41" fmla="*/ 20 h 25"/>
                  <a:gd name="T42" fmla="*/ 53 w 308"/>
                  <a:gd name="T43" fmla="*/ 22 h 25"/>
                  <a:gd name="T44" fmla="*/ 24 w 308"/>
                  <a:gd name="T45" fmla="*/ 25 h 25"/>
                  <a:gd name="T46" fmla="*/ 13 w 308"/>
                  <a:gd name="T47" fmla="*/ 22 h 25"/>
                  <a:gd name="T48" fmla="*/ 6 w 308"/>
                  <a:gd name="T49" fmla="*/ 20 h 25"/>
                  <a:gd name="T50" fmla="*/ 2 w 308"/>
                  <a:gd name="T51" fmla="*/ 20 h 25"/>
                  <a:gd name="T52" fmla="*/ 0 w 308"/>
                  <a:gd name="T53" fmla="*/ 20 h 25"/>
                  <a:gd name="T54" fmla="*/ 2 w 308"/>
                  <a:gd name="T55" fmla="*/ 16 h 25"/>
                  <a:gd name="T56" fmla="*/ 8 w 308"/>
                  <a:gd name="T57" fmla="*/ 14 h 25"/>
                  <a:gd name="T58" fmla="*/ 35 w 308"/>
                  <a:gd name="T59" fmla="*/ 9 h 25"/>
                  <a:gd name="T60" fmla="*/ 66 w 308"/>
                  <a:gd name="T61" fmla="*/ 9 h 25"/>
                  <a:gd name="T62" fmla="*/ 99 w 308"/>
                  <a:gd name="T63" fmla="*/ 9 h 25"/>
                  <a:gd name="T64" fmla="*/ 133 w 308"/>
                  <a:gd name="T65" fmla="*/ 7 h 25"/>
                  <a:gd name="T66" fmla="*/ 166 w 308"/>
                  <a:gd name="T67" fmla="*/ 5 h 25"/>
                  <a:gd name="T68" fmla="*/ 197 w 308"/>
                  <a:gd name="T69" fmla="*/ 5 h 25"/>
                  <a:gd name="T70" fmla="*/ 228 w 308"/>
                  <a:gd name="T71" fmla="*/ 2 h 25"/>
                  <a:gd name="T72" fmla="*/ 254 w 308"/>
                  <a:gd name="T73" fmla="*/ 0 h 25"/>
                  <a:gd name="T74" fmla="*/ 254 w 308"/>
                  <a:gd name="T7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8" h="25">
                    <a:moveTo>
                      <a:pt x="254" y="0"/>
                    </a:moveTo>
                    <a:lnTo>
                      <a:pt x="257" y="0"/>
                    </a:lnTo>
                    <a:lnTo>
                      <a:pt x="263" y="0"/>
                    </a:lnTo>
                    <a:lnTo>
                      <a:pt x="270" y="0"/>
                    </a:lnTo>
                    <a:lnTo>
                      <a:pt x="279" y="0"/>
                    </a:lnTo>
                    <a:lnTo>
                      <a:pt x="288" y="0"/>
                    </a:lnTo>
                    <a:lnTo>
                      <a:pt x="297" y="0"/>
                    </a:lnTo>
                    <a:lnTo>
                      <a:pt x="303" y="0"/>
                    </a:lnTo>
                    <a:lnTo>
                      <a:pt x="308" y="2"/>
                    </a:lnTo>
                    <a:lnTo>
                      <a:pt x="308" y="7"/>
                    </a:lnTo>
                    <a:lnTo>
                      <a:pt x="303" y="9"/>
                    </a:lnTo>
                    <a:lnTo>
                      <a:pt x="299" y="11"/>
                    </a:lnTo>
                    <a:lnTo>
                      <a:pt x="292" y="11"/>
                    </a:lnTo>
                    <a:lnTo>
                      <a:pt x="288" y="11"/>
                    </a:lnTo>
                    <a:lnTo>
                      <a:pt x="281" y="14"/>
                    </a:lnTo>
                    <a:lnTo>
                      <a:pt x="252" y="14"/>
                    </a:lnTo>
                    <a:lnTo>
                      <a:pt x="219" y="16"/>
                    </a:lnTo>
                    <a:lnTo>
                      <a:pt x="186" y="16"/>
                    </a:lnTo>
                    <a:lnTo>
                      <a:pt x="152" y="20"/>
                    </a:lnTo>
                    <a:lnTo>
                      <a:pt x="117" y="20"/>
                    </a:lnTo>
                    <a:lnTo>
                      <a:pt x="84" y="20"/>
                    </a:lnTo>
                    <a:lnTo>
                      <a:pt x="53" y="22"/>
                    </a:lnTo>
                    <a:lnTo>
                      <a:pt x="24" y="25"/>
                    </a:lnTo>
                    <a:lnTo>
                      <a:pt x="13" y="22"/>
                    </a:lnTo>
                    <a:lnTo>
                      <a:pt x="6" y="20"/>
                    </a:lnTo>
                    <a:lnTo>
                      <a:pt x="2" y="20"/>
                    </a:lnTo>
                    <a:lnTo>
                      <a:pt x="0" y="20"/>
                    </a:lnTo>
                    <a:lnTo>
                      <a:pt x="2" y="16"/>
                    </a:lnTo>
                    <a:lnTo>
                      <a:pt x="8" y="14"/>
                    </a:lnTo>
                    <a:lnTo>
                      <a:pt x="35" y="9"/>
                    </a:lnTo>
                    <a:lnTo>
                      <a:pt x="66" y="9"/>
                    </a:lnTo>
                    <a:lnTo>
                      <a:pt x="99" y="9"/>
                    </a:lnTo>
                    <a:lnTo>
                      <a:pt x="133" y="7"/>
                    </a:lnTo>
                    <a:lnTo>
                      <a:pt x="166" y="5"/>
                    </a:lnTo>
                    <a:lnTo>
                      <a:pt x="197" y="5"/>
                    </a:lnTo>
                    <a:lnTo>
                      <a:pt x="228" y="2"/>
                    </a:lnTo>
                    <a:lnTo>
                      <a:pt x="254" y="0"/>
                    </a:lnTo>
                    <a:lnTo>
                      <a:pt x="254"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3" name="Freeform 37"/>
              <p:cNvSpPr>
                <a:spLocks/>
              </p:cNvSpPr>
              <p:nvPr/>
            </p:nvSpPr>
            <p:spPr bwMode="auto">
              <a:xfrm>
                <a:off x="2762" y="882"/>
                <a:ext cx="310" cy="24"/>
              </a:xfrm>
              <a:custGeom>
                <a:avLst/>
                <a:gdLst>
                  <a:gd name="T0" fmla="*/ 255 w 310"/>
                  <a:gd name="T1" fmla="*/ 2 h 24"/>
                  <a:gd name="T2" fmla="*/ 257 w 310"/>
                  <a:gd name="T3" fmla="*/ 2 h 24"/>
                  <a:gd name="T4" fmla="*/ 264 w 310"/>
                  <a:gd name="T5" fmla="*/ 2 h 24"/>
                  <a:gd name="T6" fmla="*/ 271 w 310"/>
                  <a:gd name="T7" fmla="*/ 0 h 24"/>
                  <a:gd name="T8" fmla="*/ 279 w 310"/>
                  <a:gd name="T9" fmla="*/ 0 h 24"/>
                  <a:gd name="T10" fmla="*/ 288 w 310"/>
                  <a:gd name="T11" fmla="*/ 0 h 24"/>
                  <a:gd name="T12" fmla="*/ 297 w 310"/>
                  <a:gd name="T13" fmla="*/ 0 h 24"/>
                  <a:gd name="T14" fmla="*/ 304 w 310"/>
                  <a:gd name="T15" fmla="*/ 2 h 24"/>
                  <a:gd name="T16" fmla="*/ 308 w 310"/>
                  <a:gd name="T17" fmla="*/ 4 h 24"/>
                  <a:gd name="T18" fmla="*/ 310 w 310"/>
                  <a:gd name="T19" fmla="*/ 6 h 24"/>
                  <a:gd name="T20" fmla="*/ 304 w 310"/>
                  <a:gd name="T21" fmla="*/ 11 h 24"/>
                  <a:gd name="T22" fmla="*/ 299 w 310"/>
                  <a:gd name="T23" fmla="*/ 11 h 24"/>
                  <a:gd name="T24" fmla="*/ 293 w 310"/>
                  <a:gd name="T25" fmla="*/ 13 h 24"/>
                  <a:gd name="T26" fmla="*/ 288 w 310"/>
                  <a:gd name="T27" fmla="*/ 13 h 24"/>
                  <a:gd name="T28" fmla="*/ 282 w 310"/>
                  <a:gd name="T29" fmla="*/ 13 h 24"/>
                  <a:gd name="T30" fmla="*/ 253 w 310"/>
                  <a:gd name="T31" fmla="*/ 15 h 24"/>
                  <a:gd name="T32" fmla="*/ 222 w 310"/>
                  <a:gd name="T33" fmla="*/ 18 h 24"/>
                  <a:gd name="T34" fmla="*/ 186 w 310"/>
                  <a:gd name="T35" fmla="*/ 18 h 24"/>
                  <a:gd name="T36" fmla="*/ 153 w 310"/>
                  <a:gd name="T37" fmla="*/ 20 h 24"/>
                  <a:gd name="T38" fmla="*/ 120 w 310"/>
                  <a:gd name="T39" fmla="*/ 22 h 24"/>
                  <a:gd name="T40" fmla="*/ 87 w 310"/>
                  <a:gd name="T41" fmla="*/ 22 h 24"/>
                  <a:gd name="T42" fmla="*/ 53 w 310"/>
                  <a:gd name="T43" fmla="*/ 24 h 24"/>
                  <a:gd name="T44" fmla="*/ 27 w 310"/>
                  <a:gd name="T45" fmla="*/ 24 h 24"/>
                  <a:gd name="T46" fmla="*/ 16 w 310"/>
                  <a:gd name="T47" fmla="*/ 24 h 24"/>
                  <a:gd name="T48" fmla="*/ 9 w 310"/>
                  <a:gd name="T49" fmla="*/ 22 h 24"/>
                  <a:gd name="T50" fmla="*/ 5 w 310"/>
                  <a:gd name="T51" fmla="*/ 22 h 24"/>
                  <a:gd name="T52" fmla="*/ 2 w 310"/>
                  <a:gd name="T53" fmla="*/ 20 h 24"/>
                  <a:gd name="T54" fmla="*/ 0 w 310"/>
                  <a:gd name="T55" fmla="*/ 18 h 24"/>
                  <a:gd name="T56" fmla="*/ 2 w 310"/>
                  <a:gd name="T57" fmla="*/ 18 h 24"/>
                  <a:gd name="T58" fmla="*/ 5 w 310"/>
                  <a:gd name="T59" fmla="*/ 15 h 24"/>
                  <a:gd name="T60" fmla="*/ 9 w 310"/>
                  <a:gd name="T61" fmla="*/ 13 h 24"/>
                  <a:gd name="T62" fmla="*/ 36 w 310"/>
                  <a:gd name="T63" fmla="*/ 11 h 24"/>
                  <a:gd name="T64" fmla="*/ 67 w 310"/>
                  <a:gd name="T65" fmla="*/ 11 h 24"/>
                  <a:gd name="T66" fmla="*/ 100 w 310"/>
                  <a:gd name="T67" fmla="*/ 9 h 24"/>
                  <a:gd name="T68" fmla="*/ 133 w 310"/>
                  <a:gd name="T69" fmla="*/ 9 h 24"/>
                  <a:gd name="T70" fmla="*/ 166 w 310"/>
                  <a:gd name="T71" fmla="*/ 6 h 24"/>
                  <a:gd name="T72" fmla="*/ 200 w 310"/>
                  <a:gd name="T73" fmla="*/ 6 h 24"/>
                  <a:gd name="T74" fmla="*/ 228 w 310"/>
                  <a:gd name="T75" fmla="*/ 4 h 24"/>
                  <a:gd name="T76" fmla="*/ 255 w 310"/>
                  <a:gd name="T77" fmla="*/ 2 h 24"/>
                  <a:gd name="T78" fmla="*/ 255 w 310"/>
                  <a:gd name="T79"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0" h="24">
                    <a:moveTo>
                      <a:pt x="255" y="2"/>
                    </a:moveTo>
                    <a:lnTo>
                      <a:pt x="257" y="2"/>
                    </a:lnTo>
                    <a:lnTo>
                      <a:pt x="264" y="2"/>
                    </a:lnTo>
                    <a:lnTo>
                      <a:pt x="271" y="0"/>
                    </a:lnTo>
                    <a:lnTo>
                      <a:pt x="279" y="0"/>
                    </a:lnTo>
                    <a:lnTo>
                      <a:pt x="288" y="0"/>
                    </a:lnTo>
                    <a:lnTo>
                      <a:pt x="297" y="0"/>
                    </a:lnTo>
                    <a:lnTo>
                      <a:pt x="304" y="2"/>
                    </a:lnTo>
                    <a:lnTo>
                      <a:pt x="308" y="4"/>
                    </a:lnTo>
                    <a:lnTo>
                      <a:pt x="310" y="6"/>
                    </a:lnTo>
                    <a:lnTo>
                      <a:pt x="304" y="11"/>
                    </a:lnTo>
                    <a:lnTo>
                      <a:pt x="299" y="11"/>
                    </a:lnTo>
                    <a:lnTo>
                      <a:pt x="293" y="13"/>
                    </a:lnTo>
                    <a:lnTo>
                      <a:pt x="288" y="13"/>
                    </a:lnTo>
                    <a:lnTo>
                      <a:pt x="282" y="13"/>
                    </a:lnTo>
                    <a:lnTo>
                      <a:pt x="253" y="15"/>
                    </a:lnTo>
                    <a:lnTo>
                      <a:pt x="222" y="18"/>
                    </a:lnTo>
                    <a:lnTo>
                      <a:pt x="186" y="18"/>
                    </a:lnTo>
                    <a:lnTo>
                      <a:pt x="153" y="20"/>
                    </a:lnTo>
                    <a:lnTo>
                      <a:pt x="120" y="22"/>
                    </a:lnTo>
                    <a:lnTo>
                      <a:pt x="87" y="22"/>
                    </a:lnTo>
                    <a:lnTo>
                      <a:pt x="53" y="24"/>
                    </a:lnTo>
                    <a:lnTo>
                      <a:pt x="27" y="24"/>
                    </a:lnTo>
                    <a:lnTo>
                      <a:pt x="16" y="24"/>
                    </a:lnTo>
                    <a:lnTo>
                      <a:pt x="9" y="22"/>
                    </a:lnTo>
                    <a:lnTo>
                      <a:pt x="5" y="22"/>
                    </a:lnTo>
                    <a:lnTo>
                      <a:pt x="2" y="20"/>
                    </a:lnTo>
                    <a:lnTo>
                      <a:pt x="0" y="18"/>
                    </a:lnTo>
                    <a:lnTo>
                      <a:pt x="2" y="18"/>
                    </a:lnTo>
                    <a:lnTo>
                      <a:pt x="5" y="15"/>
                    </a:lnTo>
                    <a:lnTo>
                      <a:pt x="9" y="13"/>
                    </a:lnTo>
                    <a:lnTo>
                      <a:pt x="36" y="11"/>
                    </a:lnTo>
                    <a:lnTo>
                      <a:pt x="67" y="11"/>
                    </a:lnTo>
                    <a:lnTo>
                      <a:pt x="100" y="9"/>
                    </a:lnTo>
                    <a:lnTo>
                      <a:pt x="133" y="9"/>
                    </a:lnTo>
                    <a:lnTo>
                      <a:pt x="166" y="6"/>
                    </a:lnTo>
                    <a:lnTo>
                      <a:pt x="200" y="6"/>
                    </a:lnTo>
                    <a:lnTo>
                      <a:pt x="228" y="4"/>
                    </a:lnTo>
                    <a:lnTo>
                      <a:pt x="255" y="2"/>
                    </a:lnTo>
                    <a:lnTo>
                      <a:pt x="255"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4" name="Freeform 38"/>
              <p:cNvSpPr>
                <a:spLocks/>
              </p:cNvSpPr>
              <p:nvPr/>
            </p:nvSpPr>
            <p:spPr bwMode="auto">
              <a:xfrm>
                <a:off x="2775" y="1148"/>
                <a:ext cx="242" cy="20"/>
              </a:xfrm>
              <a:custGeom>
                <a:avLst/>
                <a:gdLst>
                  <a:gd name="T0" fmla="*/ 189 w 242"/>
                  <a:gd name="T1" fmla="*/ 0 h 20"/>
                  <a:gd name="T2" fmla="*/ 193 w 242"/>
                  <a:gd name="T3" fmla="*/ 0 h 20"/>
                  <a:gd name="T4" fmla="*/ 198 w 242"/>
                  <a:gd name="T5" fmla="*/ 0 h 20"/>
                  <a:gd name="T6" fmla="*/ 204 w 242"/>
                  <a:gd name="T7" fmla="*/ 0 h 20"/>
                  <a:gd name="T8" fmla="*/ 213 w 242"/>
                  <a:gd name="T9" fmla="*/ 0 h 20"/>
                  <a:gd name="T10" fmla="*/ 220 w 242"/>
                  <a:gd name="T11" fmla="*/ 0 h 20"/>
                  <a:gd name="T12" fmla="*/ 227 w 242"/>
                  <a:gd name="T13" fmla="*/ 0 h 20"/>
                  <a:gd name="T14" fmla="*/ 233 w 242"/>
                  <a:gd name="T15" fmla="*/ 0 h 20"/>
                  <a:gd name="T16" fmla="*/ 240 w 242"/>
                  <a:gd name="T17" fmla="*/ 0 h 20"/>
                  <a:gd name="T18" fmla="*/ 242 w 242"/>
                  <a:gd name="T19" fmla="*/ 2 h 20"/>
                  <a:gd name="T20" fmla="*/ 240 w 242"/>
                  <a:gd name="T21" fmla="*/ 9 h 20"/>
                  <a:gd name="T22" fmla="*/ 231 w 242"/>
                  <a:gd name="T23" fmla="*/ 11 h 20"/>
                  <a:gd name="T24" fmla="*/ 220 w 242"/>
                  <a:gd name="T25" fmla="*/ 13 h 20"/>
                  <a:gd name="T26" fmla="*/ 209 w 242"/>
                  <a:gd name="T27" fmla="*/ 13 h 20"/>
                  <a:gd name="T28" fmla="*/ 198 w 242"/>
                  <a:gd name="T29" fmla="*/ 15 h 20"/>
                  <a:gd name="T30" fmla="*/ 184 w 242"/>
                  <a:gd name="T31" fmla="*/ 15 h 20"/>
                  <a:gd name="T32" fmla="*/ 173 w 242"/>
                  <a:gd name="T33" fmla="*/ 15 h 20"/>
                  <a:gd name="T34" fmla="*/ 162 w 242"/>
                  <a:gd name="T35" fmla="*/ 15 h 20"/>
                  <a:gd name="T36" fmla="*/ 153 w 242"/>
                  <a:gd name="T37" fmla="*/ 15 h 20"/>
                  <a:gd name="T38" fmla="*/ 136 w 242"/>
                  <a:gd name="T39" fmla="*/ 15 h 20"/>
                  <a:gd name="T40" fmla="*/ 118 w 242"/>
                  <a:gd name="T41" fmla="*/ 15 h 20"/>
                  <a:gd name="T42" fmla="*/ 100 w 242"/>
                  <a:gd name="T43" fmla="*/ 15 h 20"/>
                  <a:gd name="T44" fmla="*/ 80 w 242"/>
                  <a:gd name="T45" fmla="*/ 17 h 20"/>
                  <a:gd name="T46" fmla="*/ 63 w 242"/>
                  <a:gd name="T47" fmla="*/ 17 h 20"/>
                  <a:gd name="T48" fmla="*/ 43 w 242"/>
                  <a:gd name="T49" fmla="*/ 17 h 20"/>
                  <a:gd name="T50" fmla="*/ 25 w 242"/>
                  <a:gd name="T51" fmla="*/ 17 h 20"/>
                  <a:gd name="T52" fmla="*/ 9 w 242"/>
                  <a:gd name="T53" fmla="*/ 20 h 20"/>
                  <a:gd name="T54" fmla="*/ 3 w 242"/>
                  <a:gd name="T55" fmla="*/ 17 h 20"/>
                  <a:gd name="T56" fmla="*/ 0 w 242"/>
                  <a:gd name="T57" fmla="*/ 15 h 20"/>
                  <a:gd name="T58" fmla="*/ 0 w 242"/>
                  <a:gd name="T59" fmla="*/ 11 h 20"/>
                  <a:gd name="T60" fmla="*/ 5 w 242"/>
                  <a:gd name="T61" fmla="*/ 9 h 20"/>
                  <a:gd name="T62" fmla="*/ 16 w 242"/>
                  <a:gd name="T63" fmla="*/ 6 h 20"/>
                  <a:gd name="T64" fmla="*/ 27 w 242"/>
                  <a:gd name="T65" fmla="*/ 6 h 20"/>
                  <a:gd name="T66" fmla="*/ 38 w 242"/>
                  <a:gd name="T67" fmla="*/ 6 h 20"/>
                  <a:gd name="T68" fmla="*/ 49 w 242"/>
                  <a:gd name="T69" fmla="*/ 6 h 20"/>
                  <a:gd name="T70" fmla="*/ 60 w 242"/>
                  <a:gd name="T71" fmla="*/ 4 h 20"/>
                  <a:gd name="T72" fmla="*/ 71 w 242"/>
                  <a:gd name="T73" fmla="*/ 4 h 20"/>
                  <a:gd name="T74" fmla="*/ 82 w 242"/>
                  <a:gd name="T75" fmla="*/ 4 h 20"/>
                  <a:gd name="T76" fmla="*/ 94 w 242"/>
                  <a:gd name="T77" fmla="*/ 4 h 20"/>
                  <a:gd name="T78" fmla="*/ 105 w 242"/>
                  <a:gd name="T79" fmla="*/ 4 h 20"/>
                  <a:gd name="T80" fmla="*/ 116 w 242"/>
                  <a:gd name="T81" fmla="*/ 4 h 20"/>
                  <a:gd name="T82" fmla="*/ 127 w 242"/>
                  <a:gd name="T83" fmla="*/ 2 h 20"/>
                  <a:gd name="T84" fmla="*/ 140 w 242"/>
                  <a:gd name="T85" fmla="*/ 2 h 20"/>
                  <a:gd name="T86" fmla="*/ 151 w 242"/>
                  <a:gd name="T87" fmla="*/ 2 h 20"/>
                  <a:gd name="T88" fmla="*/ 164 w 242"/>
                  <a:gd name="T89" fmla="*/ 0 h 20"/>
                  <a:gd name="T90" fmla="*/ 176 w 242"/>
                  <a:gd name="T91" fmla="*/ 0 h 20"/>
                  <a:gd name="T92" fmla="*/ 189 w 242"/>
                  <a:gd name="T93" fmla="*/ 0 h 20"/>
                  <a:gd name="T94" fmla="*/ 189 w 242"/>
                  <a:gd name="T9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 h="20">
                    <a:moveTo>
                      <a:pt x="189" y="0"/>
                    </a:moveTo>
                    <a:lnTo>
                      <a:pt x="193" y="0"/>
                    </a:lnTo>
                    <a:lnTo>
                      <a:pt x="198" y="0"/>
                    </a:lnTo>
                    <a:lnTo>
                      <a:pt x="204" y="0"/>
                    </a:lnTo>
                    <a:lnTo>
                      <a:pt x="213" y="0"/>
                    </a:lnTo>
                    <a:lnTo>
                      <a:pt x="220" y="0"/>
                    </a:lnTo>
                    <a:lnTo>
                      <a:pt x="227" y="0"/>
                    </a:lnTo>
                    <a:lnTo>
                      <a:pt x="233" y="0"/>
                    </a:lnTo>
                    <a:lnTo>
                      <a:pt x="240" y="0"/>
                    </a:lnTo>
                    <a:lnTo>
                      <a:pt x="242" y="2"/>
                    </a:lnTo>
                    <a:lnTo>
                      <a:pt x="240" y="9"/>
                    </a:lnTo>
                    <a:lnTo>
                      <a:pt x="231" y="11"/>
                    </a:lnTo>
                    <a:lnTo>
                      <a:pt x="220" y="13"/>
                    </a:lnTo>
                    <a:lnTo>
                      <a:pt x="209" y="13"/>
                    </a:lnTo>
                    <a:lnTo>
                      <a:pt x="198" y="15"/>
                    </a:lnTo>
                    <a:lnTo>
                      <a:pt x="184" y="15"/>
                    </a:lnTo>
                    <a:lnTo>
                      <a:pt x="173" y="15"/>
                    </a:lnTo>
                    <a:lnTo>
                      <a:pt x="162" y="15"/>
                    </a:lnTo>
                    <a:lnTo>
                      <a:pt x="153" y="15"/>
                    </a:lnTo>
                    <a:lnTo>
                      <a:pt x="136" y="15"/>
                    </a:lnTo>
                    <a:lnTo>
                      <a:pt x="118" y="15"/>
                    </a:lnTo>
                    <a:lnTo>
                      <a:pt x="100" y="15"/>
                    </a:lnTo>
                    <a:lnTo>
                      <a:pt x="80" y="17"/>
                    </a:lnTo>
                    <a:lnTo>
                      <a:pt x="63" y="17"/>
                    </a:lnTo>
                    <a:lnTo>
                      <a:pt x="43" y="17"/>
                    </a:lnTo>
                    <a:lnTo>
                      <a:pt x="25" y="17"/>
                    </a:lnTo>
                    <a:lnTo>
                      <a:pt x="9" y="20"/>
                    </a:lnTo>
                    <a:lnTo>
                      <a:pt x="3" y="17"/>
                    </a:lnTo>
                    <a:lnTo>
                      <a:pt x="0" y="15"/>
                    </a:lnTo>
                    <a:lnTo>
                      <a:pt x="0" y="11"/>
                    </a:lnTo>
                    <a:lnTo>
                      <a:pt x="5" y="9"/>
                    </a:lnTo>
                    <a:lnTo>
                      <a:pt x="16" y="6"/>
                    </a:lnTo>
                    <a:lnTo>
                      <a:pt x="27" y="6"/>
                    </a:lnTo>
                    <a:lnTo>
                      <a:pt x="38" y="6"/>
                    </a:lnTo>
                    <a:lnTo>
                      <a:pt x="49" y="6"/>
                    </a:lnTo>
                    <a:lnTo>
                      <a:pt x="60" y="4"/>
                    </a:lnTo>
                    <a:lnTo>
                      <a:pt x="71" y="4"/>
                    </a:lnTo>
                    <a:lnTo>
                      <a:pt x="82" y="4"/>
                    </a:lnTo>
                    <a:lnTo>
                      <a:pt x="94" y="4"/>
                    </a:lnTo>
                    <a:lnTo>
                      <a:pt x="105" y="4"/>
                    </a:lnTo>
                    <a:lnTo>
                      <a:pt x="116" y="4"/>
                    </a:lnTo>
                    <a:lnTo>
                      <a:pt x="127" y="2"/>
                    </a:lnTo>
                    <a:lnTo>
                      <a:pt x="140" y="2"/>
                    </a:lnTo>
                    <a:lnTo>
                      <a:pt x="151" y="2"/>
                    </a:lnTo>
                    <a:lnTo>
                      <a:pt x="164" y="0"/>
                    </a:lnTo>
                    <a:lnTo>
                      <a:pt x="176" y="0"/>
                    </a:lnTo>
                    <a:lnTo>
                      <a:pt x="189" y="0"/>
                    </a:lnTo>
                    <a:lnTo>
                      <a:pt x="189"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5" name="Freeform 39"/>
              <p:cNvSpPr>
                <a:spLocks/>
              </p:cNvSpPr>
              <p:nvPr/>
            </p:nvSpPr>
            <p:spPr bwMode="auto">
              <a:xfrm>
                <a:off x="2736" y="1250"/>
                <a:ext cx="243" cy="20"/>
              </a:xfrm>
              <a:custGeom>
                <a:avLst/>
                <a:gdLst>
                  <a:gd name="T0" fmla="*/ 190 w 243"/>
                  <a:gd name="T1" fmla="*/ 2 h 20"/>
                  <a:gd name="T2" fmla="*/ 192 w 243"/>
                  <a:gd name="T3" fmla="*/ 0 h 20"/>
                  <a:gd name="T4" fmla="*/ 199 w 243"/>
                  <a:gd name="T5" fmla="*/ 0 h 20"/>
                  <a:gd name="T6" fmla="*/ 206 w 243"/>
                  <a:gd name="T7" fmla="*/ 0 h 20"/>
                  <a:gd name="T8" fmla="*/ 212 w 243"/>
                  <a:gd name="T9" fmla="*/ 0 h 20"/>
                  <a:gd name="T10" fmla="*/ 219 w 243"/>
                  <a:gd name="T11" fmla="*/ 0 h 20"/>
                  <a:gd name="T12" fmla="*/ 228 w 243"/>
                  <a:gd name="T13" fmla="*/ 0 h 20"/>
                  <a:gd name="T14" fmla="*/ 232 w 243"/>
                  <a:gd name="T15" fmla="*/ 0 h 20"/>
                  <a:gd name="T16" fmla="*/ 239 w 243"/>
                  <a:gd name="T17" fmla="*/ 2 h 20"/>
                  <a:gd name="T18" fmla="*/ 241 w 243"/>
                  <a:gd name="T19" fmla="*/ 2 h 20"/>
                  <a:gd name="T20" fmla="*/ 243 w 243"/>
                  <a:gd name="T21" fmla="*/ 2 h 20"/>
                  <a:gd name="T22" fmla="*/ 241 w 243"/>
                  <a:gd name="T23" fmla="*/ 6 h 20"/>
                  <a:gd name="T24" fmla="*/ 241 w 243"/>
                  <a:gd name="T25" fmla="*/ 9 h 20"/>
                  <a:gd name="T26" fmla="*/ 232 w 243"/>
                  <a:gd name="T27" fmla="*/ 11 h 20"/>
                  <a:gd name="T28" fmla="*/ 221 w 243"/>
                  <a:gd name="T29" fmla="*/ 13 h 20"/>
                  <a:gd name="T30" fmla="*/ 210 w 243"/>
                  <a:gd name="T31" fmla="*/ 15 h 20"/>
                  <a:gd name="T32" fmla="*/ 199 w 243"/>
                  <a:gd name="T33" fmla="*/ 15 h 20"/>
                  <a:gd name="T34" fmla="*/ 188 w 243"/>
                  <a:gd name="T35" fmla="*/ 15 h 20"/>
                  <a:gd name="T36" fmla="*/ 175 w 243"/>
                  <a:gd name="T37" fmla="*/ 15 h 20"/>
                  <a:gd name="T38" fmla="*/ 164 w 243"/>
                  <a:gd name="T39" fmla="*/ 15 h 20"/>
                  <a:gd name="T40" fmla="*/ 153 w 243"/>
                  <a:gd name="T41" fmla="*/ 17 h 20"/>
                  <a:gd name="T42" fmla="*/ 135 w 243"/>
                  <a:gd name="T43" fmla="*/ 17 h 20"/>
                  <a:gd name="T44" fmla="*/ 117 w 243"/>
                  <a:gd name="T45" fmla="*/ 17 h 20"/>
                  <a:gd name="T46" fmla="*/ 99 w 243"/>
                  <a:gd name="T47" fmla="*/ 17 h 20"/>
                  <a:gd name="T48" fmla="*/ 82 w 243"/>
                  <a:gd name="T49" fmla="*/ 17 h 20"/>
                  <a:gd name="T50" fmla="*/ 64 w 243"/>
                  <a:gd name="T51" fmla="*/ 17 h 20"/>
                  <a:gd name="T52" fmla="*/ 44 w 243"/>
                  <a:gd name="T53" fmla="*/ 17 h 20"/>
                  <a:gd name="T54" fmla="*/ 26 w 243"/>
                  <a:gd name="T55" fmla="*/ 17 h 20"/>
                  <a:gd name="T56" fmla="*/ 11 w 243"/>
                  <a:gd name="T57" fmla="*/ 20 h 20"/>
                  <a:gd name="T58" fmla="*/ 4 w 243"/>
                  <a:gd name="T59" fmla="*/ 17 h 20"/>
                  <a:gd name="T60" fmla="*/ 0 w 243"/>
                  <a:gd name="T61" fmla="*/ 15 h 20"/>
                  <a:gd name="T62" fmla="*/ 0 w 243"/>
                  <a:gd name="T63" fmla="*/ 11 h 20"/>
                  <a:gd name="T64" fmla="*/ 6 w 243"/>
                  <a:gd name="T65" fmla="*/ 6 h 20"/>
                  <a:gd name="T66" fmla="*/ 17 w 243"/>
                  <a:gd name="T67" fmla="*/ 6 h 20"/>
                  <a:gd name="T68" fmla="*/ 28 w 243"/>
                  <a:gd name="T69" fmla="*/ 4 h 20"/>
                  <a:gd name="T70" fmla="*/ 39 w 243"/>
                  <a:gd name="T71" fmla="*/ 4 h 20"/>
                  <a:gd name="T72" fmla="*/ 51 w 243"/>
                  <a:gd name="T73" fmla="*/ 4 h 20"/>
                  <a:gd name="T74" fmla="*/ 62 w 243"/>
                  <a:gd name="T75" fmla="*/ 4 h 20"/>
                  <a:gd name="T76" fmla="*/ 73 w 243"/>
                  <a:gd name="T77" fmla="*/ 4 h 20"/>
                  <a:gd name="T78" fmla="*/ 84 w 243"/>
                  <a:gd name="T79" fmla="*/ 4 h 20"/>
                  <a:gd name="T80" fmla="*/ 95 w 243"/>
                  <a:gd name="T81" fmla="*/ 4 h 20"/>
                  <a:gd name="T82" fmla="*/ 106 w 243"/>
                  <a:gd name="T83" fmla="*/ 2 h 20"/>
                  <a:gd name="T84" fmla="*/ 117 w 243"/>
                  <a:gd name="T85" fmla="*/ 2 h 20"/>
                  <a:gd name="T86" fmla="*/ 128 w 243"/>
                  <a:gd name="T87" fmla="*/ 2 h 20"/>
                  <a:gd name="T88" fmla="*/ 141 w 243"/>
                  <a:gd name="T89" fmla="*/ 2 h 20"/>
                  <a:gd name="T90" fmla="*/ 153 w 243"/>
                  <a:gd name="T91" fmla="*/ 2 h 20"/>
                  <a:gd name="T92" fmla="*/ 166 w 243"/>
                  <a:gd name="T93" fmla="*/ 2 h 20"/>
                  <a:gd name="T94" fmla="*/ 177 w 243"/>
                  <a:gd name="T95" fmla="*/ 2 h 20"/>
                  <a:gd name="T96" fmla="*/ 190 w 243"/>
                  <a:gd name="T97" fmla="*/ 2 h 20"/>
                  <a:gd name="T98" fmla="*/ 190 w 243"/>
                  <a:gd name="T9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3" h="20">
                    <a:moveTo>
                      <a:pt x="190" y="2"/>
                    </a:moveTo>
                    <a:lnTo>
                      <a:pt x="192" y="0"/>
                    </a:lnTo>
                    <a:lnTo>
                      <a:pt x="199" y="0"/>
                    </a:lnTo>
                    <a:lnTo>
                      <a:pt x="206" y="0"/>
                    </a:lnTo>
                    <a:lnTo>
                      <a:pt x="212" y="0"/>
                    </a:lnTo>
                    <a:lnTo>
                      <a:pt x="219" y="0"/>
                    </a:lnTo>
                    <a:lnTo>
                      <a:pt x="228" y="0"/>
                    </a:lnTo>
                    <a:lnTo>
                      <a:pt x="232" y="0"/>
                    </a:lnTo>
                    <a:lnTo>
                      <a:pt x="239" y="2"/>
                    </a:lnTo>
                    <a:lnTo>
                      <a:pt x="241" y="2"/>
                    </a:lnTo>
                    <a:lnTo>
                      <a:pt x="243" y="2"/>
                    </a:lnTo>
                    <a:lnTo>
                      <a:pt x="241" y="6"/>
                    </a:lnTo>
                    <a:lnTo>
                      <a:pt x="241" y="9"/>
                    </a:lnTo>
                    <a:lnTo>
                      <a:pt x="232" y="11"/>
                    </a:lnTo>
                    <a:lnTo>
                      <a:pt x="221" y="13"/>
                    </a:lnTo>
                    <a:lnTo>
                      <a:pt x="210" y="15"/>
                    </a:lnTo>
                    <a:lnTo>
                      <a:pt x="199" y="15"/>
                    </a:lnTo>
                    <a:lnTo>
                      <a:pt x="188" y="15"/>
                    </a:lnTo>
                    <a:lnTo>
                      <a:pt x="175" y="15"/>
                    </a:lnTo>
                    <a:lnTo>
                      <a:pt x="164" y="15"/>
                    </a:lnTo>
                    <a:lnTo>
                      <a:pt x="153" y="17"/>
                    </a:lnTo>
                    <a:lnTo>
                      <a:pt x="135" y="17"/>
                    </a:lnTo>
                    <a:lnTo>
                      <a:pt x="117" y="17"/>
                    </a:lnTo>
                    <a:lnTo>
                      <a:pt x="99" y="17"/>
                    </a:lnTo>
                    <a:lnTo>
                      <a:pt x="82" y="17"/>
                    </a:lnTo>
                    <a:lnTo>
                      <a:pt x="64" y="17"/>
                    </a:lnTo>
                    <a:lnTo>
                      <a:pt x="44" y="17"/>
                    </a:lnTo>
                    <a:lnTo>
                      <a:pt x="26" y="17"/>
                    </a:lnTo>
                    <a:lnTo>
                      <a:pt x="11" y="20"/>
                    </a:lnTo>
                    <a:lnTo>
                      <a:pt x="4" y="17"/>
                    </a:lnTo>
                    <a:lnTo>
                      <a:pt x="0" y="15"/>
                    </a:lnTo>
                    <a:lnTo>
                      <a:pt x="0" y="11"/>
                    </a:lnTo>
                    <a:lnTo>
                      <a:pt x="6" y="6"/>
                    </a:lnTo>
                    <a:lnTo>
                      <a:pt x="17" y="6"/>
                    </a:lnTo>
                    <a:lnTo>
                      <a:pt x="28" y="4"/>
                    </a:lnTo>
                    <a:lnTo>
                      <a:pt x="39" y="4"/>
                    </a:lnTo>
                    <a:lnTo>
                      <a:pt x="51" y="4"/>
                    </a:lnTo>
                    <a:lnTo>
                      <a:pt x="62" y="4"/>
                    </a:lnTo>
                    <a:lnTo>
                      <a:pt x="73" y="4"/>
                    </a:lnTo>
                    <a:lnTo>
                      <a:pt x="84" y="4"/>
                    </a:lnTo>
                    <a:lnTo>
                      <a:pt x="95" y="4"/>
                    </a:lnTo>
                    <a:lnTo>
                      <a:pt x="106" y="2"/>
                    </a:lnTo>
                    <a:lnTo>
                      <a:pt x="117" y="2"/>
                    </a:lnTo>
                    <a:lnTo>
                      <a:pt x="128" y="2"/>
                    </a:lnTo>
                    <a:lnTo>
                      <a:pt x="141" y="2"/>
                    </a:lnTo>
                    <a:lnTo>
                      <a:pt x="153" y="2"/>
                    </a:lnTo>
                    <a:lnTo>
                      <a:pt x="166" y="2"/>
                    </a:lnTo>
                    <a:lnTo>
                      <a:pt x="177" y="2"/>
                    </a:lnTo>
                    <a:lnTo>
                      <a:pt x="190" y="2"/>
                    </a:lnTo>
                    <a:lnTo>
                      <a:pt x="190"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6" name="Freeform 40"/>
              <p:cNvSpPr>
                <a:spLocks/>
              </p:cNvSpPr>
              <p:nvPr/>
            </p:nvSpPr>
            <p:spPr bwMode="auto">
              <a:xfrm>
                <a:off x="2829" y="1112"/>
                <a:ext cx="317" cy="25"/>
              </a:xfrm>
              <a:custGeom>
                <a:avLst/>
                <a:gdLst>
                  <a:gd name="T0" fmla="*/ 303 w 317"/>
                  <a:gd name="T1" fmla="*/ 0 h 25"/>
                  <a:gd name="T2" fmla="*/ 308 w 317"/>
                  <a:gd name="T3" fmla="*/ 0 h 25"/>
                  <a:gd name="T4" fmla="*/ 312 w 317"/>
                  <a:gd name="T5" fmla="*/ 3 h 25"/>
                  <a:gd name="T6" fmla="*/ 314 w 317"/>
                  <a:gd name="T7" fmla="*/ 5 h 25"/>
                  <a:gd name="T8" fmla="*/ 317 w 317"/>
                  <a:gd name="T9" fmla="*/ 7 h 25"/>
                  <a:gd name="T10" fmla="*/ 317 w 317"/>
                  <a:gd name="T11" fmla="*/ 11 h 25"/>
                  <a:gd name="T12" fmla="*/ 312 w 317"/>
                  <a:gd name="T13" fmla="*/ 14 h 25"/>
                  <a:gd name="T14" fmla="*/ 308 w 317"/>
                  <a:gd name="T15" fmla="*/ 16 h 25"/>
                  <a:gd name="T16" fmla="*/ 299 w 317"/>
                  <a:gd name="T17" fmla="*/ 16 h 25"/>
                  <a:gd name="T18" fmla="*/ 290 w 317"/>
                  <a:gd name="T19" fmla="*/ 16 h 25"/>
                  <a:gd name="T20" fmla="*/ 281 w 317"/>
                  <a:gd name="T21" fmla="*/ 18 h 25"/>
                  <a:gd name="T22" fmla="*/ 270 w 317"/>
                  <a:gd name="T23" fmla="*/ 18 h 25"/>
                  <a:gd name="T24" fmla="*/ 263 w 317"/>
                  <a:gd name="T25" fmla="*/ 20 h 25"/>
                  <a:gd name="T26" fmla="*/ 255 w 317"/>
                  <a:gd name="T27" fmla="*/ 20 h 25"/>
                  <a:gd name="T28" fmla="*/ 250 w 317"/>
                  <a:gd name="T29" fmla="*/ 20 h 25"/>
                  <a:gd name="T30" fmla="*/ 221 w 317"/>
                  <a:gd name="T31" fmla="*/ 22 h 25"/>
                  <a:gd name="T32" fmla="*/ 192 w 317"/>
                  <a:gd name="T33" fmla="*/ 22 h 25"/>
                  <a:gd name="T34" fmla="*/ 164 w 317"/>
                  <a:gd name="T35" fmla="*/ 22 h 25"/>
                  <a:gd name="T36" fmla="*/ 135 w 317"/>
                  <a:gd name="T37" fmla="*/ 25 h 25"/>
                  <a:gd name="T38" fmla="*/ 106 w 317"/>
                  <a:gd name="T39" fmla="*/ 22 h 25"/>
                  <a:gd name="T40" fmla="*/ 77 w 317"/>
                  <a:gd name="T41" fmla="*/ 22 h 25"/>
                  <a:gd name="T42" fmla="*/ 51 w 317"/>
                  <a:gd name="T43" fmla="*/ 25 h 25"/>
                  <a:gd name="T44" fmla="*/ 24 w 317"/>
                  <a:gd name="T45" fmla="*/ 25 h 25"/>
                  <a:gd name="T46" fmla="*/ 20 w 317"/>
                  <a:gd name="T47" fmla="*/ 25 h 25"/>
                  <a:gd name="T48" fmla="*/ 13 w 317"/>
                  <a:gd name="T49" fmla="*/ 25 h 25"/>
                  <a:gd name="T50" fmla="*/ 9 w 317"/>
                  <a:gd name="T51" fmla="*/ 25 h 25"/>
                  <a:gd name="T52" fmla="*/ 6 w 317"/>
                  <a:gd name="T53" fmla="*/ 25 h 25"/>
                  <a:gd name="T54" fmla="*/ 0 w 317"/>
                  <a:gd name="T55" fmla="*/ 22 h 25"/>
                  <a:gd name="T56" fmla="*/ 0 w 317"/>
                  <a:gd name="T57" fmla="*/ 20 h 25"/>
                  <a:gd name="T58" fmla="*/ 0 w 317"/>
                  <a:gd name="T59" fmla="*/ 16 h 25"/>
                  <a:gd name="T60" fmla="*/ 9 w 317"/>
                  <a:gd name="T61" fmla="*/ 11 h 25"/>
                  <a:gd name="T62" fmla="*/ 24 w 317"/>
                  <a:gd name="T63" fmla="*/ 9 h 25"/>
                  <a:gd name="T64" fmla="*/ 44 w 317"/>
                  <a:gd name="T65" fmla="*/ 9 h 25"/>
                  <a:gd name="T66" fmla="*/ 66 w 317"/>
                  <a:gd name="T67" fmla="*/ 7 h 25"/>
                  <a:gd name="T68" fmla="*/ 88 w 317"/>
                  <a:gd name="T69" fmla="*/ 9 h 25"/>
                  <a:gd name="T70" fmla="*/ 106 w 317"/>
                  <a:gd name="T71" fmla="*/ 9 h 25"/>
                  <a:gd name="T72" fmla="*/ 124 w 317"/>
                  <a:gd name="T73" fmla="*/ 9 h 25"/>
                  <a:gd name="T74" fmla="*/ 144 w 317"/>
                  <a:gd name="T75" fmla="*/ 9 h 25"/>
                  <a:gd name="T76" fmla="*/ 168 w 317"/>
                  <a:gd name="T77" fmla="*/ 9 h 25"/>
                  <a:gd name="T78" fmla="*/ 190 w 317"/>
                  <a:gd name="T79" fmla="*/ 7 h 25"/>
                  <a:gd name="T80" fmla="*/ 212 w 317"/>
                  <a:gd name="T81" fmla="*/ 7 h 25"/>
                  <a:gd name="T82" fmla="*/ 235 w 317"/>
                  <a:gd name="T83" fmla="*/ 7 h 25"/>
                  <a:gd name="T84" fmla="*/ 259 w 317"/>
                  <a:gd name="T85" fmla="*/ 5 h 25"/>
                  <a:gd name="T86" fmla="*/ 279 w 317"/>
                  <a:gd name="T87" fmla="*/ 3 h 25"/>
                  <a:gd name="T88" fmla="*/ 303 w 317"/>
                  <a:gd name="T89" fmla="*/ 0 h 25"/>
                  <a:gd name="T90" fmla="*/ 303 w 317"/>
                  <a:gd name="T9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7" h="25">
                    <a:moveTo>
                      <a:pt x="303" y="0"/>
                    </a:moveTo>
                    <a:lnTo>
                      <a:pt x="308" y="0"/>
                    </a:lnTo>
                    <a:lnTo>
                      <a:pt x="312" y="3"/>
                    </a:lnTo>
                    <a:lnTo>
                      <a:pt x="314" y="5"/>
                    </a:lnTo>
                    <a:lnTo>
                      <a:pt x="317" y="7"/>
                    </a:lnTo>
                    <a:lnTo>
                      <a:pt x="317" y="11"/>
                    </a:lnTo>
                    <a:lnTo>
                      <a:pt x="312" y="14"/>
                    </a:lnTo>
                    <a:lnTo>
                      <a:pt x="308" y="16"/>
                    </a:lnTo>
                    <a:lnTo>
                      <a:pt x="299" y="16"/>
                    </a:lnTo>
                    <a:lnTo>
                      <a:pt x="290" y="16"/>
                    </a:lnTo>
                    <a:lnTo>
                      <a:pt x="281" y="18"/>
                    </a:lnTo>
                    <a:lnTo>
                      <a:pt x="270" y="18"/>
                    </a:lnTo>
                    <a:lnTo>
                      <a:pt x="263" y="20"/>
                    </a:lnTo>
                    <a:lnTo>
                      <a:pt x="255" y="20"/>
                    </a:lnTo>
                    <a:lnTo>
                      <a:pt x="250" y="20"/>
                    </a:lnTo>
                    <a:lnTo>
                      <a:pt x="221" y="22"/>
                    </a:lnTo>
                    <a:lnTo>
                      <a:pt x="192" y="22"/>
                    </a:lnTo>
                    <a:lnTo>
                      <a:pt x="164" y="22"/>
                    </a:lnTo>
                    <a:lnTo>
                      <a:pt x="135" y="25"/>
                    </a:lnTo>
                    <a:lnTo>
                      <a:pt x="106" y="22"/>
                    </a:lnTo>
                    <a:lnTo>
                      <a:pt x="77" y="22"/>
                    </a:lnTo>
                    <a:lnTo>
                      <a:pt x="51" y="25"/>
                    </a:lnTo>
                    <a:lnTo>
                      <a:pt x="24" y="25"/>
                    </a:lnTo>
                    <a:lnTo>
                      <a:pt x="20" y="25"/>
                    </a:lnTo>
                    <a:lnTo>
                      <a:pt x="13" y="25"/>
                    </a:lnTo>
                    <a:lnTo>
                      <a:pt x="9" y="25"/>
                    </a:lnTo>
                    <a:lnTo>
                      <a:pt x="6" y="25"/>
                    </a:lnTo>
                    <a:lnTo>
                      <a:pt x="0" y="22"/>
                    </a:lnTo>
                    <a:lnTo>
                      <a:pt x="0" y="20"/>
                    </a:lnTo>
                    <a:lnTo>
                      <a:pt x="0" y="16"/>
                    </a:lnTo>
                    <a:lnTo>
                      <a:pt x="9" y="11"/>
                    </a:lnTo>
                    <a:lnTo>
                      <a:pt x="24" y="9"/>
                    </a:lnTo>
                    <a:lnTo>
                      <a:pt x="44" y="9"/>
                    </a:lnTo>
                    <a:lnTo>
                      <a:pt x="66" y="7"/>
                    </a:lnTo>
                    <a:lnTo>
                      <a:pt x="88" y="9"/>
                    </a:lnTo>
                    <a:lnTo>
                      <a:pt x="106" y="9"/>
                    </a:lnTo>
                    <a:lnTo>
                      <a:pt x="124" y="9"/>
                    </a:lnTo>
                    <a:lnTo>
                      <a:pt x="144" y="9"/>
                    </a:lnTo>
                    <a:lnTo>
                      <a:pt x="168" y="9"/>
                    </a:lnTo>
                    <a:lnTo>
                      <a:pt x="190" y="7"/>
                    </a:lnTo>
                    <a:lnTo>
                      <a:pt x="212" y="7"/>
                    </a:lnTo>
                    <a:lnTo>
                      <a:pt x="235" y="7"/>
                    </a:lnTo>
                    <a:lnTo>
                      <a:pt x="259" y="5"/>
                    </a:lnTo>
                    <a:lnTo>
                      <a:pt x="279" y="3"/>
                    </a:lnTo>
                    <a:lnTo>
                      <a:pt x="303" y="0"/>
                    </a:lnTo>
                    <a:lnTo>
                      <a:pt x="303"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7" name="Freeform 41"/>
              <p:cNvSpPr>
                <a:spLocks/>
              </p:cNvSpPr>
              <p:nvPr/>
            </p:nvSpPr>
            <p:spPr bwMode="auto">
              <a:xfrm>
                <a:off x="2711" y="1205"/>
                <a:ext cx="452" cy="25"/>
              </a:xfrm>
              <a:custGeom>
                <a:avLst/>
                <a:gdLst>
                  <a:gd name="T0" fmla="*/ 373 w 452"/>
                  <a:gd name="T1" fmla="*/ 3 h 25"/>
                  <a:gd name="T2" fmla="*/ 377 w 452"/>
                  <a:gd name="T3" fmla="*/ 3 h 25"/>
                  <a:gd name="T4" fmla="*/ 384 w 452"/>
                  <a:gd name="T5" fmla="*/ 3 h 25"/>
                  <a:gd name="T6" fmla="*/ 397 w 452"/>
                  <a:gd name="T7" fmla="*/ 0 h 25"/>
                  <a:gd name="T8" fmla="*/ 408 w 452"/>
                  <a:gd name="T9" fmla="*/ 0 h 25"/>
                  <a:gd name="T10" fmla="*/ 421 w 452"/>
                  <a:gd name="T11" fmla="*/ 0 h 25"/>
                  <a:gd name="T12" fmla="*/ 435 w 452"/>
                  <a:gd name="T13" fmla="*/ 0 h 25"/>
                  <a:gd name="T14" fmla="*/ 443 w 452"/>
                  <a:gd name="T15" fmla="*/ 0 h 25"/>
                  <a:gd name="T16" fmla="*/ 450 w 452"/>
                  <a:gd name="T17" fmla="*/ 3 h 25"/>
                  <a:gd name="T18" fmla="*/ 452 w 452"/>
                  <a:gd name="T19" fmla="*/ 5 h 25"/>
                  <a:gd name="T20" fmla="*/ 452 w 452"/>
                  <a:gd name="T21" fmla="*/ 7 h 25"/>
                  <a:gd name="T22" fmla="*/ 448 w 452"/>
                  <a:gd name="T23" fmla="*/ 9 h 25"/>
                  <a:gd name="T24" fmla="*/ 443 w 452"/>
                  <a:gd name="T25" fmla="*/ 11 h 25"/>
                  <a:gd name="T26" fmla="*/ 437 w 452"/>
                  <a:gd name="T27" fmla="*/ 11 h 25"/>
                  <a:gd name="T28" fmla="*/ 428 w 452"/>
                  <a:gd name="T29" fmla="*/ 14 h 25"/>
                  <a:gd name="T30" fmla="*/ 419 w 452"/>
                  <a:gd name="T31" fmla="*/ 14 h 25"/>
                  <a:gd name="T32" fmla="*/ 410 w 452"/>
                  <a:gd name="T33" fmla="*/ 14 h 25"/>
                  <a:gd name="T34" fmla="*/ 368 w 452"/>
                  <a:gd name="T35" fmla="*/ 14 h 25"/>
                  <a:gd name="T36" fmla="*/ 322 w 452"/>
                  <a:gd name="T37" fmla="*/ 16 h 25"/>
                  <a:gd name="T38" fmla="*/ 273 w 452"/>
                  <a:gd name="T39" fmla="*/ 18 h 25"/>
                  <a:gd name="T40" fmla="*/ 224 w 452"/>
                  <a:gd name="T41" fmla="*/ 20 h 25"/>
                  <a:gd name="T42" fmla="*/ 173 w 452"/>
                  <a:gd name="T43" fmla="*/ 20 h 25"/>
                  <a:gd name="T44" fmla="*/ 127 w 452"/>
                  <a:gd name="T45" fmla="*/ 23 h 25"/>
                  <a:gd name="T46" fmla="*/ 80 w 452"/>
                  <a:gd name="T47" fmla="*/ 23 h 25"/>
                  <a:gd name="T48" fmla="*/ 38 w 452"/>
                  <a:gd name="T49" fmla="*/ 25 h 25"/>
                  <a:gd name="T50" fmla="*/ 22 w 452"/>
                  <a:gd name="T51" fmla="*/ 23 h 25"/>
                  <a:gd name="T52" fmla="*/ 13 w 452"/>
                  <a:gd name="T53" fmla="*/ 23 h 25"/>
                  <a:gd name="T54" fmla="*/ 5 w 452"/>
                  <a:gd name="T55" fmla="*/ 20 h 25"/>
                  <a:gd name="T56" fmla="*/ 2 w 452"/>
                  <a:gd name="T57" fmla="*/ 20 h 25"/>
                  <a:gd name="T58" fmla="*/ 0 w 452"/>
                  <a:gd name="T59" fmla="*/ 18 h 25"/>
                  <a:gd name="T60" fmla="*/ 2 w 452"/>
                  <a:gd name="T61" fmla="*/ 16 h 25"/>
                  <a:gd name="T62" fmla="*/ 7 w 452"/>
                  <a:gd name="T63" fmla="*/ 14 h 25"/>
                  <a:gd name="T64" fmla="*/ 16 w 452"/>
                  <a:gd name="T65" fmla="*/ 14 h 25"/>
                  <a:gd name="T66" fmla="*/ 53 w 452"/>
                  <a:gd name="T67" fmla="*/ 11 h 25"/>
                  <a:gd name="T68" fmla="*/ 98 w 452"/>
                  <a:gd name="T69" fmla="*/ 9 h 25"/>
                  <a:gd name="T70" fmla="*/ 144 w 452"/>
                  <a:gd name="T71" fmla="*/ 9 h 25"/>
                  <a:gd name="T72" fmla="*/ 195 w 452"/>
                  <a:gd name="T73" fmla="*/ 7 h 25"/>
                  <a:gd name="T74" fmla="*/ 242 w 452"/>
                  <a:gd name="T75" fmla="*/ 5 h 25"/>
                  <a:gd name="T76" fmla="*/ 291 w 452"/>
                  <a:gd name="T77" fmla="*/ 5 h 25"/>
                  <a:gd name="T78" fmla="*/ 333 w 452"/>
                  <a:gd name="T79" fmla="*/ 3 h 25"/>
                  <a:gd name="T80" fmla="*/ 373 w 452"/>
                  <a:gd name="T81" fmla="*/ 3 h 25"/>
                  <a:gd name="T82" fmla="*/ 373 w 452"/>
                  <a:gd name="T83"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2" h="25">
                    <a:moveTo>
                      <a:pt x="373" y="3"/>
                    </a:moveTo>
                    <a:lnTo>
                      <a:pt x="377" y="3"/>
                    </a:lnTo>
                    <a:lnTo>
                      <a:pt x="384" y="3"/>
                    </a:lnTo>
                    <a:lnTo>
                      <a:pt x="397" y="0"/>
                    </a:lnTo>
                    <a:lnTo>
                      <a:pt x="408" y="0"/>
                    </a:lnTo>
                    <a:lnTo>
                      <a:pt x="421" y="0"/>
                    </a:lnTo>
                    <a:lnTo>
                      <a:pt x="435" y="0"/>
                    </a:lnTo>
                    <a:lnTo>
                      <a:pt x="443" y="0"/>
                    </a:lnTo>
                    <a:lnTo>
                      <a:pt x="450" y="3"/>
                    </a:lnTo>
                    <a:lnTo>
                      <a:pt x="452" y="5"/>
                    </a:lnTo>
                    <a:lnTo>
                      <a:pt x="452" y="7"/>
                    </a:lnTo>
                    <a:lnTo>
                      <a:pt x="448" y="9"/>
                    </a:lnTo>
                    <a:lnTo>
                      <a:pt x="443" y="11"/>
                    </a:lnTo>
                    <a:lnTo>
                      <a:pt x="437" y="11"/>
                    </a:lnTo>
                    <a:lnTo>
                      <a:pt x="428" y="14"/>
                    </a:lnTo>
                    <a:lnTo>
                      <a:pt x="419" y="14"/>
                    </a:lnTo>
                    <a:lnTo>
                      <a:pt x="410" y="14"/>
                    </a:lnTo>
                    <a:lnTo>
                      <a:pt x="368" y="14"/>
                    </a:lnTo>
                    <a:lnTo>
                      <a:pt x="322" y="16"/>
                    </a:lnTo>
                    <a:lnTo>
                      <a:pt x="273" y="18"/>
                    </a:lnTo>
                    <a:lnTo>
                      <a:pt x="224" y="20"/>
                    </a:lnTo>
                    <a:lnTo>
                      <a:pt x="173" y="20"/>
                    </a:lnTo>
                    <a:lnTo>
                      <a:pt x="127" y="23"/>
                    </a:lnTo>
                    <a:lnTo>
                      <a:pt x="80" y="23"/>
                    </a:lnTo>
                    <a:lnTo>
                      <a:pt x="38" y="25"/>
                    </a:lnTo>
                    <a:lnTo>
                      <a:pt x="22" y="23"/>
                    </a:lnTo>
                    <a:lnTo>
                      <a:pt x="13" y="23"/>
                    </a:lnTo>
                    <a:lnTo>
                      <a:pt x="5" y="20"/>
                    </a:lnTo>
                    <a:lnTo>
                      <a:pt x="2" y="20"/>
                    </a:lnTo>
                    <a:lnTo>
                      <a:pt x="0" y="18"/>
                    </a:lnTo>
                    <a:lnTo>
                      <a:pt x="2" y="16"/>
                    </a:lnTo>
                    <a:lnTo>
                      <a:pt x="7" y="14"/>
                    </a:lnTo>
                    <a:lnTo>
                      <a:pt x="16" y="14"/>
                    </a:lnTo>
                    <a:lnTo>
                      <a:pt x="53" y="11"/>
                    </a:lnTo>
                    <a:lnTo>
                      <a:pt x="98" y="9"/>
                    </a:lnTo>
                    <a:lnTo>
                      <a:pt x="144" y="9"/>
                    </a:lnTo>
                    <a:lnTo>
                      <a:pt x="195" y="7"/>
                    </a:lnTo>
                    <a:lnTo>
                      <a:pt x="242" y="5"/>
                    </a:lnTo>
                    <a:lnTo>
                      <a:pt x="291" y="5"/>
                    </a:lnTo>
                    <a:lnTo>
                      <a:pt x="333" y="3"/>
                    </a:lnTo>
                    <a:lnTo>
                      <a:pt x="373" y="3"/>
                    </a:lnTo>
                    <a:lnTo>
                      <a:pt x="373" y="3"/>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8" name="Freeform 42"/>
              <p:cNvSpPr>
                <a:spLocks/>
              </p:cNvSpPr>
              <p:nvPr/>
            </p:nvSpPr>
            <p:spPr bwMode="auto">
              <a:xfrm>
                <a:off x="2787" y="911"/>
                <a:ext cx="241" cy="20"/>
              </a:xfrm>
              <a:custGeom>
                <a:avLst/>
                <a:gdLst>
                  <a:gd name="T0" fmla="*/ 186 w 241"/>
                  <a:gd name="T1" fmla="*/ 2 h 20"/>
                  <a:gd name="T2" fmla="*/ 190 w 241"/>
                  <a:gd name="T3" fmla="*/ 0 h 20"/>
                  <a:gd name="T4" fmla="*/ 197 w 241"/>
                  <a:gd name="T5" fmla="*/ 0 h 20"/>
                  <a:gd name="T6" fmla="*/ 203 w 241"/>
                  <a:gd name="T7" fmla="*/ 0 h 20"/>
                  <a:gd name="T8" fmla="*/ 212 w 241"/>
                  <a:gd name="T9" fmla="*/ 0 h 20"/>
                  <a:gd name="T10" fmla="*/ 219 w 241"/>
                  <a:gd name="T11" fmla="*/ 0 h 20"/>
                  <a:gd name="T12" fmla="*/ 226 w 241"/>
                  <a:gd name="T13" fmla="*/ 0 h 20"/>
                  <a:gd name="T14" fmla="*/ 232 w 241"/>
                  <a:gd name="T15" fmla="*/ 0 h 20"/>
                  <a:gd name="T16" fmla="*/ 239 w 241"/>
                  <a:gd name="T17" fmla="*/ 2 h 20"/>
                  <a:gd name="T18" fmla="*/ 241 w 241"/>
                  <a:gd name="T19" fmla="*/ 4 h 20"/>
                  <a:gd name="T20" fmla="*/ 239 w 241"/>
                  <a:gd name="T21" fmla="*/ 9 h 20"/>
                  <a:gd name="T22" fmla="*/ 230 w 241"/>
                  <a:gd name="T23" fmla="*/ 11 h 20"/>
                  <a:gd name="T24" fmla="*/ 219 w 241"/>
                  <a:gd name="T25" fmla="*/ 13 h 20"/>
                  <a:gd name="T26" fmla="*/ 208 w 241"/>
                  <a:gd name="T27" fmla="*/ 15 h 20"/>
                  <a:gd name="T28" fmla="*/ 197 w 241"/>
                  <a:gd name="T29" fmla="*/ 15 h 20"/>
                  <a:gd name="T30" fmla="*/ 186 w 241"/>
                  <a:gd name="T31" fmla="*/ 15 h 20"/>
                  <a:gd name="T32" fmla="*/ 172 w 241"/>
                  <a:gd name="T33" fmla="*/ 15 h 20"/>
                  <a:gd name="T34" fmla="*/ 161 w 241"/>
                  <a:gd name="T35" fmla="*/ 15 h 20"/>
                  <a:gd name="T36" fmla="*/ 150 w 241"/>
                  <a:gd name="T37" fmla="*/ 17 h 20"/>
                  <a:gd name="T38" fmla="*/ 133 w 241"/>
                  <a:gd name="T39" fmla="*/ 17 h 20"/>
                  <a:gd name="T40" fmla="*/ 115 w 241"/>
                  <a:gd name="T41" fmla="*/ 17 h 20"/>
                  <a:gd name="T42" fmla="*/ 97 w 241"/>
                  <a:gd name="T43" fmla="*/ 17 h 20"/>
                  <a:gd name="T44" fmla="*/ 79 w 241"/>
                  <a:gd name="T45" fmla="*/ 17 h 20"/>
                  <a:gd name="T46" fmla="*/ 62 w 241"/>
                  <a:gd name="T47" fmla="*/ 17 h 20"/>
                  <a:gd name="T48" fmla="*/ 42 w 241"/>
                  <a:gd name="T49" fmla="*/ 17 h 20"/>
                  <a:gd name="T50" fmla="*/ 24 w 241"/>
                  <a:gd name="T51" fmla="*/ 17 h 20"/>
                  <a:gd name="T52" fmla="*/ 8 w 241"/>
                  <a:gd name="T53" fmla="*/ 20 h 20"/>
                  <a:gd name="T54" fmla="*/ 2 w 241"/>
                  <a:gd name="T55" fmla="*/ 17 h 20"/>
                  <a:gd name="T56" fmla="*/ 0 w 241"/>
                  <a:gd name="T57" fmla="*/ 15 h 20"/>
                  <a:gd name="T58" fmla="*/ 0 w 241"/>
                  <a:gd name="T59" fmla="*/ 11 h 20"/>
                  <a:gd name="T60" fmla="*/ 4 w 241"/>
                  <a:gd name="T61" fmla="*/ 9 h 20"/>
                  <a:gd name="T62" fmla="*/ 15 w 241"/>
                  <a:gd name="T63" fmla="*/ 6 h 20"/>
                  <a:gd name="T64" fmla="*/ 26 w 241"/>
                  <a:gd name="T65" fmla="*/ 6 h 20"/>
                  <a:gd name="T66" fmla="*/ 37 w 241"/>
                  <a:gd name="T67" fmla="*/ 4 h 20"/>
                  <a:gd name="T68" fmla="*/ 48 w 241"/>
                  <a:gd name="T69" fmla="*/ 4 h 20"/>
                  <a:gd name="T70" fmla="*/ 59 w 241"/>
                  <a:gd name="T71" fmla="*/ 4 h 20"/>
                  <a:gd name="T72" fmla="*/ 70 w 241"/>
                  <a:gd name="T73" fmla="*/ 4 h 20"/>
                  <a:gd name="T74" fmla="*/ 82 w 241"/>
                  <a:gd name="T75" fmla="*/ 4 h 20"/>
                  <a:gd name="T76" fmla="*/ 93 w 241"/>
                  <a:gd name="T77" fmla="*/ 6 h 20"/>
                  <a:gd name="T78" fmla="*/ 104 w 241"/>
                  <a:gd name="T79" fmla="*/ 4 h 20"/>
                  <a:gd name="T80" fmla="*/ 115 w 241"/>
                  <a:gd name="T81" fmla="*/ 4 h 20"/>
                  <a:gd name="T82" fmla="*/ 128 w 241"/>
                  <a:gd name="T83" fmla="*/ 2 h 20"/>
                  <a:gd name="T84" fmla="*/ 139 w 241"/>
                  <a:gd name="T85" fmla="*/ 2 h 20"/>
                  <a:gd name="T86" fmla="*/ 150 w 241"/>
                  <a:gd name="T87" fmla="*/ 2 h 20"/>
                  <a:gd name="T88" fmla="*/ 164 w 241"/>
                  <a:gd name="T89" fmla="*/ 2 h 20"/>
                  <a:gd name="T90" fmla="*/ 175 w 241"/>
                  <a:gd name="T91" fmla="*/ 2 h 20"/>
                  <a:gd name="T92" fmla="*/ 186 w 241"/>
                  <a:gd name="T93" fmla="*/ 2 h 20"/>
                  <a:gd name="T94" fmla="*/ 186 w 241"/>
                  <a:gd name="T9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1" h="20">
                    <a:moveTo>
                      <a:pt x="186" y="2"/>
                    </a:moveTo>
                    <a:lnTo>
                      <a:pt x="190" y="0"/>
                    </a:lnTo>
                    <a:lnTo>
                      <a:pt x="197" y="0"/>
                    </a:lnTo>
                    <a:lnTo>
                      <a:pt x="203" y="0"/>
                    </a:lnTo>
                    <a:lnTo>
                      <a:pt x="212" y="0"/>
                    </a:lnTo>
                    <a:lnTo>
                      <a:pt x="219" y="0"/>
                    </a:lnTo>
                    <a:lnTo>
                      <a:pt x="226" y="0"/>
                    </a:lnTo>
                    <a:lnTo>
                      <a:pt x="232" y="0"/>
                    </a:lnTo>
                    <a:lnTo>
                      <a:pt x="239" y="2"/>
                    </a:lnTo>
                    <a:lnTo>
                      <a:pt x="241" y="4"/>
                    </a:lnTo>
                    <a:lnTo>
                      <a:pt x="239" y="9"/>
                    </a:lnTo>
                    <a:lnTo>
                      <a:pt x="230" y="11"/>
                    </a:lnTo>
                    <a:lnTo>
                      <a:pt x="219" y="13"/>
                    </a:lnTo>
                    <a:lnTo>
                      <a:pt x="208" y="15"/>
                    </a:lnTo>
                    <a:lnTo>
                      <a:pt x="197" y="15"/>
                    </a:lnTo>
                    <a:lnTo>
                      <a:pt x="186" y="15"/>
                    </a:lnTo>
                    <a:lnTo>
                      <a:pt x="172" y="15"/>
                    </a:lnTo>
                    <a:lnTo>
                      <a:pt x="161" y="15"/>
                    </a:lnTo>
                    <a:lnTo>
                      <a:pt x="150" y="17"/>
                    </a:lnTo>
                    <a:lnTo>
                      <a:pt x="133" y="17"/>
                    </a:lnTo>
                    <a:lnTo>
                      <a:pt x="115" y="17"/>
                    </a:lnTo>
                    <a:lnTo>
                      <a:pt x="97" y="17"/>
                    </a:lnTo>
                    <a:lnTo>
                      <a:pt x="79" y="17"/>
                    </a:lnTo>
                    <a:lnTo>
                      <a:pt x="62" y="17"/>
                    </a:lnTo>
                    <a:lnTo>
                      <a:pt x="42" y="17"/>
                    </a:lnTo>
                    <a:lnTo>
                      <a:pt x="24" y="17"/>
                    </a:lnTo>
                    <a:lnTo>
                      <a:pt x="8" y="20"/>
                    </a:lnTo>
                    <a:lnTo>
                      <a:pt x="2" y="17"/>
                    </a:lnTo>
                    <a:lnTo>
                      <a:pt x="0" y="15"/>
                    </a:lnTo>
                    <a:lnTo>
                      <a:pt x="0" y="11"/>
                    </a:lnTo>
                    <a:lnTo>
                      <a:pt x="4" y="9"/>
                    </a:lnTo>
                    <a:lnTo>
                      <a:pt x="15" y="6"/>
                    </a:lnTo>
                    <a:lnTo>
                      <a:pt x="26" y="6"/>
                    </a:lnTo>
                    <a:lnTo>
                      <a:pt x="37" y="4"/>
                    </a:lnTo>
                    <a:lnTo>
                      <a:pt x="48" y="4"/>
                    </a:lnTo>
                    <a:lnTo>
                      <a:pt x="59" y="4"/>
                    </a:lnTo>
                    <a:lnTo>
                      <a:pt x="70" y="4"/>
                    </a:lnTo>
                    <a:lnTo>
                      <a:pt x="82" y="4"/>
                    </a:lnTo>
                    <a:lnTo>
                      <a:pt x="93" y="6"/>
                    </a:lnTo>
                    <a:lnTo>
                      <a:pt x="104" y="4"/>
                    </a:lnTo>
                    <a:lnTo>
                      <a:pt x="115" y="4"/>
                    </a:lnTo>
                    <a:lnTo>
                      <a:pt x="128" y="2"/>
                    </a:lnTo>
                    <a:lnTo>
                      <a:pt x="139" y="2"/>
                    </a:lnTo>
                    <a:lnTo>
                      <a:pt x="150" y="2"/>
                    </a:lnTo>
                    <a:lnTo>
                      <a:pt x="164" y="2"/>
                    </a:lnTo>
                    <a:lnTo>
                      <a:pt x="175" y="2"/>
                    </a:lnTo>
                    <a:lnTo>
                      <a:pt x="186" y="2"/>
                    </a:lnTo>
                    <a:lnTo>
                      <a:pt x="186"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59" name="Freeform 43"/>
              <p:cNvSpPr>
                <a:spLocks/>
              </p:cNvSpPr>
              <p:nvPr/>
            </p:nvSpPr>
            <p:spPr bwMode="auto">
              <a:xfrm>
                <a:off x="2982" y="1531"/>
                <a:ext cx="117" cy="16"/>
              </a:xfrm>
              <a:custGeom>
                <a:avLst/>
                <a:gdLst>
                  <a:gd name="T0" fmla="*/ 33 w 117"/>
                  <a:gd name="T1" fmla="*/ 2 h 16"/>
                  <a:gd name="T2" fmla="*/ 39 w 117"/>
                  <a:gd name="T3" fmla="*/ 2 h 16"/>
                  <a:gd name="T4" fmla="*/ 51 w 117"/>
                  <a:gd name="T5" fmla="*/ 2 h 16"/>
                  <a:gd name="T6" fmla="*/ 59 w 117"/>
                  <a:gd name="T7" fmla="*/ 0 h 16"/>
                  <a:gd name="T8" fmla="*/ 73 w 117"/>
                  <a:gd name="T9" fmla="*/ 0 h 16"/>
                  <a:gd name="T10" fmla="*/ 82 w 117"/>
                  <a:gd name="T11" fmla="*/ 0 h 16"/>
                  <a:gd name="T12" fmla="*/ 93 w 117"/>
                  <a:gd name="T13" fmla="*/ 0 h 16"/>
                  <a:gd name="T14" fmla="*/ 102 w 117"/>
                  <a:gd name="T15" fmla="*/ 0 h 16"/>
                  <a:gd name="T16" fmla="*/ 110 w 117"/>
                  <a:gd name="T17" fmla="*/ 2 h 16"/>
                  <a:gd name="T18" fmla="*/ 117 w 117"/>
                  <a:gd name="T19" fmla="*/ 4 h 16"/>
                  <a:gd name="T20" fmla="*/ 115 w 117"/>
                  <a:gd name="T21" fmla="*/ 11 h 16"/>
                  <a:gd name="T22" fmla="*/ 99 w 117"/>
                  <a:gd name="T23" fmla="*/ 11 h 16"/>
                  <a:gd name="T24" fmla="*/ 86 w 117"/>
                  <a:gd name="T25" fmla="*/ 13 h 16"/>
                  <a:gd name="T26" fmla="*/ 73 w 117"/>
                  <a:gd name="T27" fmla="*/ 13 h 16"/>
                  <a:gd name="T28" fmla="*/ 59 w 117"/>
                  <a:gd name="T29" fmla="*/ 13 h 16"/>
                  <a:gd name="T30" fmla="*/ 44 w 117"/>
                  <a:gd name="T31" fmla="*/ 13 h 16"/>
                  <a:gd name="T32" fmla="*/ 31 w 117"/>
                  <a:gd name="T33" fmla="*/ 13 h 16"/>
                  <a:gd name="T34" fmla="*/ 15 w 117"/>
                  <a:gd name="T35" fmla="*/ 13 h 16"/>
                  <a:gd name="T36" fmla="*/ 2 w 117"/>
                  <a:gd name="T37" fmla="*/ 16 h 16"/>
                  <a:gd name="T38" fmla="*/ 0 w 117"/>
                  <a:gd name="T39" fmla="*/ 11 h 16"/>
                  <a:gd name="T40" fmla="*/ 2 w 117"/>
                  <a:gd name="T41" fmla="*/ 7 h 16"/>
                  <a:gd name="T42" fmla="*/ 2 w 117"/>
                  <a:gd name="T43" fmla="*/ 4 h 16"/>
                  <a:gd name="T44" fmla="*/ 6 w 117"/>
                  <a:gd name="T45" fmla="*/ 4 h 16"/>
                  <a:gd name="T46" fmla="*/ 11 w 117"/>
                  <a:gd name="T47" fmla="*/ 2 h 16"/>
                  <a:gd name="T48" fmla="*/ 17 w 117"/>
                  <a:gd name="T49" fmla="*/ 2 h 16"/>
                  <a:gd name="T50" fmla="*/ 22 w 117"/>
                  <a:gd name="T51" fmla="*/ 2 h 16"/>
                  <a:gd name="T52" fmla="*/ 26 w 117"/>
                  <a:gd name="T53" fmla="*/ 2 h 16"/>
                  <a:gd name="T54" fmla="*/ 31 w 117"/>
                  <a:gd name="T55" fmla="*/ 2 h 16"/>
                  <a:gd name="T56" fmla="*/ 33 w 117"/>
                  <a:gd name="T57" fmla="*/ 2 h 16"/>
                  <a:gd name="T58" fmla="*/ 33 w 117"/>
                  <a:gd name="T59"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 h="16">
                    <a:moveTo>
                      <a:pt x="33" y="2"/>
                    </a:moveTo>
                    <a:lnTo>
                      <a:pt x="39" y="2"/>
                    </a:lnTo>
                    <a:lnTo>
                      <a:pt x="51" y="2"/>
                    </a:lnTo>
                    <a:lnTo>
                      <a:pt x="59" y="0"/>
                    </a:lnTo>
                    <a:lnTo>
                      <a:pt x="73" y="0"/>
                    </a:lnTo>
                    <a:lnTo>
                      <a:pt x="82" y="0"/>
                    </a:lnTo>
                    <a:lnTo>
                      <a:pt x="93" y="0"/>
                    </a:lnTo>
                    <a:lnTo>
                      <a:pt x="102" y="0"/>
                    </a:lnTo>
                    <a:lnTo>
                      <a:pt x="110" y="2"/>
                    </a:lnTo>
                    <a:lnTo>
                      <a:pt x="117" y="4"/>
                    </a:lnTo>
                    <a:lnTo>
                      <a:pt x="115" y="11"/>
                    </a:lnTo>
                    <a:lnTo>
                      <a:pt x="99" y="11"/>
                    </a:lnTo>
                    <a:lnTo>
                      <a:pt x="86" y="13"/>
                    </a:lnTo>
                    <a:lnTo>
                      <a:pt x="73" y="13"/>
                    </a:lnTo>
                    <a:lnTo>
                      <a:pt x="59" y="13"/>
                    </a:lnTo>
                    <a:lnTo>
                      <a:pt x="44" y="13"/>
                    </a:lnTo>
                    <a:lnTo>
                      <a:pt x="31" y="13"/>
                    </a:lnTo>
                    <a:lnTo>
                      <a:pt x="15" y="13"/>
                    </a:lnTo>
                    <a:lnTo>
                      <a:pt x="2" y="16"/>
                    </a:lnTo>
                    <a:lnTo>
                      <a:pt x="0" y="11"/>
                    </a:lnTo>
                    <a:lnTo>
                      <a:pt x="2" y="7"/>
                    </a:lnTo>
                    <a:lnTo>
                      <a:pt x="2" y="4"/>
                    </a:lnTo>
                    <a:lnTo>
                      <a:pt x="6" y="4"/>
                    </a:lnTo>
                    <a:lnTo>
                      <a:pt x="11" y="2"/>
                    </a:lnTo>
                    <a:lnTo>
                      <a:pt x="17" y="2"/>
                    </a:lnTo>
                    <a:lnTo>
                      <a:pt x="22" y="2"/>
                    </a:lnTo>
                    <a:lnTo>
                      <a:pt x="26" y="2"/>
                    </a:lnTo>
                    <a:lnTo>
                      <a:pt x="31" y="2"/>
                    </a:lnTo>
                    <a:lnTo>
                      <a:pt x="33" y="2"/>
                    </a:lnTo>
                    <a:lnTo>
                      <a:pt x="33"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0" name="Freeform 44"/>
              <p:cNvSpPr>
                <a:spLocks/>
              </p:cNvSpPr>
              <p:nvPr/>
            </p:nvSpPr>
            <p:spPr bwMode="auto">
              <a:xfrm>
                <a:off x="2667" y="1746"/>
                <a:ext cx="494" cy="15"/>
              </a:xfrm>
              <a:custGeom>
                <a:avLst/>
                <a:gdLst>
                  <a:gd name="T0" fmla="*/ 310 w 494"/>
                  <a:gd name="T1" fmla="*/ 0 h 15"/>
                  <a:gd name="T2" fmla="*/ 326 w 494"/>
                  <a:gd name="T3" fmla="*/ 0 h 15"/>
                  <a:gd name="T4" fmla="*/ 346 w 494"/>
                  <a:gd name="T5" fmla="*/ 0 h 15"/>
                  <a:gd name="T6" fmla="*/ 366 w 494"/>
                  <a:gd name="T7" fmla="*/ 0 h 15"/>
                  <a:gd name="T8" fmla="*/ 388 w 494"/>
                  <a:gd name="T9" fmla="*/ 0 h 15"/>
                  <a:gd name="T10" fmla="*/ 408 w 494"/>
                  <a:gd name="T11" fmla="*/ 0 h 15"/>
                  <a:gd name="T12" fmla="*/ 428 w 494"/>
                  <a:gd name="T13" fmla="*/ 0 h 15"/>
                  <a:gd name="T14" fmla="*/ 445 w 494"/>
                  <a:gd name="T15" fmla="*/ 0 h 15"/>
                  <a:gd name="T16" fmla="*/ 463 w 494"/>
                  <a:gd name="T17" fmla="*/ 0 h 15"/>
                  <a:gd name="T18" fmla="*/ 472 w 494"/>
                  <a:gd name="T19" fmla="*/ 0 h 15"/>
                  <a:gd name="T20" fmla="*/ 481 w 494"/>
                  <a:gd name="T21" fmla="*/ 0 h 15"/>
                  <a:gd name="T22" fmla="*/ 487 w 494"/>
                  <a:gd name="T23" fmla="*/ 0 h 15"/>
                  <a:gd name="T24" fmla="*/ 492 w 494"/>
                  <a:gd name="T25" fmla="*/ 2 h 15"/>
                  <a:gd name="T26" fmla="*/ 494 w 494"/>
                  <a:gd name="T27" fmla="*/ 2 h 15"/>
                  <a:gd name="T28" fmla="*/ 494 w 494"/>
                  <a:gd name="T29" fmla="*/ 4 h 15"/>
                  <a:gd name="T30" fmla="*/ 494 w 494"/>
                  <a:gd name="T31" fmla="*/ 7 h 15"/>
                  <a:gd name="T32" fmla="*/ 490 w 494"/>
                  <a:gd name="T33" fmla="*/ 9 h 15"/>
                  <a:gd name="T34" fmla="*/ 450 w 494"/>
                  <a:gd name="T35" fmla="*/ 11 h 15"/>
                  <a:gd name="T36" fmla="*/ 410 w 494"/>
                  <a:gd name="T37" fmla="*/ 13 h 15"/>
                  <a:gd name="T38" fmla="*/ 368 w 494"/>
                  <a:gd name="T39" fmla="*/ 13 h 15"/>
                  <a:gd name="T40" fmla="*/ 326 w 494"/>
                  <a:gd name="T41" fmla="*/ 13 h 15"/>
                  <a:gd name="T42" fmla="*/ 281 w 494"/>
                  <a:gd name="T43" fmla="*/ 13 h 15"/>
                  <a:gd name="T44" fmla="*/ 239 w 494"/>
                  <a:gd name="T45" fmla="*/ 13 h 15"/>
                  <a:gd name="T46" fmla="*/ 197 w 494"/>
                  <a:gd name="T47" fmla="*/ 13 h 15"/>
                  <a:gd name="T48" fmla="*/ 155 w 494"/>
                  <a:gd name="T49" fmla="*/ 15 h 15"/>
                  <a:gd name="T50" fmla="*/ 139 w 494"/>
                  <a:gd name="T51" fmla="*/ 15 h 15"/>
                  <a:gd name="T52" fmla="*/ 122 w 494"/>
                  <a:gd name="T53" fmla="*/ 15 h 15"/>
                  <a:gd name="T54" fmla="*/ 104 w 494"/>
                  <a:gd name="T55" fmla="*/ 15 h 15"/>
                  <a:gd name="T56" fmla="*/ 86 w 494"/>
                  <a:gd name="T57" fmla="*/ 15 h 15"/>
                  <a:gd name="T58" fmla="*/ 69 w 494"/>
                  <a:gd name="T59" fmla="*/ 15 h 15"/>
                  <a:gd name="T60" fmla="*/ 51 w 494"/>
                  <a:gd name="T61" fmla="*/ 15 h 15"/>
                  <a:gd name="T62" fmla="*/ 33 w 494"/>
                  <a:gd name="T63" fmla="*/ 15 h 15"/>
                  <a:gd name="T64" fmla="*/ 20 w 494"/>
                  <a:gd name="T65" fmla="*/ 15 h 15"/>
                  <a:gd name="T66" fmla="*/ 11 w 494"/>
                  <a:gd name="T67" fmla="*/ 13 h 15"/>
                  <a:gd name="T68" fmla="*/ 6 w 494"/>
                  <a:gd name="T69" fmla="*/ 13 h 15"/>
                  <a:gd name="T70" fmla="*/ 2 w 494"/>
                  <a:gd name="T71" fmla="*/ 11 h 15"/>
                  <a:gd name="T72" fmla="*/ 2 w 494"/>
                  <a:gd name="T73" fmla="*/ 9 h 15"/>
                  <a:gd name="T74" fmla="*/ 0 w 494"/>
                  <a:gd name="T75" fmla="*/ 7 h 15"/>
                  <a:gd name="T76" fmla="*/ 2 w 494"/>
                  <a:gd name="T77" fmla="*/ 4 h 15"/>
                  <a:gd name="T78" fmla="*/ 4 w 494"/>
                  <a:gd name="T79" fmla="*/ 2 h 15"/>
                  <a:gd name="T80" fmla="*/ 11 w 494"/>
                  <a:gd name="T81" fmla="*/ 2 h 15"/>
                  <a:gd name="T82" fmla="*/ 31 w 494"/>
                  <a:gd name="T83" fmla="*/ 2 h 15"/>
                  <a:gd name="T84" fmla="*/ 55 w 494"/>
                  <a:gd name="T85" fmla="*/ 2 h 15"/>
                  <a:gd name="T86" fmla="*/ 80 w 494"/>
                  <a:gd name="T87" fmla="*/ 2 h 15"/>
                  <a:gd name="T88" fmla="*/ 108 w 494"/>
                  <a:gd name="T89" fmla="*/ 2 h 15"/>
                  <a:gd name="T90" fmla="*/ 133 w 494"/>
                  <a:gd name="T91" fmla="*/ 2 h 15"/>
                  <a:gd name="T92" fmla="*/ 157 w 494"/>
                  <a:gd name="T93" fmla="*/ 2 h 15"/>
                  <a:gd name="T94" fmla="*/ 179 w 494"/>
                  <a:gd name="T95" fmla="*/ 2 h 15"/>
                  <a:gd name="T96" fmla="*/ 197 w 494"/>
                  <a:gd name="T97" fmla="*/ 2 h 15"/>
                  <a:gd name="T98" fmla="*/ 213 w 494"/>
                  <a:gd name="T99" fmla="*/ 2 h 15"/>
                  <a:gd name="T100" fmla="*/ 228 w 494"/>
                  <a:gd name="T101" fmla="*/ 2 h 15"/>
                  <a:gd name="T102" fmla="*/ 241 w 494"/>
                  <a:gd name="T103" fmla="*/ 2 h 15"/>
                  <a:gd name="T104" fmla="*/ 257 w 494"/>
                  <a:gd name="T105" fmla="*/ 2 h 15"/>
                  <a:gd name="T106" fmla="*/ 270 w 494"/>
                  <a:gd name="T107" fmla="*/ 0 h 15"/>
                  <a:gd name="T108" fmla="*/ 284 w 494"/>
                  <a:gd name="T109" fmla="*/ 0 h 15"/>
                  <a:gd name="T110" fmla="*/ 297 w 494"/>
                  <a:gd name="T111" fmla="*/ 0 h 15"/>
                  <a:gd name="T112" fmla="*/ 310 w 494"/>
                  <a:gd name="T113" fmla="*/ 0 h 15"/>
                  <a:gd name="T114" fmla="*/ 310 w 494"/>
                  <a:gd name="T11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 h="15">
                    <a:moveTo>
                      <a:pt x="310" y="0"/>
                    </a:moveTo>
                    <a:lnTo>
                      <a:pt x="326" y="0"/>
                    </a:lnTo>
                    <a:lnTo>
                      <a:pt x="346" y="0"/>
                    </a:lnTo>
                    <a:lnTo>
                      <a:pt x="366" y="0"/>
                    </a:lnTo>
                    <a:lnTo>
                      <a:pt x="388" y="0"/>
                    </a:lnTo>
                    <a:lnTo>
                      <a:pt x="408" y="0"/>
                    </a:lnTo>
                    <a:lnTo>
                      <a:pt x="428" y="0"/>
                    </a:lnTo>
                    <a:lnTo>
                      <a:pt x="445" y="0"/>
                    </a:lnTo>
                    <a:lnTo>
                      <a:pt x="463" y="0"/>
                    </a:lnTo>
                    <a:lnTo>
                      <a:pt x="472" y="0"/>
                    </a:lnTo>
                    <a:lnTo>
                      <a:pt x="481" y="0"/>
                    </a:lnTo>
                    <a:lnTo>
                      <a:pt x="487" y="0"/>
                    </a:lnTo>
                    <a:lnTo>
                      <a:pt x="492" y="2"/>
                    </a:lnTo>
                    <a:lnTo>
                      <a:pt x="494" y="2"/>
                    </a:lnTo>
                    <a:lnTo>
                      <a:pt x="494" y="4"/>
                    </a:lnTo>
                    <a:lnTo>
                      <a:pt x="494" y="7"/>
                    </a:lnTo>
                    <a:lnTo>
                      <a:pt x="490" y="9"/>
                    </a:lnTo>
                    <a:lnTo>
                      <a:pt x="450" y="11"/>
                    </a:lnTo>
                    <a:lnTo>
                      <a:pt x="410" y="13"/>
                    </a:lnTo>
                    <a:lnTo>
                      <a:pt x="368" y="13"/>
                    </a:lnTo>
                    <a:lnTo>
                      <a:pt x="326" y="13"/>
                    </a:lnTo>
                    <a:lnTo>
                      <a:pt x="281" y="13"/>
                    </a:lnTo>
                    <a:lnTo>
                      <a:pt x="239" y="13"/>
                    </a:lnTo>
                    <a:lnTo>
                      <a:pt x="197" y="13"/>
                    </a:lnTo>
                    <a:lnTo>
                      <a:pt x="155" y="15"/>
                    </a:lnTo>
                    <a:lnTo>
                      <a:pt x="139" y="15"/>
                    </a:lnTo>
                    <a:lnTo>
                      <a:pt x="122" y="15"/>
                    </a:lnTo>
                    <a:lnTo>
                      <a:pt x="104" y="15"/>
                    </a:lnTo>
                    <a:lnTo>
                      <a:pt x="86" y="15"/>
                    </a:lnTo>
                    <a:lnTo>
                      <a:pt x="69" y="15"/>
                    </a:lnTo>
                    <a:lnTo>
                      <a:pt x="51" y="15"/>
                    </a:lnTo>
                    <a:lnTo>
                      <a:pt x="33" y="15"/>
                    </a:lnTo>
                    <a:lnTo>
                      <a:pt x="20" y="15"/>
                    </a:lnTo>
                    <a:lnTo>
                      <a:pt x="11" y="13"/>
                    </a:lnTo>
                    <a:lnTo>
                      <a:pt x="6" y="13"/>
                    </a:lnTo>
                    <a:lnTo>
                      <a:pt x="2" y="11"/>
                    </a:lnTo>
                    <a:lnTo>
                      <a:pt x="2" y="9"/>
                    </a:lnTo>
                    <a:lnTo>
                      <a:pt x="0" y="7"/>
                    </a:lnTo>
                    <a:lnTo>
                      <a:pt x="2" y="4"/>
                    </a:lnTo>
                    <a:lnTo>
                      <a:pt x="4" y="2"/>
                    </a:lnTo>
                    <a:lnTo>
                      <a:pt x="11" y="2"/>
                    </a:lnTo>
                    <a:lnTo>
                      <a:pt x="31" y="2"/>
                    </a:lnTo>
                    <a:lnTo>
                      <a:pt x="55" y="2"/>
                    </a:lnTo>
                    <a:lnTo>
                      <a:pt x="80" y="2"/>
                    </a:lnTo>
                    <a:lnTo>
                      <a:pt x="108" y="2"/>
                    </a:lnTo>
                    <a:lnTo>
                      <a:pt x="133" y="2"/>
                    </a:lnTo>
                    <a:lnTo>
                      <a:pt x="157" y="2"/>
                    </a:lnTo>
                    <a:lnTo>
                      <a:pt x="179" y="2"/>
                    </a:lnTo>
                    <a:lnTo>
                      <a:pt x="197" y="2"/>
                    </a:lnTo>
                    <a:lnTo>
                      <a:pt x="213" y="2"/>
                    </a:lnTo>
                    <a:lnTo>
                      <a:pt x="228" y="2"/>
                    </a:lnTo>
                    <a:lnTo>
                      <a:pt x="241" y="2"/>
                    </a:lnTo>
                    <a:lnTo>
                      <a:pt x="257" y="2"/>
                    </a:lnTo>
                    <a:lnTo>
                      <a:pt x="270" y="0"/>
                    </a:lnTo>
                    <a:lnTo>
                      <a:pt x="284" y="0"/>
                    </a:lnTo>
                    <a:lnTo>
                      <a:pt x="297" y="0"/>
                    </a:lnTo>
                    <a:lnTo>
                      <a:pt x="310" y="0"/>
                    </a:lnTo>
                    <a:lnTo>
                      <a:pt x="310"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1" name="Freeform 45"/>
              <p:cNvSpPr>
                <a:spLocks/>
              </p:cNvSpPr>
              <p:nvPr/>
            </p:nvSpPr>
            <p:spPr bwMode="auto">
              <a:xfrm>
                <a:off x="2689" y="1338"/>
                <a:ext cx="242" cy="22"/>
              </a:xfrm>
              <a:custGeom>
                <a:avLst/>
                <a:gdLst>
                  <a:gd name="T0" fmla="*/ 188 w 242"/>
                  <a:gd name="T1" fmla="*/ 0 h 22"/>
                  <a:gd name="T2" fmla="*/ 193 w 242"/>
                  <a:gd name="T3" fmla="*/ 0 h 22"/>
                  <a:gd name="T4" fmla="*/ 197 w 242"/>
                  <a:gd name="T5" fmla="*/ 0 h 22"/>
                  <a:gd name="T6" fmla="*/ 204 w 242"/>
                  <a:gd name="T7" fmla="*/ 0 h 22"/>
                  <a:gd name="T8" fmla="*/ 213 w 242"/>
                  <a:gd name="T9" fmla="*/ 0 h 22"/>
                  <a:gd name="T10" fmla="*/ 219 w 242"/>
                  <a:gd name="T11" fmla="*/ 0 h 22"/>
                  <a:gd name="T12" fmla="*/ 226 w 242"/>
                  <a:gd name="T13" fmla="*/ 0 h 22"/>
                  <a:gd name="T14" fmla="*/ 233 w 242"/>
                  <a:gd name="T15" fmla="*/ 0 h 22"/>
                  <a:gd name="T16" fmla="*/ 239 w 242"/>
                  <a:gd name="T17" fmla="*/ 0 h 22"/>
                  <a:gd name="T18" fmla="*/ 242 w 242"/>
                  <a:gd name="T19" fmla="*/ 5 h 22"/>
                  <a:gd name="T20" fmla="*/ 239 w 242"/>
                  <a:gd name="T21" fmla="*/ 11 h 22"/>
                  <a:gd name="T22" fmla="*/ 231 w 242"/>
                  <a:gd name="T23" fmla="*/ 14 h 22"/>
                  <a:gd name="T24" fmla="*/ 219 w 242"/>
                  <a:gd name="T25" fmla="*/ 14 h 22"/>
                  <a:gd name="T26" fmla="*/ 208 w 242"/>
                  <a:gd name="T27" fmla="*/ 16 h 22"/>
                  <a:gd name="T28" fmla="*/ 197 w 242"/>
                  <a:gd name="T29" fmla="*/ 16 h 22"/>
                  <a:gd name="T30" fmla="*/ 186 w 242"/>
                  <a:gd name="T31" fmla="*/ 16 h 22"/>
                  <a:gd name="T32" fmla="*/ 173 w 242"/>
                  <a:gd name="T33" fmla="*/ 16 h 22"/>
                  <a:gd name="T34" fmla="*/ 162 w 242"/>
                  <a:gd name="T35" fmla="*/ 16 h 22"/>
                  <a:gd name="T36" fmla="*/ 151 w 242"/>
                  <a:gd name="T37" fmla="*/ 18 h 22"/>
                  <a:gd name="T38" fmla="*/ 133 w 242"/>
                  <a:gd name="T39" fmla="*/ 18 h 22"/>
                  <a:gd name="T40" fmla="*/ 117 w 242"/>
                  <a:gd name="T41" fmla="*/ 18 h 22"/>
                  <a:gd name="T42" fmla="*/ 100 w 242"/>
                  <a:gd name="T43" fmla="*/ 18 h 22"/>
                  <a:gd name="T44" fmla="*/ 80 w 242"/>
                  <a:gd name="T45" fmla="*/ 18 h 22"/>
                  <a:gd name="T46" fmla="*/ 62 w 242"/>
                  <a:gd name="T47" fmla="*/ 18 h 22"/>
                  <a:gd name="T48" fmla="*/ 42 w 242"/>
                  <a:gd name="T49" fmla="*/ 20 h 22"/>
                  <a:gd name="T50" fmla="*/ 24 w 242"/>
                  <a:gd name="T51" fmla="*/ 20 h 22"/>
                  <a:gd name="T52" fmla="*/ 9 w 242"/>
                  <a:gd name="T53" fmla="*/ 22 h 22"/>
                  <a:gd name="T54" fmla="*/ 2 w 242"/>
                  <a:gd name="T55" fmla="*/ 20 h 22"/>
                  <a:gd name="T56" fmla="*/ 0 w 242"/>
                  <a:gd name="T57" fmla="*/ 16 h 22"/>
                  <a:gd name="T58" fmla="*/ 0 w 242"/>
                  <a:gd name="T59" fmla="*/ 14 h 22"/>
                  <a:gd name="T60" fmla="*/ 4 w 242"/>
                  <a:gd name="T61" fmla="*/ 9 h 22"/>
                  <a:gd name="T62" fmla="*/ 16 w 242"/>
                  <a:gd name="T63" fmla="*/ 7 h 22"/>
                  <a:gd name="T64" fmla="*/ 27 w 242"/>
                  <a:gd name="T65" fmla="*/ 7 h 22"/>
                  <a:gd name="T66" fmla="*/ 38 w 242"/>
                  <a:gd name="T67" fmla="*/ 7 h 22"/>
                  <a:gd name="T68" fmla="*/ 49 w 242"/>
                  <a:gd name="T69" fmla="*/ 7 h 22"/>
                  <a:gd name="T70" fmla="*/ 60 w 242"/>
                  <a:gd name="T71" fmla="*/ 7 h 22"/>
                  <a:gd name="T72" fmla="*/ 71 w 242"/>
                  <a:gd name="T73" fmla="*/ 7 h 22"/>
                  <a:gd name="T74" fmla="*/ 82 w 242"/>
                  <a:gd name="T75" fmla="*/ 7 h 22"/>
                  <a:gd name="T76" fmla="*/ 93 w 242"/>
                  <a:gd name="T77" fmla="*/ 7 h 22"/>
                  <a:gd name="T78" fmla="*/ 104 w 242"/>
                  <a:gd name="T79" fmla="*/ 5 h 22"/>
                  <a:gd name="T80" fmla="*/ 115 w 242"/>
                  <a:gd name="T81" fmla="*/ 5 h 22"/>
                  <a:gd name="T82" fmla="*/ 126 w 242"/>
                  <a:gd name="T83" fmla="*/ 3 h 22"/>
                  <a:gd name="T84" fmla="*/ 140 w 242"/>
                  <a:gd name="T85" fmla="*/ 3 h 22"/>
                  <a:gd name="T86" fmla="*/ 151 w 242"/>
                  <a:gd name="T87" fmla="*/ 3 h 22"/>
                  <a:gd name="T88" fmla="*/ 164 w 242"/>
                  <a:gd name="T89" fmla="*/ 0 h 22"/>
                  <a:gd name="T90" fmla="*/ 175 w 242"/>
                  <a:gd name="T91" fmla="*/ 0 h 22"/>
                  <a:gd name="T92" fmla="*/ 188 w 242"/>
                  <a:gd name="T93" fmla="*/ 0 h 22"/>
                  <a:gd name="T94" fmla="*/ 188 w 242"/>
                  <a:gd name="T9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 h="22">
                    <a:moveTo>
                      <a:pt x="188" y="0"/>
                    </a:moveTo>
                    <a:lnTo>
                      <a:pt x="193" y="0"/>
                    </a:lnTo>
                    <a:lnTo>
                      <a:pt x="197" y="0"/>
                    </a:lnTo>
                    <a:lnTo>
                      <a:pt x="204" y="0"/>
                    </a:lnTo>
                    <a:lnTo>
                      <a:pt x="213" y="0"/>
                    </a:lnTo>
                    <a:lnTo>
                      <a:pt x="219" y="0"/>
                    </a:lnTo>
                    <a:lnTo>
                      <a:pt x="226" y="0"/>
                    </a:lnTo>
                    <a:lnTo>
                      <a:pt x="233" y="0"/>
                    </a:lnTo>
                    <a:lnTo>
                      <a:pt x="239" y="0"/>
                    </a:lnTo>
                    <a:lnTo>
                      <a:pt x="242" y="5"/>
                    </a:lnTo>
                    <a:lnTo>
                      <a:pt x="239" y="11"/>
                    </a:lnTo>
                    <a:lnTo>
                      <a:pt x="231" y="14"/>
                    </a:lnTo>
                    <a:lnTo>
                      <a:pt x="219" y="14"/>
                    </a:lnTo>
                    <a:lnTo>
                      <a:pt x="208" y="16"/>
                    </a:lnTo>
                    <a:lnTo>
                      <a:pt x="197" y="16"/>
                    </a:lnTo>
                    <a:lnTo>
                      <a:pt x="186" y="16"/>
                    </a:lnTo>
                    <a:lnTo>
                      <a:pt x="173" y="16"/>
                    </a:lnTo>
                    <a:lnTo>
                      <a:pt x="162" y="16"/>
                    </a:lnTo>
                    <a:lnTo>
                      <a:pt x="151" y="18"/>
                    </a:lnTo>
                    <a:lnTo>
                      <a:pt x="133" y="18"/>
                    </a:lnTo>
                    <a:lnTo>
                      <a:pt x="117" y="18"/>
                    </a:lnTo>
                    <a:lnTo>
                      <a:pt x="100" y="18"/>
                    </a:lnTo>
                    <a:lnTo>
                      <a:pt x="80" y="18"/>
                    </a:lnTo>
                    <a:lnTo>
                      <a:pt x="62" y="18"/>
                    </a:lnTo>
                    <a:lnTo>
                      <a:pt x="42" y="20"/>
                    </a:lnTo>
                    <a:lnTo>
                      <a:pt x="24" y="20"/>
                    </a:lnTo>
                    <a:lnTo>
                      <a:pt x="9" y="22"/>
                    </a:lnTo>
                    <a:lnTo>
                      <a:pt x="2" y="20"/>
                    </a:lnTo>
                    <a:lnTo>
                      <a:pt x="0" y="16"/>
                    </a:lnTo>
                    <a:lnTo>
                      <a:pt x="0" y="14"/>
                    </a:lnTo>
                    <a:lnTo>
                      <a:pt x="4" y="9"/>
                    </a:lnTo>
                    <a:lnTo>
                      <a:pt x="16" y="7"/>
                    </a:lnTo>
                    <a:lnTo>
                      <a:pt x="27" y="7"/>
                    </a:lnTo>
                    <a:lnTo>
                      <a:pt x="38" y="7"/>
                    </a:lnTo>
                    <a:lnTo>
                      <a:pt x="49" y="7"/>
                    </a:lnTo>
                    <a:lnTo>
                      <a:pt x="60" y="7"/>
                    </a:lnTo>
                    <a:lnTo>
                      <a:pt x="71" y="7"/>
                    </a:lnTo>
                    <a:lnTo>
                      <a:pt x="82" y="7"/>
                    </a:lnTo>
                    <a:lnTo>
                      <a:pt x="93" y="7"/>
                    </a:lnTo>
                    <a:lnTo>
                      <a:pt x="104" y="5"/>
                    </a:lnTo>
                    <a:lnTo>
                      <a:pt x="115" y="5"/>
                    </a:lnTo>
                    <a:lnTo>
                      <a:pt x="126" y="3"/>
                    </a:lnTo>
                    <a:lnTo>
                      <a:pt x="140" y="3"/>
                    </a:lnTo>
                    <a:lnTo>
                      <a:pt x="151" y="3"/>
                    </a:lnTo>
                    <a:lnTo>
                      <a:pt x="164" y="0"/>
                    </a:lnTo>
                    <a:lnTo>
                      <a:pt x="175" y="0"/>
                    </a:lnTo>
                    <a:lnTo>
                      <a:pt x="188" y="0"/>
                    </a:lnTo>
                    <a:lnTo>
                      <a:pt x="188"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2" name="Freeform 46"/>
              <p:cNvSpPr>
                <a:spLocks/>
              </p:cNvSpPr>
              <p:nvPr/>
            </p:nvSpPr>
            <p:spPr bwMode="auto">
              <a:xfrm>
                <a:off x="2979" y="1334"/>
                <a:ext cx="169" cy="20"/>
              </a:xfrm>
              <a:custGeom>
                <a:avLst/>
                <a:gdLst>
                  <a:gd name="T0" fmla="*/ 131 w 169"/>
                  <a:gd name="T1" fmla="*/ 2 h 20"/>
                  <a:gd name="T2" fmla="*/ 133 w 169"/>
                  <a:gd name="T3" fmla="*/ 0 h 20"/>
                  <a:gd name="T4" fmla="*/ 138 w 169"/>
                  <a:gd name="T5" fmla="*/ 0 h 20"/>
                  <a:gd name="T6" fmla="*/ 142 w 169"/>
                  <a:gd name="T7" fmla="*/ 0 h 20"/>
                  <a:gd name="T8" fmla="*/ 149 w 169"/>
                  <a:gd name="T9" fmla="*/ 0 h 20"/>
                  <a:gd name="T10" fmla="*/ 153 w 169"/>
                  <a:gd name="T11" fmla="*/ 0 h 20"/>
                  <a:gd name="T12" fmla="*/ 158 w 169"/>
                  <a:gd name="T13" fmla="*/ 0 h 20"/>
                  <a:gd name="T14" fmla="*/ 162 w 169"/>
                  <a:gd name="T15" fmla="*/ 0 h 20"/>
                  <a:gd name="T16" fmla="*/ 167 w 169"/>
                  <a:gd name="T17" fmla="*/ 2 h 20"/>
                  <a:gd name="T18" fmla="*/ 169 w 169"/>
                  <a:gd name="T19" fmla="*/ 2 h 20"/>
                  <a:gd name="T20" fmla="*/ 167 w 169"/>
                  <a:gd name="T21" fmla="*/ 9 h 20"/>
                  <a:gd name="T22" fmla="*/ 160 w 169"/>
                  <a:gd name="T23" fmla="*/ 11 h 20"/>
                  <a:gd name="T24" fmla="*/ 153 w 169"/>
                  <a:gd name="T25" fmla="*/ 13 h 20"/>
                  <a:gd name="T26" fmla="*/ 144 w 169"/>
                  <a:gd name="T27" fmla="*/ 13 h 20"/>
                  <a:gd name="T28" fmla="*/ 138 w 169"/>
                  <a:gd name="T29" fmla="*/ 13 h 20"/>
                  <a:gd name="T30" fmla="*/ 129 w 169"/>
                  <a:gd name="T31" fmla="*/ 13 h 20"/>
                  <a:gd name="T32" fmla="*/ 120 w 169"/>
                  <a:gd name="T33" fmla="*/ 13 h 20"/>
                  <a:gd name="T34" fmla="*/ 113 w 169"/>
                  <a:gd name="T35" fmla="*/ 13 h 20"/>
                  <a:gd name="T36" fmla="*/ 107 w 169"/>
                  <a:gd name="T37" fmla="*/ 15 h 20"/>
                  <a:gd name="T38" fmla="*/ 93 w 169"/>
                  <a:gd name="T39" fmla="*/ 15 h 20"/>
                  <a:gd name="T40" fmla="*/ 82 w 169"/>
                  <a:gd name="T41" fmla="*/ 15 h 20"/>
                  <a:gd name="T42" fmla="*/ 69 w 169"/>
                  <a:gd name="T43" fmla="*/ 15 h 20"/>
                  <a:gd name="T44" fmla="*/ 58 w 169"/>
                  <a:gd name="T45" fmla="*/ 18 h 20"/>
                  <a:gd name="T46" fmla="*/ 45 w 169"/>
                  <a:gd name="T47" fmla="*/ 18 h 20"/>
                  <a:gd name="T48" fmla="*/ 31 w 169"/>
                  <a:gd name="T49" fmla="*/ 18 h 20"/>
                  <a:gd name="T50" fmla="*/ 18 w 169"/>
                  <a:gd name="T51" fmla="*/ 18 h 20"/>
                  <a:gd name="T52" fmla="*/ 7 w 169"/>
                  <a:gd name="T53" fmla="*/ 20 h 20"/>
                  <a:gd name="T54" fmla="*/ 0 w 169"/>
                  <a:gd name="T55" fmla="*/ 15 h 20"/>
                  <a:gd name="T56" fmla="*/ 5 w 169"/>
                  <a:gd name="T57" fmla="*/ 7 h 20"/>
                  <a:gd name="T58" fmla="*/ 11 w 169"/>
                  <a:gd name="T59" fmla="*/ 4 h 20"/>
                  <a:gd name="T60" fmla="*/ 18 w 169"/>
                  <a:gd name="T61" fmla="*/ 4 h 20"/>
                  <a:gd name="T62" fmla="*/ 27 w 169"/>
                  <a:gd name="T63" fmla="*/ 4 h 20"/>
                  <a:gd name="T64" fmla="*/ 34 w 169"/>
                  <a:gd name="T65" fmla="*/ 4 h 20"/>
                  <a:gd name="T66" fmla="*/ 42 w 169"/>
                  <a:gd name="T67" fmla="*/ 4 h 20"/>
                  <a:gd name="T68" fmla="*/ 51 w 169"/>
                  <a:gd name="T69" fmla="*/ 4 h 20"/>
                  <a:gd name="T70" fmla="*/ 58 w 169"/>
                  <a:gd name="T71" fmla="*/ 4 h 20"/>
                  <a:gd name="T72" fmla="*/ 67 w 169"/>
                  <a:gd name="T73" fmla="*/ 4 h 20"/>
                  <a:gd name="T74" fmla="*/ 74 w 169"/>
                  <a:gd name="T75" fmla="*/ 2 h 20"/>
                  <a:gd name="T76" fmla="*/ 82 w 169"/>
                  <a:gd name="T77" fmla="*/ 2 h 20"/>
                  <a:gd name="T78" fmla="*/ 89 w 169"/>
                  <a:gd name="T79" fmla="*/ 2 h 20"/>
                  <a:gd name="T80" fmla="*/ 98 w 169"/>
                  <a:gd name="T81" fmla="*/ 2 h 20"/>
                  <a:gd name="T82" fmla="*/ 107 w 169"/>
                  <a:gd name="T83" fmla="*/ 2 h 20"/>
                  <a:gd name="T84" fmla="*/ 113 w 169"/>
                  <a:gd name="T85" fmla="*/ 2 h 20"/>
                  <a:gd name="T86" fmla="*/ 122 w 169"/>
                  <a:gd name="T87" fmla="*/ 2 h 20"/>
                  <a:gd name="T88" fmla="*/ 131 w 169"/>
                  <a:gd name="T89" fmla="*/ 2 h 20"/>
                  <a:gd name="T90" fmla="*/ 131 w 169"/>
                  <a:gd name="T9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 h="20">
                    <a:moveTo>
                      <a:pt x="131" y="2"/>
                    </a:moveTo>
                    <a:lnTo>
                      <a:pt x="133" y="0"/>
                    </a:lnTo>
                    <a:lnTo>
                      <a:pt x="138" y="0"/>
                    </a:lnTo>
                    <a:lnTo>
                      <a:pt x="142" y="0"/>
                    </a:lnTo>
                    <a:lnTo>
                      <a:pt x="149" y="0"/>
                    </a:lnTo>
                    <a:lnTo>
                      <a:pt x="153" y="0"/>
                    </a:lnTo>
                    <a:lnTo>
                      <a:pt x="158" y="0"/>
                    </a:lnTo>
                    <a:lnTo>
                      <a:pt x="162" y="0"/>
                    </a:lnTo>
                    <a:lnTo>
                      <a:pt x="167" y="2"/>
                    </a:lnTo>
                    <a:lnTo>
                      <a:pt x="169" y="2"/>
                    </a:lnTo>
                    <a:lnTo>
                      <a:pt x="167" y="9"/>
                    </a:lnTo>
                    <a:lnTo>
                      <a:pt x="160" y="11"/>
                    </a:lnTo>
                    <a:lnTo>
                      <a:pt x="153" y="13"/>
                    </a:lnTo>
                    <a:lnTo>
                      <a:pt x="144" y="13"/>
                    </a:lnTo>
                    <a:lnTo>
                      <a:pt x="138" y="13"/>
                    </a:lnTo>
                    <a:lnTo>
                      <a:pt x="129" y="13"/>
                    </a:lnTo>
                    <a:lnTo>
                      <a:pt x="120" y="13"/>
                    </a:lnTo>
                    <a:lnTo>
                      <a:pt x="113" y="13"/>
                    </a:lnTo>
                    <a:lnTo>
                      <a:pt x="107" y="15"/>
                    </a:lnTo>
                    <a:lnTo>
                      <a:pt x="93" y="15"/>
                    </a:lnTo>
                    <a:lnTo>
                      <a:pt x="82" y="15"/>
                    </a:lnTo>
                    <a:lnTo>
                      <a:pt x="69" y="15"/>
                    </a:lnTo>
                    <a:lnTo>
                      <a:pt x="58" y="18"/>
                    </a:lnTo>
                    <a:lnTo>
                      <a:pt x="45" y="18"/>
                    </a:lnTo>
                    <a:lnTo>
                      <a:pt x="31" y="18"/>
                    </a:lnTo>
                    <a:lnTo>
                      <a:pt x="18" y="18"/>
                    </a:lnTo>
                    <a:lnTo>
                      <a:pt x="7" y="20"/>
                    </a:lnTo>
                    <a:lnTo>
                      <a:pt x="0" y="15"/>
                    </a:lnTo>
                    <a:lnTo>
                      <a:pt x="5" y="7"/>
                    </a:lnTo>
                    <a:lnTo>
                      <a:pt x="11" y="4"/>
                    </a:lnTo>
                    <a:lnTo>
                      <a:pt x="18" y="4"/>
                    </a:lnTo>
                    <a:lnTo>
                      <a:pt x="27" y="4"/>
                    </a:lnTo>
                    <a:lnTo>
                      <a:pt x="34" y="4"/>
                    </a:lnTo>
                    <a:lnTo>
                      <a:pt x="42" y="4"/>
                    </a:lnTo>
                    <a:lnTo>
                      <a:pt x="51" y="4"/>
                    </a:lnTo>
                    <a:lnTo>
                      <a:pt x="58" y="4"/>
                    </a:lnTo>
                    <a:lnTo>
                      <a:pt x="67" y="4"/>
                    </a:lnTo>
                    <a:lnTo>
                      <a:pt x="74" y="2"/>
                    </a:lnTo>
                    <a:lnTo>
                      <a:pt x="82" y="2"/>
                    </a:lnTo>
                    <a:lnTo>
                      <a:pt x="89" y="2"/>
                    </a:lnTo>
                    <a:lnTo>
                      <a:pt x="98" y="2"/>
                    </a:lnTo>
                    <a:lnTo>
                      <a:pt x="107" y="2"/>
                    </a:lnTo>
                    <a:lnTo>
                      <a:pt x="113" y="2"/>
                    </a:lnTo>
                    <a:lnTo>
                      <a:pt x="122" y="2"/>
                    </a:lnTo>
                    <a:lnTo>
                      <a:pt x="131" y="2"/>
                    </a:lnTo>
                    <a:lnTo>
                      <a:pt x="131"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3" name="Freeform 47"/>
              <p:cNvSpPr>
                <a:spLocks/>
              </p:cNvSpPr>
              <p:nvPr/>
            </p:nvSpPr>
            <p:spPr bwMode="auto">
              <a:xfrm>
                <a:off x="2804" y="802"/>
                <a:ext cx="209" cy="20"/>
              </a:xfrm>
              <a:custGeom>
                <a:avLst/>
                <a:gdLst>
                  <a:gd name="T0" fmla="*/ 131 w 209"/>
                  <a:gd name="T1" fmla="*/ 5 h 20"/>
                  <a:gd name="T2" fmla="*/ 138 w 209"/>
                  <a:gd name="T3" fmla="*/ 2 h 20"/>
                  <a:gd name="T4" fmla="*/ 147 w 209"/>
                  <a:gd name="T5" fmla="*/ 2 h 20"/>
                  <a:gd name="T6" fmla="*/ 153 w 209"/>
                  <a:gd name="T7" fmla="*/ 2 h 20"/>
                  <a:gd name="T8" fmla="*/ 164 w 209"/>
                  <a:gd name="T9" fmla="*/ 2 h 20"/>
                  <a:gd name="T10" fmla="*/ 171 w 209"/>
                  <a:gd name="T11" fmla="*/ 0 h 20"/>
                  <a:gd name="T12" fmla="*/ 180 w 209"/>
                  <a:gd name="T13" fmla="*/ 0 h 20"/>
                  <a:gd name="T14" fmla="*/ 189 w 209"/>
                  <a:gd name="T15" fmla="*/ 0 h 20"/>
                  <a:gd name="T16" fmla="*/ 195 w 209"/>
                  <a:gd name="T17" fmla="*/ 2 h 20"/>
                  <a:gd name="T18" fmla="*/ 202 w 209"/>
                  <a:gd name="T19" fmla="*/ 2 h 20"/>
                  <a:gd name="T20" fmla="*/ 206 w 209"/>
                  <a:gd name="T21" fmla="*/ 5 h 20"/>
                  <a:gd name="T22" fmla="*/ 209 w 209"/>
                  <a:gd name="T23" fmla="*/ 9 h 20"/>
                  <a:gd name="T24" fmla="*/ 204 w 209"/>
                  <a:gd name="T25" fmla="*/ 13 h 20"/>
                  <a:gd name="T26" fmla="*/ 189 w 209"/>
                  <a:gd name="T27" fmla="*/ 13 h 20"/>
                  <a:gd name="T28" fmla="*/ 173 w 209"/>
                  <a:gd name="T29" fmla="*/ 16 h 20"/>
                  <a:gd name="T30" fmla="*/ 153 w 209"/>
                  <a:gd name="T31" fmla="*/ 16 h 20"/>
                  <a:gd name="T32" fmla="*/ 135 w 209"/>
                  <a:gd name="T33" fmla="*/ 18 h 20"/>
                  <a:gd name="T34" fmla="*/ 118 w 209"/>
                  <a:gd name="T35" fmla="*/ 18 h 20"/>
                  <a:gd name="T36" fmla="*/ 100 w 209"/>
                  <a:gd name="T37" fmla="*/ 18 h 20"/>
                  <a:gd name="T38" fmla="*/ 82 w 209"/>
                  <a:gd name="T39" fmla="*/ 18 h 20"/>
                  <a:gd name="T40" fmla="*/ 65 w 209"/>
                  <a:gd name="T41" fmla="*/ 20 h 20"/>
                  <a:gd name="T42" fmla="*/ 58 w 209"/>
                  <a:gd name="T43" fmla="*/ 20 h 20"/>
                  <a:gd name="T44" fmla="*/ 51 w 209"/>
                  <a:gd name="T45" fmla="*/ 20 h 20"/>
                  <a:gd name="T46" fmla="*/ 42 w 209"/>
                  <a:gd name="T47" fmla="*/ 20 h 20"/>
                  <a:gd name="T48" fmla="*/ 36 w 209"/>
                  <a:gd name="T49" fmla="*/ 20 h 20"/>
                  <a:gd name="T50" fmla="*/ 29 w 209"/>
                  <a:gd name="T51" fmla="*/ 18 h 20"/>
                  <a:gd name="T52" fmla="*/ 20 w 209"/>
                  <a:gd name="T53" fmla="*/ 18 h 20"/>
                  <a:gd name="T54" fmla="*/ 11 w 209"/>
                  <a:gd name="T55" fmla="*/ 18 h 20"/>
                  <a:gd name="T56" fmla="*/ 7 w 209"/>
                  <a:gd name="T57" fmla="*/ 20 h 20"/>
                  <a:gd name="T58" fmla="*/ 0 w 209"/>
                  <a:gd name="T59" fmla="*/ 16 h 20"/>
                  <a:gd name="T60" fmla="*/ 0 w 209"/>
                  <a:gd name="T61" fmla="*/ 11 h 20"/>
                  <a:gd name="T62" fmla="*/ 0 w 209"/>
                  <a:gd name="T63" fmla="*/ 9 h 20"/>
                  <a:gd name="T64" fmla="*/ 5 w 209"/>
                  <a:gd name="T65" fmla="*/ 7 h 20"/>
                  <a:gd name="T66" fmla="*/ 11 w 209"/>
                  <a:gd name="T67" fmla="*/ 5 h 20"/>
                  <a:gd name="T68" fmla="*/ 22 w 209"/>
                  <a:gd name="T69" fmla="*/ 5 h 20"/>
                  <a:gd name="T70" fmla="*/ 34 w 209"/>
                  <a:gd name="T71" fmla="*/ 5 h 20"/>
                  <a:gd name="T72" fmla="*/ 45 w 209"/>
                  <a:gd name="T73" fmla="*/ 5 h 20"/>
                  <a:gd name="T74" fmla="*/ 53 w 209"/>
                  <a:gd name="T75" fmla="*/ 5 h 20"/>
                  <a:gd name="T76" fmla="*/ 65 w 209"/>
                  <a:gd name="T77" fmla="*/ 5 h 20"/>
                  <a:gd name="T78" fmla="*/ 73 w 209"/>
                  <a:gd name="T79" fmla="*/ 5 h 20"/>
                  <a:gd name="T80" fmla="*/ 82 w 209"/>
                  <a:gd name="T81" fmla="*/ 5 h 20"/>
                  <a:gd name="T82" fmla="*/ 89 w 209"/>
                  <a:gd name="T83" fmla="*/ 5 h 20"/>
                  <a:gd name="T84" fmla="*/ 96 w 209"/>
                  <a:gd name="T85" fmla="*/ 5 h 20"/>
                  <a:gd name="T86" fmla="*/ 102 w 209"/>
                  <a:gd name="T87" fmla="*/ 5 h 20"/>
                  <a:gd name="T88" fmla="*/ 107 w 209"/>
                  <a:gd name="T89" fmla="*/ 5 h 20"/>
                  <a:gd name="T90" fmla="*/ 113 w 209"/>
                  <a:gd name="T91" fmla="*/ 5 h 20"/>
                  <a:gd name="T92" fmla="*/ 120 w 209"/>
                  <a:gd name="T93" fmla="*/ 5 h 20"/>
                  <a:gd name="T94" fmla="*/ 124 w 209"/>
                  <a:gd name="T95" fmla="*/ 5 h 20"/>
                  <a:gd name="T96" fmla="*/ 131 w 209"/>
                  <a:gd name="T97" fmla="*/ 5 h 20"/>
                  <a:gd name="T98" fmla="*/ 131 w 209"/>
                  <a:gd name="T9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20">
                    <a:moveTo>
                      <a:pt x="131" y="5"/>
                    </a:moveTo>
                    <a:lnTo>
                      <a:pt x="138" y="2"/>
                    </a:lnTo>
                    <a:lnTo>
                      <a:pt x="147" y="2"/>
                    </a:lnTo>
                    <a:lnTo>
                      <a:pt x="153" y="2"/>
                    </a:lnTo>
                    <a:lnTo>
                      <a:pt x="164" y="2"/>
                    </a:lnTo>
                    <a:lnTo>
                      <a:pt x="171" y="0"/>
                    </a:lnTo>
                    <a:lnTo>
                      <a:pt x="180" y="0"/>
                    </a:lnTo>
                    <a:lnTo>
                      <a:pt x="189" y="0"/>
                    </a:lnTo>
                    <a:lnTo>
                      <a:pt x="195" y="2"/>
                    </a:lnTo>
                    <a:lnTo>
                      <a:pt x="202" y="2"/>
                    </a:lnTo>
                    <a:lnTo>
                      <a:pt x="206" y="5"/>
                    </a:lnTo>
                    <a:lnTo>
                      <a:pt x="209" y="9"/>
                    </a:lnTo>
                    <a:lnTo>
                      <a:pt x="204" y="13"/>
                    </a:lnTo>
                    <a:lnTo>
                      <a:pt x="189" y="13"/>
                    </a:lnTo>
                    <a:lnTo>
                      <a:pt x="173" y="16"/>
                    </a:lnTo>
                    <a:lnTo>
                      <a:pt x="153" y="16"/>
                    </a:lnTo>
                    <a:lnTo>
                      <a:pt x="135" y="18"/>
                    </a:lnTo>
                    <a:lnTo>
                      <a:pt x="118" y="18"/>
                    </a:lnTo>
                    <a:lnTo>
                      <a:pt x="100" y="18"/>
                    </a:lnTo>
                    <a:lnTo>
                      <a:pt x="82" y="18"/>
                    </a:lnTo>
                    <a:lnTo>
                      <a:pt x="65" y="20"/>
                    </a:lnTo>
                    <a:lnTo>
                      <a:pt x="58" y="20"/>
                    </a:lnTo>
                    <a:lnTo>
                      <a:pt x="51" y="20"/>
                    </a:lnTo>
                    <a:lnTo>
                      <a:pt x="42" y="20"/>
                    </a:lnTo>
                    <a:lnTo>
                      <a:pt x="36" y="20"/>
                    </a:lnTo>
                    <a:lnTo>
                      <a:pt x="29" y="18"/>
                    </a:lnTo>
                    <a:lnTo>
                      <a:pt x="20" y="18"/>
                    </a:lnTo>
                    <a:lnTo>
                      <a:pt x="11" y="18"/>
                    </a:lnTo>
                    <a:lnTo>
                      <a:pt x="7" y="20"/>
                    </a:lnTo>
                    <a:lnTo>
                      <a:pt x="0" y="16"/>
                    </a:lnTo>
                    <a:lnTo>
                      <a:pt x="0" y="11"/>
                    </a:lnTo>
                    <a:lnTo>
                      <a:pt x="0" y="9"/>
                    </a:lnTo>
                    <a:lnTo>
                      <a:pt x="5" y="7"/>
                    </a:lnTo>
                    <a:lnTo>
                      <a:pt x="11" y="5"/>
                    </a:lnTo>
                    <a:lnTo>
                      <a:pt x="22" y="5"/>
                    </a:lnTo>
                    <a:lnTo>
                      <a:pt x="34" y="5"/>
                    </a:lnTo>
                    <a:lnTo>
                      <a:pt x="45" y="5"/>
                    </a:lnTo>
                    <a:lnTo>
                      <a:pt x="53" y="5"/>
                    </a:lnTo>
                    <a:lnTo>
                      <a:pt x="65" y="5"/>
                    </a:lnTo>
                    <a:lnTo>
                      <a:pt x="73" y="5"/>
                    </a:lnTo>
                    <a:lnTo>
                      <a:pt x="82" y="5"/>
                    </a:lnTo>
                    <a:lnTo>
                      <a:pt x="89" y="5"/>
                    </a:lnTo>
                    <a:lnTo>
                      <a:pt x="96" y="5"/>
                    </a:lnTo>
                    <a:lnTo>
                      <a:pt x="102" y="5"/>
                    </a:lnTo>
                    <a:lnTo>
                      <a:pt x="107" y="5"/>
                    </a:lnTo>
                    <a:lnTo>
                      <a:pt x="113" y="5"/>
                    </a:lnTo>
                    <a:lnTo>
                      <a:pt x="120" y="5"/>
                    </a:lnTo>
                    <a:lnTo>
                      <a:pt x="124" y="5"/>
                    </a:lnTo>
                    <a:lnTo>
                      <a:pt x="131" y="5"/>
                    </a:lnTo>
                    <a:lnTo>
                      <a:pt x="131" y="5"/>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4" name="Freeform 48"/>
              <p:cNvSpPr>
                <a:spLocks/>
              </p:cNvSpPr>
              <p:nvPr/>
            </p:nvSpPr>
            <p:spPr bwMode="auto">
              <a:xfrm>
                <a:off x="2680" y="1376"/>
                <a:ext cx="483" cy="18"/>
              </a:xfrm>
              <a:custGeom>
                <a:avLst/>
                <a:gdLst>
                  <a:gd name="T0" fmla="*/ 304 w 483"/>
                  <a:gd name="T1" fmla="*/ 2 h 18"/>
                  <a:gd name="T2" fmla="*/ 319 w 483"/>
                  <a:gd name="T3" fmla="*/ 0 h 18"/>
                  <a:gd name="T4" fmla="*/ 337 w 483"/>
                  <a:gd name="T5" fmla="*/ 0 h 18"/>
                  <a:gd name="T6" fmla="*/ 359 w 483"/>
                  <a:gd name="T7" fmla="*/ 0 h 18"/>
                  <a:gd name="T8" fmla="*/ 379 w 483"/>
                  <a:gd name="T9" fmla="*/ 0 h 18"/>
                  <a:gd name="T10" fmla="*/ 399 w 483"/>
                  <a:gd name="T11" fmla="*/ 0 h 18"/>
                  <a:gd name="T12" fmla="*/ 419 w 483"/>
                  <a:gd name="T13" fmla="*/ 0 h 18"/>
                  <a:gd name="T14" fmla="*/ 437 w 483"/>
                  <a:gd name="T15" fmla="*/ 0 h 18"/>
                  <a:gd name="T16" fmla="*/ 452 w 483"/>
                  <a:gd name="T17" fmla="*/ 2 h 18"/>
                  <a:gd name="T18" fmla="*/ 461 w 483"/>
                  <a:gd name="T19" fmla="*/ 2 h 18"/>
                  <a:gd name="T20" fmla="*/ 470 w 483"/>
                  <a:gd name="T21" fmla="*/ 2 h 18"/>
                  <a:gd name="T22" fmla="*/ 477 w 483"/>
                  <a:gd name="T23" fmla="*/ 2 h 18"/>
                  <a:gd name="T24" fmla="*/ 481 w 483"/>
                  <a:gd name="T25" fmla="*/ 4 h 18"/>
                  <a:gd name="T26" fmla="*/ 483 w 483"/>
                  <a:gd name="T27" fmla="*/ 4 h 18"/>
                  <a:gd name="T28" fmla="*/ 483 w 483"/>
                  <a:gd name="T29" fmla="*/ 7 h 18"/>
                  <a:gd name="T30" fmla="*/ 481 w 483"/>
                  <a:gd name="T31" fmla="*/ 9 h 18"/>
                  <a:gd name="T32" fmla="*/ 477 w 483"/>
                  <a:gd name="T33" fmla="*/ 13 h 18"/>
                  <a:gd name="T34" fmla="*/ 439 w 483"/>
                  <a:gd name="T35" fmla="*/ 13 h 18"/>
                  <a:gd name="T36" fmla="*/ 399 w 483"/>
                  <a:gd name="T37" fmla="*/ 13 h 18"/>
                  <a:gd name="T38" fmla="*/ 359 w 483"/>
                  <a:gd name="T39" fmla="*/ 13 h 18"/>
                  <a:gd name="T40" fmla="*/ 319 w 483"/>
                  <a:gd name="T41" fmla="*/ 15 h 18"/>
                  <a:gd name="T42" fmla="*/ 277 w 483"/>
                  <a:gd name="T43" fmla="*/ 15 h 18"/>
                  <a:gd name="T44" fmla="*/ 235 w 483"/>
                  <a:gd name="T45" fmla="*/ 15 h 18"/>
                  <a:gd name="T46" fmla="*/ 195 w 483"/>
                  <a:gd name="T47" fmla="*/ 15 h 18"/>
                  <a:gd name="T48" fmla="*/ 153 w 483"/>
                  <a:gd name="T49" fmla="*/ 18 h 18"/>
                  <a:gd name="T50" fmla="*/ 138 w 483"/>
                  <a:gd name="T51" fmla="*/ 18 h 18"/>
                  <a:gd name="T52" fmla="*/ 122 w 483"/>
                  <a:gd name="T53" fmla="*/ 18 h 18"/>
                  <a:gd name="T54" fmla="*/ 104 w 483"/>
                  <a:gd name="T55" fmla="*/ 18 h 18"/>
                  <a:gd name="T56" fmla="*/ 87 w 483"/>
                  <a:gd name="T57" fmla="*/ 18 h 18"/>
                  <a:gd name="T58" fmla="*/ 69 w 483"/>
                  <a:gd name="T59" fmla="*/ 18 h 18"/>
                  <a:gd name="T60" fmla="*/ 51 w 483"/>
                  <a:gd name="T61" fmla="*/ 18 h 18"/>
                  <a:gd name="T62" fmla="*/ 33 w 483"/>
                  <a:gd name="T63" fmla="*/ 18 h 18"/>
                  <a:gd name="T64" fmla="*/ 22 w 483"/>
                  <a:gd name="T65" fmla="*/ 18 h 18"/>
                  <a:gd name="T66" fmla="*/ 13 w 483"/>
                  <a:gd name="T67" fmla="*/ 15 h 18"/>
                  <a:gd name="T68" fmla="*/ 7 w 483"/>
                  <a:gd name="T69" fmla="*/ 13 h 18"/>
                  <a:gd name="T70" fmla="*/ 5 w 483"/>
                  <a:gd name="T71" fmla="*/ 13 h 18"/>
                  <a:gd name="T72" fmla="*/ 2 w 483"/>
                  <a:gd name="T73" fmla="*/ 11 h 18"/>
                  <a:gd name="T74" fmla="*/ 0 w 483"/>
                  <a:gd name="T75" fmla="*/ 9 h 18"/>
                  <a:gd name="T76" fmla="*/ 2 w 483"/>
                  <a:gd name="T77" fmla="*/ 7 h 18"/>
                  <a:gd name="T78" fmla="*/ 5 w 483"/>
                  <a:gd name="T79" fmla="*/ 4 h 18"/>
                  <a:gd name="T80" fmla="*/ 11 w 483"/>
                  <a:gd name="T81" fmla="*/ 4 h 18"/>
                  <a:gd name="T82" fmla="*/ 31 w 483"/>
                  <a:gd name="T83" fmla="*/ 4 h 18"/>
                  <a:gd name="T84" fmla="*/ 56 w 483"/>
                  <a:gd name="T85" fmla="*/ 4 h 18"/>
                  <a:gd name="T86" fmla="*/ 80 w 483"/>
                  <a:gd name="T87" fmla="*/ 4 h 18"/>
                  <a:gd name="T88" fmla="*/ 107 w 483"/>
                  <a:gd name="T89" fmla="*/ 4 h 18"/>
                  <a:gd name="T90" fmla="*/ 131 w 483"/>
                  <a:gd name="T91" fmla="*/ 4 h 18"/>
                  <a:gd name="T92" fmla="*/ 155 w 483"/>
                  <a:gd name="T93" fmla="*/ 4 h 18"/>
                  <a:gd name="T94" fmla="*/ 175 w 483"/>
                  <a:gd name="T95" fmla="*/ 4 h 18"/>
                  <a:gd name="T96" fmla="*/ 195 w 483"/>
                  <a:gd name="T97" fmla="*/ 4 h 18"/>
                  <a:gd name="T98" fmla="*/ 209 w 483"/>
                  <a:gd name="T99" fmla="*/ 4 h 18"/>
                  <a:gd name="T100" fmla="*/ 222 w 483"/>
                  <a:gd name="T101" fmla="*/ 4 h 18"/>
                  <a:gd name="T102" fmla="*/ 237 w 483"/>
                  <a:gd name="T103" fmla="*/ 2 h 18"/>
                  <a:gd name="T104" fmla="*/ 251 w 483"/>
                  <a:gd name="T105" fmla="*/ 2 h 18"/>
                  <a:gd name="T106" fmla="*/ 264 w 483"/>
                  <a:gd name="T107" fmla="*/ 2 h 18"/>
                  <a:gd name="T108" fmla="*/ 277 w 483"/>
                  <a:gd name="T109" fmla="*/ 2 h 18"/>
                  <a:gd name="T110" fmla="*/ 291 w 483"/>
                  <a:gd name="T111" fmla="*/ 2 h 18"/>
                  <a:gd name="T112" fmla="*/ 304 w 483"/>
                  <a:gd name="T113" fmla="*/ 2 h 18"/>
                  <a:gd name="T114" fmla="*/ 304 w 483"/>
                  <a:gd name="T11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3" h="18">
                    <a:moveTo>
                      <a:pt x="304" y="2"/>
                    </a:moveTo>
                    <a:lnTo>
                      <a:pt x="319" y="0"/>
                    </a:lnTo>
                    <a:lnTo>
                      <a:pt x="337" y="0"/>
                    </a:lnTo>
                    <a:lnTo>
                      <a:pt x="359" y="0"/>
                    </a:lnTo>
                    <a:lnTo>
                      <a:pt x="379" y="0"/>
                    </a:lnTo>
                    <a:lnTo>
                      <a:pt x="399" y="0"/>
                    </a:lnTo>
                    <a:lnTo>
                      <a:pt x="419" y="0"/>
                    </a:lnTo>
                    <a:lnTo>
                      <a:pt x="437" y="0"/>
                    </a:lnTo>
                    <a:lnTo>
                      <a:pt x="452" y="2"/>
                    </a:lnTo>
                    <a:lnTo>
                      <a:pt x="461" y="2"/>
                    </a:lnTo>
                    <a:lnTo>
                      <a:pt x="470" y="2"/>
                    </a:lnTo>
                    <a:lnTo>
                      <a:pt x="477" y="2"/>
                    </a:lnTo>
                    <a:lnTo>
                      <a:pt x="481" y="4"/>
                    </a:lnTo>
                    <a:lnTo>
                      <a:pt x="483" y="4"/>
                    </a:lnTo>
                    <a:lnTo>
                      <a:pt x="483" y="7"/>
                    </a:lnTo>
                    <a:lnTo>
                      <a:pt x="481" y="9"/>
                    </a:lnTo>
                    <a:lnTo>
                      <a:pt x="477" y="13"/>
                    </a:lnTo>
                    <a:lnTo>
                      <a:pt x="439" y="13"/>
                    </a:lnTo>
                    <a:lnTo>
                      <a:pt x="399" y="13"/>
                    </a:lnTo>
                    <a:lnTo>
                      <a:pt x="359" y="13"/>
                    </a:lnTo>
                    <a:lnTo>
                      <a:pt x="319" y="15"/>
                    </a:lnTo>
                    <a:lnTo>
                      <a:pt x="277" y="15"/>
                    </a:lnTo>
                    <a:lnTo>
                      <a:pt x="235" y="15"/>
                    </a:lnTo>
                    <a:lnTo>
                      <a:pt x="195" y="15"/>
                    </a:lnTo>
                    <a:lnTo>
                      <a:pt x="153" y="18"/>
                    </a:lnTo>
                    <a:lnTo>
                      <a:pt x="138" y="18"/>
                    </a:lnTo>
                    <a:lnTo>
                      <a:pt x="122" y="18"/>
                    </a:lnTo>
                    <a:lnTo>
                      <a:pt x="104" y="18"/>
                    </a:lnTo>
                    <a:lnTo>
                      <a:pt x="87" y="18"/>
                    </a:lnTo>
                    <a:lnTo>
                      <a:pt x="69" y="18"/>
                    </a:lnTo>
                    <a:lnTo>
                      <a:pt x="51" y="18"/>
                    </a:lnTo>
                    <a:lnTo>
                      <a:pt x="33" y="18"/>
                    </a:lnTo>
                    <a:lnTo>
                      <a:pt x="22" y="18"/>
                    </a:lnTo>
                    <a:lnTo>
                      <a:pt x="13" y="15"/>
                    </a:lnTo>
                    <a:lnTo>
                      <a:pt x="7" y="13"/>
                    </a:lnTo>
                    <a:lnTo>
                      <a:pt x="5" y="13"/>
                    </a:lnTo>
                    <a:lnTo>
                      <a:pt x="2" y="11"/>
                    </a:lnTo>
                    <a:lnTo>
                      <a:pt x="0" y="9"/>
                    </a:lnTo>
                    <a:lnTo>
                      <a:pt x="2" y="7"/>
                    </a:lnTo>
                    <a:lnTo>
                      <a:pt x="5" y="4"/>
                    </a:lnTo>
                    <a:lnTo>
                      <a:pt x="11" y="4"/>
                    </a:lnTo>
                    <a:lnTo>
                      <a:pt x="31" y="4"/>
                    </a:lnTo>
                    <a:lnTo>
                      <a:pt x="56" y="4"/>
                    </a:lnTo>
                    <a:lnTo>
                      <a:pt x="80" y="4"/>
                    </a:lnTo>
                    <a:lnTo>
                      <a:pt x="107" y="4"/>
                    </a:lnTo>
                    <a:lnTo>
                      <a:pt x="131" y="4"/>
                    </a:lnTo>
                    <a:lnTo>
                      <a:pt x="155" y="4"/>
                    </a:lnTo>
                    <a:lnTo>
                      <a:pt x="175" y="4"/>
                    </a:lnTo>
                    <a:lnTo>
                      <a:pt x="195" y="4"/>
                    </a:lnTo>
                    <a:lnTo>
                      <a:pt x="209" y="4"/>
                    </a:lnTo>
                    <a:lnTo>
                      <a:pt x="222" y="4"/>
                    </a:lnTo>
                    <a:lnTo>
                      <a:pt x="237" y="2"/>
                    </a:lnTo>
                    <a:lnTo>
                      <a:pt x="251" y="2"/>
                    </a:lnTo>
                    <a:lnTo>
                      <a:pt x="264" y="2"/>
                    </a:lnTo>
                    <a:lnTo>
                      <a:pt x="277" y="2"/>
                    </a:lnTo>
                    <a:lnTo>
                      <a:pt x="291" y="2"/>
                    </a:lnTo>
                    <a:lnTo>
                      <a:pt x="304" y="2"/>
                    </a:lnTo>
                    <a:lnTo>
                      <a:pt x="304"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5" name="Freeform 49"/>
              <p:cNvSpPr>
                <a:spLocks/>
              </p:cNvSpPr>
              <p:nvPr/>
            </p:nvSpPr>
            <p:spPr bwMode="auto">
              <a:xfrm>
                <a:off x="2669" y="1489"/>
                <a:ext cx="508" cy="22"/>
              </a:xfrm>
              <a:custGeom>
                <a:avLst/>
                <a:gdLst>
                  <a:gd name="T0" fmla="*/ 319 w 508"/>
                  <a:gd name="T1" fmla="*/ 2 h 22"/>
                  <a:gd name="T2" fmla="*/ 337 w 508"/>
                  <a:gd name="T3" fmla="*/ 2 h 22"/>
                  <a:gd name="T4" fmla="*/ 355 w 508"/>
                  <a:gd name="T5" fmla="*/ 2 h 22"/>
                  <a:gd name="T6" fmla="*/ 375 w 508"/>
                  <a:gd name="T7" fmla="*/ 0 h 22"/>
                  <a:gd name="T8" fmla="*/ 397 w 508"/>
                  <a:gd name="T9" fmla="*/ 0 h 22"/>
                  <a:gd name="T10" fmla="*/ 419 w 508"/>
                  <a:gd name="T11" fmla="*/ 0 h 22"/>
                  <a:gd name="T12" fmla="*/ 439 w 508"/>
                  <a:gd name="T13" fmla="*/ 0 h 22"/>
                  <a:gd name="T14" fmla="*/ 459 w 508"/>
                  <a:gd name="T15" fmla="*/ 0 h 22"/>
                  <a:gd name="T16" fmla="*/ 477 w 508"/>
                  <a:gd name="T17" fmla="*/ 0 h 22"/>
                  <a:gd name="T18" fmla="*/ 485 w 508"/>
                  <a:gd name="T19" fmla="*/ 0 h 22"/>
                  <a:gd name="T20" fmla="*/ 492 w 508"/>
                  <a:gd name="T21" fmla="*/ 2 h 22"/>
                  <a:gd name="T22" fmla="*/ 499 w 508"/>
                  <a:gd name="T23" fmla="*/ 2 h 22"/>
                  <a:gd name="T24" fmla="*/ 503 w 508"/>
                  <a:gd name="T25" fmla="*/ 4 h 22"/>
                  <a:gd name="T26" fmla="*/ 508 w 508"/>
                  <a:gd name="T27" fmla="*/ 7 h 22"/>
                  <a:gd name="T28" fmla="*/ 508 w 508"/>
                  <a:gd name="T29" fmla="*/ 7 h 22"/>
                  <a:gd name="T30" fmla="*/ 505 w 508"/>
                  <a:gd name="T31" fmla="*/ 11 h 22"/>
                  <a:gd name="T32" fmla="*/ 501 w 508"/>
                  <a:gd name="T33" fmla="*/ 13 h 22"/>
                  <a:gd name="T34" fmla="*/ 461 w 508"/>
                  <a:gd name="T35" fmla="*/ 15 h 22"/>
                  <a:gd name="T36" fmla="*/ 421 w 508"/>
                  <a:gd name="T37" fmla="*/ 18 h 22"/>
                  <a:gd name="T38" fmla="*/ 377 w 508"/>
                  <a:gd name="T39" fmla="*/ 18 h 22"/>
                  <a:gd name="T40" fmla="*/ 335 w 508"/>
                  <a:gd name="T41" fmla="*/ 18 h 22"/>
                  <a:gd name="T42" fmla="*/ 290 w 508"/>
                  <a:gd name="T43" fmla="*/ 18 h 22"/>
                  <a:gd name="T44" fmla="*/ 246 w 508"/>
                  <a:gd name="T45" fmla="*/ 18 h 22"/>
                  <a:gd name="T46" fmla="*/ 204 w 508"/>
                  <a:gd name="T47" fmla="*/ 18 h 22"/>
                  <a:gd name="T48" fmla="*/ 162 w 508"/>
                  <a:gd name="T49" fmla="*/ 22 h 22"/>
                  <a:gd name="T50" fmla="*/ 144 w 508"/>
                  <a:gd name="T51" fmla="*/ 22 h 22"/>
                  <a:gd name="T52" fmla="*/ 126 w 508"/>
                  <a:gd name="T53" fmla="*/ 22 h 22"/>
                  <a:gd name="T54" fmla="*/ 109 w 508"/>
                  <a:gd name="T55" fmla="*/ 20 h 22"/>
                  <a:gd name="T56" fmla="*/ 91 w 508"/>
                  <a:gd name="T57" fmla="*/ 20 h 22"/>
                  <a:gd name="T58" fmla="*/ 71 w 508"/>
                  <a:gd name="T59" fmla="*/ 20 h 22"/>
                  <a:gd name="T60" fmla="*/ 53 w 508"/>
                  <a:gd name="T61" fmla="*/ 20 h 22"/>
                  <a:gd name="T62" fmla="*/ 36 w 508"/>
                  <a:gd name="T63" fmla="*/ 20 h 22"/>
                  <a:gd name="T64" fmla="*/ 22 w 508"/>
                  <a:gd name="T65" fmla="*/ 20 h 22"/>
                  <a:gd name="T66" fmla="*/ 13 w 508"/>
                  <a:gd name="T67" fmla="*/ 18 h 22"/>
                  <a:gd name="T68" fmla="*/ 9 w 508"/>
                  <a:gd name="T69" fmla="*/ 15 h 22"/>
                  <a:gd name="T70" fmla="*/ 4 w 508"/>
                  <a:gd name="T71" fmla="*/ 13 h 22"/>
                  <a:gd name="T72" fmla="*/ 2 w 508"/>
                  <a:gd name="T73" fmla="*/ 11 h 22"/>
                  <a:gd name="T74" fmla="*/ 0 w 508"/>
                  <a:gd name="T75" fmla="*/ 9 h 22"/>
                  <a:gd name="T76" fmla="*/ 2 w 508"/>
                  <a:gd name="T77" fmla="*/ 7 h 22"/>
                  <a:gd name="T78" fmla="*/ 4 w 508"/>
                  <a:gd name="T79" fmla="*/ 7 h 22"/>
                  <a:gd name="T80" fmla="*/ 11 w 508"/>
                  <a:gd name="T81" fmla="*/ 7 h 22"/>
                  <a:gd name="T82" fmla="*/ 31 w 508"/>
                  <a:gd name="T83" fmla="*/ 2 h 22"/>
                  <a:gd name="T84" fmla="*/ 58 w 508"/>
                  <a:gd name="T85" fmla="*/ 2 h 22"/>
                  <a:gd name="T86" fmla="*/ 82 w 508"/>
                  <a:gd name="T87" fmla="*/ 2 h 22"/>
                  <a:gd name="T88" fmla="*/ 111 w 508"/>
                  <a:gd name="T89" fmla="*/ 4 h 22"/>
                  <a:gd name="T90" fmla="*/ 137 w 508"/>
                  <a:gd name="T91" fmla="*/ 4 h 22"/>
                  <a:gd name="T92" fmla="*/ 162 w 508"/>
                  <a:gd name="T93" fmla="*/ 4 h 22"/>
                  <a:gd name="T94" fmla="*/ 184 w 508"/>
                  <a:gd name="T95" fmla="*/ 4 h 22"/>
                  <a:gd name="T96" fmla="*/ 204 w 508"/>
                  <a:gd name="T97" fmla="*/ 7 h 22"/>
                  <a:gd name="T98" fmla="*/ 217 w 508"/>
                  <a:gd name="T99" fmla="*/ 4 h 22"/>
                  <a:gd name="T100" fmla="*/ 233 w 508"/>
                  <a:gd name="T101" fmla="*/ 4 h 22"/>
                  <a:gd name="T102" fmla="*/ 248 w 508"/>
                  <a:gd name="T103" fmla="*/ 2 h 22"/>
                  <a:gd name="T104" fmla="*/ 264 w 508"/>
                  <a:gd name="T105" fmla="*/ 2 h 22"/>
                  <a:gd name="T106" fmla="*/ 277 w 508"/>
                  <a:gd name="T107" fmla="*/ 2 h 22"/>
                  <a:gd name="T108" fmla="*/ 293 w 508"/>
                  <a:gd name="T109" fmla="*/ 2 h 22"/>
                  <a:gd name="T110" fmla="*/ 306 w 508"/>
                  <a:gd name="T111" fmla="*/ 2 h 22"/>
                  <a:gd name="T112" fmla="*/ 319 w 508"/>
                  <a:gd name="T113" fmla="*/ 2 h 22"/>
                  <a:gd name="T114" fmla="*/ 319 w 508"/>
                  <a:gd name="T11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8" h="22">
                    <a:moveTo>
                      <a:pt x="319" y="2"/>
                    </a:moveTo>
                    <a:lnTo>
                      <a:pt x="337" y="2"/>
                    </a:lnTo>
                    <a:lnTo>
                      <a:pt x="355" y="2"/>
                    </a:lnTo>
                    <a:lnTo>
                      <a:pt x="375" y="0"/>
                    </a:lnTo>
                    <a:lnTo>
                      <a:pt x="397" y="0"/>
                    </a:lnTo>
                    <a:lnTo>
                      <a:pt x="419" y="0"/>
                    </a:lnTo>
                    <a:lnTo>
                      <a:pt x="439" y="0"/>
                    </a:lnTo>
                    <a:lnTo>
                      <a:pt x="459" y="0"/>
                    </a:lnTo>
                    <a:lnTo>
                      <a:pt x="477" y="0"/>
                    </a:lnTo>
                    <a:lnTo>
                      <a:pt x="485" y="0"/>
                    </a:lnTo>
                    <a:lnTo>
                      <a:pt x="492" y="2"/>
                    </a:lnTo>
                    <a:lnTo>
                      <a:pt x="499" y="2"/>
                    </a:lnTo>
                    <a:lnTo>
                      <a:pt x="503" y="4"/>
                    </a:lnTo>
                    <a:lnTo>
                      <a:pt x="508" y="7"/>
                    </a:lnTo>
                    <a:lnTo>
                      <a:pt x="508" y="7"/>
                    </a:lnTo>
                    <a:lnTo>
                      <a:pt x="505" y="11"/>
                    </a:lnTo>
                    <a:lnTo>
                      <a:pt x="501" y="13"/>
                    </a:lnTo>
                    <a:lnTo>
                      <a:pt x="461" y="15"/>
                    </a:lnTo>
                    <a:lnTo>
                      <a:pt x="421" y="18"/>
                    </a:lnTo>
                    <a:lnTo>
                      <a:pt x="377" y="18"/>
                    </a:lnTo>
                    <a:lnTo>
                      <a:pt x="335" y="18"/>
                    </a:lnTo>
                    <a:lnTo>
                      <a:pt x="290" y="18"/>
                    </a:lnTo>
                    <a:lnTo>
                      <a:pt x="246" y="18"/>
                    </a:lnTo>
                    <a:lnTo>
                      <a:pt x="204" y="18"/>
                    </a:lnTo>
                    <a:lnTo>
                      <a:pt x="162" y="22"/>
                    </a:lnTo>
                    <a:lnTo>
                      <a:pt x="144" y="22"/>
                    </a:lnTo>
                    <a:lnTo>
                      <a:pt x="126" y="22"/>
                    </a:lnTo>
                    <a:lnTo>
                      <a:pt x="109" y="20"/>
                    </a:lnTo>
                    <a:lnTo>
                      <a:pt x="91" y="20"/>
                    </a:lnTo>
                    <a:lnTo>
                      <a:pt x="71" y="20"/>
                    </a:lnTo>
                    <a:lnTo>
                      <a:pt x="53" y="20"/>
                    </a:lnTo>
                    <a:lnTo>
                      <a:pt x="36" y="20"/>
                    </a:lnTo>
                    <a:lnTo>
                      <a:pt x="22" y="20"/>
                    </a:lnTo>
                    <a:lnTo>
                      <a:pt x="13" y="18"/>
                    </a:lnTo>
                    <a:lnTo>
                      <a:pt x="9" y="15"/>
                    </a:lnTo>
                    <a:lnTo>
                      <a:pt x="4" y="13"/>
                    </a:lnTo>
                    <a:lnTo>
                      <a:pt x="2" y="11"/>
                    </a:lnTo>
                    <a:lnTo>
                      <a:pt x="0" y="9"/>
                    </a:lnTo>
                    <a:lnTo>
                      <a:pt x="2" y="7"/>
                    </a:lnTo>
                    <a:lnTo>
                      <a:pt x="4" y="7"/>
                    </a:lnTo>
                    <a:lnTo>
                      <a:pt x="11" y="7"/>
                    </a:lnTo>
                    <a:lnTo>
                      <a:pt x="31" y="2"/>
                    </a:lnTo>
                    <a:lnTo>
                      <a:pt x="58" y="2"/>
                    </a:lnTo>
                    <a:lnTo>
                      <a:pt x="82" y="2"/>
                    </a:lnTo>
                    <a:lnTo>
                      <a:pt x="111" y="4"/>
                    </a:lnTo>
                    <a:lnTo>
                      <a:pt x="137" y="4"/>
                    </a:lnTo>
                    <a:lnTo>
                      <a:pt x="162" y="4"/>
                    </a:lnTo>
                    <a:lnTo>
                      <a:pt x="184" y="4"/>
                    </a:lnTo>
                    <a:lnTo>
                      <a:pt x="204" y="7"/>
                    </a:lnTo>
                    <a:lnTo>
                      <a:pt x="217" y="4"/>
                    </a:lnTo>
                    <a:lnTo>
                      <a:pt x="233" y="4"/>
                    </a:lnTo>
                    <a:lnTo>
                      <a:pt x="248" y="2"/>
                    </a:lnTo>
                    <a:lnTo>
                      <a:pt x="264" y="2"/>
                    </a:lnTo>
                    <a:lnTo>
                      <a:pt x="277" y="2"/>
                    </a:lnTo>
                    <a:lnTo>
                      <a:pt x="293" y="2"/>
                    </a:lnTo>
                    <a:lnTo>
                      <a:pt x="306" y="2"/>
                    </a:lnTo>
                    <a:lnTo>
                      <a:pt x="319" y="2"/>
                    </a:lnTo>
                    <a:lnTo>
                      <a:pt x="319"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6" name="Freeform 50"/>
              <p:cNvSpPr>
                <a:spLocks/>
              </p:cNvSpPr>
              <p:nvPr/>
            </p:nvSpPr>
            <p:spPr bwMode="auto">
              <a:xfrm>
                <a:off x="2724" y="1535"/>
                <a:ext cx="244" cy="23"/>
              </a:xfrm>
              <a:custGeom>
                <a:avLst/>
                <a:gdLst>
                  <a:gd name="T0" fmla="*/ 191 w 244"/>
                  <a:gd name="T1" fmla="*/ 3 h 23"/>
                  <a:gd name="T2" fmla="*/ 193 w 244"/>
                  <a:gd name="T3" fmla="*/ 0 h 23"/>
                  <a:gd name="T4" fmla="*/ 200 w 244"/>
                  <a:gd name="T5" fmla="*/ 0 h 23"/>
                  <a:gd name="T6" fmla="*/ 207 w 244"/>
                  <a:gd name="T7" fmla="*/ 0 h 23"/>
                  <a:gd name="T8" fmla="*/ 213 w 244"/>
                  <a:gd name="T9" fmla="*/ 0 h 23"/>
                  <a:gd name="T10" fmla="*/ 220 w 244"/>
                  <a:gd name="T11" fmla="*/ 0 h 23"/>
                  <a:gd name="T12" fmla="*/ 229 w 244"/>
                  <a:gd name="T13" fmla="*/ 0 h 23"/>
                  <a:gd name="T14" fmla="*/ 233 w 244"/>
                  <a:gd name="T15" fmla="*/ 0 h 23"/>
                  <a:gd name="T16" fmla="*/ 240 w 244"/>
                  <a:gd name="T17" fmla="*/ 3 h 23"/>
                  <a:gd name="T18" fmla="*/ 242 w 244"/>
                  <a:gd name="T19" fmla="*/ 3 h 23"/>
                  <a:gd name="T20" fmla="*/ 244 w 244"/>
                  <a:gd name="T21" fmla="*/ 5 h 23"/>
                  <a:gd name="T22" fmla="*/ 242 w 244"/>
                  <a:gd name="T23" fmla="*/ 7 h 23"/>
                  <a:gd name="T24" fmla="*/ 242 w 244"/>
                  <a:gd name="T25" fmla="*/ 12 h 23"/>
                  <a:gd name="T26" fmla="*/ 231 w 244"/>
                  <a:gd name="T27" fmla="*/ 14 h 23"/>
                  <a:gd name="T28" fmla="*/ 222 w 244"/>
                  <a:gd name="T29" fmla="*/ 14 h 23"/>
                  <a:gd name="T30" fmla="*/ 211 w 244"/>
                  <a:gd name="T31" fmla="*/ 16 h 23"/>
                  <a:gd name="T32" fmla="*/ 200 w 244"/>
                  <a:gd name="T33" fmla="*/ 16 h 23"/>
                  <a:gd name="T34" fmla="*/ 187 w 244"/>
                  <a:gd name="T35" fmla="*/ 16 h 23"/>
                  <a:gd name="T36" fmla="*/ 176 w 244"/>
                  <a:gd name="T37" fmla="*/ 16 h 23"/>
                  <a:gd name="T38" fmla="*/ 165 w 244"/>
                  <a:gd name="T39" fmla="*/ 16 h 23"/>
                  <a:gd name="T40" fmla="*/ 153 w 244"/>
                  <a:gd name="T41" fmla="*/ 18 h 23"/>
                  <a:gd name="T42" fmla="*/ 136 w 244"/>
                  <a:gd name="T43" fmla="*/ 18 h 23"/>
                  <a:gd name="T44" fmla="*/ 118 w 244"/>
                  <a:gd name="T45" fmla="*/ 18 h 23"/>
                  <a:gd name="T46" fmla="*/ 100 w 244"/>
                  <a:gd name="T47" fmla="*/ 18 h 23"/>
                  <a:gd name="T48" fmla="*/ 82 w 244"/>
                  <a:gd name="T49" fmla="*/ 18 h 23"/>
                  <a:gd name="T50" fmla="*/ 65 w 244"/>
                  <a:gd name="T51" fmla="*/ 18 h 23"/>
                  <a:gd name="T52" fmla="*/ 45 w 244"/>
                  <a:gd name="T53" fmla="*/ 18 h 23"/>
                  <a:gd name="T54" fmla="*/ 27 w 244"/>
                  <a:gd name="T55" fmla="*/ 20 h 23"/>
                  <a:gd name="T56" fmla="*/ 12 w 244"/>
                  <a:gd name="T57" fmla="*/ 23 h 23"/>
                  <a:gd name="T58" fmla="*/ 5 w 244"/>
                  <a:gd name="T59" fmla="*/ 20 h 23"/>
                  <a:gd name="T60" fmla="*/ 0 w 244"/>
                  <a:gd name="T61" fmla="*/ 16 h 23"/>
                  <a:gd name="T62" fmla="*/ 0 w 244"/>
                  <a:gd name="T63" fmla="*/ 12 h 23"/>
                  <a:gd name="T64" fmla="*/ 5 w 244"/>
                  <a:gd name="T65" fmla="*/ 9 h 23"/>
                  <a:gd name="T66" fmla="*/ 18 w 244"/>
                  <a:gd name="T67" fmla="*/ 7 h 23"/>
                  <a:gd name="T68" fmla="*/ 29 w 244"/>
                  <a:gd name="T69" fmla="*/ 7 h 23"/>
                  <a:gd name="T70" fmla="*/ 40 w 244"/>
                  <a:gd name="T71" fmla="*/ 7 h 23"/>
                  <a:gd name="T72" fmla="*/ 51 w 244"/>
                  <a:gd name="T73" fmla="*/ 7 h 23"/>
                  <a:gd name="T74" fmla="*/ 63 w 244"/>
                  <a:gd name="T75" fmla="*/ 7 h 23"/>
                  <a:gd name="T76" fmla="*/ 74 w 244"/>
                  <a:gd name="T77" fmla="*/ 7 h 23"/>
                  <a:gd name="T78" fmla="*/ 85 w 244"/>
                  <a:gd name="T79" fmla="*/ 7 h 23"/>
                  <a:gd name="T80" fmla="*/ 96 w 244"/>
                  <a:gd name="T81" fmla="*/ 7 h 23"/>
                  <a:gd name="T82" fmla="*/ 105 w 244"/>
                  <a:gd name="T83" fmla="*/ 5 h 23"/>
                  <a:gd name="T84" fmla="*/ 118 w 244"/>
                  <a:gd name="T85" fmla="*/ 5 h 23"/>
                  <a:gd name="T86" fmla="*/ 129 w 244"/>
                  <a:gd name="T87" fmla="*/ 5 h 23"/>
                  <a:gd name="T88" fmla="*/ 142 w 244"/>
                  <a:gd name="T89" fmla="*/ 5 h 23"/>
                  <a:gd name="T90" fmla="*/ 153 w 244"/>
                  <a:gd name="T91" fmla="*/ 3 h 23"/>
                  <a:gd name="T92" fmla="*/ 167 w 244"/>
                  <a:gd name="T93" fmla="*/ 3 h 23"/>
                  <a:gd name="T94" fmla="*/ 178 w 244"/>
                  <a:gd name="T95" fmla="*/ 3 h 23"/>
                  <a:gd name="T96" fmla="*/ 191 w 244"/>
                  <a:gd name="T97" fmla="*/ 3 h 23"/>
                  <a:gd name="T98" fmla="*/ 191 w 244"/>
                  <a:gd name="T9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4" h="23">
                    <a:moveTo>
                      <a:pt x="191" y="3"/>
                    </a:moveTo>
                    <a:lnTo>
                      <a:pt x="193" y="0"/>
                    </a:lnTo>
                    <a:lnTo>
                      <a:pt x="200" y="0"/>
                    </a:lnTo>
                    <a:lnTo>
                      <a:pt x="207" y="0"/>
                    </a:lnTo>
                    <a:lnTo>
                      <a:pt x="213" y="0"/>
                    </a:lnTo>
                    <a:lnTo>
                      <a:pt x="220" y="0"/>
                    </a:lnTo>
                    <a:lnTo>
                      <a:pt x="229" y="0"/>
                    </a:lnTo>
                    <a:lnTo>
                      <a:pt x="233" y="0"/>
                    </a:lnTo>
                    <a:lnTo>
                      <a:pt x="240" y="3"/>
                    </a:lnTo>
                    <a:lnTo>
                      <a:pt x="242" y="3"/>
                    </a:lnTo>
                    <a:lnTo>
                      <a:pt x="244" y="5"/>
                    </a:lnTo>
                    <a:lnTo>
                      <a:pt x="242" y="7"/>
                    </a:lnTo>
                    <a:lnTo>
                      <a:pt x="242" y="12"/>
                    </a:lnTo>
                    <a:lnTo>
                      <a:pt x="231" y="14"/>
                    </a:lnTo>
                    <a:lnTo>
                      <a:pt x="222" y="14"/>
                    </a:lnTo>
                    <a:lnTo>
                      <a:pt x="211" y="16"/>
                    </a:lnTo>
                    <a:lnTo>
                      <a:pt x="200" y="16"/>
                    </a:lnTo>
                    <a:lnTo>
                      <a:pt x="187" y="16"/>
                    </a:lnTo>
                    <a:lnTo>
                      <a:pt x="176" y="16"/>
                    </a:lnTo>
                    <a:lnTo>
                      <a:pt x="165" y="16"/>
                    </a:lnTo>
                    <a:lnTo>
                      <a:pt x="153" y="18"/>
                    </a:lnTo>
                    <a:lnTo>
                      <a:pt x="136" y="18"/>
                    </a:lnTo>
                    <a:lnTo>
                      <a:pt x="118" y="18"/>
                    </a:lnTo>
                    <a:lnTo>
                      <a:pt x="100" y="18"/>
                    </a:lnTo>
                    <a:lnTo>
                      <a:pt x="82" y="18"/>
                    </a:lnTo>
                    <a:lnTo>
                      <a:pt x="65" y="18"/>
                    </a:lnTo>
                    <a:lnTo>
                      <a:pt x="45" y="18"/>
                    </a:lnTo>
                    <a:lnTo>
                      <a:pt x="27" y="20"/>
                    </a:lnTo>
                    <a:lnTo>
                      <a:pt x="12" y="23"/>
                    </a:lnTo>
                    <a:lnTo>
                      <a:pt x="5" y="20"/>
                    </a:lnTo>
                    <a:lnTo>
                      <a:pt x="0" y="16"/>
                    </a:lnTo>
                    <a:lnTo>
                      <a:pt x="0" y="12"/>
                    </a:lnTo>
                    <a:lnTo>
                      <a:pt x="5" y="9"/>
                    </a:lnTo>
                    <a:lnTo>
                      <a:pt x="18" y="7"/>
                    </a:lnTo>
                    <a:lnTo>
                      <a:pt x="29" y="7"/>
                    </a:lnTo>
                    <a:lnTo>
                      <a:pt x="40" y="7"/>
                    </a:lnTo>
                    <a:lnTo>
                      <a:pt x="51" y="7"/>
                    </a:lnTo>
                    <a:lnTo>
                      <a:pt x="63" y="7"/>
                    </a:lnTo>
                    <a:lnTo>
                      <a:pt x="74" y="7"/>
                    </a:lnTo>
                    <a:lnTo>
                      <a:pt x="85" y="7"/>
                    </a:lnTo>
                    <a:lnTo>
                      <a:pt x="96" y="7"/>
                    </a:lnTo>
                    <a:lnTo>
                      <a:pt x="105" y="5"/>
                    </a:lnTo>
                    <a:lnTo>
                      <a:pt x="118" y="5"/>
                    </a:lnTo>
                    <a:lnTo>
                      <a:pt x="129" y="5"/>
                    </a:lnTo>
                    <a:lnTo>
                      <a:pt x="142" y="5"/>
                    </a:lnTo>
                    <a:lnTo>
                      <a:pt x="153" y="3"/>
                    </a:lnTo>
                    <a:lnTo>
                      <a:pt x="167" y="3"/>
                    </a:lnTo>
                    <a:lnTo>
                      <a:pt x="178" y="3"/>
                    </a:lnTo>
                    <a:lnTo>
                      <a:pt x="191" y="3"/>
                    </a:lnTo>
                    <a:lnTo>
                      <a:pt x="191" y="3"/>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7" name="Freeform 51"/>
              <p:cNvSpPr>
                <a:spLocks/>
              </p:cNvSpPr>
              <p:nvPr/>
            </p:nvSpPr>
            <p:spPr bwMode="auto">
              <a:xfrm>
                <a:off x="3017" y="1245"/>
                <a:ext cx="118" cy="20"/>
              </a:xfrm>
              <a:custGeom>
                <a:avLst/>
                <a:gdLst>
                  <a:gd name="T0" fmla="*/ 33 w 118"/>
                  <a:gd name="T1" fmla="*/ 2 h 20"/>
                  <a:gd name="T2" fmla="*/ 42 w 118"/>
                  <a:gd name="T3" fmla="*/ 2 h 20"/>
                  <a:gd name="T4" fmla="*/ 51 w 118"/>
                  <a:gd name="T5" fmla="*/ 0 h 20"/>
                  <a:gd name="T6" fmla="*/ 62 w 118"/>
                  <a:gd name="T7" fmla="*/ 0 h 20"/>
                  <a:gd name="T8" fmla="*/ 73 w 118"/>
                  <a:gd name="T9" fmla="*/ 0 h 20"/>
                  <a:gd name="T10" fmla="*/ 82 w 118"/>
                  <a:gd name="T11" fmla="*/ 0 h 20"/>
                  <a:gd name="T12" fmla="*/ 93 w 118"/>
                  <a:gd name="T13" fmla="*/ 0 h 20"/>
                  <a:gd name="T14" fmla="*/ 102 w 118"/>
                  <a:gd name="T15" fmla="*/ 0 h 20"/>
                  <a:gd name="T16" fmla="*/ 111 w 118"/>
                  <a:gd name="T17" fmla="*/ 0 h 20"/>
                  <a:gd name="T18" fmla="*/ 118 w 118"/>
                  <a:gd name="T19" fmla="*/ 5 h 20"/>
                  <a:gd name="T20" fmla="*/ 115 w 118"/>
                  <a:gd name="T21" fmla="*/ 11 h 20"/>
                  <a:gd name="T22" fmla="*/ 100 w 118"/>
                  <a:gd name="T23" fmla="*/ 14 h 20"/>
                  <a:gd name="T24" fmla="*/ 87 w 118"/>
                  <a:gd name="T25" fmla="*/ 16 h 20"/>
                  <a:gd name="T26" fmla="*/ 73 w 118"/>
                  <a:gd name="T27" fmla="*/ 16 h 20"/>
                  <a:gd name="T28" fmla="*/ 60 w 118"/>
                  <a:gd name="T29" fmla="*/ 16 h 20"/>
                  <a:gd name="T30" fmla="*/ 44 w 118"/>
                  <a:gd name="T31" fmla="*/ 16 h 20"/>
                  <a:gd name="T32" fmla="*/ 31 w 118"/>
                  <a:gd name="T33" fmla="*/ 16 h 20"/>
                  <a:gd name="T34" fmla="*/ 16 w 118"/>
                  <a:gd name="T35" fmla="*/ 18 h 20"/>
                  <a:gd name="T36" fmla="*/ 4 w 118"/>
                  <a:gd name="T37" fmla="*/ 20 h 20"/>
                  <a:gd name="T38" fmla="*/ 0 w 118"/>
                  <a:gd name="T39" fmla="*/ 14 h 20"/>
                  <a:gd name="T40" fmla="*/ 2 w 118"/>
                  <a:gd name="T41" fmla="*/ 9 h 20"/>
                  <a:gd name="T42" fmla="*/ 4 w 118"/>
                  <a:gd name="T43" fmla="*/ 7 h 20"/>
                  <a:gd name="T44" fmla="*/ 9 w 118"/>
                  <a:gd name="T45" fmla="*/ 5 h 20"/>
                  <a:gd name="T46" fmla="*/ 13 w 118"/>
                  <a:gd name="T47" fmla="*/ 2 h 20"/>
                  <a:gd name="T48" fmla="*/ 18 w 118"/>
                  <a:gd name="T49" fmla="*/ 2 h 20"/>
                  <a:gd name="T50" fmla="*/ 22 w 118"/>
                  <a:gd name="T51" fmla="*/ 2 h 20"/>
                  <a:gd name="T52" fmla="*/ 27 w 118"/>
                  <a:gd name="T53" fmla="*/ 2 h 20"/>
                  <a:gd name="T54" fmla="*/ 31 w 118"/>
                  <a:gd name="T55" fmla="*/ 2 h 20"/>
                  <a:gd name="T56" fmla="*/ 33 w 118"/>
                  <a:gd name="T57" fmla="*/ 2 h 20"/>
                  <a:gd name="T58" fmla="*/ 33 w 118"/>
                  <a:gd name="T5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8" h="20">
                    <a:moveTo>
                      <a:pt x="33" y="2"/>
                    </a:moveTo>
                    <a:lnTo>
                      <a:pt x="42" y="2"/>
                    </a:lnTo>
                    <a:lnTo>
                      <a:pt x="51" y="0"/>
                    </a:lnTo>
                    <a:lnTo>
                      <a:pt x="62" y="0"/>
                    </a:lnTo>
                    <a:lnTo>
                      <a:pt x="73" y="0"/>
                    </a:lnTo>
                    <a:lnTo>
                      <a:pt x="82" y="0"/>
                    </a:lnTo>
                    <a:lnTo>
                      <a:pt x="93" y="0"/>
                    </a:lnTo>
                    <a:lnTo>
                      <a:pt x="102" y="0"/>
                    </a:lnTo>
                    <a:lnTo>
                      <a:pt x="111" y="0"/>
                    </a:lnTo>
                    <a:lnTo>
                      <a:pt x="118" y="5"/>
                    </a:lnTo>
                    <a:lnTo>
                      <a:pt x="115" y="11"/>
                    </a:lnTo>
                    <a:lnTo>
                      <a:pt x="100" y="14"/>
                    </a:lnTo>
                    <a:lnTo>
                      <a:pt x="87" y="16"/>
                    </a:lnTo>
                    <a:lnTo>
                      <a:pt x="73" y="16"/>
                    </a:lnTo>
                    <a:lnTo>
                      <a:pt x="60" y="16"/>
                    </a:lnTo>
                    <a:lnTo>
                      <a:pt x="44" y="16"/>
                    </a:lnTo>
                    <a:lnTo>
                      <a:pt x="31" y="16"/>
                    </a:lnTo>
                    <a:lnTo>
                      <a:pt x="16" y="18"/>
                    </a:lnTo>
                    <a:lnTo>
                      <a:pt x="4" y="20"/>
                    </a:lnTo>
                    <a:lnTo>
                      <a:pt x="0" y="14"/>
                    </a:lnTo>
                    <a:lnTo>
                      <a:pt x="2" y="9"/>
                    </a:lnTo>
                    <a:lnTo>
                      <a:pt x="4" y="7"/>
                    </a:lnTo>
                    <a:lnTo>
                      <a:pt x="9" y="5"/>
                    </a:lnTo>
                    <a:lnTo>
                      <a:pt x="13" y="2"/>
                    </a:lnTo>
                    <a:lnTo>
                      <a:pt x="18" y="2"/>
                    </a:lnTo>
                    <a:lnTo>
                      <a:pt x="22" y="2"/>
                    </a:lnTo>
                    <a:lnTo>
                      <a:pt x="27" y="2"/>
                    </a:lnTo>
                    <a:lnTo>
                      <a:pt x="31" y="2"/>
                    </a:lnTo>
                    <a:lnTo>
                      <a:pt x="33" y="2"/>
                    </a:lnTo>
                    <a:lnTo>
                      <a:pt x="33"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8" name="Freeform 52"/>
              <p:cNvSpPr>
                <a:spLocks/>
              </p:cNvSpPr>
              <p:nvPr/>
            </p:nvSpPr>
            <p:spPr bwMode="auto">
              <a:xfrm>
                <a:off x="2629" y="1586"/>
                <a:ext cx="211" cy="18"/>
              </a:xfrm>
              <a:custGeom>
                <a:avLst/>
                <a:gdLst>
                  <a:gd name="T0" fmla="*/ 131 w 211"/>
                  <a:gd name="T1" fmla="*/ 3 h 18"/>
                  <a:gd name="T2" fmla="*/ 138 w 211"/>
                  <a:gd name="T3" fmla="*/ 0 h 18"/>
                  <a:gd name="T4" fmla="*/ 146 w 211"/>
                  <a:gd name="T5" fmla="*/ 0 h 18"/>
                  <a:gd name="T6" fmla="*/ 155 w 211"/>
                  <a:gd name="T7" fmla="*/ 0 h 18"/>
                  <a:gd name="T8" fmla="*/ 164 w 211"/>
                  <a:gd name="T9" fmla="*/ 0 h 18"/>
                  <a:gd name="T10" fmla="*/ 171 w 211"/>
                  <a:gd name="T11" fmla="*/ 0 h 18"/>
                  <a:gd name="T12" fmla="*/ 180 w 211"/>
                  <a:gd name="T13" fmla="*/ 0 h 18"/>
                  <a:gd name="T14" fmla="*/ 189 w 211"/>
                  <a:gd name="T15" fmla="*/ 0 h 18"/>
                  <a:gd name="T16" fmla="*/ 195 w 211"/>
                  <a:gd name="T17" fmla="*/ 3 h 18"/>
                  <a:gd name="T18" fmla="*/ 204 w 211"/>
                  <a:gd name="T19" fmla="*/ 3 h 18"/>
                  <a:gd name="T20" fmla="*/ 209 w 211"/>
                  <a:gd name="T21" fmla="*/ 5 h 18"/>
                  <a:gd name="T22" fmla="*/ 211 w 211"/>
                  <a:gd name="T23" fmla="*/ 7 h 18"/>
                  <a:gd name="T24" fmla="*/ 209 w 211"/>
                  <a:gd name="T25" fmla="*/ 12 h 18"/>
                  <a:gd name="T26" fmla="*/ 191 w 211"/>
                  <a:gd name="T27" fmla="*/ 14 h 18"/>
                  <a:gd name="T28" fmla="*/ 173 w 211"/>
                  <a:gd name="T29" fmla="*/ 16 h 18"/>
                  <a:gd name="T30" fmla="*/ 155 w 211"/>
                  <a:gd name="T31" fmla="*/ 16 h 18"/>
                  <a:gd name="T32" fmla="*/ 138 w 211"/>
                  <a:gd name="T33" fmla="*/ 16 h 18"/>
                  <a:gd name="T34" fmla="*/ 120 w 211"/>
                  <a:gd name="T35" fmla="*/ 16 h 18"/>
                  <a:gd name="T36" fmla="*/ 100 w 211"/>
                  <a:gd name="T37" fmla="*/ 16 h 18"/>
                  <a:gd name="T38" fmla="*/ 82 w 211"/>
                  <a:gd name="T39" fmla="*/ 16 h 18"/>
                  <a:gd name="T40" fmla="*/ 67 w 211"/>
                  <a:gd name="T41" fmla="*/ 18 h 18"/>
                  <a:gd name="T42" fmla="*/ 58 w 211"/>
                  <a:gd name="T43" fmla="*/ 18 h 18"/>
                  <a:gd name="T44" fmla="*/ 51 w 211"/>
                  <a:gd name="T45" fmla="*/ 18 h 18"/>
                  <a:gd name="T46" fmla="*/ 44 w 211"/>
                  <a:gd name="T47" fmla="*/ 18 h 18"/>
                  <a:gd name="T48" fmla="*/ 36 w 211"/>
                  <a:gd name="T49" fmla="*/ 18 h 18"/>
                  <a:gd name="T50" fmla="*/ 29 w 211"/>
                  <a:gd name="T51" fmla="*/ 18 h 18"/>
                  <a:gd name="T52" fmla="*/ 20 w 211"/>
                  <a:gd name="T53" fmla="*/ 18 h 18"/>
                  <a:gd name="T54" fmla="*/ 13 w 211"/>
                  <a:gd name="T55" fmla="*/ 18 h 18"/>
                  <a:gd name="T56" fmla="*/ 7 w 211"/>
                  <a:gd name="T57" fmla="*/ 18 h 18"/>
                  <a:gd name="T58" fmla="*/ 2 w 211"/>
                  <a:gd name="T59" fmla="*/ 14 h 18"/>
                  <a:gd name="T60" fmla="*/ 0 w 211"/>
                  <a:gd name="T61" fmla="*/ 12 h 18"/>
                  <a:gd name="T62" fmla="*/ 0 w 211"/>
                  <a:gd name="T63" fmla="*/ 7 h 18"/>
                  <a:gd name="T64" fmla="*/ 5 w 211"/>
                  <a:gd name="T65" fmla="*/ 7 h 18"/>
                  <a:gd name="T66" fmla="*/ 13 w 211"/>
                  <a:gd name="T67" fmla="*/ 5 h 18"/>
                  <a:gd name="T68" fmla="*/ 22 w 211"/>
                  <a:gd name="T69" fmla="*/ 5 h 18"/>
                  <a:gd name="T70" fmla="*/ 33 w 211"/>
                  <a:gd name="T71" fmla="*/ 5 h 18"/>
                  <a:gd name="T72" fmla="*/ 44 w 211"/>
                  <a:gd name="T73" fmla="*/ 5 h 18"/>
                  <a:gd name="T74" fmla="*/ 56 w 211"/>
                  <a:gd name="T75" fmla="*/ 5 h 18"/>
                  <a:gd name="T76" fmla="*/ 67 w 211"/>
                  <a:gd name="T77" fmla="*/ 5 h 18"/>
                  <a:gd name="T78" fmla="*/ 76 w 211"/>
                  <a:gd name="T79" fmla="*/ 5 h 18"/>
                  <a:gd name="T80" fmla="*/ 84 w 211"/>
                  <a:gd name="T81" fmla="*/ 5 h 18"/>
                  <a:gd name="T82" fmla="*/ 89 w 211"/>
                  <a:gd name="T83" fmla="*/ 5 h 18"/>
                  <a:gd name="T84" fmla="*/ 95 w 211"/>
                  <a:gd name="T85" fmla="*/ 3 h 18"/>
                  <a:gd name="T86" fmla="*/ 102 w 211"/>
                  <a:gd name="T87" fmla="*/ 3 h 18"/>
                  <a:gd name="T88" fmla="*/ 109 w 211"/>
                  <a:gd name="T89" fmla="*/ 3 h 18"/>
                  <a:gd name="T90" fmla="*/ 113 w 211"/>
                  <a:gd name="T91" fmla="*/ 3 h 18"/>
                  <a:gd name="T92" fmla="*/ 120 w 211"/>
                  <a:gd name="T93" fmla="*/ 3 h 18"/>
                  <a:gd name="T94" fmla="*/ 127 w 211"/>
                  <a:gd name="T95" fmla="*/ 3 h 18"/>
                  <a:gd name="T96" fmla="*/ 131 w 211"/>
                  <a:gd name="T97" fmla="*/ 3 h 18"/>
                  <a:gd name="T98" fmla="*/ 131 w 211"/>
                  <a:gd name="T9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 h="18">
                    <a:moveTo>
                      <a:pt x="131" y="3"/>
                    </a:moveTo>
                    <a:lnTo>
                      <a:pt x="138" y="0"/>
                    </a:lnTo>
                    <a:lnTo>
                      <a:pt x="146" y="0"/>
                    </a:lnTo>
                    <a:lnTo>
                      <a:pt x="155" y="0"/>
                    </a:lnTo>
                    <a:lnTo>
                      <a:pt x="164" y="0"/>
                    </a:lnTo>
                    <a:lnTo>
                      <a:pt x="171" y="0"/>
                    </a:lnTo>
                    <a:lnTo>
                      <a:pt x="180" y="0"/>
                    </a:lnTo>
                    <a:lnTo>
                      <a:pt x="189" y="0"/>
                    </a:lnTo>
                    <a:lnTo>
                      <a:pt x="195" y="3"/>
                    </a:lnTo>
                    <a:lnTo>
                      <a:pt x="204" y="3"/>
                    </a:lnTo>
                    <a:lnTo>
                      <a:pt x="209" y="5"/>
                    </a:lnTo>
                    <a:lnTo>
                      <a:pt x="211" y="7"/>
                    </a:lnTo>
                    <a:lnTo>
                      <a:pt x="209" y="12"/>
                    </a:lnTo>
                    <a:lnTo>
                      <a:pt x="191" y="14"/>
                    </a:lnTo>
                    <a:lnTo>
                      <a:pt x="173" y="16"/>
                    </a:lnTo>
                    <a:lnTo>
                      <a:pt x="155" y="16"/>
                    </a:lnTo>
                    <a:lnTo>
                      <a:pt x="138" y="16"/>
                    </a:lnTo>
                    <a:lnTo>
                      <a:pt x="120" y="16"/>
                    </a:lnTo>
                    <a:lnTo>
                      <a:pt x="100" y="16"/>
                    </a:lnTo>
                    <a:lnTo>
                      <a:pt x="82" y="16"/>
                    </a:lnTo>
                    <a:lnTo>
                      <a:pt x="67" y="18"/>
                    </a:lnTo>
                    <a:lnTo>
                      <a:pt x="58" y="18"/>
                    </a:lnTo>
                    <a:lnTo>
                      <a:pt x="51" y="18"/>
                    </a:lnTo>
                    <a:lnTo>
                      <a:pt x="44" y="18"/>
                    </a:lnTo>
                    <a:lnTo>
                      <a:pt x="36" y="18"/>
                    </a:lnTo>
                    <a:lnTo>
                      <a:pt x="29" y="18"/>
                    </a:lnTo>
                    <a:lnTo>
                      <a:pt x="20" y="18"/>
                    </a:lnTo>
                    <a:lnTo>
                      <a:pt x="13" y="18"/>
                    </a:lnTo>
                    <a:lnTo>
                      <a:pt x="7" y="18"/>
                    </a:lnTo>
                    <a:lnTo>
                      <a:pt x="2" y="14"/>
                    </a:lnTo>
                    <a:lnTo>
                      <a:pt x="0" y="12"/>
                    </a:lnTo>
                    <a:lnTo>
                      <a:pt x="0" y="7"/>
                    </a:lnTo>
                    <a:lnTo>
                      <a:pt x="5" y="7"/>
                    </a:lnTo>
                    <a:lnTo>
                      <a:pt x="13" y="5"/>
                    </a:lnTo>
                    <a:lnTo>
                      <a:pt x="22" y="5"/>
                    </a:lnTo>
                    <a:lnTo>
                      <a:pt x="33" y="5"/>
                    </a:lnTo>
                    <a:lnTo>
                      <a:pt x="44" y="5"/>
                    </a:lnTo>
                    <a:lnTo>
                      <a:pt x="56" y="5"/>
                    </a:lnTo>
                    <a:lnTo>
                      <a:pt x="67" y="5"/>
                    </a:lnTo>
                    <a:lnTo>
                      <a:pt x="76" y="5"/>
                    </a:lnTo>
                    <a:lnTo>
                      <a:pt x="84" y="5"/>
                    </a:lnTo>
                    <a:lnTo>
                      <a:pt x="89" y="5"/>
                    </a:lnTo>
                    <a:lnTo>
                      <a:pt x="95" y="3"/>
                    </a:lnTo>
                    <a:lnTo>
                      <a:pt x="102" y="3"/>
                    </a:lnTo>
                    <a:lnTo>
                      <a:pt x="109" y="3"/>
                    </a:lnTo>
                    <a:lnTo>
                      <a:pt x="113" y="3"/>
                    </a:lnTo>
                    <a:lnTo>
                      <a:pt x="120" y="3"/>
                    </a:lnTo>
                    <a:lnTo>
                      <a:pt x="127" y="3"/>
                    </a:lnTo>
                    <a:lnTo>
                      <a:pt x="131" y="3"/>
                    </a:lnTo>
                    <a:lnTo>
                      <a:pt x="131" y="3"/>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69" name="Freeform 53"/>
              <p:cNvSpPr>
                <a:spLocks/>
              </p:cNvSpPr>
              <p:nvPr/>
            </p:nvSpPr>
            <p:spPr bwMode="auto">
              <a:xfrm>
                <a:off x="2882" y="1582"/>
                <a:ext cx="264" cy="18"/>
              </a:xfrm>
              <a:custGeom>
                <a:avLst/>
                <a:gdLst>
                  <a:gd name="T0" fmla="*/ 166 w 264"/>
                  <a:gd name="T1" fmla="*/ 0 h 18"/>
                  <a:gd name="T2" fmla="*/ 175 w 264"/>
                  <a:gd name="T3" fmla="*/ 0 h 18"/>
                  <a:gd name="T4" fmla="*/ 184 w 264"/>
                  <a:gd name="T5" fmla="*/ 0 h 18"/>
                  <a:gd name="T6" fmla="*/ 195 w 264"/>
                  <a:gd name="T7" fmla="*/ 0 h 18"/>
                  <a:gd name="T8" fmla="*/ 206 w 264"/>
                  <a:gd name="T9" fmla="*/ 0 h 18"/>
                  <a:gd name="T10" fmla="*/ 217 w 264"/>
                  <a:gd name="T11" fmla="*/ 0 h 18"/>
                  <a:gd name="T12" fmla="*/ 228 w 264"/>
                  <a:gd name="T13" fmla="*/ 0 h 18"/>
                  <a:gd name="T14" fmla="*/ 237 w 264"/>
                  <a:gd name="T15" fmla="*/ 0 h 18"/>
                  <a:gd name="T16" fmla="*/ 248 w 264"/>
                  <a:gd name="T17" fmla="*/ 0 h 18"/>
                  <a:gd name="T18" fmla="*/ 253 w 264"/>
                  <a:gd name="T19" fmla="*/ 0 h 18"/>
                  <a:gd name="T20" fmla="*/ 257 w 264"/>
                  <a:gd name="T21" fmla="*/ 2 h 18"/>
                  <a:gd name="T22" fmla="*/ 259 w 264"/>
                  <a:gd name="T23" fmla="*/ 2 h 18"/>
                  <a:gd name="T24" fmla="*/ 264 w 264"/>
                  <a:gd name="T25" fmla="*/ 4 h 18"/>
                  <a:gd name="T26" fmla="*/ 264 w 264"/>
                  <a:gd name="T27" fmla="*/ 7 h 18"/>
                  <a:gd name="T28" fmla="*/ 261 w 264"/>
                  <a:gd name="T29" fmla="*/ 11 h 18"/>
                  <a:gd name="T30" fmla="*/ 239 w 264"/>
                  <a:gd name="T31" fmla="*/ 13 h 18"/>
                  <a:gd name="T32" fmla="*/ 217 w 264"/>
                  <a:gd name="T33" fmla="*/ 13 h 18"/>
                  <a:gd name="T34" fmla="*/ 195 w 264"/>
                  <a:gd name="T35" fmla="*/ 13 h 18"/>
                  <a:gd name="T36" fmla="*/ 173 w 264"/>
                  <a:gd name="T37" fmla="*/ 16 h 18"/>
                  <a:gd name="T38" fmla="*/ 151 w 264"/>
                  <a:gd name="T39" fmla="*/ 16 h 18"/>
                  <a:gd name="T40" fmla="*/ 128 w 264"/>
                  <a:gd name="T41" fmla="*/ 16 h 18"/>
                  <a:gd name="T42" fmla="*/ 104 w 264"/>
                  <a:gd name="T43" fmla="*/ 16 h 18"/>
                  <a:gd name="T44" fmla="*/ 84 w 264"/>
                  <a:gd name="T45" fmla="*/ 18 h 18"/>
                  <a:gd name="T46" fmla="*/ 75 w 264"/>
                  <a:gd name="T47" fmla="*/ 18 h 18"/>
                  <a:gd name="T48" fmla="*/ 66 w 264"/>
                  <a:gd name="T49" fmla="*/ 18 h 18"/>
                  <a:gd name="T50" fmla="*/ 55 w 264"/>
                  <a:gd name="T51" fmla="*/ 18 h 18"/>
                  <a:gd name="T52" fmla="*/ 46 w 264"/>
                  <a:gd name="T53" fmla="*/ 18 h 18"/>
                  <a:gd name="T54" fmla="*/ 35 w 264"/>
                  <a:gd name="T55" fmla="*/ 18 h 18"/>
                  <a:gd name="T56" fmla="*/ 26 w 264"/>
                  <a:gd name="T57" fmla="*/ 18 h 18"/>
                  <a:gd name="T58" fmla="*/ 18 w 264"/>
                  <a:gd name="T59" fmla="*/ 18 h 18"/>
                  <a:gd name="T60" fmla="*/ 11 w 264"/>
                  <a:gd name="T61" fmla="*/ 18 h 18"/>
                  <a:gd name="T62" fmla="*/ 7 w 264"/>
                  <a:gd name="T63" fmla="*/ 16 h 18"/>
                  <a:gd name="T64" fmla="*/ 2 w 264"/>
                  <a:gd name="T65" fmla="*/ 13 h 18"/>
                  <a:gd name="T66" fmla="*/ 0 w 264"/>
                  <a:gd name="T67" fmla="*/ 11 h 18"/>
                  <a:gd name="T68" fmla="*/ 0 w 264"/>
                  <a:gd name="T69" fmla="*/ 11 h 18"/>
                  <a:gd name="T70" fmla="*/ 0 w 264"/>
                  <a:gd name="T71" fmla="*/ 7 h 18"/>
                  <a:gd name="T72" fmla="*/ 4 w 264"/>
                  <a:gd name="T73" fmla="*/ 7 h 18"/>
                  <a:gd name="T74" fmla="*/ 15 w 264"/>
                  <a:gd name="T75" fmla="*/ 4 h 18"/>
                  <a:gd name="T76" fmla="*/ 29 w 264"/>
                  <a:gd name="T77" fmla="*/ 4 h 18"/>
                  <a:gd name="T78" fmla="*/ 42 w 264"/>
                  <a:gd name="T79" fmla="*/ 4 h 18"/>
                  <a:gd name="T80" fmla="*/ 57 w 264"/>
                  <a:gd name="T81" fmla="*/ 4 h 18"/>
                  <a:gd name="T82" fmla="*/ 71 w 264"/>
                  <a:gd name="T83" fmla="*/ 4 h 18"/>
                  <a:gd name="T84" fmla="*/ 84 w 264"/>
                  <a:gd name="T85" fmla="*/ 4 h 18"/>
                  <a:gd name="T86" fmla="*/ 95 w 264"/>
                  <a:gd name="T87" fmla="*/ 4 h 18"/>
                  <a:gd name="T88" fmla="*/ 104 w 264"/>
                  <a:gd name="T89" fmla="*/ 4 h 18"/>
                  <a:gd name="T90" fmla="*/ 113 w 264"/>
                  <a:gd name="T91" fmla="*/ 4 h 18"/>
                  <a:gd name="T92" fmla="*/ 120 w 264"/>
                  <a:gd name="T93" fmla="*/ 2 h 18"/>
                  <a:gd name="T94" fmla="*/ 128 w 264"/>
                  <a:gd name="T95" fmla="*/ 2 h 18"/>
                  <a:gd name="T96" fmla="*/ 137 w 264"/>
                  <a:gd name="T97" fmla="*/ 2 h 18"/>
                  <a:gd name="T98" fmla="*/ 144 w 264"/>
                  <a:gd name="T99" fmla="*/ 0 h 18"/>
                  <a:gd name="T100" fmla="*/ 151 w 264"/>
                  <a:gd name="T101" fmla="*/ 0 h 18"/>
                  <a:gd name="T102" fmla="*/ 159 w 264"/>
                  <a:gd name="T103" fmla="*/ 0 h 18"/>
                  <a:gd name="T104" fmla="*/ 166 w 264"/>
                  <a:gd name="T105" fmla="*/ 0 h 18"/>
                  <a:gd name="T106" fmla="*/ 166 w 264"/>
                  <a:gd name="T10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4" h="18">
                    <a:moveTo>
                      <a:pt x="166" y="0"/>
                    </a:moveTo>
                    <a:lnTo>
                      <a:pt x="175" y="0"/>
                    </a:lnTo>
                    <a:lnTo>
                      <a:pt x="184" y="0"/>
                    </a:lnTo>
                    <a:lnTo>
                      <a:pt x="195" y="0"/>
                    </a:lnTo>
                    <a:lnTo>
                      <a:pt x="206" y="0"/>
                    </a:lnTo>
                    <a:lnTo>
                      <a:pt x="217" y="0"/>
                    </a:lnTo>
                    <a:lnTo>
                      <a:pt x="228" y="0"/>
                    </a:lnTo>
                    <a:lnTo>
                      <a:pt x="237" y="0"/>
                    </a:lnTo>
                    <a:lnTo>
                      <a:pt x="248" y="0"/>
                    </a:lnTo>
                    <a:lnTo>
                      <a:pt x="253" y="0"/>
                    </a:lnTo>
                    <a:lnTo>
                      <a:pt x="257" y="2"/>
                    </a:lnTo>
                    <a:lnTo>
                      <a:pt x="259" y="2"/>
                    </a:lnTo>
                    <a:lnTo>
                      <a:pt x="264" y="4"/>
                    </a:lnTo>
                    <a:lnTo>
                      <a:pt x="264" y="7"/>
                    </a:lnTo>
                    <a:lnTo>
                      <a:pt x="261" y="11"/>
                    </a:lnTo>
                    <a:lnTo>
                      <a:pt x="239" y="13"/>
                    </a:lnTo>
                    <a:lnTo>
                      <a:pt x="217" y="13"/>
                    </a:lnTo>
                    <a:lnTo>
                      <a:pt x="195" y="13"/>
                    </a:lnTo>
                    <a:lnTo>
                      <a:pt x="173" y="16"/>
                    </a:lnTo>
                    <a:lnTo>
                      <a:pt x="151" y="16"/>
                    </a:lnTo>
                    <a:lnTo>
                      <a:pt x="128" y="16"/>
                    </a:lnTo>
                    <a:lnTo>
                      <a:pt x="104" y="16"/>
                    </a:lnTo>
                    <a:lnTo>
                      <a:pt x="84" y="18"/>
                    </a:lnTo>
                    <a:lnTo>
                      <a:pt x="75" y="18"/>
                    </a:lnTo>
                    <a:lnTo>
                      <a:pt x="66" y="18"/>
                    </a:lnTo>
                    <a:lnTo>
                      <a:pt x="55" y="18"/>
                    </a:lnTo>
                    <a:lnTo>
                      <a:pt x="46" y="18"/>
                    </a:lnTo>
                    <a:lnTo>
                      <a:pt x="35" y="18"/>
                    </a:lnTo>
                    <a:lnTo>
                      <a:pt x="26" y="18"/>
                    </a:lnTo>
                    <a:lnTo>
                      <a:pt x="18" y="18"/>
                    </a:lnTo>
                    <a:lnTo>
                      <a:pt x="11" y="18"/>
                    </a:lnTo>
                    <a:lnTo>
                      <a:pt x="7" y="16"/>
                    </a:lnTo>
                    <a:lnTo>
                      <a:pt x="2" y="13"/>
                    </a:lnTo>
                    <a:lnTo>
                      <a:pt x="0" y="11"/>
                    </a:lnTo>
                    <a:lnTo>
                      <a:pt x="0" y="11"/>
                    </a:lnTo>
                    <a:lnTo>
                      <a:pt x="0" y="7"/>
                    </a:lnTo>
                    <a:lnTo>
                      <a:pt x="4" y="7"/>
                    </a:lnTo>
                    <a:lnTo>
                      <a:pt x="15" y="4"/>
                    </a:lnTo>
                    <a:lnTo>
                      <a:pt x="29" y="4"/>
                    </a:lnTo>
                    <a:lnTo>
                      <a:pt x="42" y="4"/>
                    </a:lnTo>
                    <a:lnTo>
                      <a:pt x="57" y="4"/>
                    </a:lnTo>
                    <a:lnTo>
                      <a:pt x="71" y="4"/>
                    </a:lnTo>
                    <a:lnTo>
                      <a:pt x="84" y="4"/>
                    </a:lnTo>
                    <a:lnTo>
                      <a:pt x="95" y="4"/>
                    </a:lnTo>
                    <a:lnTo>
                      <a:pt x="104" y="4"/>
                    </a:lnTo>
                    <a:lnTo>
                      <a:pt x="113" y="4"/>
                    </a:lnTo>
                    <a:lnTo>
                      <a:pt x="120" y="2"/>
                    </a:lnTo>
                    <a:lnTo>
                      <a:pt x="128" y="2"/>
                    </a:lnTo>
                    <a:lnTo>
                      <a:pt x="137" y="2"/>
                    </a:lnTo>
                    <a:lnTo>
                      <a:pt x="144" y="0"/>
                    </a:lnTo>
                    <a:lnTo>
                      <a:pt x="151" y="0"/>
                    </a:lnTo>
                    <a:lnTo>
                      <a:pt x="159" y="0"/>
                    </a:lnTo>
                    <a:lnTo>
                      <a:pt x="166" y="0"/>
                    </a:lnTo>
                    <a:lnTo>
                      <a:pt x="166"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70" name="Freeform 54"/>
              <p:cNvSpPr>
                <a:spLocks/>
              </p:cNvSpPr>
              <p:nvPr/>
            </p:nvSpPr>
            <p:spPr bwMode="auto">
              <a:xfrm>
                <a:off x="2685" y="1642"/>
                <a:ext cx="494" cy="18"/>
              </a:xfrm>
              <a:custGeom>
                <a:avLst/>
                <a:gdLst>
                  <a:gd name="T0" fmla="*/ 312 w 494"/>
                  <a:gd name="T1" fmla="*/ 2 h 18"/>
                  <a:gd name="T2" fmla="*/ 328 w 494"/>
                  <a:gd name="T3" fmla="*/ 2 h 18"/>
                  <a:gd name="T4" fmla="*/ 345 w 494"/>
                  <a:gd name="T5" fmla="*/ 2 h 18"/>
                  <a:gd name="T6" fmla="*/ 365 w 494"/>
                  <a:gd name="T7" fmla="*/ 0 h 18"/>
                  <a:gd name="T8" fmla="*/ 387 w 494"/>
                  <a:gd name="T9" fmla="*/ 0 h 18"/>
                  <a:gd name="T10" fmla="*/ 407 w 494"/>
                  <a:gd name="T11" fmla="*/ 0 h 18"/>
                  <a:gd name="T12" fmla="*/ 427 w 494"/>
                  <a:gd name="T13" fmla="*/ 0 h 18"/>
                  <a:gd name="T14" fmla="*/ 447 w 494"/>
                  <a:gd name="T15" fmla="*/ 0 h 18"/>
                  <a:gd name="T16" fmla="*/ 465 w 494"/>
                  <a:gd name="T17" fmla="*/ 2 h 18"/>
                  <a:gd name="T18" fmla="*/ 472 w 494"/>
                  <a:gd name="T19" fmla="*/ 2 h 18"/>
                  <a:gd name="T20" fmla="*/ 481 w 494"/>
                  <a:gd name="T21" fmla="*/ 2 h 18"/>
                  <a:gd name="T22" fmla="*/ 487 w 494"/>
                  <a:gd name="T23" fmla="*/ 2 h 18"/>
                  <a:gd name="T24" fmla="*/ 492 w 494"/>
                  <a:gd name="T25" fmla="*/ 4 h 18"/>
                  <a:gd name="T26" fmla="*/ 494 w 494"/>
                  <a:gd name="T27" fmla="*/ 4 h 18"/>
                  <a:gd name="T28" fmla="*/ 494 w 494"/>
                  <a:gd name="T29" fmla="*/ 6 h 18"/>
                  <a:gd name="T30" fmla="*/ 494 w 494"/>
                  <a:gd name="T31" fmla="*/ 9 h 18"/>
                  <a:gd name="T32" fmla="*/ 487 w 494"/>
                  <a:gd name="T33" fmla="*/ 11 h 18"/>
                  <a:gd name="T34" fmla="*/ 450 w 494"/>
                  <a:gd name="T35" fmla="*/ 13 h 18"/>
                  <a:gd name="T36" fmla="*/ 410 w 494"/>
                  <a:gd name="T37" fmla="*/ 15 h 18"/>
                  <a:gd name="T38" fmla="*/ 368 w 494"/>
                  <a:gd name="T39" fmla="*/ 15 h 18"/>
                  <a:gd name="T40" fmla="*/ 325 w 494"/>
                  <a:gd name="T41" fmla="*/ 15 h 18"/>
                  <a:gd name="T42" fmla="*/ 283 w 494"/>
                  <a:gd name="T43" fmla="*/ 15 h 18"/>
                  <a:gd name="T44" fmla="*/ 241 w 494"/>
                  <a:gd name="T45" fmla="*/ 15 h 18"/>
                  <a:gd name="T46" fmla="*/ 197 w 494"/>
                  <a:gd name="T47" fmla="*/ 15 h 18"/>
                  <a:gd name="T48" fmla="*/ 157 w 494"/>
                  <a:gd name="T49" fmla="*/ 18 h 18"/>
                  <a:gd name="T50" fmla="*/ 141 w 494"/>
                  <a:gd name="T51" fmla="*/ 18 h 18"/>
                  <a:gd name="T52" fmla="*/ 124 w 494"/>
                  <a:gd name="T53" fmla="*/ 18 h 18"/>
                  <a:gd name="T54" fmla="*/ 106 w 494"/>
                  <a:gd name="T55" fmla="*/ 18 h 18"/>
                  <a:gd name="T56" fmla="*/ 88 w 494"/>
                  <a:gd name="T57" fmla="*/ 18 h 18"/>
                  <a:gd name="T58" fmla="*/ 68 w 494"/>
                  <a:gd name="T59" fmla="*/ 18 h 18"/>
                  <a:gd name="T60" fmla="*/ 51 w 494"/>
                  <a:gd name="T61" fmla="*/ 18 h 18"/>
                  <a:gd name="T62" fmla="*/ 35 w 494"/>
                  <a:gd name="T63" fmla="*/ 18 h 18"/>
                  <a:gd name="T64" fmla="*/ 22 w 494"/>
                  <a:gd name="T65" fmla="*/ 18 h 18"/>
                  <a:gd name="T66" fmla="*/ 13 w 494"/>
                  <a:gd name="T67" fmla="*/ 15 h 18"/>
                  <a:gd name="T68" fmla="*/ 6 w 494"/>
                  <a:gd name="T69" fmla="*/ 15 h 18"/>
                  <a:gd name="T70" fmla="*/ 2 w 494"/>
                  <a:gd name="T71" fmla="*/ 13 h 18"/>
                  <a:gd name="T72" fmla="*/ 0 w 494"/>
                  <a:gd name="T73" fmla="*/ 11 h 18"/>
                  <a:gd name="T74" fmla="*/ 0 w 494"/>
                  <a:gd name="T75" fmla="*/ 9 h 18"/>
                  <a:gd name="T76" fmla="*/ 2 w 494"/>
                  <a:gd name="T77" fmla="*/ 6 h 18"/>
                  <a:gd name="T78" fmla="*/ 4 w 494"/>
                  <a:gd name="T79" fmla="*/ 6 h 18"/>
                  <a:gd name="T80" fmla="*/ 11 w 494"/>
                  <a:gd name="T81" fmla="*/ 6 h 18"/>
                  <a:gd name="T82" fmla="*/ 31 w 494"/>
                  <a:gd name="T83" fmla="*/ 2 h 18"/>
                  <a:gd name="T84" fmla="*/ 55 w 494"/>
                  <a:gd name="T85" fmla="*/ 2 h 18"/>
                  <a:gd name="T86" fmla="*/ 79 w 494"/>
                  <a:gd name="T87" fmla="*/ 2 h 18"/>
                  <a:gd name="T88" fmla="*/ 106 w 494"/>
                  <a:gd name="T89" fmla="*/ 2 h 18"/>
                  <a:gd name="T90" fmla="*/ 133 w 494"/>
                  <a:gd name="T91" fmla="*/ 2 h 18"/>
                  <a:gd name="T92" fmla="*/ 157 w 494"/>
                  <a:gd name="T93" fmla="*/ 4 h 18"/>
                  <a:gd name="T94" fmla="*/ 179 w 494"/>
                  <a:gd name="T95" fmla="*/ 4 h 18"/>
                  <a:gd name="T96" fmla="*/ 197 w 494"/>
                  <a:gd name="T97" fmla="*/ 4 h 18"/>
                  <a:gd name="T98" fmla="*/ 212 w 494"/>
                  <a:gd name="T99" fmla="*/ 2 h 18"/>
                  <a:gd name="T100" fmla="*/ 228 w 494"/>
                  <a:gd name="T101" fmla="*/ 2 h 18"/>
                  <a:gd name="T102" fmla="*/ 241 w 494"/>
                  <a:gd name="T103" fmla="*/ 2 h 18"/>
                  <a:gd name="T104" fmla="*/ 257 w 494"/>
                  <a:gd name="T105" fmla="*/ 2 h 18"/>
                  <a:gd name="T106" fmla="*/ 270 w 494"/>
                  <a:gd name="T107" fmla="*/ 2 h 18"/>
                  <a:gd name="T108" fmla="*/ 283 w 494"/>
                  <a:gd name="T109" fmla="*/ 2 h 18"/>
                  <a:gd name="T110" fmla="*/ 297 w 494"/>
                  <a:gd name="T111" fmla="*/ 2 h 18"/>
                  <a:gd name="T112" fmla="*/ 312 w 494"/>
                  <a:gd name="T113" fmla="*/ 2 h 18"/>
                  <a:gd name="T114" fmla="*/ 312 w 494"/>
                  <a:gd name="T11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 h="18">
                    <a:moveTo>
                      <a:pt x="312" y="2"/>
                    </a:moveTo>
                    <a:lnTo>
                      <a:pt x="328" y="2"/>
                    </a:lnTo>
                    <a:lnTo>
                      <a:pt x="345" y="2"/>
                    </a:lnTo>
                    <a:lnTo>
                      <a:pt x="365" y="0"/>
                    </a:lnTo>
                    <a:lnTo>
                      <a:pt x="387" y="0"/>
                    </a:lnTo>
                    <a:lnTo>
                      <a:pt x="407" y="0"/>
                    </a:lnTo>
                    <a:lnTo>
                      <a:pt x="427" y="0"/>
                    </a:lnTo>
                    <a:lnTo>
                      <a:pt x="447" y="0"/>
                    </a:lnTo>
                    <a:lnTo>
                      <a:pt x="465" y="2"/>
                    </a:lnTo>
                    <a:lnTo>
                      <a:pt x="472" y="2"/>
                    </a:lnTo>
                    <a:lnTo>
                      <a:pt x="481" y="2"/>
                    </a:lnTo>
                    <a:lnTo>
                      <a:pt x="487" y="2"/>
                    </a:lnTo>
                    <a:lnTo>
                      <a:pt x="492" y="4"/>
                    </a:lnTo>
                    <a:lnTo>
                      <a:pt x="494" y="4"/>
                    </a:lnTo>
                    <a:lnTo>
                      <a:pt x="494" y="6"/>
                    </a:lnTo>
                    <a:lnTo>
                      <a:pt x="494" y="9"/>
                    </a:lnTo>
                    <a:lnTo>
                      <a:pt x="487" y="11"/>
                    </a:lnTo>
                    <a:lnTo>
                      <a:pt x="450" y="13"/>
                    </a:lnTo>
                    <a:lnTo>
                      <a:pt x="410" y="15"/>
                    </a:lnTo>
                    <a:lnTo>
                      <a:pt x="368" y="15"/>
                    </a:lnTo>
                    <a:lnTo>
                      <a:pt x="325" y="15"/>
                    </a:lnTo>
                    <a:lnTo>
                      <a:pt x="283" y="15"/>
                    </a:lnTo>
                    <a:lnTo>
                      <a:pt x="241" y="15"/>
                    </a:lnTo>
                    <a:lnTo>
                      <a:pt x="197" y="15"/>
                    </a:lnTo>
                    <a:lnTo>
                      <a:pt x="157" y="18"/>
                    </a:lnTo>
                    <a:lnTo>
                      <a:pt x="141" y="18"/>
                    </a:lnTo>
                    <a:lnTo>
                      <a:pt x="124" y="18"/>
                    </a:lnTo>
                    <a:lnTo>
                      <a:pt x="106" y="18"/>
                    </a:lnTo>
                    <a:lnTo>
                      <a:pt x="88" y="18"/>
                    </a:lnTo>
                    <a:lnTo>
                      <a:pt x="68" y="18"/>
                    </a:lnTo>
                    <a:lnTo>
                      <a:pt x="51" y="18"/>
                    </a:lnTo>
                    <a:lnTo>
                      <a:pt x="35" y="18"/>
                    </a:lnTo>
                    <a:lnTo>
                      <a:pt x="22" y="18"/>
                    </a:lnTo>
                    <a:lnTo>
                      <a:pt x="13" y="15"/>
                    </a:lnTo>
                    <a:lnTo>
                      <a:pt x="6" y="15"/>
                    </a:lnTo>
                    <a:lnTo>
                      <a:pt x="2" y="13"/>
                    </a:lnTo>
                    <a:lnTo>
                      <a:pt x="0" y="11"/>
                    </a:lnTo>
                    <a:lnTo>
                      <a:pt x="0" y="9"/>
                    </a:lnTo>
                    <a:lnTo>
                      <a:pt x="2" y="6"/>
                    </a:lnTo>
                    <a:lnTo>
                      <a:pt x="4" y="6"/>
                    </a:lnTo>
                    <a:lnTo>
                      <a:pt x="11" y="6"/>
                    </a:lnTo>
                    <a:lnTo>
                      <a:pt x="31" y="2"/>
                    </a:lnTo>
                    <a:lnTo>
                      <a:pt x="55" y="2"/>
                    </a:lnTo>
                    <a:lnTo>
                      <a:pt x="79" y="2"/>
                    </a:lnTo>
                    <a:lnTo>
                      <a:pt x="106" y="2"/>
                    </a:lnTo>
                    <a:lnTo>
                      <a:pt x="133" y="2"/>
                    </a:lnTo>
                    <a:lnTo>
                      <a:pt x="157" y="4"/>
                    </a:lnTo>
                    <a:lnTo>
                      <a:pt x="179" y="4"/>
                    </a:lnTo>
                    <a:lnTo>
                      <a:pt x="197" y="4"/>
                    </a:lnTo>
                    <a:lnTo>
                      <a:pt x="212" y="2"/>
                    </a:lnTo>
                    <a:lnTo>
                      <a:pt x="228" y="2"/>
                    </a:lnTo>
                    <a:lnTo>
                      <a:pt x="241" y="2"/>
                    </a:lnTo>
                    <a:lnTo>
                      <a:pt x="257" y="2"/>
                    </a:lnTo>
                    <a:lnTo>
                      <a:pt x="270" y="2"/>
                    </a:lnTo>
                    <a:lnTo>
                      <a:pt x="283" y="2"/>
                    </a:lnTo>
                    <a:lnTo>
                      <a:pt x="297" y="2"/>
                    </a:lnTo>
                    <a:lnTo>
                      <a:pt x="312" y="2"/>
                    </a:lnTo>
                    <a:lnTo>
                      <a:pt x="312"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71" name="Freeform 55"/>
              <p:cNvSpPr>
                <a:spLocks/>
              </p:cNvSpPr>
              <p:nvPr/>
            </p:nvSpPr>
            <p:spPr bwMode="auto">
              <a:xfrm>
                <a:off x="2678" y="1688"/>
                <a:ext cx="494" cy="23"/>
              </a:xfrm>
              <a:custGeom>
                <a:avLst/>
                <a:gdLst>
                  <a:gd name="T0" fmla="*/ 483 w 494"/>
                  <a:gd name="T1" fmla="*/ 0 h 23"/>
                  <a:gd name="T2" fmla="*/ 490 w 494"/>
                  <a:gd name="T3" fmla="*/ 0 h 23"/>
                  <a:gd name="T4" fmla="*/ 494 w 494"/>
                  <a:gd name="T5" fmla="*/ 3 h 23"/>
                  <a:gd name="T6" fmla="*/ 492 w 494"/>
                  <a:gd name="T7" fmla="*/ 7 h 23"/>
                  <a:gd name="T8" fmla="*/ 490 w 494"/>
                  <a:gd name="T9" fmla="*/ 14 h 23"/>
                  <a:gd name="T10" fmla="*/ 465 w 494"/>
                  <a:gd name="T11" fmla="*/ 14 h 23"/>
                  <a:gd name="T12" fmla="*/ 441 w 494"/>
                  <a:gd name="T13" fmla="*/ 14 h 23"/>
                  <a:gd name="T14" fmla="*/ 419 w 494"/>
                  <a:gd name="T15" fmla="*/ 16 h 23"/>
                  <a:gd name="T16" fmla="*/ 397 w 494"/>
                  <a:gd name="T17" fmla="*/ 18 h 23"/>
                  <a:gd name="T18" fmla="*/ 372 w 494"/>
                  <a:gd name="T19" fmla="*/ 18 h 23"/>
                  <a:gd name="T20" fmla="*/ 348 w 494"/>
                  <a:gd name="T21" fmla="*/ 20 h 23"/>
                  <a:gd name="T22" fmla="*/ 321 w 494"/>
                  <a:gd name="T23" fmla="*/ 20 h 23"/>
                  <a:gd name="T24" fmla="*/ 295 w 494"/>
                  <a:gd name="T25" fmla="*/ 20 h 23"/>
                  <a:gd name="T26" fmla="*/ 275 w 494"/>
                  <a:gd name="T27" fmla="*/ 20 h 23"/>
                  <a:gd name="T28" fmla="*/ 255 w 494"/>
                  <a:gd name="T29" fmla="*/ 20 h 23"/>
                  <a:gd name="T30" fmla="*/ 235 w 494"/>
                  <a:gd name="T31" fmla="*/ 20 h 23"/>
                  <a:gd name="T32" fmla="*/ 215 w 494"/>
                  <a:gd name="T33" fmla="*/ 20 h 23"/>
                  <a:gd name="T34" fmla="*/ 195 w 494"/>
                  <a:gd name="T35" fmla="*/ 20 h 23"/>
                  <a:gd name="T36" fmla="*/ 175 w 494"/>
                  <a:gd name="T37" fmla="*/ 23 h 23"/>
                  <a:gd name="T38" fmla="*/ 151 w 494"/>
                  <a:gd name="T39" fmla="*/ 23 h 23"/>
                  <a:gd name="T40" fmla="*/ 128 w 494"/>
                  <a:gd name="T41" fmla="*/ 23 h 23"/>
                  <a:gd name="T42" fmla="*/ 113 w 494"/>
                  <a:gd name="T43" fmla="*/ 23 h 23"/>
                  <a:gd name="T44" fmla="*/ 97 w 494"/>
                  <a:gd name="T45" fmla="*/ 23 h 23"/>
                  <a:gd name="T46" fmla="*/ 82 w 494"/>
                  <a:gd name="T47" fmla="*/ 23 h 23"/>
                  <a:gd name="T48" fmla="*/ 69 w 494"/>
                  <a:gd name="T49" fmla="*/ 23 h 23"/>
                  <a:gd name="T50" fmla="*/ 51 w 494"/>
                  <a:gd name="T51" fmla="*/ 23 h 23"/>
                  <a:gd name="T52" fmla="*/ 38 w 494"/>
                  <a:gd name="T53" fmla="*/ 23 h 23"/>
                  <a:gd name="T54" fmla="*/ 22 w 494"/>
                  <a:gd name="T55" fmla="*/ 23 h 23"/>
                  <a:gd name="T56" fmla="*/ 7 w 494"/>
                  <a:gd name="T57" fmla="*/ 23 h 23"/>
                  <a:gd name="T58" fmla="*/ 0 w 494"/>
                  <a:gd name="T59" fmla="*/ 16 h 23"/>
                  <a:gd name="T60" fmla="*/ 4 w 494"/>
                  <a:gd name="T61" fmla="*/ 11 h 23"/>
                  <a:gd name="T62" fmla="*/ 15 w 494"/>
                  <a:gd name="T63" fmla="*/ 9 h 23"/>
                  <a:gd name="T64" fmla="*/ 33 w 494"/>
                  <a:gd name="T65" fmla="*/ 7 h 23"/>
                  <a:gd name="T66" fmla="*/ 51 w 494"/>
                  <a:gd name="T67" fmla="*/ 7 h 23"/>
                  <a:gd name="T68" fmla="*/ 71 w 494"/>
                  <a:gd name="T69" fmla="*/ 7 h 23"/>
                  <a:gd name="T70" fmla="*/ 89 w 494"/>
                  <a:gd name="T71" fmla="*/ 7 h 23"/>
                  <a:gd name="T72" fmla="*/ 104 w 494"/>
                  <a:gd name="T73" fmla="*/ 7 h 23"/>
                  <a:gd name="T74" fmla="*/ 131 w 494"/>
                  <a:gd name="T75" fmla="*/ 7 h 23"/>
                  <a:gd name="T76" fmla="*/ 157 w 494"/>
                  <a:gd name="T77" fmla="*/ 7 h 23"/>
                  <a:gd name="T78" fmla="*/ 184 w 494"/>
                  <a:gd name="T79" fmla="*/ 7 h 23"/>
                  <a:gd name="T80" fmla="*/ 211 w 494"/>
                  <a:gd name="T81" fmla="*/ 7 h 23"/>
                  <a:gd name="T82" fmla="*/ 237 w 494"/>
                  <a:gd name="T83" fmla="*/ 7 h 23"/>
                  <a:gd name="T84" fmla="*/ 264 w 494"/>
                  <a:gd name="T85" fmla="*/ 7 h 23"/>
                  <a:gd name="T86" fmla="*/ 290 w 494"/>
                  <a:gd name="T87" fmla="*/ 7 h 23"/>
                  <a:gd name="T88" fmla="*/ 319 w 494"/>
                  <a:gd name="T89" fmla="*/ 7 h 23"/>
                  <a:gd name="T90" fmla="*/ 337 w 494"/>
                  <a:gd name="T91" fmla="*/ 7 h 23"/>
                  <a:gd name="T92" fmla="*/ 357 w 494"/>
                  <a:gd name="T93" fmla="*/ 7 h 23"/>
                  <a:gd name="T94" fmla="*/ 377 w 494"/>
                  <a:gd name="T95" fmla="*/ 5 h 23"/>
                  <a:gd name="T96" fmla="*/ 397 w 494"/>
                  <a:gd name="T97" fmla="*/ 5 h 23"/>
                  <a:gd name="T98" fmla="*/ 417 w 494"/>
                  <a:gd name="T99" fmla="*/ 3 h 23"/>
                  <a:gd name="T100" fmla="*/ 437 w 494"/>
                  <a:gd name="T101" fmla="*/ 3 h 23"/>
                  <a:gd name="T102" fmla="*/ 459 w 494"/>
                  <a:gd name="T103" fmla="*/ 0 h 23"/>
                  <a:gd name="T104" fmla="*/ 483 w 494"/>
                  <a:gd name="T105" fmla="*/ 0 h 23"/>
                  <a:gd name="T106" fmla="*/ 483 w 494"/>
                  <a:gd name="T10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4" h="23">
                    <a:moveTo>
                      <a:pt x="483" y="0"/>
                    </a:moveTo>
                    <a:lnTo>
                      <a:pt x="490" y="0"/>
                    </a:lnTo>
                    <a:lnTo>
                      <a:pt x="494" y="3"/>
                    </a:lnTo>
                    <a:lnTo>
                      <a:pt x="492" y="7"/>
                    </a:lnTo>
                    <a:lnTo>
                      <a:pt x="490" y="14"/>
                    </a:lnTo>
                    <a:lnTo>
                      <a:pt x="465" y="14"/>
                    </a:lnTo>
                    <a:lnTo>
                      <a:pt x="441" y="14"/>
                    </a:lnTo>
                    <a:lnTo>
                      <a:pt x="419" y="16"/>
                    </a:lnTo>
                    <a:lnTo>
                      <a:pt x="397" y="18"/>
                    </a:lnTo>
                    <a:lnTo>
                      <a:pt x="372" y="18"/>
                    </a:lnTo>
                    <a:lnTo>
                      <a:pt x="348" y="20"/>
                    </a:lnTo>
                    <a:lnTo>
                      <a:pt x="321" y="20"/>
                    </a:lnTo>
                    <a:lnTo>
                      <a:pt x="295" y="20"/>
                    </a:lnTo>
                    <a:lnTo>
                      <a:pt x="275" y="20"/>
                    </a:lnTo>
                    <a:lnTo>
                      <a:pt x="255" y="20"/>
                    </a:lnTo>
                    <a:lnTo>
                      <a:pt x="235" y="20"/>
                    </a:lnTo>
                    <a:lnTo>
                      <a:pt x="215" y="20"/>
                    </a:lnTo>
                    <a:lnTo>
                      <a:pt x="195" y="20"/>
                    </a:lnTo>
                    <a:lnTo>
                      <a:pt x="175" y="23"/>
                    </a:lnTo>
                    <a:lnTo>
                      <a:pt x="151" y="23"/>
                    </a:lnTo>
                    <a:lnTo>
                      <a:pt x="128" y="23"/>
                    </a:lnTo>
                    <a:lnTo>
                      <a:pt x="113" y="23"/>
                    </a:lnTo>
                    <a:lnTo>
                      <a:pt x="97" y="23"/>
                    </a:lnTo>
                    <a:lnTo>
                      <a:pt x="82" y="23"/>
                    </a:lnTo>
                    <a:lnTo>
                      <a:pt x="69" y="23"/>
                    </a:lnTo>
                    <a:lnTo>
                      <a:pt x="51" y="23"/>
                    </a:lnTo>
                    <a:lnTo>
                      <a:pt x="38" y="23"/>
                    </a:lnTo>
                    <a:lnTo>
                      <a:pt x="22" y="23"/>
                    </a:lnTo>
                    <a:lnTo>
                      <a:pt x="7" y="23"/>
                    </a:lnTo>
                    <a:lnTo>
                      <a:pt x="0" y="16"/>
                    </a:lnTo>
                    <a:lnTo>
                      <a:pt x="4" y="11"/>
                    </a:lnTo>
                    <a:lnTo>
                      <a:pt x="15" y="9"/>
                    </a:lnTo>
                    <a:lnTo>
                      <a:pt x="33" y="7"/>
                    </a:lnTo>
                    <a:lnTo>
                      <a:pt x="51" y="7"/>
                    </a:lnTo>
                    <a:lnTo>
                      <a:pt x="71" y="7"/>
                    </a:lnTo>
                    <a:lnTo>
                      <a:pt x="89" y="7"/>
                    </a:lnTo>
                    <a:lnTo>
                      <a:pt x="104" y="7"/>
                    </a:lnTo>
                    <a:lnTo>
                      <a:pt x="131" y="7"/>
                    </a:lnTo>
                    <a:lnTo>
                      <a:pt x="157" y="7"/>
                    </a:lnTo>
                    <a:lnTo>
                      <a:pt x="184" y="7"/>
                    </a:lnTo>
                    <a:lnTo>
                      <a:pt x="211" y="7"/>
                    </a:lnTo>
                    <a:lnTo>
                      <a:pt x="237" y="7"/>
                    </a:lnTo>
                    <a:lnTo>
                      <a:pt x="264" y="7"/>
                    </a:lnTo>
                    <a:lnTo>
                      <a:pt x="290" y="7"/>
                    </a:lnTo>
                    <a:lnTo>
                      <a:pt x="319" y="7"/>
                    </a:lnTo>
                    <a:lnTo>
                      <a:pt x="337" y="7"/>
                    </a:lnTo>
                    <a:lnTo>
                      <a:pt x="357" y="7"/>
                    </a:lnTo>
                    <a:lnTo>
                      <a:pt x="377" y="5"/>
                    </a:lnTo>
                    <a:lnTo>
                      <a:pt x="397" y="5"/>
                    </a:lnTo>
                    <a:lnTo>
                      <a:pt x="417" y="3"/>
                    </a:lnTo>
                    <a:lnTo>
                      <a:pt x="437" y="3"/>
                    </a:lnTo>
                    <a:lnTo>
                      <a:pt x="459" y="0"/>
                    </a:lnTo>
                    <a:lnTo>
                      <a:pt x="483" y="0"/>
                    </a:lnTo>
                    <a:lnTo>
                      <a:pt x="483" y="0"/>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72" name="Freeform 56"/>
              <p:cNvSpPr>
                <a:spLocks/>
              </p:cNvSpPr>
              <p:nvPr/>
            </p:nvSpPr>
            <p:spPr bwMode="auto">
              <a:xfrm>
                <a:off x="2673" y="1294"/>
                <a:ext cx="497" cy="18"/>
              </a:xfrm>
              <a:custGeom>
                <a:avLst/>
                <a:gdLst>
                  <a:gd name="T0" fmla="*/ 311 w 497"/>
                  <a:gd name="T1" fmla="*/ 2 h 18"/>
                  <a:gd name="T2" fmla="*/ 326 w 497"/>
                  <a:gd name="T3" fmla="*/ 0 h 18"/>
                  <a:gd name="T4" fmla="*/ 346 w 497"/>
                  <a:gd name="T5" fmla="*/ 0 h 18"/>
                  <a:gd name="T6" fmla="*/ 366 w 497"/>
                  <a:gd name="T7" fmla="*/ 0 h 18"/>
                  <a:gd name="T8" fmla="*/ 388 w 497"/>
                  <a:gd name="T9" fmla="*/ 0 h 18"/>
                  <a:gd name="T10" fmla="*/ 408 w 497"/>
                  <a:gd name="T11" fmla="*/ 0 h 18"/>
                  <a:gd name="T12" fmla="*/ 428 w 497"/>
                  <a:gd name="T13" fmla="*/ 0 h 18"/>
                  <a:gd name="T14" fmla="*/ 448 w 497"/>
                  <a:gd name="T15" fmla="*/ 0 h 18"/>
                  <a:gd name="T16" fmla="*/ 466 w 497"/>
                  <a:gd name="T17" fmla="*/ 0 h 18"/>
                  <a:gd name="T18" fmla="*/ 473 w 497"/>
                  <a:gd name="T19" fmla="*/ 0 h 18"/>
                  <a:gd name="T20" fmla="*/ 481 w 497"/>
                  <a:gd name="T21" fmla="*/ 0 h 18"/>
                  <a:gd name="T22" fmla="*/ 488 w 497"/>
                  <a:gd name="T23" fmla="*/ 2 h 18"/>
                  <a:gd name="T24" fmla="*/ 493 w 497"/>
                  <a:gd name="T25" fmla="*/ 4 h 18"/>
                  <a:gd name="T26" fmla="*/ 495 w 497"/>
                  <a:gd name="T27" fmla="*/ 4 h 18"/>
                  <a:gd name="T28" fmla="*/ 497 w 497"/>
                  <a:gd name="T29" fmla="*/ 7 h 18"/>
                  <a:gd name="T30" fmla="*/ 493 w 497"/>
                  <a:gd name="T31" fmla="*/ 7 h 18"/>
                  <a:gd name="T32" fmla="*/ 490 w 497"/>
                  <a:gd name="T33" fmla="*/ 11 h 18"/>
                  <a:gd name="T34" fmla="*/ 450 w 497"/>
                  <a:gd name="T35" fmla="*/ 11 h 18"/>
                  <a:gd name="T36" fmla="*/ 411 w 497"/>
                  <a:gd name="T37" fmla="*/ 13 h 18"/>
                  <a:gd name="T38" fmla="*/ 368 w 497"/>
                  <a:gd name="T39" fmla="*/ 13 h 18"/>
                  <a:gd name="T40" fmla="*/ 329 w 497"/>
                  <a:gd name="T41" fmla="*/ 13 h 18"/>
                  <a:gd name="T42" fmla="*/ 284 w 497"/>
                  <a:gd name="T43" fmla="*/ 13 h 18"/>
                  <a:gd name="T44" fmla="*/ 242 w 497"/>
                  <a:gd name="T45" fmla="*/ 15 h 18"/>
                  <a:gd name="T46" fmla="*/ 198 w 497"/>
                  <a:gd name="T47" fmla="*/ 15 h 18"/>
                  <a:gd name="T48" fmla="*/ 158 w 497"/>
                  <a:gd name="T49" fmla="*/ 18 h 18"/>
                  <a:gd name="T50" fmla="*/ 142 w 497"/>
                  <a:gd name="T51" fmla="*/ 18 h 18"/>
                  <a:gd name="T52" fmla="*/ 125 w 497"/>
                  <a:gd name="T53" fmla="*/ 18 h 18"/>
                  <a:gd name="T54" fmla="*/ 107 w 497"/>
                  <a:gd name="T55" fmla="*/ 18 h 18"/>
                  <a:gd name="T56" fmla="*/ 89 w 497"/>
                  <a:gd name="T57" fmla="*/ 18 h 18"/>
                  <a:gd name="T58" fmla="*/ 69 w 497"/>
                  <a:gd name="T59" fmla="*/ 15 h 18"/>
                  <a:gd name="T60" fmla="*/ 51 w 497"/>
                  <a:gd name="T61" fmla="*/ 15 h 18"/>
                  <a:gd name="T62" fmla="*/ 36 w 497"/>
                  <a:gd name="T63" fmla="*/ 15 h 18"/>
                  <a:gd name="T64" fmla="*/ 23 w 497"/>
                  <a:gd name="T65" fmla="*/ 15 h 18"/>
                  <a:gd name="T66" fmla="*/ 14 w 497"/>
                  <a:gd name="T67" fmla="*/ 15 h 18"/>
                  <a:gd name="T68" fmla="*/ 7 w 497"/>
                  <a:gd name="T69" fmla="*/ 13 h 18"/>
                  <a:gd name="T70" fmla="*/ 3 w 497"/>
                  <a:gd name="T71" fmla="*/ 11 h 18"/>
                  <a:gd name="T72" fmla="*/ 0 w 497"/>
                  <a:gd name="T73" fmla="*/ 11 h 18"/>
                  <a:gd name="T74" fmla="*/ 0 w 497"/>
                  <a:gd name="T75" fmla="*/ 7 h 18"/>
                  <a:gd name="T76" fmla="*/ 3 w 497"/>
                  <a:gd name="T77" fmla="*/ 7 h 18"/>
                  <a:gd name="T78" fmla="*/ 5 w 497"/>
                  <a:gd name="T79" fmla="*/ 4 h 18"/>
                  <a:gd name="T80" fmla="*/ 12 w 497"/>
                  <a:gd name="T81" fmla="*/ 4 h 18"/>
                  <a:gd name="T82" fmla="*/ 32 w 497"/>
                  <a:gd name="T83" fmla="*/ 2 h 18"/>
                  <a:gd name="T84" fmla="*/ 56 w 497"/>
                  <a:gd name="T85" fmla="*/ 2 h 18"/>
                  <a:gd name="T86" fmla="*/ 80 w 497"/>
                  <a:gd name="T87" fmla="*/ 2 h 18"/>
                  <a:gd name="T88" fmla="*/ 107 w 497"/>
                  <a:gd name="T89" fmla="*/ 2 h 18"/>
                  <a:gd name="T90" fmla="*/ 133 w 497"/>
                  <a:gd name="T91" fmla="*/ 2 h 18"/>
                  <a:gd name="T92" fmla="*/ 158 w 497"/>
                  <a:gd name="T93" fmla="*/ 4 h 18"/>
                  <a:gd name="T94" fmla="*/ 180 w 497"/>
                  <a:gd name="T95" fmla="*/ 4 h 18"/>
                  <a:gd name="T96" fmla="*/ 198 w 497"/>
                  <a:gd name="T97" fmla="*/ 4 h 18"/>
                  <a:gd name="T98" fmla="*/ 213 w 497"/>
                  <a:gd name="T99" fmla="*/ 2 h 18"/>
                  <a:gd name="T100" fmla="*/ 229 w 497"/>
                  <a:gd name="T101" fmla="*/ 2 h 18"/>
                  <a:gd name="T102" fmla="*/ 242 w 497"/>
                  <a:gd name="T103" fmla="*/ 2 h 18"/>
                  <a:gd name="T104" fmla="*/ 258 w 497"/>
                  <a:gd name="T105" fmla="*/ 2 h 18"/>
                  <a:gd name="T106" fmla="*/ 271 w 497"/>
                  <a:gd name="T107" fmla="*/ 2 h 18"/>
                  <a:gd name="T108" fmla="*/ 284 w 497"/>
                  <a:gd name="T109" fmla="*/ 2 h 18"/>
                  <a:gd name="T110" fmla="*/ 298 w 497"/>
                  <a:gd name="T111" fmla="*/ 2 h 18"/>
                  <a:gd name="T112" fmla="*/ 311 w 497"/>
                  <a:gd name="T113" fmla="*/ 2 h 18"/>
                  <a:gd name="T114" fmla="*/ 311 w 497"/>
                  <a:gd name="T11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7" h="18">
                    <a:moveTo>
                      <a:pt x="311" y="2"/>
                    </a:moveTo>
                    <a:lnTo>
                      <a:pt x="326" y="0"/>
                    </a:lnTo>
                    <a:lnTo>
                      <a:pt x="346" y="0"/>
                    </a:lnTo>
                    <a:lnTo>
                      <a:pt x="366" y="0"/>
                    </a:lnTo>
                    <a:lnTo>
                      <a:pt x="388" y="0"/>
                    </a:lnTo>
                    <a:lnTo>
                      <a:pt x="408" y="0"/>
                    </a:lnTo>
                    <a:lnTo>
                      <a:pt x="428" y="0"/>
                    </a:lnTo>
                    <a:lnTo>
                      <a:pt x="448" y="0"/>
                    </a:lnTo>
                    <a:lnTo>
                      <a:pt x="466" y="0"/>
                    </a:lnTo>
                    <a:lnTo>
                      <a:pt x="473" y="0"/>
                    </a:lnTo>
                    <a:lnTo>
                      <a:pt x="481" y="0"/>
                    </a:lnTo>
                    <a:lnTo>
                      <a:pt x="488" y="2"/>
                    </a:lnTo>
                    <a:lnTo>
                      <a:pt x="493" y="4"/>
                    </a:lnTo>
                    <a:lnTo>
                      <a:pt x="495" y="4"/>
                    </a:lnTo>
                    <a:lnTo>
                      <a:pt x="497" y="7"/>
                    </a:lnTo>
                    <a:lnTo>
                      <a:pt x="493" y="7"/>
                    </a:lnTo>
                    <a:lnTo>
                      <a:pt x="490" y="11"/>
                    </a:lnTo>
                    <a:lnTo>
                      <a:pt x="450" y="11"/>
                    </a:lnTo>
                    <a:lnTo>
                      <a:pt x="411" y="13"/>
                    </a:lnTo>
                    <a:lnTo>
                      <a:pt x="368" y="13"/>
                    </a:lnTo>
                    <a:lnTo>
                      <a:pt x="329" y="13"/>
                    </a:lnTo>
                    <a:lnTo>
                      <a:pt x="284" y="13"/>
                    </a:lnTo>
                    <a:lnTo>
                      <a:pt x="242" y="15"/>
                    </a:lnTo>
                    <a:lnTo>
                      <a:pt x="198" y="15"/>
                    </a:lnTo>
                    <a:lnTo>
                      <a:pt x="158" y="18"/>
                    </a:lnTo>
                    <a:lnTo>
                      <a:pt x="142" y="18"/>
                    </a:lnTo>
                    <a:lnTo>
                      <a:pt x="125" y="18"/>
                    </a:lnTo>
                    <a:lnTo>
                      <a:pt x="107" y="18"/>
                    </a:lnTo>
                    <a:lnTo>
                      <a:pt x="89" y="18"/>
                    </a:lnTo>
                    <a:lnTo>
                      <a:pt x="69" y="15"/>
                    </a:lnTo>
                    <a:lnTo>
                      <a:pt x="51" y="15"/>
                    </a:lnTo>
                    <a:lnTo>
                      <a:pt x="36" y="15"/>
                    </a:lnTo>
                    <a:lnTo>
                      <a:pt x="23" y="15"/>
                    </a:lnTo>
                    <a:lnTo>
                      <a:pt x="14" y="15"/>
                    </a:lnTo>
                    <a:lnTo>
                      <a:pt x="7" y="13"/>
                    </a:lnTo>
                    <a:lnTo>
                      <a:pt x="3" y="11"/>
                    </a:lnTo>
                    <a:lnTo>
                      <a:pt x="0" y="11"/>
                    </a:lnTo>
                    <a:lnTo>
                      <a:pt x="0" y="7"/>
                    </a:lnTo>
                    <a:lnTo>
                      <a:pt x="3" y="7"/>
                    </a:lnTo>
                    <a:lnTo>
                      <a:pt x="5" y="4"/>
                    </a:lnTo>
                    <a:lnTo>
                      <a:pt x="12" y="4"/>
                    </a:lnTo>
                    <a:lnTo>
                      <a:pt x="32" y="2"/>
                    </a:lnTo>
                    <a:lnTo>
                      <a:pt x="56" y="2"/>
                    </a:lnTo>
                    <a:lnTo>
                      <a:pt x="80" y="2"/>
                    </a:lnTo>
                    <a:lnTo>
                      <a:pt x="107" y="2"/>
                    </a:lnTo>
                    <a:lnTo>
                      <a:pt x="133" y="2"/>
                    </a:lnTo>
                    <a:lnTo>
                      <a:pt x="158" y="4"/>
                    </a:lnTo>
                    <a:lnTo>
                      <a:pt x="180" y="4"/>
                    </a:lnTo>
                    <a:lnTo>
                      <a:pt x="198" y="4"/>
                    </a:lnTo>
                    <a:lnTo>
                      <a:pt x="213" y="2"/>
                    </a:lnTo>
                    <a:lnTo>
                      <a:pt x="229" y="2"/>
                    </a:lnTo>
                    <a:lnTo>
                      <a:pt x="242" y="2"/>
                    </a:lnTo>
                    <a:lnTo>
                      <a:pt x="258" y="2"/>
                    </a:lnTo>
                    <a:lnTo>
                      <a:pt x="271" y="2"/>
                    </a:lnTo>
                    <a:lnTo>
                      <a:pt x="284" y="2"/>
                    </a:lnTo>
                    <a:lnTo>
                      <a:pt x="298" y="2"/>
                    </a:lnTo>
                    <a:lnTo>
                      <a:pt x="311" y="2"/>
                    </a:lnTo>
                    <a:lnTo>
                      <a:pt x="311"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73" name="Freeform 57"/>
              <p:cNvSpPr>
                <a:spLocks/>
              </p:cNvSpPr>
              <p:nvPr/>
            </p:nvSpPr>
            <p:spPr bwMode="auto">
              <a:xfrm>
                <a:off x="2920" y="1788"/>
                <a:ext cx="243" cy="22"/>
              </a:xfrm>
              <a:custGeom>
                <a:avLst/>
                <a:gdLst>
                  <a:gd name="T0" fmla="*/ 188 w 243"/>
                  <a:gd name="T1" fmla="*/ 2 h 22"/>
                  <a:gd name="T2" fmla="*/ 192 w 243"/>
                  <a:gd name="T3" fmla="*/ 0 h 22"/>
                  <a:gd name="T4" fmla="*/ 199 w 243"/>
                  <a:gd name="T5" fmla="*/ 0 h 22"/>
                  <a:gd name="T6" fmla="*/ 206 w 243"/>
                  <a:gd name="T7" fmla="*/ 0 h 22"/>
                  <a:gd name="T8" fmla="*/ 212 w 243"/>
                  <a:gd name="T9" fmla="*/ 0 h 22"/>
                  <a:gd name="T10" fmla="*/ 221 w 243"/>
                  <a:gd name="T11" fmla="*/ 0 h 22"/>
                  <a:gd name="T12" fmla="*/ 228 w 243"/>
                  <a:gd name="T13" fmla="*/ 0 h 22"/>
                  <a:gd name="T14" fmla="*/ 232 w 243"/>
                  <a:gd name="T15" fmla="*/ 0 h 22"/>
                  <a:gd name="T16" fmla="*/ 239 w 243"/>
                  <a:gd name="T17" fmla="*/ 2 h 22"/>
                  <a:gd name="T18" fmla="*/ 243 w 243"/>
                  <a:gd name="T19" fmla="*/ 5 h 22"/>
                  <a:gd name="T20" fmla="*/ 239 w 243"/>
                  <a:gd name="T21" fmla="*/ 11 h 22"/>
                  <a:gd name="T22" fmla="*/ 230 w 243"/>
                  <a:gd name="T23" fmla="*/ 13 h 22"/>
                  <a:gd name="T24" fmla="*/ 219 w 243"/>
                  <a:gd name="T25" fmla="*/ 16 h 22"/>
                  <a:gd name="T26" fmla="*/ 208 w 243"/>
                  <a:gd name="T27" fmla="*/ 16 h 22"/>
                  <a:gd name="T28" fmla="*/ 197 w 243"/>
                  <a:gd name="T29" fmla="*/ 16 h 22"/>
                  <a:gd name="T30" fmla="*/ 186 w 243"/>
                  <a:gd name="T31" fmla="*/ 16 h 22"/>
                  <a:gd name="T32" fmla="*/ 175 w 243"/>
                  <a:gd name="T33" fmla="*/ 16 h 22"/>
                  <a:gd name="T34" fmla="*/ 164 w 243"/>
                  <a:gd name="T35" fmla="*/ 16 h 22"/>
                  <a:gd name="T36" fmla="*/ 152 w 243"/>
                  <a:gd name="T37" fmla="*/ 18 h 22"/>
                  <a:gd name="T38" fmla="*/ 135 w 243"/>
                  <a:gd name="T39" fmla="*/ 18 h 22"/>
                  <a:gd name="T40" fmla="*/ 117 w 243"/>
                  <a:gd name="T41" fmla="*/ 18 h 22"/>
                  <a:gd name="T42" fmla="*/ 99 w 243"/>
                  <a:gd name="T43" fmla="*/ 18 h 22"/>
                  <a:gd name="T44" fmla="*/ 82 w 243"/>
                  <a:gd name="T45" fmla="*/ 20 h 22"/>
                  <a:gd name="T46" fmla="*/ 62 w 243"/>
                  <a:gd name="T47" fmla="*/ 20 h 22"/>
                  <a:gd name="T48" fmla="*/ 44 w 243"/>
                  <a:gd name="T49" fmla="*/ 20 h 22"/>
                  <a:gd name="T50" fmla="*/ 26 w 243"/>
                  <a:gd name="T51" fmla="*/ 20 h 22"/>
                  <a:gd name="T52" fmla="*/ 8 w 243"/>
                  <a:gd name="T53" fmla="*/ 22 h 22"/>
                  <a:gd name="T54" fmla="*/ 2 w 243"/>
                  <a:gd name="T55" fmla="*/ 20 h 22"/>
                  <a:gd name="T56" fmla="*/ 0 w 243"/>
                  <a:gd name="T57" fmla="*/ 16 h 22"/>
                  <a:gd name="T58" fmla="*/ 0 w 243"/>
                  <a:gd name="T59" fmla="*/ 13 h 22"/>
                  <a:gd name="T60" fmla="*/ 6 w 243"/>
                  <a:gd name="T61" fmla="*/ 9 h 22"/>
                  <a:gd name="T62" fmla="*/ 15 w 243"/>
                  <a:gd name="T63" fmla="*/ 9 h 22"/>
                  <a:gd name="T64" fmla="*/ 28 w 243"/>
                  <a:gd name="T65" fmla="*/ 7 h 22"/>
                  <a:gd name="T66" fmla="*/ 37 w 243"/>
                  <a:gd name="T67" fmla="*/ 7 h 22"/>
                  <a:gd name="T68" fmla="*/ 48 w 243"/>
                  <a:gd name="T69" fmla="*/ 7 h 22"/>
                  <a:gd name="T70" fmla="*/ 59 w 243"/>
                  <a:gd name="T71" fmla="*/ 7 h 22"/>
                  <a:gd name="T72" fmla="*/ 70 w 243"/>
                  <a:gd name="T73" fmla="*/ 7 h 22"/>
                  <a:gd name="T74" fmla="*/ 82 w 243"/>
                  <a:gd name="T75" fmla="*/ 7 h 22"/>
                  <a:gd name="T76" fmla="*/ 95 w 243"/>
                  <a:gd name="T77" fmla="*/ 7 h 22"/>
                  <a:gd name="T78" fmla="*/ 106 w 243"/>
                  <a:gd name="T79" fmla="*/ 5 h 22"/>
                  <a:gd name="T80" fmla="*/ 117 w 243"/>
                  <a:gd name="T81" fmla="*/ 5 h 22"/>
                  <a:gd name="T82" fmla="*/ 128 w 243"/>
                  <a:gd name="T83" fmla="*/ 2 h 22"/>
                  <a:gd name="T84" fmla="*/ 141 w 243"/>
                  <a:gd name="T85" fmla="*/ 2 h 22"/>
                  <a:gd name="T86" fmla="*/ 152 w 243"/>
                  <a:gd name="T87" fmla="*/ 2 h 22"/>
                  <a:gd name="T88" fmla="*/ 164 w 243"/>
                  <a:gd name="T89" fmla="*/ 2 h 22"/>
                  <a:gd name="T90" fmla="*/ 175 w 243"/>
                  <a:gd name="T91" fmla="*/ 2 h 22"/>
                  <a:gd name="T92" fmla="*/ 188 w 243"/>
                  <a:gd name="T93" fmla="*/ 2 h 22"/>
                  <a:gd name="T94" fmla="*/ 188 w 243"/>
                  <a:gd name="T9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3" h="22">
                    <a:moveTo>
                      <a:pt x="188" y="2"/>
                    </a:moveTo>
                    <a:lnTo>
                      <a:pt x="192" y="0"/>
                    </a:lnTo>
                    <a:lnTo>
                      <a:pt x="199" y="0"/>
                    </a:lnTo>
                    <a:lnTo>
                      <a:pt x="206" y="0"/>
                    </a:lnTo>
                    <a:lnTo>
                      <a:pt x="212" y="0"/>
                    </a:lnTo>
                    <a:lnTo>
                      <a:pt x="221" y="0"/>
                    </a:lnTo>
                    <a:lnTo>
                      <a:pt x="228" y="0"/>
                    </a:lnTo>
                    <a:lnTo>
                      <a:pt x="232" y="0"/>
                    </a:lnTo>
                    <a:lnTo>
                      <a:pt x="239" y="2"/>
                    </a:lnTo>
                    <a:lnTo>
                      <a:pt x="243" y="5"/>
                    </a:lnTo>
                    <a:lnTo>
                      <a:pt x="239" y="11"/>
                    </a:lnTo>
                    <a:lnTo>
                      <a:pt x="230" y="13"/>
                    </a:lnTo>
                    <a:lnTo>
                      <a:pt x="219" y="16"/>
                    </a:lnTo>
                    <a:lnTo>
                      <a:pt x="208" y="16"/>
                    </a:lnTo>
                    <a:lnTo>
                      <a:pt x="197" y="16"/>
                    </a:lnTo>
                    <a:lnTo>
                      <a:pt x="186" y="16"/>
                    </a:lnTo>
                    <a:lnTo>
                      <a:pt x="175" y="16"/>
                    </a:lnTo>
                    <a:lnTo>
                      <a:pt x="164" y="16"/>
                    </a:lnTo>
                    <a:lnTo>
                      <a:pt x="152" y="18"/>
                    </a:lnTo>
                    <a:lnTo>
                      <a:pt x="135" y="18"/>
                    </a:lnTo>
                    <a:lnTo>
                      <a:pt x="117" y="18"/>
                    </a:lnTo>
                    <a:lnTo>
                      <a:pt x="99" y="18"/>
                    </a:lnTo>
                    <a:lnTo>
                      <a:pt x="82" y="20"/>
                    </a:lnTo>
                    <a:lnTo>
                      <a:pt x="62" y="20"/>
                    </a:lnTo>
                    <a:lnTo>
                      <a:pt x="44" y="20"/>
                    </a:lnTo>
                    <a:lnTo>
                      <a:pt x="26" y="20"/>
                    </a:lnTo>
                    <a:lnTo>
                      <a:pt x="8" y="22"/>
                    </a:lnTo>
                    <a:lnTo>
                      <a:pt x="2" y="20"/>
                    </a:lnTo>
                    <a:lnTo>
                      <a:pt x="0" y="16"/>
                    </a:lnTo>
                    <a:lnTo>
                      <a:pt x="0" y="13"/>
                    </a:lnTo>
                    <a:lnTo>
                      <a:pt x="6" y="9"/>
                    </a:lnTo>
                    <a:lnTo>
                      <a:pt x="15" y="9"/>
                    </a:lnTo>
                    <a:lnTo>
                      <a:pt x="28" y="7"/>
                    </a:lnTo>
                    <a:lnTo>
                      <a:pt x="37" y="7"/>
                    </a:lnTo>
                    <a:lnTo>
                      <a:pt x="48" y="7"/>
                    </a:lnTo>
                    <a:lnTo>
                      <a:pt x="59" y="7"/>
                    </a:lnTo>
                    <a:lnTo>
                      <a:pt x="70" y="7"/>
                    </a:lnTo>
                    <a:lnTo>
                      <a:pt x="82" y="7"/>
                    </a:lnTo>
                    <a:lnTo>
                      <a:pt x="95" y="7"/>
                    </a:lnTo>
                    <a:lnTo>
                      <a:pt x="106" y="5"/>
                    </a:lnTo>
                    <a:lnTo>
                      <a:pt x="117" y="5"/>
                    </a:lnTo>
                    <a:lnTo>
                      <a:pt x="128" y="2"/>
                    </a:lnTo>
                    <a:lnTo>
                      <a:pt x="141" y="2"/>
                    </a:lnTo>
                    <a:lnTo>
                      <a:pt x="152" y="2"/>
                    </a:lnTo>
                    <a:lnTo>
                      <a:pt x="164" y="2"/>
                    </a:lnTo>
                    <a:lnTo>
                      <a:pt x="175" y="2"/>
                    </a:lnTo>
                    <a:lnTo>
                      <a:pt x="188" y="2"/>
                    </a:lnTo>
                    <a:lnTo>
                      <a:pt x="188"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9274" name="Freeform 58"/>
              <p:cNvSpPr>
                <a:spLocks/>
              </p:cNvSpPr>
              <p:nvPr/>
            </p:nvSpPr>
            <p:spPr bwMode="auto">
              <a:xfrm>
                <a:off x="2718" y="1799"/>
                <a:ext cx="151" cy="18"/>
              </a:xfrm>
              <a:custGeom>
                <a:avLst/>
                <a:gdLst>
                  <a:gd name="T0" fmla="*/ 42 w 151"/>
                  <a:gd name="T1" fmla="*/ 2 h 18"/>
                  <a:gd name="T2" fmla="*/ 53 w 151"/>
                  <a:gd name="T3" fmla="*/ 2 h 18"/>
                  <a:gd name="T4" fmla="*/ 64 w 151"/>
                  <a:gd name="T5" fmla="*/ 2 h 18"/>
                  <a:gd name="T6" fmla="*/ 77 w 151"/>
                  <a:gd name="T7" fmla="*/ 2 h 18"/>
                  <a:gd name="T8" fmla="*/ 93 w 151"/>
                  <a:gd name="T9" fmla="*/ 2 h 18"/>
                  <a:gd name="T10" fmla="*/ 106 w 151"/>
                  <a:gd name="T11" fmla="*/ 0 h 18"/>
                  <a:gd name="T12" fmla="*/ 120 w 151"/>
                  <a:gd name="T13" fmla="*/ 0 h 18"/>
                  <a:gd name="T14" fmla="*/ 133 w 151"/>
                  <a:gd name="T15" fmla="*/ 0 h 18"/>
                  <a:gd name="T16" fmla="*/ 144 w 151"/>
                  <a:gd name="T17" fmla="*/ 2 h 18"/>
                  <a:gd name="T18" fmla="*/ 148 w 151"/>
                  <a:gd name="T19" fmla="*/ 2 h 18"/>
                  <a:gd name="T20" fmla="*/ 151 w 151"/>
                  <a:gd name="T21" fmla="*/ 5 h 18"/>
                  <a:gd name="T22" fmla="*/ 148 w 151"/>
                  <a:gd name="T23" fmla="*/ 7 h 18"/>
                  <a:gd name="T24" fmla="*/ 146 w 151"/>
                  <a:gd name="T25" fmla="*/ 11 h 18"/>
                  <a:gd name="T26" fmla="*/ 128 w 151"/>
                  <a:gd name="T27" fmla="*/ 13 h 18"/>
                  <a:gd name="T28" fmla="*/ 111 w 151"/>
                  <a:gd name="T29" fmla="*/ 13 h 18"/>
                  <a:gd name="T30" fmla="*/ 93 w 151"/>
                  <a:gd name="T31" fmla="*/ 13 h 18"/>
                  <a:gd name="T32" fmla="*/ 75 w 151"/>
                  <a:gd name="T33" fmla="*/ 16 h 18"/>
                  <a:gd name="T34" fmla="*/ 57 w 151"/>
                  <a:gd name="T35" fmla="*/ 16 h 18"/>
                  <a:gd name="T36" fmla="*/ 40 w 151"/>
                  <a:gd name="T37" fmla="*/ 16 h 18"/>
                  <a:gd name="T38" fmla="*/ 22 w 151"/>
                  <a:gd name="T39" fmla="*/ 16 h 18"/>
                  <a:gd name="T40" fmla="*/ 6 w 151"/>
                  <a:gd name="T41" fmla="*/ 18 h 18"/>
                  <a:gd name="T42" fmla="*/ 0 w 151"/>
                  <a:gd name="T43" fmla="*/ 13 h 18"/>
                  <a:gd name="T44" fmla="*/ 0 w 151"/>
                  <a:gd name="T45" fmla="*/ 11 h 18"/>
                  <a:gd name="T46" fmla="*/ 0 w 151"/>
                  <a:gd name="T47" fmla="*/ 9 h 18"/>
                  <a:gd name="T48" fmla="*/ 2 w 151"/>
                  <a:gd name="T49" fmla="*/ 9 h 18"/>
                  <a:gd name="T50" fmla="*/ 4 w 151"/>
                  <a:gd name="T51" fmla="*/ 7 h 18"/>
                  <a:gd name="T52" fmla="*/ 9 w 151"/>
                  <a:gd name="T53" fmla="*/ 5 h 18"/>
                  <a:gd name="T54" fmla="*/ 15 w 151"/>
                  <a:gd name="T55" fmla="*/ 5 h 18"/>
                  <a:gd name="T56" fmla="*/ 22 w 151"/>
                  <a:gd name="T57" fmla="*/ 5 h 18"/>
                  <a:gd name="T58" fmla="*/ 29 w 151"/>
                  <a:gd name="T59" fmla="*/ 2 h 18"/>
                  <a:gd name="T60" fmla="*/ 33 w 151"/>
                  <a:gd name="T61" fmla="*/ 2 h 18"/>
                  <a:gd name="T62" fmla="*/ 38 w 151"/>
                  <a:gd name="T63" fmla="*/ 2 h 18"/>
                  <a:gd name="T64" fmla="*/ 42 w 151"/>
                  <a:gd name="T65" fmla="*/ 2 h 18"/>
                  <a:gd name="T66" fmla="*/ 42 w 151"/>
                  <a:gd name="T6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1" h="18">
                    <a:moveTo>
                      <a:pt x="42" y="2"/>
                    </a:moveTo>
                    <a:lnTo>
                      <a:pt x="53" y="2"/>
                    </a:lnTo>
                    <a:lnTo>
                      <a:pt x="64" y="2"/>
                    </a:lnTo>
                    <a:lnTo>
                      <a:pt x="77" y="2"/>
                    </a:lnTo>
                    <a:lnTo>
                      <a:pt x="93" y="2"/>
                    </a:lnTo>
                    <a:lnTo>
                      <a:pt x="106" y="0"/>
                    </a:lnTo>
                    <a:lnTo>
                      <a:pt x="120" y="0"/>
                    </a:lnTo>
                    <a:lnTo>
                      <a:pt x="133" y="0"/>
                    </a:lnTo>
                    <a:lnTo>
                      <a:pt x="144" y="2"/>
                    </a:lnTo>
                    <a:lnTo>
                      <a:pt x="148" y="2"/>
                    </a:lnTo>
                    <a:lnTo>
                      <a:pt x="151" y="5"/>
                    </a:lnTo>
                    <a:lnTo>
                      <a:pt x="148" y="7"/>
                    </a:lnTo>
                    <a:lnTo>
                      <a:pt x="146" y="11"/>
                    </a:lnTo>
                    <a:lnTo>
                      <a:pt x="128" y="13"/>
                    </a:lnTo>
                    <a:lnTo>
                      <a:pt x="111" y="13"/>
                    </a:lnTo>
                    <a:lnTo>
                      <a:pt x="93" y="13"/>
                    </a:lnTo>
                    <a:lnTo>
                      <a:pt x="75" y="16"/>
                    </a:lnTo>
                    <a:lnTo>
                      <a:pt x="57" y="16"/>
                    </a:lnTo>
                    <a:lnTo>
                      <a:pt x="40" y="16"/>
                    </a:lnTo>
                    <a:lnTo>
                      <a:pt x="22" y="16"/>
                    </a:lnTo>
                    <a:lnTo>
                      <a:pt x="6" y="18"/>
                    </a:lnTo>
                    <a:lnTo>
                      <a:pt x="0" y="13"/>
                    </a:lnTo>
                    <a:lnTo>
                      <a:pt x="0" y="11"/>
                    </a:lnTo>
                    <a:lnTo>
                      <a:pt x="0" y="9"/>
                    </a:lnTo>
                    <a:lnTo>
                      <a:pt x="2" y="9"/>
                    </a:lnTo>
                    <a:lnTo>
                      <a:pt x="4" y="7"/>
                    </a:lnTo>
                    <a:lnTo>
                      <a:pt x="9" y="5"/>
                    </a:lnTo>
                    <a:lnTo>
                      <a:pt x="15" y="5"/>
                    </a:lnTo>
                    <a:lnTo>
                      <a:pt x="22" y="5"/>
                    </a:lnTo>
                    <a:lnTo>
                      <a:pt x="29" y="2"/>
                    </a:lnTo>
                    <a:lnTo>
                      <a:pt x="33" y="2"/>
                    </a:lnTo>
                    <a:lnTo>
                      <a:pt x="38" y="2"/>
                    </a:lnTo>
                    <a:lnTo>
                      <a:pt x="42" y="2"/>
                    </a:lnTo>
                    <a:lnTo>
                      <a:pt x="42" y="2"/>
                    </a:lnTo>
                    <a:close/>
                  </a:path>
                </a:pathLst>
              </a:custGeom>
              <a:solidFill>
                <a:srgbClr val="FFF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 name="Slide Number Placeholder 2"/>
          <p:cNvSpPr>
            <a:spLocks noGrp="1"/>
          </p:cNvSpPr>
          <p:nvPr>
            <p:ph type="sldNum" sz="quarter" idx="12"/>
          </p:nvPr>
        </p:nvSpPr>
        <p:spPr/>
        <p:txBody>
          <a:bodyPr/>
          <a:lstStyle/>
          <a:p>
            <a:fld id="{8D0DBD5B-780F-6245-80EF-25CF4A396C05}" type="slidenum">
              <a:rPr lang="en-US" smtClean="0"/>
              <a:pPr/>
              <a:t>4</a:t>
            </a:fld>
            <a:endParaRPr lang="en-US"/>
          </a:p>
        </p:txBody>
      </p:sp>
    </p:spTree>
    <p:extLst>
      <p:ext uri="{BB962C8B-B14F-4D97-AF65-F5344CB8AC3E}">
        <p14:creationId xmlns:p14="http://schemas.microsoft.com/office/powerpoint/2010/main" val="9214660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3794" name="AutoShape 2"/>
          <p:cNvSpPr>
            <a:spLocks noChangeArrowheads="1"/>
          </p:cNvSpPr>
          <p:nvPr/>
        </p:nvSpPr>
        <p:spPr bwMode="auto">
          <a:xfrm>
            <a:off x="0" y="0"/>
            <a:ext cx="9144000" cy="3214688"/>
          </a:xfrm>
          <a:prstGeom prst="roundRect">
            <a:avLst>
              <a:gd name="adj" fmla="val 16667"/>
            </a:avLst>
          </a:prstGeom>
          <a:solidFill>
            <a:srgbClr val="EFDCCD"/>
          </a:solidFill>
          <a:ln w="381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795" name="Rectangle 3"/>
          <p:cNvSpPr>
            <a:spLocks noGrp="1" noChangeArrowheads="1"/>
          </p:cNvSpPr>
          <p:nvPr>
            <p:ph type="title"/>
          </p:nvPr>
        </p:nvSpPr>
        <p:spPr>
          <a:xfrm>
            <a:off x="660400" y="0"/>
            <a:ext cx="8050213" cy="838200"/>
          </a:xfrm>
          <a:noFill/>
          <a:ln/>
        </p:spPr>
        <p:txBody>
          <a:bodyPr/>
          <a:lstStyle/>
          <a:p>
            <a:pPr>
              <a:lnSpc>
                <a:spcPct val="90000"/>
              </a:lnSpc>
            </a:pPr>
            <a:r>
              <a:rPr lang="en-US" altLang="en-US" sz="2800" b="1" i="1" dirty="0">
                <a:latin typeface="Arial" charset="0"/>
                <a:ea typeface="Arial" charset="0"/>
                <a:cs typeface="Arial" charset="0"/>
              </a:rPr>
              <a:t>Question 22.2b</a:t>
            </a:r>
            <a:r>
              <a:rPr lang="en-US" altLang="en-US" sz="2800" b="1" i="1" dirty="0">
                <a:solidFill>
                  <a:srgbClr val="000000"/>
                </a:solidFill>
                <a:effectLst/>
                <a:latin typeface="Arial" charset="0"/>
                <a:ea typeface="Arial" charset="0"/>
                <a:cs typeface="Arial" charset="0"/>
              </a:rPr>
              <a:t>	  </a:t>
            </a:r>
            <a:r>
              <a:rPr lang="en-US" altLang="en-US" sz="2800" b="1" dirty="0">
                <a:solidFill>
                  <a:schemeClr val="accent2"/>
                </a:solidFill>
                <a:latin typeface="Arial" charset="0"/>
                <a:ea typeface="Arial" charset="0"/>
                <a:cs typeface="Arial" charset="0"/>
              </a:rPr>
              <a:t>Refraction II</a:t>
            </a:r>
          </a:p>
        </p:txBody>
      </p:sp>
      <p:grpSp>
        <p:nvGrpSpPr>
          <p:cNvPr id="1953799" name="Group 7"/>
          <p:cNvGrpSpPr>
            <a:grpSpLocks/>
          </p:cNvGrpSpPr>
          <p:nvPr/>
        </p:nvGrpSpPr>
        <p:grpSpPr bwMode="auto">
          <a:xfrm>
            <a:off x="5240338" y="3567113"/>
            <a:ext cx="3689350" cy="2574925"/>
            <a:chOff x="1812" y="2114"/>
            <a:chExt cx="2324" cy="1622"/>
          </a:xfrm>
        </p:grpSpPr>
        <p:sp>
          <p:nvSpPr>
            <p:cNvPr id="1953800" name="Rectangle 8"/>
            <p:cNvSpPr>
              <a:spLocks noChangeArrowheads="1"/>
            </p:cNvSpPr>
            <p:nvPr/>
          </p:nvSpPr>
          <p:spPr bwMode="auto">
            <a:xfrm>
              <a:off x="1855" y="2114"/>
              <a:ext cx="2270" cy="532"/>
            </a:xfrm>
            <a:prstGeom prst="rect">
              <a:avLst/>
            </a:prstGeom>
            <a:solidFill>
              <a:srgbClr val="7E12AE"/>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801" name="Rectangle 9"/>
            <p:cNvSpPr>
              <a:spLocks noChangeArrowheads="1"/>
            </p:cNvSpPr>
            <p:nvPr/>
          </p:nvSpPr>
          <p:spPr bwMode="auto">
            <a:xfrm>
              <a:off x="1856" y="3203"/>
              <a:ext cx="2247" cy="533"/>
            </a:xfrm>
            <a:prstGeom prst="rect">
              <a:avLst/>
            </a:prstGeom>
            <a:solidFill>
              <a:srgbClr val="FF0FDB"/>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802" name="Rectangle 10"/>
            <p:cNvSpPr>
              <a:spLocks noChangeArrowheads="1"/>
            </p:cNvSpPr>
            <p:nvPr/>
          </p:nvSpPr>
          <p:spPr bwMode="auto">
            <a:xfrm>
              <a:off x="1856" y="2657"/>
              <a:ext cx="2262" cy="533"/>
            </a:xfrm>
            <a:prstGeom prst="rect">
              <a:avLst/>
            </a:prstGeom>
            <a:solidFill>
              <a:srgbClr val="1FA589"/>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803" name="Line 11"/>
            <p:cNvSpPr>
              <a:spLocks noChangeShapeType="1"/>
            </p:cNvSpPr>
            <p:nvPr/>
          </p:nvSpPr>
          <p:spPr bwMode="auto">
            <a:xfrm>
              <a:off x="1839" y="2655"/>
              <a:ext cx="2287" cy="9"/>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804" name="Line 12"/>
            <p:cNvSpPr>
              <a:spLocks noChangeShapeType="1"/>
            </p:cNvSpPr>
            <p:nvPr/>
          </p:nvSpPr>
          <p:spPr bwMode="auto">
            <a:xfrm rot="-19800000">
              <a:off x="2681" y="2851"/>
              <a:ext cx="826" cy="0"/>
            </a:xfrm>
            <a:prstGeom prst="line">
              <a:avLst/>
            </a:prstGeom>
            <a:noFill/>
            <a:ln w="381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805" name="Line 13"/>
            <p:cNvSpPr>
              <a:spLocks noChangeShapeType="1"/>
            </p:cNvSpPr>
            <p:nvPr/>
          </p:nvSpPr>
          <p:spPr bwMode="auto">
            <a:xfrm rot="3000000" flipH="1" flipV="1">
              <a:off x="2599" y="2857"/>
              <a:ext cx="580" cy="144"/>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806" name="Text Box 14"/>
            <p:cNvSpPr txBox="1">
              <a:spLocks noChangeArrowheads="1"/>
            </p:cNvSpPr>
            <p:nvPr/>
          </p:nvSpPr>
          <p:spPr bwMode="auto">
            <a:xfrm>
              <a:off x="2893" y="2171"/>
              <a:ext cx="32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b="1" i="1" dirty="0">
                  <a:solidFill>
                    <a:srgbClr val="FFFFFF"/>
                  </a:solidFill>
                  <a:latin typeface="Verdana" charset="0"/>
                </a:rPr>
                <a:t>1</a:t>
              </a:r>
            </a:p>
          </p:txBody>
        </p:sp>
        <p:grpSp>
          <p:nvGrpSpPr>
            <p:cNvPr id="1953807" name="Group 15"/>
            <p:cNvGrpSpPr>
              <a:grpSpLocks/>
            </p:cNvGrpSpPr>
            <p:nvPr/>
          </p:nvGrpSpPr>
          <p:grpSpPr bwMode="auto">
            <a:xfrm>
              <a:off x="1812" y="2357"/>
              <a:ext cx="1008" cy="44"/>
              <a:chOff x="2447" y="660"/>
              <a:chExt cx="1008" cy="44"/>
            </a:xfrm>
          </p:grpSpPr>
          <p:sp>
            <p:nvSpPr>
              <p:cNvPr id="1953808" name="Line 16"/>
              <p:cNvSpPr>
                <a:spLocks noChangeShapeType="1"/>
              </p:cNvSpPr>
              <p:nvPr/>
            </p:nvSpPr>
            <p:spPr bwMode="auto">
              <a:xfrm rot="1800000" flipV="1">
                <a:off x="2447" y="704"/>
                <a:ext cx="100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809" name="Line 17"/>
              <p:cNvSpPr>
                <a:spLocks noChangeShapeType="1"/>
              </p:cNvSpPr>
              <p:nvPr/>
            </p:nvSpPr>
            <p:spPr bwMode="auto">
              <a:xfrm>
                <a:off x="2871" y="660"/>
                <a:ext cx="63" cy="36"/>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53810" name="Line 18"/>
            <p:cNvSpPr>
              <a:spLocks noChangeShapeType="1"/>
            </p:cNvSpPr>
            <p:nvPr/>
          </p:nvSpPr>
          <p:spPr bwMode="auto">
            <a:xfrm rot="3775139" flipH="1">
              <a:off x="2891" y="3386"/>
              <a:ext cx="468" cy="24"/>
            </a:xfrm>
            <a:prstGeom prst="line">
              <a:avLst/>
            </a:prstGeom>
            <a:noFill/>
            <a:ln w="381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953811" name="Group 19"/>
            <p:cNvGrpSpPr>
              <a:grpSpLocks/>
            </p:cNvGrpSpPr>
            <p:nvPr/>
          </p:nvGrpSpPr>
          <p:grpSpPr bwMode="auto">
            <a:xfrm rot="-1068239">
              <a:off x="3007" y="3273"/>
              <a:ext cx="1008" cy="44"/>
              <a:chOff x="2447" y="660"/>
              <a:chExt cx="1008" cy="44"/>
            </a:xfrm>
          </p:grpSpPr>
          <p:sp>
            <p:nvSpPr>
              <p:cNvPr id="1953812" name="Line 20"/>
              <p:cNvSpPr>
                <a:spLocks noChangeShapeType="1"/>
              </p:cNvSpPr>
              <p:nvPr/>
            </p:nvSpPr>
            <p:spPr bwMode="auto">
              <a:xfrm rot="1800000" flipV="1">
                <a:off x="2447" y="704"/>
                <a:ext cx="100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813" name="Line 21"/>
              <p:cNvSpPr>
                <a:spLocks noChangeShapeType="1"/>
              </p:cNvSpPr>
              <p:nvPr/>
            </p:nvSpPr>
            <p:spPr bwMode="auto">
              <a:xfrm>
                <a:off x="2871" y="660"/>
                <a:ext cx="63" cy="36"/>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53814" name="Line 22"/>
            <p:cNvSpPr>
              <a:spLocks noChangeShapeType="1"/>
            </p:cNvSpPr>
            <p:nvPr/>
          </p:nvSpPr>
          <p:spPr bwMode="auto">
            <a:xfrm>
              <a:off x="1849" y="3188"/>
              <a:ext cx="2287" cy="9"/>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3815" name="Text Box 23"/>
            <p:cNvSpPr txBox="1">
              <a:spLocks noChangeArrowheads="1"/>
            </p:cNvSpPr>
            <p:nvPr/>
          </p:nvSpPr>
          <p:spPr bwMode="auto">
            <a:xfrm>
              <a:off x="1944" y="3249"/>
              <a:ext cx="32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b="1" i="1" dirty="0">
                  <a:solidFill>
                    <a:srgbClr val="FFFFFF"/>
                  </a:solidFill>
                  <a:latin typeface="Verdana" charset="0"/>
                </a:rPr>
                <a:t>3</a:t>
              </a:r>
            </a:p>
          </p:txBody>
        </p:sp>
        <p:sp>
          <p:nvSpPr>
            <p:cNvPr id="1953816" name="Text Box 24"/>
            <p:cNvSpPr txBox="1">
              <a:spLocks noChangeArrowheads="1"/>
            </p:cNvSpPr>
            <p:nvPr/>
          </p:nvSpPr>
          <p:spPr bwMode="auto">
            <a:xfrm>
              <a:off x="1968" y="2727"/>
              <a:ext cx="32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b="1" i="1" dirty="0">
                  <a:solidFill>
                    <a:srgbClr val="FFFFFF"/>
                  </a:solidFill>
                  <a:latin typeface="Verdana" charset="0"/>
                </a:rPr>
                <a:t>2</a:t>
              </a:r>
            </a:p>
          </p:txBody>
        </p:sp>
      </p:grpSp>
      <p:sp>
        <p:nvSpPr>
          <p:cNvPr id="1953817" name="Rectangle 25"/>
          <p:cNvSpPr>
            <a:spLocks noGrp="1" noChangeArrowheads="1"/>
          </p:cNvSpPr>
          <p:nvPr>
            <p:ph type="body" idx="1"/>
          </p:nvPr>
        </p:nvSpPr>
        <p:spPr>
          <a:xfrm>
            <a:off x="0" y="809625"/>
            <a:ext cx="5270500" cy="2251075"/>
          </a:xfrm>
          <a:noFill/>
          <a:ln/>
        </p:spPr>
        <p:txBody>
          <a:bodyPr/>
          <a:lstStyle/>
          <a:p>
            <a:pPr marL="401638" indent="-401638">
              <a:lnSpc>
                <a:spcPct val="130000"/>
              </a:lnSpc>
              <a:buFont typeface="Monotype Sorts" charset="2"/>
              <a:buNone/>
            </a:pPr>
            <a:r>
              <a:rPr lang="en-US" altLang="en-US" sz="2000" b="1" dirty="0">
                <a:latin typeface="Arial" charset="0"/>
                <a:ea typeface="Arial" charset="0"/>
                <a:cs typeface="Arial" charset="0"/>
              </a:rPr>
              <a:t>	Parallel light rays cross interfaces from medium 1 into medium 2 and then into medium 3</a:t>
            </a:r>
            <a:r>
              <a:rPr lang="en-US" altLang="en-US" sz="2000" b="1" dirty="0" smtClean="0">
                <a:latin typeface="Arial" charset="0"/>
                <a:ea typeface="Arial" charset="0"/>
                <a:cs typeface="Arial" charset="0"/>
              </a:rPr>
              <a:t>. </a:t>
            </a:r>
            <a:r>
              <a:rPr lang="en-US" altLang="en-US" sz="2000" b="1" dirty="0">
                <a:latin typeface="Arial" charset="0"/>
                <a:ea typeface="Arial" charset="0"/>
                <a:cs typeface="Arial" charset="0"/>
              </a:rPr>
              <a:t>What can we say about the relative sizes of the index of refraction of these media?</a:t>
            </a:r>
            <a:endParaRPr lang="en-US" altLang="en-US" sz="2000" b="1" dirty="0">
              <a:effectLst>
                <a:outerShdw blurRad="38100" dist="38100" dir="2700000" algn="tl">
                  <a:srgbClr val="C0C0C0"/>
                </a:outerShdw>
              </a:effectLst>
              <a:latin typeface="Arial" charset="0"/>
              <a:ea typeface="Arial" charset="0"/>
              <a:cs typeface="Arial" charset="0"/>
            </a:endParaRPr>
          </a:p>
        </p:txBody>
      </p:sp>
      <p:sp>
        <p:nvSpPr>
          <p:cNvPr id="1953818" name="Rectangle 26"/>
          <p:cNvSpPr>
            <a:spLocks noChangeArrowheads="1"/>
          </p:cNvSpPr>
          <p:nvPr/>
        </p:nvSpPr>
        <p:spPr bwMode="auto">
          <a:xfrm>
            <a:off x="5638800" y="747713"/>
            <a:ext cx="35052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285750" indent="-2857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nSpc>
                <a:spcPct val="105000"/>
              </a:lnSpc>
              <a:spcBef>
                <a:spcPct val="50000"/>
              </a:spcBef>
            </a:pPr>
            <a:r>
              <a:rPr lang="en-US" altLang="en-US" sz="2000" b="1">
                <a:solidFill>
                  <a:schemeClr val="tx2"/>
                </a:solidFill>
                <a:latin typeface="Arial" charset="0"/>
              </a:rPr>
              <a:t>a) </a:t>
            </a:r>
            <a:r>
              <a:rPr lang="en-US" altLang="en-US" sz="2000" b="1" i="1">
                <a:solidFill>
                  <a:schemeClr val="tx2"/>
                </a:solidFill>
                <a:latin typeface="Arial" charset="0"/>
              </a:rPr>
              <a:t>n</a:t>
            </a:r>
            <a:r>
              <a:rPr lang="en-US" altLang="en-US" sz="2000" b="1" baseline="-25000">
                <a:solidFill>
                  <a:schemeClr val="tx2"/>
                </a:solidFill>
                <a:latin typeface="Arial" charset="0"/>
              </a:rPr>
              <a:t>1</a:t>
            </a:r>
            <a:r>
              <a:rPr lang="en-US" altLang="en-US" sz="2000" b="1" i="1">
                <a:solidFill>
                  <a:schemeClr val="tx2"/>
                </a:solidFill>
                <a:latin typeface="Arial" charset="0"/>
              </a:rPr>
              <a:t> &gt; n</a:t>
            </a:r>
            <a:r>
              <a:rPr lang="en-US" altLang="en-US" sz="2000" b="1" baseline="-25000">
                <a:solidFill>
                  <a:schemeClr val="tx2"/>
                </a:solidFill>
                <a:latin typeface="Arial" charset="0"/>
              </a:rPr>
              <a:t>2</a:t>
            </a:r>
            <a:r>
              <a:rPr lang="en-US" altLang="en-US" sz="2000" b="1" i="1">
                <a:solidFill>
                  <a:schemeClr val="tx2"/>
                </a:solidFill>
                <a:latin typeface="Arial" charset="0"/>
              </a:rPr>
              <a:t> &gt; n</a:t>
            </a:r>
            <a:r>
              <a:rPr lang="en-US" altLang="en-US" sz="2000" b="1" baseline="-25000">
                <a:solidFill>
                  <a:schemeClr val="tx2"/>
                </a:solidFill>
                <a:latin typeface="Arial" charset="0"/>
              </a:rPr>
              <a:t>3</a:t>
            </a:r>
            <a:endParaRPr lang="en-US" altLang="en-US" sz="2000" b="1">
              <a:solidFill>
                <a:schemeClr val="tx2"/>
              </a:solidFill>
              <a:latin typeface="Arial" charset="0"/>
            </a:endParaRPr>
          </a:p>
          <a:p>
            <a:pPr>
              <a:lnSpc>
                <a:spcPct val="105000"/>
              </a:lnSpc>
              <a:spcBef>
                <a:spcPct val="50000"/>
              </a:spcBef>
            </a:pPr>
            <a:r>
              <a:rPr lang="en-US" altLang="en-US" sz="2000" b="1">
                <a:solidFill>
                  <a:schemeClr val="tx2"/>
                </a:solidFill>
                <a:latin typeface="Arial" charset="0"/>
              </a:rPr>
              <a:t>b) </a:t>
            </a:r>
            <a:r>
              <a:rPr lang="en-US" altLang="en-US" sz="2000" b="1" i="1">
                <a:solidFill>
                  <a:schemeClr val="tx2"/>
                </a:solidFill>
                <a:latin typeface="Arial" charset="0"/>
              </a:rPr>
              <a:t>n</a:t>
            </a:r>
            <a:r>
              <a:rPr lang="en-US" altLang="en-US" sz="2000" b="1" baseline="-25000">
                <a:solidFill>
                  <a:schemeClr val="tx2"/>
                </a:solidFill>
                <a:latin typeface="Arial" charset="0"/>
              </a:rPr>
              <a:t>3</a:t>
            </a:r>
            <a:r>
              <a:rPr lang="en-US" altLang="en-US" sz="2000" b="1" i="1">
                <a:solidFill>
                  <a:schemeClr val="tx2"/>
                </a:solidFill>
                <a:latin typeface="Arial" charset="0"/>
              </a:rPr>
              <a:t> &gt; n</a:t>
            </a:r>
            <a:r>
              <a:rPr lang="en-US" altLang="en-US" sz="2000" b="1" baseline="-25000">
                <a:solidFill>
                  <a:schemeClr val="tx2"/>
                </a:solidFill>
                <a:latin typeface="Arial" charset="0"/>
              </a:rPr>
              <a:t>2</a:t>
            </a:r>
            <a:r>
              <a:rPr lang="en-US" altLang="en-US" sz="2000" b="1" i="1">
                <a:solidFill>
                  <a:schemeClr val="tx2"/>
                </a:solidFill>
                <a:latin typeface="Arial" charset="0"/>
              </a:rPr>
              <a:t> &gt; n</a:t>
            </a:r>
            <a:r>
              <a:rPr lang="en-US" altLang="en-US" sz="2000" b="1" baseline="-25000">
                <a:solidFill>
                  <a:schemeClr val="tx2"/>
                </a:solidFill>
                <a:latin typeface="Arial" charset="0"/>
              </a:rPr>
              <a:t>1</a:t>
            </a:r>
          </a:p>
          <a:p>
            <a:pPr>
              <a:lnSpc>
                <a:spcPct val="105000"/>
              </a:lnSpc>
              <a:spcBef>
                <a:spcPct val="50000"/>
              </a:spcBef>
            </a:pPr>
            <a:r>
              <a:rPr lang="en-US" altLang="en-US" sz="2000" b="1">
                <a:solidFill>
                  <a:schemeClr val="tx2"/>
                </a:solidFill>
                <a:latin typeface="Arial" charset="0"/>
              </a:rPr>
              <a:t>c) </a:t>
            </a:r>
            <a:r>
              <a:rPr lang="en-US" altLang="en-US" sz="2000" b="1" i="1">
                <a:solidFill>
                  <a:schemeClr val="tx2"/>
                </a:solidFill>
                <a:latin typeface="Arial" charset="0"/>
              </a:rPr>
              <a:t>n</a:t>
            </a:r>
            <a:r>
              <a:rPr lang="en-US" altLang="en-US" sz="2000" b="1" baseline="-25000">
                <a:solidFill>
                  <a:schemeClr val="tx2"/>
                </a:solidFill>
                <a:latin typeface="Arial" charset="0"/>
              </a:rPr>
              <a:t>2</a:t>
            </a:r>
            <a:r>
              <a:rPr lang="en-US" altLang="en-US" sz="2000" b="1" i="1">
                <a:solidFill>
                  <a:schemeClr val="tx2"/>
                </a:solidFill>
                <a:latin typeface="Arial" charset="0"/>
              </a:rPr>
              <a:t> &gt; n</a:t>
            </a:r>
            <a:r>
              <a:rPr lang="en-US" altLang="en-US" sz="2000" b="1" baseline="-25000">
                <a:solidFill>
                  <a:schemeClr val="tx2"/>
                </a:solidFill>
                <a:latin typeface="Arial" charset="0"/>
              </a:rPr>
              <a:t>3</a:t>
            </a:r>
            <a:r>
              <a:rPr lang="en-US" altLang="en-US" sz="2000" b="1" i="1">
                <a:solidFill>
                  <a:schemeClr val="tx2"/>
                </a:solidFill>
                <a:latin typeface="Arial" charset="0"/>
              </a:rPr>
              <a:t> &gt; n</a:t>
            </a:r>
            <a:r>
              <a:rPr lang="en-US" altLang="en-US" sz="2000" b="1" baseline="-25000">
                <a:solidFill>
                  <a:schemeClr val="tx2"/>
                </a:solidFill>
                <a:latin typeface="Arial" charset="0"/>
              </a:rPr>
              <a:t>1</a:t>
            </a:r>
          </a:p>
          <a:p>
            <a:pPr>
              <a:lnSpc>
                <a:spcPct val="105000"/>
              </a:lnSpc>
              <a:spcBef>
                <a:spcPct val="50000"/>
              </a:spcBef>
            </a:pPr>
            <a:r>
              <a:rPr lang="en-US" altLang="en-US" sz="2000" b="1">
                <a:solidFill>
                  <a:schemeClr val="tx2"/>
                </a:solidFill>
                <a:latin typeface="Arial" charset="0"/>
              </a:rPr>
              <a:t>d) </a:t>
            </a:r>
            <a:r>
              <a:rPr lang="en-US" altLang="en-US" sz="2000" b="1" i="1">
                <a:solidFill>
                  <a:schemeClr val="tx2"/>
                </a:solidFill>
                <a:latin typeface="Arial" charset="0"/>
              </a:rPr>
              <a:t>n</a:t>
            </a:r>
            <a:r>
              <a:rPr lang="en-US" altLang="en-US" sz="2000" b="1" baseline="-25000">
                <a:solidFill>
                  <a:schemeClr val="tx2"/>
                </a:solidFill>
                <a:latin typeface="Arial" charset="0"/>
              </a:rPr>
              <a:t>1</a:t>
            </a:r>
            <a:r>
              <a:rPr lang="en-US" altLang="en-US" sz="2000" b="1" i="1">
                <a:solidFill>
                  <a:schemeClr val="tx2"/>
                </a:solidFill>
                <a:latin typeface="Arial" charset="0"/>
              </a:rPr>
              <a:t> &gt; n</a:t>
            </a:r>
            <a:r>
              <a:rPr lang="en-US" altLang="en-US" sz="2000" b="1" baseline="-25000">
                <a:solidFill>
                  <a:schemeClr val="tx2"/>
                </a:solidFill>
                <a:latin typeface="Arial" charset="0"/>
              </a:rPr>
              <a:t>3</a:t>
            </a:r>
            <a:r>
              <a:rPr lang="en-US" altLang="en-US" sz="2000" b="1" i="1">
                <a:solidFill>
                  <a:schemeClr val="tx2"/>
                </a:solidFill>
                <a:latin typeface="Arial" charset="0"/>
              </a:rPr>
              <a:t> &gt; n</a:t>
            </a:r>
            <a:r>
              <a:rPr lang="en-US" altLang="en-US" sz="2000" b="1" baseline="-25000">
                <a:solidFill>
                  <a:schemeClr val="tx2"/>
                </a:solidFill>
                <a:latin typeface="Arial" charset="0"/>
              </a:rPr>
              <a:t>2</a:t>
            </a:r>
          </a:p>
          <a:p>
            <a:pPr>
              <a:lnSpc>
                <a:spcPct val="105000"/>
              </a:lnSpc>
              <a:spcBef>
                <a:spcPct val="50000"/>
              </a:spcBef>
            </a:pPr>
            <a:r>
              <a:rPr lang="en-US" altLang="en-US" sz="2000" b="1">
                <a:solidFill>
                  <a:schemeClr val="tx2"/>
                </a:solidFill>
                <a:latin typeface="Arial" charset="0"/>
              </a:rPr>
              <a:t>e) none of the above</a:t>
            </a:r>
          </a:p>
        </p:txBody>
      </p:sp>
      <p:sp>
        <p:nvSpPr>
          <p:cNvPr id="2" name="Slide Number Placeholder 1"/>
          <p:cNvSpPr>
            <a:spLocks noGrp="1"/>
          </p:cNvSpPr>
          <p:nvPr>
            <p:ph type="sldNum" sz="quarter" idx="12"/>
          </p:nvPr>
        </p:nvSpPr>
        <p:spPr/>
        <p:txBody>
          <a:bodyPr/>
          <a:lstStyle/>
          <a:p>
            <a:fld id="{8D0DBD5B-780F-6245-80EF-25CF4A396C05}" type="slidenum">
              <a:rPr lang="en-US" smtClean="0"/>
              <a:pPr/>
              <a:t>5</a:t>
            </a:fld>
            <a:endParaRPr lang="en-US"/>
          </a:p>
        </p:txBody>
      </p:sp>
    </p:spTree>
    <p:extLst>
      <p:ext uri="{BB962C8B-B14F-4D97-AF65-F5344CB8AC3E}">
        <p14:creationId xmlns:p14="http://schemas.microsoft.com/office/powerpoint/2010/main" val="19961592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890" name="AutoShape 2"/>
          <p:cNvSpPr>
            <a:spLocks noChangeArrowheads="1"/>
          </p:cNvSpPr>
          <p:nvPr/>
        </p:nvSpPr>
        <p:spPr bwMode="auto">
          <a:xfrm>
            <a:off x="0" y="0"/>
            <a:ext cx="9144000" cy="2771775"/>
          </a:xfrm>
          <a:prstGeom prst="roundRect">
            <a:avLst>
              <a:gd name="adj" fmla="val 16667"/>
            </a:avLst>
          </a:prstGeom>
          <a:solidFill>
            <a:srgbClr val="EFDCCD"/>
          </a:solidFill>
          <a:ln w="381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891" name="Rectangle 3"/>
          <p:cNvSpPr>
            <a:spLocks noGrp="1" noChangeArrowheads="1"/>
          </p:cNvSpPr>
          <p:nvPr>
            <p:ph type="title"/>
          </p:nvPr>
        </p:nvSpPr>
        <p:spPr>
          <a:xfrm>
            <a:off x="660400" y="0"/>
            <a:ext cx="8050213" cy="838200"/>
          </a:xfrm>
          <a:noFill/>
          <a:ln/>
        </p:spPr>
        <p:txBody>
          <a:bodyPr/>
          <a:lstStyle/>
          <a:p>
            <a:pPr>
              <a:lnSpc>
                <a:spcPct val="90000"/>
              </a:lnSpc>
            </a:pPr>
            <a:r>
              <a:rPr lang="en-US" altLang="en-US" sz="2800" b="1" i="1" dirty="0">
                <a:latin typeface="Arial" charset="0"/>
                <a:ea typeface="Arial" charset="0"/>
                <a:cs typeface="Arial" charset="0"/>
              </a:rPr>
              <a:t>Question 22.3a	  </a:t>
            </a:r>
            <a:r>
              <a:rPr lang="en-US" altLang="en-US" sz="2800" b="1" dirty="0">
                <a:solidFill>
                  <a:schemeClr val="accent2"/>
                </a:solidFill>
                <a:latin typeface="Arial" charset="0"/>
                <a:ea typeface="Arial" charset="0"/>
                <a:cs typeface="Arial" charset="0"/>
              </a:rPr>
              <a:t>Gone </a:t>
            </a:r>
            <a:r>
              <a:rPr lang="en-US" altLang="en-US" sz="2800" b="1" dirty="0" err="1">
                <a:solidFill>
                  <a:schemeClr val="accent2"/>
                </a:solidFill>
                <a:latin typeface="Arial" charset="0"/>
                <a:ea typeface="Arial" charset="0"/>
                <a:cs typeface="Arial" charset="0"/>
              </a:rPr>
              <a:t>Fishin</a:t>
            </a:r>
            <a:r>
              <a:rPr lang="en-US" altLang="en-US" sz="2800" b="1" dirty="0">
                <a:solidFill>
                  <a:schemeClr val="accent2"/>
                </a:solidFill>
                <a:latin typeface="Arial" charset="0"/>
                <a:ea typeface="Arial" charset="0"/>
                <a:cs typeface="Arial" charset="0"/>
              </a:rPr>
              <a:t>’ I</a:t>
            </a:r>
          </a:p>
        </p:txBody>
      </p:sp>
      <p:sp>
        <p:nvSpPr>
          <p:cNvPr id="1957892" name="Freeform 4"/>
          <p:cNvSpPr>
            <a:spLocks/>
          </p:cNvSpPr>
          <p:nvPr/>
        </p:nvSpPr>
        <p:spPr bwMode="auto">
          <a:xfrm>
            <a:off x="3900488" y="4730750"/>
            <a:ext cx="5168900" cy="1719263"/>
          </a:xfrm>
          <a:custGeom>
            <a:avLst/>
            <a:gdLst>
              <a:gd name="T0" fmla="*/ 3252 w 3256"/>
              <a:gd name="T1" fmla="*/ 1048 h 1083"/>
              <a:gd name="T2" fmla="*/ 3240 w 3256"/>
              <a:gd name="T3" fmla="*/ 12 h 1083"/>
              <a:gd name="T4" fmla="*/ 0 w 3256"/>
              <a:gd name="T5" fmla="*/ 12 h 1083"/>
              <a:gd name="T6" fmla="*/ 60 w 3256"/>
              <a:gd name="T7" fmla="*/ 84 h 1083"/>
              <a:gd name="T8" fmla="*/ 132 w 3256"/>
              <a:gd name="T9" fmla="*/ 108 h 1083"/>
              <a:gd name="T10" fmla="*/ 168 w 3256"/>
              <a:gd name="T11" fmla="*/ 132 h 1083"/>
              <a:gd name="T12" fmla="*/ 348 w 3256"/>
              <a:gd name="T13" fmla="*/ 216 h 1083"/>
              <a:gd name="T14" fmla="*/ 456 w 3256"/>
              <a:gd name="T15" fmla="*/ 360 h 1083"/>
              <a:gd name="T16" fmla="*/ 576 w 3256"/>
              <a:gd name="T17" fmla="*/ 492 h 1083"/>
              <a:gd name="T18" fmla="*/ 672 w 3256"/>
              <a:gd name="T19" fmla="*/ 564 h 1083"/>
              <a:gd name="T20" fmla="*/ 768 w 3256"/>
              <a:gd name="T21" fmla="*/ 684 h 1083"/>
              <a:gd name="T22" fmla="*/ 792 w 3256"/>
              <a:gd name="T23" fmla="*/ 720 h 1083"/>
              <a:gd name="T24" fmla="*/ 804 w 3256"/>
              <a:gd name="T25" fmla="*/ 756 h 1083"/>
              <a:gd name="T26" fmla="*/ 1020 w 3256"/>
              <a:gd name="T27" fmla="*/ 840 h 1083"/>
              <a:gd name="T28" fmla="*/ 1188 w 3256"/>
              <a:gd name="T29" fmla="*/ 900 h 1083"/>
              <a:gd name="T30" fmla="*/ 1499 w 3256"/>
              <a:gd name="T31" fmla="*/ 996 h 1083"/>
              <a:gd name="T32" fmla="*/ 1763 w 3256"/>
              <a:gd name="T33" fmla="*/ 1044 h 1083"/>
              <a:gd name="T34" fmla="*/ 2039 w 3256"/>
              <a:gd name="T35" fmla="*/ 1056 h 1083"/>
              <a:gd name="T36" fmla="*/ 2375 w 3256"/>
              <a:gd name="T37" fmla="*/ 1056 h 1083"/>
              <a:gd name="T38" fmla="*/ 2447 w 3256"/>
              <a:gd name="T39" fmla="*/ 1032 h 1083"/>
              <a:gd name="T40" fmla="*/ 2483 w 3256"/>
              <a:gd name="T41" fmla="*/ 1020 h 1083"/>
              <a:gd name="T42" fmla="*/ 2711 w 3256"/>
              <a:gd name="T43" fmla="*/ 1068 h 1083"/>
              <a:gd name="T44" fmla="*/ 2951 w 3256"/>
              <a:gd name="T45" fmla="*/ 1056 h 1083"/>
              <a:gd name="T46" fmla="*/ 3023 w 3256"/>
              <a:gd name="T47" fmla="*/ 1008 h 1083"/>
              <a:gd name="T48" fmla="*/ 3244 w 3256"/>
              <a:gd name="T49" fmla="*/ 1048 h 1083"/>
              <a:gd name="T50" fmla="*/ 3252 w 3256"/>
              <a:gd name="T51" fmla="*/ 1048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56" h="1083">
                <a:moveTo>
                  <a:pt x="3252" y="1048"/>
                </a:moveTo>
                <a:cubicBezTo>
                  <a:pt x="3256" y="904"/>
                  <a:pt x="3252" y="468"/>
                  <a:pt x="3240" y="12"/>
                </a:cubicBezTo>
                <a:cubicBezTo>
                  <a:pt x="2736" y="24"/>
                  <a:pt x="530" y="0"/>
                  <a:pt x="0" y="12"/>
                </a:cubicBezTo>
                <a:cubicBezTo>
                  <a:pt x="32" y="44"/>
                  <a:pt x="16" y="59"/>
                  <a:pt x="60" y="84"/>
                </a:cubicBezTo>
                <a:cubicBezTo>
                  <a:pt x="82" y="96"/>
                  <a:pt x="111" y="94"/>
                  <a:pt x="132" y="108"/>
                </a:cubicBezTo>
                <a:cubicBezTo>
                  <a:pt x="144" y="116"/>
                  <a:pt x="156" y="124"/>
                  <a:pt x="168" y="132"/>
                </a:cubicBezTo>
                <a:cubicBezTo>
                  <a:pt x="208" y="192"/>
                  <a:pt x="279" y="204"/>
                  <a:pt x="348" y="216"/>
                </a:cubicBezTo>
                <a:cubicBezTo>
                  <a:pt x="384" y="270"/>
                  <a:pt x="411" y="315"/>
                  <a:pt x="456" y="360"/>
                </a:cubicBezTo>
                <a:cubicBezTo>
                  <a:pt x="477" y="422"/>
                  <a:pt x="512" y="471"/>
                  <a:pt x="576" y="492"/>
                </a:cubicBezTo>
                <a:cubicBezTo>
                  <a:pt x="608" y="540"/>
                  <a:pt x="625" y="533"/>
                  <a:pt x="672" y="564"/>
                </a:cubicBezTo>
                <a:cubicBezTo>
                  <a:pt x="691" y="622"/>
                  <a:pt x="710" y="665"/>
                  <a:pt x="768" y="684"/>
                </a:cubicBezTo>
                <a:cubicBezTo>
                  <a:pt x="776" y="696"/>
                  <a:pt x="786" y="707"/>
                  <a:pt x="792" y="720"/>
                </a:cubicBezTo>
                <a:cubicBezTo>
                  <a:pt x="798" y="731"/>
                  <a:pt x="795" y="747"/>
                  <a:pt x="804" y="756"/>
                </a:cubicBezTo>
                <a:cubicBezTo>
                  <a:pt x="868" y="820"/>
                  <a:pt x="940" y="813"/>
                  <a:pt x="1020" y="840"/>
                </a:cubicBezTo>
                <a:cubicBezTo>
                  <a:pt x="1064" y="905"/>
                  <a:pt x="1104" y="891"/>
                  <a:pt x="1188" y="900"/>
                </a:cubicBezTo>
                <a:cubicBezTo>
                  <a:pt x="1314" y="1026"/>
                  <a:pt x="1238" y="981"/>
                  <a:pt x="1499" y="996"/>
                </a:cubicBezTo>
                <a:cubicBezTo>
                  <a:pt x="1596" y="1028"/>
                  <a:pt x="1653" y="1035"/>
                  <a:pt x="1763" y="1044"/>
                </a:cubicBezTo>
                <a:cubicBezTo>
                  <a:pt x="1917" y="1083"/>
                  <a:pt x="1826" y="1070"/>
                  <a:pt x="2039" y="1056"/>
                </a:cubicBezTo>
                <a:cubicBezTo>
                  <a:pt x="2171" y="1063"/>
                  <a:pt x="2252" y="1079"/>
                  <a:pt x="2375" y="1056"/>
                </a:cubicBezTo>
                <a:cubicBezTo>
                  <a:pt x="2400" y="1051"/>
                  <a:pt x="2423" y="1040"/>
                  <a:pt x="2447" y="1032"/>
                </a:cubicBezTo>
                <a:cubicBezTo>
                  <a:pt x="2459" y="1028"/>
                  <a:pt x="2483" y="1020"/>
                  <a:pt x="2483" y="1020"/>
                </a:cubicBezTo>
                <a:cubicBezTo>
                  <a:pt x="2565" y="1029"/>
                  <a:pt x="2633" y="1048"/>
                  <a:pt x="2711" y="1068"/>
                </a:cubicBezTo>
                <a:cubicBezTo>
                  <a:pt x="2791" y="1064"/>
                  <a:pt x="2872" y="1071"/>
                  <a:pt x="2951" y="1056"/>
                </a:cubicBezTo>
                <a:cubicBezTo>
                  <a:pt x="2979" y="1051"/>
                  <a:pt x="3023" y="1008"/>
                  <a:pt x="3023" y="1008"/>
                </a:cubicBezTo>
                <a:cubicBezTo>
                  <a:pt x="3111" y="1019"/>
                  <a:pt x="3155" y="1039"/>
                  <a:pt x="3244" y="1048"/>
                </a:cubicBezTo>
                <a:cubicBezTo>
                  <a:pt x="3244" y="1048"/>
                  <a:pt x="3244" y="1052"/>
                  <a:pt x="3252" y="1048"/>
                </a:cubicBezTo>
                <a:close/>
              </a:path>
            </a:pathLst>
          </a:custGeom>
          <a:solidFill>
            <a:srgbClr val="B2B2B2"/>
          </a:solidFill>
          <a:ln>
            <a:noFill/>
          </a:ln>
          <a:effectLst/>
          <a:extLst>
            <a:ext uri="{91240B29-F687-4F45-9708-019B960494DF}">
              <a14:hiddenLine xmlns:a14="http://schemas.microsoft.com/office/drawing/2010/main" w="38100" cap="flat" cmpd="sng">
                <a:solidFill>
                  <a:srgbClr val="FF9933"/>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893" name="Freeform 5"/>
          <p:cNvSpPr>
            <a:spLocks/>
          </p:cNvSpPr>
          <p:nvPr/>
        </p:nvSpPr>
        <p:spPr bwMode="auto">
          <a:xfrm>
            <a:off x="3257550" y="3157538"/>
            <a:ext cx="292100" cy="306387"/>
          </a:xfrm>
          <a:custGeom>
            <a:avLst/>
            <a:gdLst>
              <a:gd name="T0" fmla="*/ 273 w 552"/>
              <a:gd name="T1" fmla="*/ 0 h 581"/>
              <a:gd name="T2" fmla="*/ 341 w 552"/>
              <a:gd name="T3" fmla="*/ 9 h 581"/>
              <a:gd name="T4" fmla="*/ 375 w 552"/>
              <a:gd name="T5" fmla="*/ 53 h 581"/>
              <a:gd name="T6" fmla="*/ 390 w 552"/>
              <a:gd name="T7" fmla="*/ 141 h 581"/>
              <a:gd name="T8" fmla="*/ 379 w 552"/>
              <a:gd name="T9" fmla="*/ 248 h 581"/>
              <a:gd name="T10" fmla="*/ 353 w 552"/>
              <a:gd name="T11" fmla="*/ 314 h 581"/>
              <a:gd name="T12" fmla="*/ 322 w 552"/>
              <a:gd name="T13" fmla="*/ 399 h 581"/>
              <a:gd name="T14" fmla="*/ 506 w 552"/>
              <a:gd name="T15" fmla="*/ 505 h 581"/>
              <a:gd name="T16" fmla="*/ 552 w 552"/>
              <a:gd name="T17" fmla="*/ 545 h 581"/>
              <a:gd name="T18" fmla="*/ 525 w 552"/>
              <a:gd name="T19" fmla="*/ 581 h 581"/>
              <a:gd name="T20" fmla="*/ 433 w 552"/>
              <a:gd name="T21" fmla="*/ 505 h 581"/>
              <a:gd name="T22" fmla="*/ 295 w 552"/>
              <a:gd name="T23" fmla="*/ 452 h 581"/>
              <a:gd name="T24" fmla="*/ 230 w 552"/>
              <a:gd name="T25" fmla="*/ 518 h 581"/>
              <a:gd name="T26" fmla="*/ 161 w 552"/>
              <a:gd name="T27" fmla="*/ 567 h 581"/>
              <a:gd name="T28" fmla="*/ 103 w 552"/>
              <a:gd name="T29" fmla="*/ 571 h 581"/>
              <a:gd name="T30" fmla="*/ 46 w 552"/>
              <a:gd name="T31" fmla="*/ 567 h 581"/>
              <a:gd name="T32" fmla="*/ 19 w 552"/>
              <a:gd name="T33" fmla="*/ 527 h 581"/>
              <a:gd name="T34" fmla="*/ 0 w 552"/>
              <a:gd name="T35" fmla="*/ 439 h 581"/>
              <a:gd name="T36" fmla="*/ 0 w 552"/>
              <a:gd name="T37" fmla="*/ 341 h 581"/>
              <a:gd name="T38" fmla="*/ 23 w 552"/>
              <a:gd name="T39" fmla="*/ 266 h 581"/>
              <a:gd name="T40" fmla="*/ 100 w 552"/>
              <a:gd name="T41" fmla="*/ 146 h 581"/>
              <a:gd name="T42" fmla="*/ 184 w 552"/>
              <a:gd name="T43" fmla="*/ 66 h 581"/>
              <a:gd name="T44" fmla="*/ 242 w 552"/>
              <a:gd name="T45" fmla="*/ 22 h 581"/>
              <a:gd name="T46" fmla="*/ 295 w 552"/>
              <a:gd name="T47" fmla="*/ 9 h 581"/>
              <a:gd name="T48" fmla="*/ 273 w 552"/>
              <a:gd name="T4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2" h="581">
                <a:moveTo>
                  <a:pt x="273" y="0"/>
                </a:moveTo>
                <a:lnTo>
                  <a:pt x="341" y="9"/>
                </a:lnTo>
                <a:lnTo>
                  <a:pt x="375" y="53"/>
                </a:lnTo>
                <a:lnTo>
                  <a:pt x="390" y="141"/>
                </a:lnTo>
                <a:lnTo>
                  <a:pt x="379" y="248"/>
                </a:lnTo>
                <a:lnTo>
                  <a:pt x="353" y="314"/>
                </a:lnTo>
                <a:lnTo>
                  <a:pt x="322" y="399"/>
                </a:lnTo>
                <a:lnTo>
                  <a:pt x="506" y="505"/>
                </a:lnTo>
                <a:lnTo>
                  <a:pt x="552" y="545"/>
                </a:lnTo>
                <a:lnTo>
                  <a:pt x="525" y="581"/>
                </a:lnTo>
                <a:lnTo>
                  <a:pt x="433" y="505"/>
                </a:lnTo>
                <a:lnTo>
                  <a:pt x="295" y="452"/>
                </a:lnTo>
                <a:lnTo>
                  <a:pt x="230" y="518"/>
                </a:lnTo>
                <a:lnTo>
                  <a:pt x="161" y="567"/>
                </a:lnTo>
                <a:lnTo>
                  <a:pt x="103" y="571"/>
                </a:lnTo>
                <a:lnTo>
                  <a:pt x="46" y="567"/>
                </a:lnTo>
                <a:lnTo>
                  <a:pt x="19" y="527"/>
                </a:lnTo>
                <a:lnTo>
                  <a:pt x="0" y="439"/>
                </a:lnTo>
                <a:lnTo>
                  <a:pt x="0" y="341"/>
                </a:lnTo>
                <a:lnTo>
                  <a:pt x="23" y="266"/>
                </a:lnTo>
                <a:lnTo>
                  <a:pt x="100" y="146"/>
                </a:lnTo>
                <a:lnTo>
                  <a:pt x="184" y="66"/>
                </a:lnTo>
                <a:lnTo>
                  <a:pt x="242" y="22"/>
                </a:lnTo>
                <a:lnTo>
                  <a:pt x="295" y="9"/>
                </a:lnTo>
                <a:lnTo>
                  <a:pt x="273" y="0"/>
                </a:lnTo>
                <a:close/>
              </a:path>
            </a:pathLst>
          </a:custGeom>
          <a:solidFill>
            <a:schemeClr val="accent2"/>
          </a:solidFill>
          <a:ln w="28575" cmpd="sng">
            <a:solidFill>
              <a:schemeClr val="accent2"/>
            </a:solidFill>
            <a:round/>
            <a:headEnd/>
            <a:tailEnd/>
          </a:ln>
        </p:spPr>
        <p:txBody>
          <a:bodyPr/>
          <a:lstStyle/>
          <a:p>
            <a:endParaRPr lang="en-US"/>
          </a:p>
        </p:txBody>
      </p:sp>
      <p:sp>
        <p:nvSpPr>
          <p:cNvPr id="1957894" name="Freeform 6"/>
          <p:cNvSpPr>
            <a:spLocks/>
          </p:cNvSpPr>
          <p:nvPr/>
        </p:nvSpPr>
        <p:spPr bwMode="auto">
          <a:xfrm>
            <a:off x="3330575" y="3521075"/>
            <a:ext cx="601663" cy="268288"/>
          </a:xfrm>
          <a:custGeom>
            <a:avLst/>
            <a:gdLst>
              <a:gd name="T0" fmla="*/ 12 w 1138"/>
              <a:gd name="T1" fmla="*/ 0 h 507"/>
              <a:gd name="T2" fmla="*/ 119 w 1138"/>
              <a:gd name="T3" fmla="*/ 14 h 507"/>
              <a:gd name="T4" fmla="*/ 314 w 1138"/>
              <a:gd name="T5" fmla="*/ 102 h 507"/>
              <a:gd name="T6" fmla="*/ 483 w 1138"/>
              <a:gd name="T7" fmla="*/ 174 h 507"/>
              <a:gd name="T8" fmla="*/ 671 w 1138"/>
              <a:gd name="T9" fmla="*/ 236 h 507"/>
              <a:gd name="T10" fmla="*/ 805 w 1138"/>
              <a:gd name="T11" fmla="*/ 302 h 507"/>
              <a:gd name="T12" fmla="*/ 989 w 1138"/>
              <a:gd name="T13" fmla="*/ 373 h 507"/>
              <a:gd name="T14" fmla="*/ 1138 w 1138"/>
              <a:gd name="T15" fmla="*/ 440 h 507"/>
              <a:gd name="T16" fmla="*/ 1130 w 1138"/>
              <a:gd name="T17" fmla="*/ 466 h 507"/>
              <a:gd name="T18" fmla="*/ 1085 w 1138"/>
              <a:gd name="T19" fmla="*/ 479 h 507"/>
              <a:gd name="T20" fmla="*/ 954 w 1138"/>
              <a:gd name="T21" fmla="*/ 409 h 507"/>
              <a:gd name="T22" fmla="*/ 946 w 1138"/>
              <a:gd name="T23" fmla="*/ 453 h 507"/>
              <a:gd name="T24" fmla="*/ 912 w 1138"/>
              <a:gd name="T25" fmla="*/ 492 h 507"/>
              <a:gd name="T26" fmla="*/ 863 w 1138"/>
              <a:gd name="T27" fmla="*/ 507 h 507"/>
              <a:gd name="T28" fmla="*/ 809 w 1138"/>
              <a:gd name="T29" fmla="*/ 475 h 507"/>
              <a:gd name="T30" fmla="*/ 770 w 1138"/>
              <a:gd name="T31" fmla="*/ 435 h 507"/>
              <a:gd name="T32" fmla="*/ 774 w 1138"/>
              <a:gd name="T33" fmla="*/ 373 h 507"/>
              <a:gd name="T34" fmla="*/ 785 w 1138"/>
              <a:gd name="T35" fmla="*/ 343 h 507"/>
              <a:gd name="T36" fmla="*/ 659 w 1138"/>
              <a:gd name="T37" fmla="*/ 280 h 507"/>
              <a:gd name="T38" fmla="*/ 598 w 1138"/>
              <a:gd name="T39" fmla="*/ 267 h 507"/>
              <a:gd name="T40" fmla="*/ 483 w 1138"/>
              <a:gd name="T41" fmla="*/ 240 h 507"/>
              <a:gd name="T42" fmla="*/ 326 w 1138"/>
              <a:gd name="T43" fmla="*/ 183 h 507"/>
              <a:gd name="T44" fmla="*/ 199 w 1138"/>
              <a:gd name="T45" fmla="*/ 120 h 507"/>
              <a:gd name="T46" fmla="*/ 108 w 1138"/>
              <a:gd name="T47" fmla="*/ 94 h 507"/>
              <a:gd name="T48" fmla="*/ 12 w 1138"/>
              <a:gd name="T49" fmla="*/ 102 h 507"/>
              <a:gd name="T50" fmla="*/ 0 w 1138"/>
              <a:gd name="T51" fmla="*/ 36 h 507"/>
              <a:gd name="T52" fmla="*/ 39 w 1138"/>
              <a:gd name="T53" fmla="*/ 0 h 507"/>
              <a:gd name="T54" fmla="*/ 62 w 1138"/>
              <a:gd name="T55" fmla="*/ 0 h 507"/>
              <a:gd name="T56" fmla="*/ 12 w 1138"/>
              <a:gd name="T57"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8" h="507">
                <a:moveTo>
                  <a:pt x="12" y="0"/>
                </a:moveTo>
                <a:lnTo>
                  <a:pt x="119" y="14"/>
                </a:lnTo>
                <a:lnTo>
                  <a:pt x="314" y="102"/>
                </a:lnTo>
                <a:lnTo>
                  <a:pt x="483" y="174"/>
                </a:lnTo>
                <a:lnTo>
                  <a:pt x="671" y="236"/>
                </a:lnTo>
                <a:lnTo>
                  <a:pt x="805" y="302"/>
                </a:lnTo>
                <a:lnTo>
                  <a:pt x="989" y="373"/>
                </a:lnTo>
                <a:lnTo>
                  <a:pt x="1138" y="440"/>
                </a:lnTo>
                <a:lnTo>
                  <a:pt x="1130" y="466"/>
                </a:lnTo>
                <a:lnTo>
                  <a:pt x="1085" y="479"/>
                </a:lnTo>
                <a:lnTo>
                  <a:pt x="954" y="409"/>
                </a:lnTo>
                <a:lnTo>
                  <a:pt x="946" y="453"/>
                </a:lnTo>
                <a:lnTo>
                  <a:pt x="912" y="492"/>
                </a:lnTo>
                <a:lnTo>
                  <a:pt x="863" y="507"/>
                </a:lnTo>
                <a:lnTo>
                  <a:pt x="809" y="475"/>
                </a:lnTo>
                <a:lnTo>
                  <a:pt x="770" y="435"/>
                </a:lnTo>
                <a:lnTo>
                  <a:pt x="774" y="373"/>
                </a:lnTo>
                <a:lnTo>
                  <a:pt x="785" y="343"/>
                </a:lnTo>
                <a:lnTo>
                  <a:pt x="659" y="280"/>
                </a:lnTo>
                <a:lnTo>
                  <a:pt x="598" y="267"/>
                </a:lnTo>
                <a:lnTo>
                  <a:pt x="483" y="240"/>
                </a:lnTo>
                <a:lnTo>
                  <a:pt x="326" y="183"/>
                </a:lnTo>
                <a:lnTo>
                  <a:pt x="199" y="120"/>
                </a:lnTo>
                <a:lnTo>
                  <a:pt x="108" y="94"/>
                </a:lnTo>
                <a:lnTo>
                  <a:pt x="12" y="102"/>
                </a:lnTo>
                <a:lnTo>
                  <a:pt x="0" y="36"/>
                </a:lnTo>
                <a:lnTo>
                  <a:pt x="39" y="0"/>
                </a:lnTo>
                <a:lnTo>
                  <a:pt x="62" y="0"/>
                </a:lnTo>
                <a:lnTo>
                  <a:pt x="12" y="0"/>
                </a:lnTo>
                <a:close/>
              </a:path>
            </a:pathLst>
          </a:custGeom>
          <a:solidFill>
            <a:schemeClr val="accent2"/>
          </a:solidFill>
          <a:ln w="28575" cmpd="sng">
            <a:solidFill>
              <a:schemeClr val="accent2"/>
            </a:solidFill>
            <a:round/>
            <a:headEnd/>
            <a:tailEnd/>
          </a:ln>
        </p:spPr>
        <p:txBody>
          <a:bodyPr/>
          <a:lstStyle/>
          <a:p>
            <a:endParaRPr lang="en-US"/>
          </a:p>
        </p:txBody>
      </p:sp>
      <p:sp>
        <p:nvSpPr>
          <p:cNvPr id="1957895" name="Freeform 7"/>
          <p:cNvSpPr>
            <a:spLocks/>
          </p:cNvSpPr>
          <p:nvPr/>
        </p:nvSpPr>
        <p:spPr bwMode="auto">
          <a:xfrm>
            <a:off x="3167063" y="3516313"/>
            <a:ext cx="198437" cy="574675"/>
          </a:xfrm>
          <a:custGeom>
            <a:avLst/>
            <a:gdLst>
              <a:gd name="T0" fmla="*/ 213 w 374"/>
              <a:gd name="T1" fmla="*/ 0 h 1086"/>
              <a:gd name="T2" fmla="*/ 263 w 374"/>
              <a:gd name="T3" fmla="*/ 0 h 1086"/>
              <a:gd name="T4" fmla="*/ 306 w 374"/>
              <a:gd name="T5" fmla="*/ 22 h 1086"/>
              <a:gd name="T6" fmla="*/ 351 w 374"/>
              <a:gd name="T7" fmla="*/ 89 h 1086"/>
              <a:gd name="T8" fmla="*/ 366 w 374"/>
              <a:gd name="T9" fmla="*/ 173 h 1086"/>
              <a:gd name="T10" fmla="*/ 374 w 374"/>
              <a:gd name="T11" fmla="*/ 381 h 1086"/>
              <a:gd name="T12" fmla="*/ 363 w 374"/>
              <a:gd name="T13" fmla="*/ 559 h 1086"/>
              <a:gd name="T14" fmla="*/ 328 w 374"/>
              <a:gd name="T15" fmla="*/ 740 h 1086"/>
              <a:gd name="T16" fmla="*/ 283 w 374"/>
              <a:gd name="T17" fmla="*/ 927 h 1086"/>
              <a:gd name="T18" fmla="*/ 229 w 374"/>
              <a:gd name="T19" fmla="*/ 1038 h 1086"/>
              <a:gd name="T20" fmla="*/ 160 w 374"/>
              <a:gd name="T21" fmla="*/ 1086 h 1086"/>
              <a:gd name="T22" fmla="*/ 103 w 374"/>
              <a:gd name="T23" fmla="*/ 1086 h 1086"/>
              <a:gd name="T24" fmla="*/ 34 w 374"/>
              <a:gd name="T25" fmla="*/ 1038 h 1086"/>
              <a:gd name="T26" fmla="*/ 7 w 374"/>
              <a:gd name="T27" fmla="*/ 966 h 1086"/>
              <a:gd name="T28" fmla="*/ 0 w 374"/>
              <a:gd name="T29" fmla="*/ 839 h 1086"/>
              <a:gd name="T30" fmla="*/ 7 w 374"/>
              <a:gd name="T31" fmla="*/ 679 h 1086"/>
              <a:gd name="T32" fmla="*/ 42 w 374"/>
              <a:gd name="T33" fmla="*/ 479 h 1086"/>
              <a:gd name="T34" fmla="*/ 88 w 374"/>
              <a:gd name="T35" fmla="*/ 235 h 1086"/>
              <a:gd name="T36" fmla="*/ 145 w 374"/>
              <a:gd name="T37" fmla="*/ 48 h 1086"/>
              <a:gd name="T38" fmla="*/ 179 w 374"/>
              <a:gd name="T39" fmla="*/ 22 h 1086"/>
              <a:gd name="T40" fmla="*/ 213 w 374"/>
              <a:gd name="T41"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4" h="1086">
                <a:moveTo>
                  <a:pt x="213" y="0"/>
                </a:moveTo>
                <a:lnTo>
                  <a:pt x="263" y="0"/>
                </a:lnTo>
                <a:lnTo>
                  <a:pt x="306" y="22"/>
                </a:lnTo>
                <a:lnTo>
                  <a:pt x="351" y="89"/>
                </a:lnTo>
                <a:lnTo>
                  <a:pt x="366" y="173"/>
                </a:lnTo>
                <a:lnTo>
                  <a:pt x="374" y="381"/>
                </a:lnTo>
                <a:lnTo>
                  <a:pt x="363" y="559"/>
                </a:lnTo>
                <a:lnTo>
                  <a:pt x="328" y="740"/>
                </a:lnTo>
                <a:lnTo>
                  <a:pt x="283" y="927"/>
                </a:lnTo>
                <a:lnTo>
                  <a:pt x="229" y="1038"/>
                </a:lnTo>
                <a:lnTo>
                  <a:pt x="160" y="1086"/>
                </a:lnTo>
                <a:lnTo>
                  <a:pt x="103" y="1086"/>
                </a:lnTo>
                <a:lnTo>
                  <a:pt x="34" y="1038"/>
                </a:lnTo>
                <a:lnTo>
                  <a:pt x="7" y="966"/>
                </a:lnTo>
                <a:lnTo>
                  <a:pt x="0" y="839"/>
                </a:lnTo>
                <a:lnTo>
                  <a:pt x="7" y="679"/>
                </a:lnTo>
                <a:lnTo>
                  <a:pt x="42" y="479"/>
                </a:lnTo>
                <a:lnTo>
                  <a:pt x="88" y="235"/>
                </a:lnTo>
                <a:lnTo>
                  <a:pt x="145" y="48"/>
                </a:lnTo>
                <a:lnTo>
                  <a:pt x="179" y="22"/>
                </a:lnTo>
                <a:lnTo>
                  <a:pt x="213" y="0"/>
                </a:lnTo>
                <a:close/>
              </a:path>
            </a:pathLst>
          </a:custGeom>
          <a:solidFill>
            <a:schemeClr val="accent2"/>
          </a:solidFill>
          <a:ln w="28575" cmpd="sng">
            <a:solidFill>
              <a:schemeClr val="accent2"/>
            </a:solidFill>
            <a:round/>
            <a:headEnd/>
            <a:tailEnd/>
          </a:ln>
        </p:spPr>
        <p:txBody>
          <a:bodyPr/>
          <a:lstStyle/>
          <a:p>
            <a:endParaRPr lang="en-US"/>
          </a:p>
        </p:txBody>
      </p:sp>
      <p:sp>
        <p:nvSpPr>
          <p:cNvPr id="1957896" name="Freeform 8"/>
          <p:cNvSpPr>
            <a:spLocks/>
          </p:cNvSpPr>
          <p:nvPr/>
        </p:nvSpPr>
        <p:spPr bwMode="auto">
          <a:xfrm>
            <a:off x="2959100" y="3486150"/>
            <a:ext cx="280988" cy="527050"/>
          </a:xfrm>
          <a:custGeom>
            <a:avLst/>
            <a:gdLst>
              <a:gd name="T0" fmla="*/ 403 w 530"/>
              <a:gd name="T1" fmla="*/ 39 h 997"/>
              <a:gd name="T2" fmla="*/ 461 w 530"/>
              <a:gd name="T3" fmla="*/ 0 h 997"/>
              <a:gd name="T4" fmla="*/ 503 w 530"/>
              <a:gd name="T5" fmla="*/ 0 h 997"/>
              <a:gd name="T6" fmla="*/ 530 w 530"/>
              <a:gd name="T7" fmla="*/ 31 h 997"/>
              <a:gd name="T8" fmla="*/ 515 w 530"/>
              <a:gd name="T9" fmla="*/ 92 h 997"/>
              <a:gd name="T10" fmla="*/ 480 w 530"/>
              <a:gd name="T11" fmla="*/ 132 h 997"/>
              <a:gd name="T12" fmla="*/ 415 w 530"/>
              <a:gd name="T13" fmla="*/ 172 h 997"/>
              <a:gd name="T14" fmla="*/ 288 w 530"/>
              <a:gd name="T15" fmla="*/ 230 h 997"/>
              <a:gd name="T16" fmla="*/ 127 w 530"/>
              <a:gd name="T17" fmla="*/ 331 h 997"/>
              <a:gd name="T18" fmla="*/ 65 w 530"/>
              <a:gd name="T19" fmla="*/ 336 h 997"/>
              <a:gd name="T20" fmla="*/ 100 w 530"/>
              <a:gd name="T21" fmla="*/ 429 h 997"/>
              <a:gd name="T22" fmla="*/ 169 w 530"/>
              <a:gd name="T23" fmla="*/ 531 h 997"/>
              <a:gd name="T24" fmla="*/ 226 w 530"/>
              <a:gd name="T25" fmla="*/ 655 h 997"/>
              <a:gd name="T26" fmla="*/ 249 w 530"/>
              <a:gd name="T27" fmla="*/ 783 h 997"/>
              <a:gd name="T28" fmla="*/ 238 w 530"/>
              <a:gd name="T29" fmla="*/ 824 h 997"/>
              <a:gd name="T30" fmla="*/ 203 w 530"/>
              <a:gd name="T31" fmla="*/ 850 h 997"/>
              <a:gd name="T32" fmla="*/ 157 w 530"/>
              <a:gd name="T33" fmla="*/ 868 h 997"/>
              <a:gd name="T34" fmla="*/ 112 w 530"/>
              <a:gd name="T35" fmla="*/ 908 h 997"/>
              <a:gd name="T36" fmla="*/ 92 w 530"/>
              <a:gd name="T37" fmla="*/ 947 h 997"/>
              <a:gd name="T38" fmla="*/ 81 w 530"/>
              <a:gd name="T39" fmla="*/ 997 h 997"/>
              <a:gd name="T40" fmla="*/ 46 w 530"/>
              <a:gd name="T41" fmla="*/ 997 h 997"/>
              <a:gd name="T42" fmla="*/ 35 w 530"/>
              <a:gd name="T43" fmla="*/ 961 h 997"/>
              <a:gd name="T44" fmla="*/ 58 w 530"/>
              <a:gd name="T45" fmla="*/ 903 h 997"/>
              <a:gd name="T46" fmla="*/ 123 w 530"/>
              <a:gd name="T47" fmla="*/ 864 h 997"/>
              <a:gd name="T48" fmla="*/ 161 w 530"/>
              <a:gd name="T49" fmla="*/ 824 h 997"/>
              <a:gd name="T50" fmla="*/ 195 w 530"/>
              <a:gd name="T51" fmla="*/ 802 h 997"/>
              <a:gd name="T52" fmla="*/ 208 w 530"/>
              <a:gd name="T53" fmla="*/ 761 h 997"/>
              <a:gd name="T54" fmla="*/ 192 w 530"/>
              <a:gd name="T55" fmla="*/ 655 h 997"/>
              <a:gd name="T56" fmla="*/ 138 w 530"/>
              <a:gd name="T57" fmla="*/ 575 h 997"/>
              <a:gd name="T58" fmla="*/ 92 w 530"/>
              <a:gd name="T59" fmla="*/ 504 h 997"/>
              <a:gd name="T60" fmla="*/ 35 w 530"/>
              <a:gd name="T61" fmla="*/ 425 h 997"/>
              <a:gd name="T62" fmla="*/ 0 w 530"/>
              <a:gd name="T63" fmla="*/ 349 h 997"/>
              <a:gd name="T64" fmla="*/ 0 w 530"/>
              <a:gd name="T65" fmla="*/ 305 h 997"/>
              <a:gd name="T66" fmla="*/ 30 w 530"/>
              <a:gd name="T67" fmla="*/ 283 h 997"/>
              <a:gd name="T68" fmla="*/ 149 w 530"/>
              <a:gd name="T69" fmla="*/ 204 h 997"/>
              <a:gd name="T70" fmla="*/ 265 w 530"/>
              <a:gd name="T71" fmla="*/ 132 h 997"/>
              <a:gd name="T72" fmla="*/ 381 w 530"/>
              <a:gd name="T73" fmla="*/ 66 h 997"/>
              <a:gd name="T74" fmla="*/ 403 w 530"/>
              <a:gd name="T75" fmla="*/ 39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 h="997">
                <a:moveTo>
                  <a:pt x="403" y="39"/>
                </a:moveTo>
                <a:lnTo>
                  <a:pt x="461" y="0"/>
                </a:lnTo>
                <a:lnTo>
                  <a:pt x="503" y="0"/>
                </a:lnTo>
                <a:lnTo>
                  <a:pt x="530" y="31"/>
                </a:lnTo>
                <a:lnTo>
                  <a:pt x="515" y="92"/>
                </a:lnTo>
                <a:lnTo>
                  <a:pt x="480" y="132"/>
                </a:lnTo>
                <a:lnTo>
                  <a:pt x="415" y="172"/>
                </a:lnTo>
                <a:lnTo>
                  <a:pt x="288" y="230"/>
                </a:lnTo>
                <a:lnTo>
                  <a:pt x="127" y="331"/>
                </a:lnTo>
                <a:lnTo>
                  <a:pt x="65" y="336"/>
                </a:lnTo>
                <a:lnTo>
                  <a:pt x="100" y="429"/>
                </a:lnTo>
                <a:lnTo>
                  <a:pt x="169" y="531"/>
                </a:lnTo>
                <a:lnTo>
                  <a:pt x="226" y="655"/>
                </a:lnTo>
                <a:lnTo>
                  <a:pt x="249" y="783"/>
                </a:lnTo>
                <a:lnTo>
                  <a:pt x="238" y="824"/>
                </a:lnTo>
                <a:lnTo>
                  <a:pt x="203" y="850"/>
                </a:lnTo>
                <a:lnTo>
                  <a:pt x="157" y="868"/>
                </a:lnTo>
                <a:lnTo>
                  <a:pt x="112" y="908"/>
                </a:lnTo>
                <a:lnTo>
                  <a:pt x="92" y="947"/>
                </a:lnTo>
                <a:lnTo>
                  <a:pt x="81" y="997"/>
                </a:lnTo>
                <a:lnTo>
                  <a:pt x="46" y="997"/>
                </a:lnTo>
                <a:lnTo>
                  <a:pt x="35" y="961"/>
                </a:lnTo>
                <a:lnTo>
                  <a:pt x="58" y="903"/>
                </a:lnTo>
                <a:lnTo>
                  <a:pt x="123" y="864"/>
                </a:lnTo>
                <a:lnTo>
                  <a:pt x="161" y="824"/>
                </a:lnTo>
                <a:lnTo>
                  <a:pt x="195" y="802"/>
                </a:lnTo>
                <a:lnTo>
                  <a:pt x="208" y="761"/>
                </a:lnTo>
                <a:lnTo>
                  <a:pt x="192" y="655"/>
                </a:lnTo>
                <a:lnTo>
                  <a:pt x="138" y="575"/>
                </a:lnTo>
                <a:lnTo>
                  <a:pt x="92" y="504"/>
                </a:lnTo>
                <a:lnTo>
                  <a:pt x="35" y="425"/>
                </a:lnTo>
                <a:lnTo>
                  <a:pt x="0" y="349"/>
                </a:lnTo>
                <a:lnTo>
                  <a:pt x="0" y="305"/>
                </a:lnTo>
                <a:lnTo>
                  <a:pt x="30" y="283"/>
                </a:lnTo>
                <a:lnTo>
                  <a:pt x="149" y="204"/>
                </a:lnTo>
                <a:lnTo>
                  <a:pt x="265" y="132"/>
                </a:lnTo>
                <a:lnTo>
                  <a:pt x="381" y="66"/>
                </a:lnTo>
                <a:lnTo>
                  <a:pt x="403" y="39"/>
                </a:lnTo>
                <a:close/>
              </a:path>
            </a:pathLst>
          </a:custGeom>
          <a:solidFill>
            <a:schemeClr val="accent2"/>
          </a:solidFill>
          <a:ln w="28575" cmpd="sng">
            <a:solidFill>
              <a:schemeClr val="accent2"/>
            </a:solidFill>
            <a:round/>
            <a:headEnd/>
            <a:tailEnd/>
          </a:ln>
        </p:spPr>
        <p:txBody>
          <a:bodyPr/>
          <a:lstStyle/>
          <a:p>
            <a:endParaRPr lang="en-US"/>
          </a:p>
        </p:txBody>
      </p:sp>
      <p:sp>
        <p:nvSpPr>
          <p:cNvPr id="1957897" name="Freeform 9"/>
          <p:cNvSpPr>
            <a:spLocks/>
          </p:cNvSpPr>
          <p:nvPr/>
        </p:nvSpPr>
        <p:spPr bwMode="auto">
          <a:xfrm>
            <a:off x="3227388" y="4040188"/>
            <a:ext cx="187325" cy="573087"/>
          </a:xfrm>
          <a:custGeom>
            <a:avLst/>
            <a:gdLst>
              <a:gd name="T0" fmla="*/ 65 w 353"/>
              <a:gd name="T1" fmla="*/ 124 h 1082"/>
              <a:gd name="T2" fmla="*/ 19 w 353"/>
              <a:gd name="T3" fmla="*/ 52 h 1082"/>
              <a:gd name="T4" fmla="*/ 34 w 353"/>
              <a:gd name="T5" fmla="*/ 0 h 1082"/>
              <a:gd name="T6" fmla="*/ 81 w 353"/>
              <a:gd name="T7" fmla="*/ 0 h 1082"/>
              <a:gd name="T8" fmla="*/ 135 w 353"/>
              <a:gd name="T9" fmla="*/ 57 h 1082"/>
              <a:gd name="T10" fmla="*/ 203 w 353"/>
              <a:gd name="T11" fmla="*/ 177 h 1082"/>
              <a:gd name="T12" fmla="*/ 241 w 353"/>
              <a:gd name="T13" fmla="*/ 293 h 1082"/>
              <a:gd name="T14" fmla="*/ 276 w 353"/>
              <a:gd name="T15" fmla="*/ 403 h 1082"/>
              <a:gd name="T16" fmla="*/ 288 w 353"/>
              <a:gd name="T17" fmla="*/ 505 h 1082"/>
              <a:gd name="T18" fmla="*/ 283 w 353"/>
              <a:gd name="T19" fmla="*/ 558 h 1082"/>
              <a:gd name="T20" fmla="*/ 249 w 353"/>
              <a:gd name="T21" fmla="*/ 624 h 1082"/>
              <a:gd name="T22" fmla="*/ 192 w 353"/>
              <a:gd name="T23" fmla="*/ 802 h 1082"/>
              <a:gd name="T24" fmla="*/ 127 w 353"/>
              <a:gd name="T25" fmla="*/ 904 h 1082"/>
              <a:gd name="T26" fmla="*/ 111 w 353"/>
              <a:gd name="T27" fmla="*/ 948 h 1082"/>
              <a:gd name="T28" fmla="*/ 173 w 353"/>
              <a:gd name="T29" fmla="*/ 957 h 1082"/>
              <a:gd name="T30" fmla="*/ 254 w 353"/>
              <a:gd name="T31" fmla="*/ 957 h 1082"/>
              <a:gd name="T32" fmla="*/ 353 w 353"/>
              <a:gd name="T33" fmla="*/ 998 h 1082"/>
              <a:gd name="T34" fmla="*/ 345 w 353"/>
              <a:gd name="T35" fmla="*/ 1029 h 1082"/>
              <a:gd name="T36" fmla="*/ 330 w 353"/>
              <a:gd name="T37" fmla="*/ 1064 h 1082"/>
              <a:gd name="T38" fmla="*/ 299 w 353"/>
              <a:gd name="T39" fmla="*/ 1082 h 1082"/>
              <a:gd name="T40" fmla="*/ 238 w 353"/>
              <a:gd name="T41" fmla="*/ 1055 h 1082"/>
              <a:gd name="T42" fmla="*/ 173 w 353"/>
              <a:gd name="T43" fmla="*/ 1016 h 1082"/>
              <a:gd name="T44" fmla="*/ 81 w 353"/>
              <a:gd name="T45" fmla="*/ 1011 h 1082"/>
              <a:gd name="T46" fmla="*/ 23 w 353"/>
              <a:gd name="T47" fmla="*/ 1024 h 1082"/>
              <a:gd name="T48" fmla="*/ 0 w 353"/>
              <a:gd name="T49" fmla="*/ 1002 h 1082"/>
              <a:gd name="T50" fmla="*/ 0 w 353"/>
              <a:gd name="T51" fmla="*/ 970 h 1082"/>
              <a:gd name="T52" fmla="*/ 31 w 353"/>
              <a:gd name="T53" fmla="*/ 935 h 1082"/>
              <a:gd name="T54" fmla="*/ 81 w 353"/>
              <a:gd name="T55" fmla="*/ 878 h 1082"/>
              <a:gd name="T56" fmla="*/ 169 w 353"/>
              <a:gd name="T57" fmla="*/ 731 h 1082"/>
              <a:gd name="T58" fmla="*/ 207 w 353"/>
              <a:gd name="T59" fmla="*/ 602 h 1082"/>
              <a:gd name="T60" fmla="*/ 218 w 353"/>
              <a:gd name="T61" fmla="*/ 479 h 1082"/>
              <a:gd name="T62" fmla="*/ 215 w 353"/>
              <a:gd name="T63" fmla="*/ 412 h 1082"/>
              <a:gd name="T64" fmla="*/ 184 w 353"/>
              <a:gd name="T65" fmla="*/ 293 h 1082"/>
              <a:gd name="T66" fmla="*/ 104 w 353"/>
              <a:gd name="T67" fmla="*/ 164 h 1082"/>
              <a:gd name="T68" fmla="*/ 46 w 353"/>
              <a:gd name="T69" fmla="*/ 98 h 1082"/>
              <a:gd name="T70" fmla="*/ 65 w 353"/>
              <a:gd name="T71" fmla="*/ 124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082">
                <a:moveTo>
                  <a:pt x="65" y="124"/>
                </a:moveTo>
                <a:lnTo>
                  <a:pt x="19" y="52"/>
                </a:lnTo>
                <a:lnTo>
                  <a:pt x="34" y="0"/>
                </a:lnTo>
                <a:lnTo>
                  <a:pt x="81" y="0"/>
                </a:lnTo>
                <a:lnTo>
                  <a:pt x="135" y="57"/>
                </a:lnTo>
                <a:lnTo>
                  <a:pt x="203" y="177"/>
                </a:lnTo>
                <a:lnTo>
                  <a:pt x="241" y="293"/>
                </a:lnTo>
                <a:lnTo>
                  <a:pt x="276" y="403"/>
                </a:lnTo>
                <a:lnTo>
                  <a:pt x="288" y="505"/>
                </a:lnTo>
                <a:lnTo>
                  <a:pt x="283" y="558"/>
                </a:lnTo>
                <a:lnTo>
                  <a:pt x="249" y="624"/>
                </a:lnTo>
                <a:lnTo>
                  <a:pt x="192" y="802"/>
                </a:lnTo>
                <a:lnTo>
                  <a:pt x="127" y="904"/>
                </a:lnTo>
                <a:lnTo>
                  <a:pt x="111" y="948"/>
                </a:lnTo>
                <a:lnTo>
                  <a:pt x="173" y="957"/>
                </a:lnTo>
                <a:lnTo>
                  <a:pt x="254" y="957"/>
                </a:lnTo>
                <a:lnTo>
                  <a:pt x="353" y="998"/>
                </a:lnTo>
                <a:lnTo>
                  <a:pt x="345" y="1029"/>
                </a:lnTo>
                <a:lnTo>
                  <a:pt x="330" y="1064"/>
                </a:lnTo>
                <a:lnTo>
                  <a:pt x="299" y="1082"/>
                </a:lnTo>
                <a:lnTo>
                  <a:pt x="238" y="1055"/>
                </a:lnTo>
                <a:lnTo>
                  <a:pt x="173" y="1016"/>
                </a:lnTo>
                <a:lnTo>
                  <a:pt x="81" y="1011"/>
                </a:lnTo>
                <a:lnTo>
                  <a:pt x="23" y="1024"/>
                </a:lnTo>
                <a:lnTo>
                  <a:pt x="0" y="1002"/>
                </a:lnTo>
                <a:lnTo>
                  <a:pt x="0" y="970"/>
                </a:lnTo>
                <a:lnTo>
                  <a:pt x="31" y="935"/>
                </a:lnTo>
                <a:lnTo>
                  <a:pt x="81" y="878"/>
                </a:lnTo>
                <a:lnTo>
                  <a:pt x="169" y="731"/>
                </a:lnTo>
                <a:lnTo>
                  <a:pt x="207" y="602"/>
                </a:lnTo>
                <a:lnTo>
                  <a:pt x="218" y="479"/>
                </a:lnTo>
                <a:lnTo>
                  <a:pt x="215" y="412"/>
                </a:lnTo>
                <a:lnTo>
                  <a:pt x="184" y="293"/>
                </a:lnTo>
                <a:lnTo>
                  <a:pt x="104" y="164"/>
                </a:lnTo>
                <a:lnTo>
                  <a:pt x="46" y="98"/>
                </a:lnTo>
                <a:lnTo>
                  <a:pt x="65" y="124"/>
                </a:lnTo>
                <a:close/>
              </a:path>
            </a:pathLst>
          </a:custGeom>
          <a:solidFill>
            <a:schemeClr val="accent2"/>
          </a:solidFill>
          <a:ln w="28575" cmpd="sng">
            <a:solidFill>
              <a:schemeClr val="accent2"/>
            </a:solidFill>
            <a:round/>
            <a:headEnd/>
            <a:tailEnd/>
          </a:ln>
        </p:spPr>
        <p:txBody>
          <a:bodyPr/>
          <a:lstStyle/>
          <a:p>
            <a:endParaRPr lang="en-US"/>
          </a:p>
        </p:txBody>
      </p:sp>
      <p:sp>
        <p:nvSpPr>
          <p:cNvPr id="1957898" name="Freeform 10"/>
          <p:cNvSpPr>
            <a:spLocks/>
          </p:cNvSpPr>
          <p:nvPr/>
        </p:nvSpPr>
        <p:spPr bwMode="auto">
          <a:xfrm>
            <a:off x="2941638" y="4002088"/>
            <a:ext cx="273050" cy="630237"/>
          </a:xfrm>
          <a:custGeom>
            <a:avLst/>
            <a:gdLst>
              <a:gd name="T0" fmla="*/ 303 w 518"/>
              <a:gd name="T1" fmla="*/ 208 h 1192"/>
              <a:gd name="T2" fmla="*/ 379 w 518"/>
              <a:gd name="T3" fmla="*/ 92 h 1192"/>
              <a:gd name="T4" fmla="*/ 449 w 518"/>
              <a:gd name="T5" fmla="*/ 0 h 1192"/>
              <a:gd name="T6" fmla="*/ 495 w 518"/>
              <a:gd name="T7" fmla="*/ 9 h 1192"/>
              <a:gd name="T8" fmla="*/ 518 w 518"/>
              <a:gd name="T9" fmla="*/ 48 h 1192"/>
              <a:gd name="T10" fmla="*/ 518 w 518"/>
              <a:gd name="T11" fmla="*/ 120 h 1192"/>
              <a:gd name="T12" fmla="*/ 475 w 518"/>
              <a:gd name="T13" fmla="*/ 160 h 1192"/>
              <a:gd name="T14" fmla="*/ 402 w 518"/>
              <a:gd name="T15" fmla="*/ 213 h 1192"/>
              <a:gd name="T16" fmla="*/ 345 w 518"/>
              <a:gd name="T17" fmla="*/ 279 h 1192"/>
              <a:gd name="T18" fmla="*/ 280 w 518"/>
              <a:gd name="T19" fmla="*/ 368 h 1192"/>
              <a:gd name="T20" fmla="*/ 254 w 518"/>
              <a:gd name="T21" fmla="*/ 434 h 1192"/>
              <a:gd name="T22" fmla="*/ 223 w 518"/>
              <a:gd name="T23" fmla="*/ 514 h 1192"/>
              <a:gd name="T24" fmla="*/ 207 w 518"/>
              <a:gd name="T25" fmla="*/ 620 h 1192"/>
              <a:gd name="T26" fmla="*/ 207 w 518"/>
              <a:gd name="T27" fmla="*/ 718 h 1192"/>
              <a:gd name="T28" fmla="*/ 223 w 518"/>
              <a:gd name="T29" fmla="*/ 837 h 1192"/>
              <a:gd name="T30" fmla="*/ 265 w 518"/>
              <a:gd name="T31" fmla="*/ 953 h 1192"/>
              <a:gd name="T32" fmla="*/ 299 w 518"/>
              <a:gd name="T33" fmla="*/ 1019 h 1192"/>
              <a:gd name="T34" fmla="*/ 322 w 518"/>
              <a:gd name="T35" fmla="*/ 1063 h 1192"/>
              <a:gd name="T36" fmla="*/ 322 w 518"/>
              <a:gd name="T37" fmla="*/ 1100 h 1192"/>
              <a:gd name="T38" fmla="*/ 299 w 518"/>
              <a:gd name="T39" fmla="*/ 1113 h 1192"/>
              <a:gd name="T40" fmla="*/ 246 w 518"/>
              <a:gd name="T41" fmla="*/ 1113 h 1192"/>
              <a:gd name="T42" fmla="*/ 161 w 518"/>
              <a:gd name="T43" fmla="*/ 1130 h 1192"/>
              <a:gd name="T44" fmla="*/ 96 w 518"/>
              <a:gd name="T45" fmla="*/ 1157 h 1192"/>
              <a:gd name="T46" fmla="*/ 57 w 518"/>
              <a:gd name="T47" fmla="*/ 1192 h 1192"/>
              <a:gd name="T48" fmla="*/ 23 w 518"/>
              <a:gd name="T49" fmla="*/ 1179 h 1192"/>
              <a:gd name="T50" fmla="*/ 0 w 518"/>
              <a:gd name="T51" fmla="*/ 1130 h 1192"/>
              <a:gd name="T52" fmla="*/ 4 w 518"/>
              <a:gd name="T53" fmla="*/ 1090 h 1192"/>
              <a:gd name="T54" fmla="*/ 69 w 518"/>
              <a:gd name="T55" fmla="*/ 1059 h 1192"/>
              <a:gd name="T56" fmla="*/ 172 w 518"/>
              <a:gd name="T57" fmla="*/ 1050 h 1192"/>
              <a:gd name="T58" fmla="*/ 268 w 518"/>
              <a:gd name="T59" fmla="*/ 1050 h 1192"/>
              <a:gd name="T60" fmla="*/ 230 w 518"/>
              <a:gd name="T61" fmla="*/ 997 h 1192"/>
              <a:gd name="T62" fmla="*/ 211 w 518"/>
              <a:gd name="T63" fmla="*/ 931 h 1192"/>
              <a:gd name="T64" fmla="*/ 184 w 518"/>
              <a:gd name="T65" fmla="*/ 837 h 1192"/>
              <a:gd name="T66" fmla="*/ 153 w 518"/>
              <a:gd name="T67" fmla="*/ 740 h 1192"/>
              <a:gd name="T68" fmla="*/ 153 w 518"/>
              <a:gd name="T69" fmla="*/ 625 h 1192"/>
              <a:gd name="T70" fmla="*/ 161 w 518"/>
              <a:gd name="T71" fmla="*/ 514 h 1192"/>
              <a:gd name="T72" fmla="*/ 195 w 518"/>
              <a:gd name="T73" fmla="*/ 412 h 1192"/>
              <a:gd name="T74" fmla="*/ 257 w 518"/>
              <a:gd name="T75" fmla="*/ 279 h 1192"/>
              <a:gd name="T76" fmla="*/ 303 w 518"/>
              <a:gd name="T77" fmla="*/ 208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8" h="1192">
                <a:moveTo>
                  <a:pt x="303" y="208"/>
                </a:moveTo>
                <a:lnTo>
                  <a:pt x="379" y="92"/>
                </a:lnTo>
                <a:lnTo>
                  <a:pt x="449" y="0"/>
                </a:lnTo>
                <a:lnTo>
                  <a:pt x="495" y="9"/>
                </a:lnTo>
                <a:lnTo>
                  <a:pt x="518" y="48"/>
                </a:lnTo>
                <a:lnTo>
                  <a:pt x="518" y="120"/>
                </a:lnTo>
                <a:lnTo>
                  <a:pt x="475" y="160"/>
                </a:lnTo>
                <a:lnTo>
                  <a:pt x="402" y="213"/>
                </a:lnTo>
                <a:lnTo>
                  <a:pt x="345" y="279"/>
                </a:lnTo>
                <a:lnTo>
                  <a:pt x="280" y="368"/>
                </a:lnTo>
                <a:lnTo>
                  <a:pt x="254" y="434"/>
                </a:lnTo>
                <a:lnTo>
                  <a:pt x="223" y="514"/>
                </a:lnTo>
                <a:lnTo>
                  <a:pt x="207" y="620"/>
                </a:lnTo>
                <a:lnTo>
                  <a:pt x="207" y="718"/>
                </a:lnTo>
                <a:lnTo>
                  <a:pt x="223" y="837"/>
                </a:lnTo>
                <a:lnTo>
                  <a:pt x="265" y="953"/>
                </a:lnTo>
                <a:lnTo>
                  <a:pt x="299" y="1019"/>
                </a:lnTo>
                <a:lnTo>
                  <a:pt x="322" y="1063"/>
                </a:lnTo>
                <a:lnTo>
                  <a:pt x="322" y="1100"/>
                </a:lnTo>
                <a:lnTo>
                  <a:pt x="299" y="1113"/>
                </a:lnTo>
                <a:lnTo>
                  <a:pt x="246" y="1113"/>
                </a:lnTo>
                <a:lnTo>
                  <a:pt x="161" y="1130"/>
                </a:lnTo>
                <a:lnTo>
                  <a:pt x="96" y="1157"/>
                </a:lnTo>
                <a:lnTo>
                  <a:pt x="57" y="1192"/>
                </a:lnTo>
                <a:lnTo>
                  <a:pt x="23" y="1179"/>
                </a:lnTo>
                <a:lnTo>
                  <a:pt x="0" y="1130"/>
                </a:lnTo>
                <a:lnTo>
                  <a:pt x="4" y="1090"/>
                </a:lnTo>
                <a:lnTo>
                  <a:pt x="69" y="1059"/>
                </a:lnTo>
                <a:lnTo>
                  <a:pt x="172" y="1050"/>
                </a:lnTo>
                <a:lnTo>
                  <a:pt x="268" y="1050"/>
                </a:lnTo>
                <a:lnTo>
                  <a:pt x="230" y="997"/>
                </a:lnTo>
                <a:lnTo>
                  <a:pt x="211" y="931"/>
                </a:lnTo>
                <a:lnTo>
                  <a:pt x="184" y="837"/>
                </a:lnTo>
                <a:lnTo>
                  <a:pt x="153" y="740"/>
                </a:lnTo>
                <a:lnTo>
                  <a:pt x="153" y="625"/>
                </a:lnTo>
                <a:lnTo>
                  <a:pt x="161" y="514"/>
                </a:lnTo>
                <a:lnTo>
                  <a:pt x="195" y="412"/>
                </a:lnTo>
                <a:lnTo>
                  <a:pt x="257" y="279"/>
                </a:lnTo>
                <a:lnTo>
                  <a:pt x="303" y="208"/>
                </a:lnTo>
                <a:close/>
              </a:path>
            </a:pathLst>
          </a:custGeom>
          <a:solidFill>
            <a:schemeClr val="accent2"/>
          </a:solidFill>
          <a:ln w="28575" cmpd="sng">
            <a:solidFill>
              <a:schemeClr val="accent2"/>
            </a:solidFill>
            <a:round/>
            <a:headEnd/>
            <a:tailEnd/>
          </a:ln>
        </p:spPr>
        <p:txBody>
          <a:bodyPr/>
          <a:lstStyle/>
          <a:p>
            <a:endParaRPr lang="en-US"/>
          </a:p>
        </p:txBody>
      </p:sp>
      <p:grpSp>
        <p:nvGrpSpPr>
          <p:cNvPr id="1957899" name="Group 11"/>
          <p:cNvGrpSpPr>
            <a:grpSpLocks/>
          </p:cNvGrpSpPr>
          <p:nvPr/>
        </p:nvGrpSpPr>
        <p:grpSpPr bwMode="auto">
          <a:xfrm rot="1800000">
            <a:off x="3767138" y="3803650"/>
            <a:ext cx="563562" cy="215900"/>
            <a:chOff x="432" y="1872"/>
            <a:chExt cx="1005" cy="384"/>
          </a:xfrm>
        </p:grpSpPr>
        <p:grpSp>
          <p:nvGrpSpPr>
            <p:cNvPr id="1957900" name="Group 12"/>
            <p:cNvGrpSpPr>
              <a:grpSpLocks/>
            </p:cNvGrpSpPr>
            <p:nvPr/>
          </p:nvGrpSpPr>
          <p:grpSpPr bwMode="auto">
            <a:xfrm rot="-5400000">
              <a:off x="552" y="1752"/>
              <a:ext cx="384" cy="624"/>
              <a:chOff x="2063" y="1871"/>
              <a:chExt cx="384" cy="624"/>
            </a:xfrm>
          </p:grpSpPr>
          <p:sp>
            <p:nvSpPr>
              <p:cNvPr id="1957901" name="Rectangle 13"/>
              <p:cNvSpPr>
                <a:spLocks noChangeArrowheads="1"/>
              </p:cNvSpPr>
              <p:nvPr/>
            </p:nvSpPr>
            <p:spPr bwMode="auto">
              <a:xfrm rot="5400000">
                <a:off x="2087" y="2135"/>
                <a:ext cx="624" cy="96"/>
              </a:xfrm>
              <a:prstGeom prst="rect">
                <a:avLst/>
              </a:prstGeom>
              <a:solidFill>
                <a:schemeClr val="accent1"/>
              </a:solidFill>
              <a:ln w="12700">
                <a:solidFill>
                  <a:srgbClr val="7E12AE"/>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902" name="AutoShape 14"/>
              <p:cNvSpPr>
                <a:spLocks noChangeArrowheads="1"/>
              </p:cNvSpPr>
              <p:nvPr/>
            </p:nvSpPr>
            <p:spPr bwMode="auto">
              <a:xfrm rot="5400000">
                <a:off x="2111" y="1823"/>
                <a:ext cx="192" cy="288"/>
              </a:xfrm>
              <a:prstGeom prst="parallelogram">
                <a:avLst>
                  <a:gd name="adj" fmla="val 25000"/>
                </a:avLst>
              </a:prstGeom>
              <a:solidFill>
                <a:schemeClr val="accent1"/>
              </a:solidFill>
              <a:ln w="12700">
                <a:solidFill>
                  <a:srgbClr val="7E12AE"/>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903" name="Freeform 15"/>
              <p:cNvSpPr>
                <a:spLocks/>
              </p:cNvSpPr>
              <p:nvPr/>
            </p:nvSpPr>
            <p:spPr bwMode="auto">
              <a:xfrm rot="5400000">
                <a:off x="2225" y="2081"/>
                <a:ext cx="156" cy="96"/>
              </a:xfrm>
              <a:custGeom>
                <a:avLst/>
                <a:gdLst>
                  <a:gd name="T0" fmla="*/ 0 w 144"/>
                  <a:gd name="T1" fmla="*/ 96 h 96"/>
                  <a:gd name="T2" fmla="*/ 96 w 144"/>
                  <a:gd name="T3" fmla="*/ 96 h 96"/>
                  <a:gd name="T4" fmla="*/ 144 w 144"/>
                  <a:gd name="T5" fmla="*/ 0 h 96"/>
                </a:gdLst>
                <a:ahLst/>
                <a:cxnLst>
                  <a:cxn ang="0">
                    <a:pos x="T0" y="T1"/>
                  </a:cxn>
                  <a:cxn ang="0">
                    <a:pos x="T2" y="T3"/>
                  </a:cxn>
                  <a:cxn ang="0">
                    <a:pos x="T4" y="T5"/>
                  </a:cxn>
                </a:cxnLst>
                <a:rect l="0" t="0" r="r" b="b"/>
                <a:pathLst>
                  <a:path w="144" h="96">
                    <a:moveTo>
                      <a:pt x="0" y="96"/>
                    </a:moveTo>
                    <a:lnTo>
                      <a:pt x="96" y="96"/>
                    </a:lnTo>
                    <a:lnTo>
                      <a:pt x="144" y="0"/>
                    </a:lnTo>
                  </a:path>
                </a:pathLst>
              </a:custGeom>
              <a:solidFill>
                <a:schemeClr val="accent1"/>
              </a:solidFill>
              <a:ln w="12700" cmpd="sng">
                <a:solidFill>
                  <a:srgbClr val="7E12AE"/>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904" name="Line 16"/>
              <p:cNvSpPr>
                <a:spLocks noChangeShapeType="1"/>
              </p:cNvSpPr>
              <p:nvPr/>
            </p:nvSpPr>
            <p:spPr bwMode="auto">
              <a:xfrm rot="5400000">
                <a:off x="2306" y="2072"/>
                <a:ext cx="24" cy="66"/>
              </a:xfrm>
              <a:prstGeom prst="line">
                <a:avLst/>
              </a:prstGeom>
              <a:noFill/>
              <a:ln w="12700">
                <a:solidFill>
                  <a:srgbClr val="7E1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57905" name="Group 17"/>
            <p:cNvGrpSpPr>
              <a:grpSpLocks/>
            </p:cNvGrpSpPr>
            <p:nvPr/>
          </p:nvGrpSpPr>
          <p:grpSpPr bwMode="auto">
            <a:xfrm>
              <a:off x="1188" y="1881"/>
              <a:ext cx="249" cy="72"/>
              <a:chOff x="1428" y="495"/>
              <a:chExt cx="249" cy="72"/>
            </a:xfrm>
          </p:grpSpPr>
          <p:sp>
            <p:nvSpPr>
              <p:cNvPr id="1957906" name="AutoShape 18"/>
              <p:cNvSpPr>
                <a:spLocks noChangeArrowheads="1"/>
              </p:cNvSpPr>
              <p:nvPr/>
            </p:nvSpPr>
            <p:spPr bwMode="auto">
              <a:xfrm rot="-5400000">
                <a:off x="1569" y="459"/>
                <a:ext cx="72" cy="144"/>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12700">
                <a:solidFill>
                  <a:srgbClr val="7E12AE"/>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907" name="Line 19"/>
              <p:cNvSpPr>
                <a:spLocks noChangeShapeType="1"/>
              </p:cNvSpPr>
              <p:nvPr/>
            </p:nvSpPr>
            <p:spPr bwMode="auto">
              <a:xfrm>
                <a:off x="1497" y="495"/>
                <a:ext cx="0" cy="72"/>
              </a:xfrm>
              <a:prstGeom prst="line">
                <a:avLst/>
              </a:prstGeom>
              <a:noFill/>
              <a:ln w="12700">
                <a:solidFill>
                  <a:srgbClr val="7E1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908" name="Line 20"/>
              <p:cNvSpPr>
                <a:spLocks noChangeShapeType="1"/>
              </p:cNvSpPr>
              <p:nvPr/>
            </p:nvSpPr>
            <p:spPr bwMode="auto">
              <a:xfrm>
                <a:off x="1462" y="511"/>
                <a:ext cx="0" cy="39"/>
              </a:xfrm>
              <a:prstGeom prst="line">
                <a:avLst/>
              </a:prstGeom>
              <a:noFill/>
              <a:ln w="12700">
                <a:solidFill>
                  <a:srgbClr val="7E1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909" name="Line 21"/>
              <p:cNvSpPr>
                <a:spLocks noChangeShapeType="1"/>
              </p:cNvSpPr>
              <p:nvPr/>
            </p:nvSpPr>
            <p:spPr bwMode="auto">
              <a:xfrm flipH="1">
                <a:off x="1428" y="522"/>
                <a:ext cx="0" cy="18"/>
              </a:xfrm>
              <a:prstGeom prst="line">
                <a:avLst/>
              </a:prstGeom>
              <a:noFill/>
              <a:ln w="12700">
                <a:solidFill>
                  <a:srgbClr val="7E1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1957910" name="Group 22"/>
          <p:cNvGrpSpPr>
            <a:grpSpLocks/>
          </p:cNvGrpSpPr>
          <p:nvPr/>
        </p:nvGrpSpPr>
        <p:grpSpPr bwMode="auto">
          <a:xfrm>
            <a:off x="7493000" y="5411788"/>
            <a:ext cx="541338" cy="533400"/>
            <a:chOff x="3651" y="1913"/>
            <a:chExt cx="341" cy="336"/>
          </a:xfrm>
        </p:grpSpPr>
        <p:sp>
          <p:nvSpPr>
            <p:cNvPr id="1957911" name="Freeform 23"/>
            <p:cNvSpPr>
              <a:spLocks/>
            </p:cNvSpPr>
            <p:nvPr/>
          </p:nvSpPr>
          <p:spPr bwMode="auto">
            <a:xfrm>
              <a:off x="3651" y="2144"/>
              <a:ext cx="142" cy="100"/>
            </a:xfrm>
            <a:custGeom>
              <a:avLst/>
              <a:gdLst>
                <a:gd name="T0" fmla="*/ 352 w 427"/>
                <a:gd name="T1" fmla="*/ 0 h 301"/>
                <a:gd name="T2" fmla="*/ 376 w 427"/>
                <a:gd name="T3" fmla="*/ 30 h 301"/>
                <a:gd name="T4" fmla="*/ 397 w 427"/>
                <a:gd name="T5" fmla="*/ 71 h 301"/>
                <a:gd name="T6" fmla="*/ 415 w 427"/>
                <a:gd name="T7" fmla="*/ 117 h 301"/>
                <a:gd name="T8" fmla="*/ 424 w 427"/>
                <a:gd name="T9" fmla="*/ 164 h 301"/>
                <a:gd name="T10" fmla="*/ 427 w 427"/>
                <a:gd name="T11" fmla="*/ 210 h 301"/>
                <a:gd name="T12" fmla="*/ 420 w 427"/>
                <a:gd name="T13" fmla="*/ 249 h 301"/>
                <a:gd name="T14" fmla="*/ 401 w 427"/>
                <a:gd name="T15" fmla="*/ 280 h 301"/>
                <a:gd name="T16" fmla="*/ 371 w 427"/>
                <a:gd name="T17" fmla="*/ 297 h 301"/>
                <a:gd name="T18" fmla="*/ 352 w 427"/>
                <a:gd name="T19" fmla="*/ 300 h 301"/>
                <a:gd name="T20" fmla="*/ 331 w 427"/>
                <a:gd name="T21" fmla="*/ 301 h 301"/>
                <a:gd name="T22" fmla="*/ 307 w 427"/>
                <a:gd name="T23" fmla="*/ 301 h 301"/>
                <a:gd name="T24" fmla="*/ 283 w 427"/>
                <a:gd name="T25" fmla="*/ 299 h 301"/>
                <a:gd name="T26" fmla="*/ 258 w 427"/>
                <a:gd name="T27" fmla="*/ 295 h 301"/>
                <a:gd name="T28" fmla="*/ 233 w 427"/>
                <a:gd name="T29" fmla="*/ 289 h 301"/>
                <a:gd name="T30" fmla="*/ 206 w 427"/>
                <a:gd name="T31" fmla="*/ 283 h 301"/>
                <a:gd name="T32" fmla="*/ 181 w 427"/>
                <a:gd name="T33" fmla="*/ 275 h 301"/>
                <a:gd name="T34" fmla="*/ 155 w 427"/>
                <a:gd name="T35" fmla="*/ 267 h 301"/>
                <a:gd name="T36" fmla="*/ 132 w 427"/>
                <a:gd name="T37" fmla="*/ 259 h 301"/>
                <a:gd name="T38" fmla="*/ 110 w 427"/>
                <a:gd name="T39" fmla="*/ 249 h 301"/>
                <a:gd name="T40" fmla="*/ 89 w 427"/>
                <a:gd name="T41" fmla="*/ 240 h 301"/>
                <a:gd name="T42" fmla="*/ 72 w 427"/>
                <a:gd name="T43" fmla="*/ 232 h 301"/>
                <a:gd name="T44" fmla="*/ 56 w 427"/>
                <a:gd name="T45" fmla="*/ 224 h 301"/>
                <a:gd name="T46" fmla="*/ 44 w 427"/>
                <a:gd name="T47" fmla="*/ 216 h 301"/>
                <a:gd name="T48" fmla="*/ 35 w 427"/>
                <a:gd name="T49" fmla="*/ 210 h 301"/>
                <a:gd name="T50" fmla="*/ 21 w 427"/>
                <a:gd name="T51" fmla="*/ 196 h 301"/>
                <a:gd name="T52" fmla="*/ 12 w 427"/>
                <a:gd name="T53" fmla="*/ 182 h 301"/>
                <a:gd name="T54" fmla="*/ 5 w 427"/>
                <a:gd name="T55" fmla="*/ 166 h 301"/>
                <a:gd name="T56" fmla="*/ 1 w 427"/>
                <a:gd name="T57" fmla="*/ 151 h 301"/>
                <a:gd name="T58" fmla="*/ 0 w 427"/>
                <a:gd name="T59" fmla="*/ 137 h 301"/>
                <a:gd name="T60" fmla="*/ 1 w 427"/>
                <a:gd name="T61" fmla="*/ 125 h 301"/>
                <a:gd name="T62" fmla="*/ 5 w 427"/>
                <a:gd name="T63" fmla="*/ 115 h 301"/>
                <a:gd name="T64" fmla="*/ 12 w 427"/>
                <a:gd name="T65" fmla="*/ 110 h 301"/>
                <a:gd name="T66" fmla="*/ 17 w 427"/>
                <a:gd name="T67" fmla="*/ 107 h 301"/>
                <a:gd name="T68" fmla="*/ 27 w 427"/>
                <a:gd name="T69" fmla="*/ 103 h 301"/>
                <a:gd name="T70" fmla="*/ 40 w 427"/>
                <a:gd name="T71" fmla="*/ 98 h 301"/>
                <a:gd name="T72" fmla="*/ 54 w 427"/>
                <a:gd name="T73" fmla="*/ 91 h 301"/>
                <a:gd name="T74" fmla="*/ 73 w 427"/>
                <a:gd name="T75" fmla="*/ 83 h 301"/>
                <a:gd name="T76" fmla="*/ 93 w 427"/>
                <a:gd name="T77" fmla="*/ 75 h 301"/>
                <a:gd name="T78" fmla="*/ 116 w 427"/>
                <a:gd name="T79" fmla="*/ 66 h 301"/>
                <a:gd name="T80" fmla="*/ 139 w 427"/>
                <a:gd name="T81" fmla="*/ 57 h 301"/>
                <a:gd name="T82" fmla="*/ 165 w 427"/>
                <a:gd name="T83" fmla="*/ 48 h 301"/>
                <a:gd name="T84" fmla="*/ 191 w 427"/>
                <a:gd name="T85" fmla="*/ 40 h 301"/>
                <a:gd name="T86" fmla="*/ 218 w 427"/>
                <a:gd name="T87" fmla="*/ 30 h 301"/>
                <a:gd name="T88" fmla="*/ 246 w 427"/>
                <a:gd name="T89" fmla="*/ 22 h 301"/>
                <a:gd name="T90" fmla="*/ 274 w 427"/>
                <a:gd name="T91" fmla="*/ 14 h 301"/>
                <a:gd name="T92" fmla="*/ 300 w 427"/>
                <a:gd name="T93" fmla="*/ 8 h 301"/>
                <a:gd name="T94" fmla="*/ 327 w 427"/>
                <a:gd name="T95" fmla="*/ 4 h 301"/>
                <a:gd name="T96" fmla="*/ 352 w 427"/>
                <a:gd name="T9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7" h="301">
                  <a:moveTo>
                    <a:pt x="352" y="0"/>
                  </a:moveTo>
                  <a:lnTo>
                    <a:pt x="376" y="30"/>
                  </a:lnTo>
                  <a:lnTo>
                    <a:pt x="397" y="71"/>
                  </a:lnTo>
                  <a:lnTo>
                    <a:pt x="415" y="117"/>
                  </a:lnTo>
                  <a:lnTo>
                    <a:pt x="424" y="164"/>
                  </a:lnTo>
                  <a:lnTo>
                    <a:pt x="427" y="210"/>
                  </a:lnTo>
                  <a:lnTo>
                    <a:pt x="420" y="249"/>
                  </a:lnTo>
                  <a:lnTo>
                    <a:pt x="401" y="280"/>
                  </a:lnTo>
                  <a:lnTo>
                    <a:pt x="371" y="297"/>
                  </a:lnTo>
                  <a:lnTo>
                    <a:pt x="352" y="300"/>
                  </a:lnTo>
                  <a:lnTo>
                    <a:pt x="331" y="301"/>
                  </a:lnTo>
                  <a:lnTo>
                    <a:pt x="307" y="301"/>
                  </a:lnTo>
                  <a:lnTo>
                    <a:pt x="283" y="299"/>
                  </a:lnTo>
                  <a:lnTo>
                    <a:pt x="258" y="295"/>
                  </a:lnTo>
                  <a:lnTo>
                    <a:pt x="233" y="289"/>
                  </a:lnTo>
                  <a:lnTo>
                    <a:pt x="206" y="283"/>
                  </a:lnTo>
                  <a:lnTo>
                    <a:pt x="181" y="275"/>
                  </a:lnTo>
                  <a:lnTo>
                    <a:pt x="155" y="267"/>
                  </a:lnTo>
                  <a:lnTo>
                    <a:pt x="132" y="259"/>
                  </a:lnTo>
                  <a:lnTo>
                    <a:pt x="110" y="249"/>
                  </a:lnTo>
                  <a:lnTo>
                    <a:pt x="89" y="240"/>
                  </a:lnTo>
                  <a:lnTo>
                    <a:pt x="72" y="232"/>
                  </a:lnTo>
                  <a:lnTo>
                    <a:pt x="56" y="224"/>
                  </a:lnTo>
                  <a:lnTo>
                    <a:pt x="44" y="216"/>
                  </a:lnTo>
                  <a:lnTo>
                    <a:pt x="35" y="210"/>
                  </a:lnTo>
                  <a:lnTo>
                    <a:pt x="21" y="196"/>
                  </a:lnTo>
                  <a:lnTo>
                    <a:pt x="12" y="182"/>
                  </a:lnTo>
                  <a:lnTo>
                    <a:pt x="5" y="166"/>
                  </a:lnTo>
                  <a:lnTo>
                    <a:pt x="1" y="151"/>
                  </a:lnTo>
                  <a:lnTo>
                    <a:pt x="0" y="137"/>
                  </a:lnTo>
                  <a:lnTo>
                    <a:pt x="1" y="125"/>
                  </a:lnTo>
                  <a:lnTo>
                    <a:pt x="5" y="115"/>
                  </a:lnTo>
                  <a:lnTo>
                    <a:pt x="12" y="110"/>
                  </a:lnTo>
                  <a:lnTo>
                    <a:pt x="17" y="107"/>
                  </a:lnTo>
                  <a:lnTo>
                    <a:pt x="27" y="103"/>
                  </a:lnTo>
                  <a:lnTo>
                    <a:pt x="40" y="98"/>
                  </a:lnTo>
                  <a:lnTo>
                    <a:pt x="54" y="91"/>
                  </a:lnTo>
                  <a:lnTo>
                    <a:pt x="73" y="83"/>
                  </a:lnTo>
                  <a:lnTo>
                    <a:pt x="93" y="75"/>
                  </a:lnTo>
                  <a:lnTo>
                    <a:pt x="116" y="66"/>
                  </a:lnTo>
                  <a:lnTo>
                    <a:pt x="139" y="57"/>
                  </a:lnTo>
                  <a:lnTo>
                    <a:pt x="165" y="48"/>
                  </a:lnTo>
                  <a:lnTo>
                    <a:pt x="191" y="40"/>
                  </a:lnTo>
                  <a:lnTo>
                    <a:pt x="218" y="30"/>
                  </a:lnTo>
                  <a:lnTo>
                    <a:pt x="246" y="22"/>
                  </a:lnTo>
                  <a:lnTo>
                    <a:pt x="274" y="14"/>
                  </a:lnTo>
                  <a:lnTo>
                    <a:pt x="300" y="8"/>
                  </a:lnTo>
                  <a:lnTo>
                    <a:pt x="327" y="4"/>
                  </a:lnTo>
                  <a:lnTo>
                    <a:pt x="352" y="0"/>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912" name="Freeform 24"/>
            <p:cNvSpPr>
              <a:spLocks/>
            </p:cNvSpPr>
            <p:nvPr/>
          </p:nvSpPr>
          <p:spPr bwMode="auto">
            <a:xfrm>
              <a:off x="3776" y="2006"/>
              <a:ext cx="216" cy="236"/>
            </a:xfrm>
            <a:custGeom>
              <a:avLst/>
              <a:gdLst>
                <a:gd name="T0" fmla="*/ 368 w 649"/>
                <a:gd name="T1" fmla="*/ 579 h 707"/>
                <a:gd name="T2" fmla="*/ 360 w 649"/>
                <a:gd name="T3" fmla="*/ 567 h 707"/>
                <a:gd name="T4" fmla="*/ 353 w 649"/>
                <a:gd name="T5" fmla="*/ 555 h 707"/>
                <a:gd name="T6" fmla="*/ 343 w 649"/>
                <a:gd name="T7" fmla="*/ 547 h 707"/>
                <a:gd name="T8" fmla="*/ 331 w 649"/>
                <a:gd name="T9" fmla="*/ 542 h 707"/>
                <a:gd name="T10" fmla="*/ 313 w 649"/>
                <a:gd name="T11" fmla="*/ 542 h 707"/>
                <a:gd name="T12" fmla="*/ 292 w 649"/>
                <a:gd name="T13" fmla="*/ 547 h 707"/>
                <a:gd name="T14" fmla="*/ 263 w 649"/>
                <a:gd name="T15" fmla="*/ 559 h 707"/>
                <a:gd name="T16" fmla="*/ 227 w 649"/>
                <a:gd name="T17" fmla="*/ 579 h 707"/>
                <a:gd name="T18" fmla="*/ 190 w 649"/>
                <a:gd name="T19" fmla="*/ 603 h 707"/>
                <a:gd name="T20" fmla="*/ 159 w 649"/>
                <a:gd name="T21" fmla="*/ 626 h 707"/>
                <a:gd name="T22" fmla="*/ 133 w 649"/>
                <a:gd name="T23" fmla="*/ 646 h 707"/>
                <a:gd name="T24" fmla="*/ 109 w 649"/>
                <a:gd name="T25" fmla="*/ 664 h 707"/>
                <a:gd name="T26" fmla="*/ 87 w 649"/>
                <a:gd name="T27" fmla="*/ 679 h 707"/>
                <a:gd name="T28" fmla="*/ 67 w 649"/>
                <a:gd name="T29" fmla="*/ 692 h 707"/>
                <a:gd name="T30" fmla="*/ 48 w 649"/>
                <a:gd name="T31" fmla="*/ 701 h 707"/>
                <a:gd name="T32" fmla="*/ 25 w 649"/>
                <a:gd name="T33" fmla="*/ 707 h 707"/>
                <a:gd name="T34" fmla="*/ 55 w 649"/>
                <a:gd name="T35" fmla="*/ 689 h 707"/>
                <a:gd name="T36" fmla="*/ 73 w 649"/>
                <a:gd name="T37" fmla="*/ 659 h 707"/>
                <a:gd name="T38" fmla="*/ 78 w 649"/>
                <a:gd name="T39" fmla="*/ 619 h 707"/>
                <a:gd name="T40" fmla="*/ 75 w 649"/>
                <a:gd name="T41" fmla="*/ 574 h 707"/>
                <a:gd name="T42" fmla="*/ 63 w 649"/>
                <a:gd name="T43" fmla="*/ 526 h 707"/>
                <a:gd name="T44" fmla="*/ 46 w 649"/>
                <a:gd name="T45" fmla="*/ 481 h 707"/>
                <a:gd name="T46" fmla="*/ 25 w 649"/>
                <a:gd name="T47" fmla="*/ 440 h 707"/>
                <a:gd name="T48" fmla="*/ 0 w 649"/>
                <a:gd name="T49" fmla="*/ 409 h 707"/>
                <a:gd name="T50" fmla="*/ 50 w 649"/>
                <a:gd name="T51" fmla="*/ 401 h 707"/>
                <a:gd name="T52" fmla="*/ 101 w 649"/>
                <a:gd name="T53" fmla="*/ 392 h 707"/>
                <a:gd name="T54" fmla="*/ 151 w 649"/>
                <a:gd name="T55" fmla="*/ 379 h 707"/>
                <a:gd name="T56" fmla="*/ 200 w 649"/>
                <a:gd name="T57" fmla="*/ 364 h 707"/>
                <a:gd name="T58" fmla="*/ 251 w 649"/>
                <a:gd name="T59" fmla="*/ 347 h 707"/>
                <a:gd name="T60" fmla="*/ 299 w 649"/>
                <a:gd name="T61" fmla="*/ 328 h 707"/>
                <a:gd name="T62" fmla="*/ 345 w 649"/>
                <a:gd name="T63" fmla="*/ 305 h 707"/>
                <a:gd name="T64" fmla="*/ 389 w 649"/>
                <a:gd name="T65" fmla="*/ 282 h 707"/>
                <a:gd name="T66" fmla="*/ 430 w 649"/>
                <a:gd name="T67" fmla="*/ 255 h 707"/>
                <a:gd name="T68" fmla="*/ 470 w 649"/>
                <a:gd name="T69" fmla="*/ 226 h 707"/>
                <a:gd name="T70" fmla="*/ 505 w 649"/>
                <a:gd name="T71" fmla="*/ 194 h 707"/>
                <a:gd name="T72" fmla="*/ 535 w 649"/>
                <a:gd name="T73" fmla="*/ 161 h 707"/>
                <a:gd name="T74" fmla="*/ 563 w 649"/>
                <a:gd name="T75" fmla="*/ 123 h 707"/>
                <a:gd name="T76" fmla="*/ 584 w 649"/>
                <a:gd name="T77" fmla="*/ 85 h 707"/>
                <a:gd name="T78" fmla="*/ 602 w 649"/>
                <a:gd name="T79" fmla="*/ 44 h 707"/>
                <a:gd name="T80" fmla="*/ 612 w 649"/>
                <a:gd name="T81" fmla="*/ 0 h 707"/>
                <a:gd name="T82" fmla="*/ 626 w 649"/>
                <a:gd name="T83" fmla="*/ 26 h 707"/>
                <a:gd name="T84" fmla="*/ 636 w 649"/>
                <a:gd name="T85" fmla="*/ 56 h 707"/>
                <a:gd name="T86" fmla="*/ 643 w 649"/>
                <a:gd name="T87" fmla="*/ 88 h 707"/>
                <a:gd name="T88" fmla="*/ 648 w 649"/>
                <a:gd name="T89" fmla="*/ 122 h 707"/>
                <a:gd name="T90" fmla="*/ 649 w 649"/>
                <a:gd name="T91" fmla="*/ 158 h 707"/>
                <a:gd name="T92" fmla="*/ 647 w 649"/>
                <a:gd name="T93" fmla="*/ 197 h 707"/>
                <a:gd name="T94" fmla="*/ 641 w 649"/>
                <a:gd name="T95" fmla="*/ 235 h 707"/>
                <a:gd name="T96" fmla="*/ 631 w 649"/>
                <a:gd name="T97" fmla="*/ 275 h 707"/>
                <a:gd name="T98" fmla="*/ 616 w 649"/>
                <a:gd name="T99" fmla="*/ 316 h 707"/>
                <a:gd name="T100" fmla="*/ 596 w 649"/>
                <a:gd name="T101" fmla="*/ 356 h 707"/>
                <a:gd name="T102" fmla="*/ 572 w 649"/>
                <a:gd name="T103" fmla="*/ 397 h 707"/>
                <a:gd name="T104" fmla="*/ 543 w 649"/>
                <a:gd name="T105" fmla="*/ 436 h 707"/>
                <a:gd name="T106" fmla="*/ 507 w 649"/>
                <a:gd name="T107" fmla="*/ 474 h 707"/>
                <a:gd name="T108" fmla="*/ 467 w 649"/>
                <a:gd name="T109" fmla="*/ 511 h 707"/>
                <a:gd name="T110" fmla="*/ 421 w 649"/>
                <a:gd name="T111" fmla="*/ 546 h 707"/>
                <a:gd name="T112" fmla="*/ 368 w 649"/>
                <a:gd name="T113" fmla="*/ 579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9" h="707">
                  <a:moveTo>
                    <a:pt x="368" y="579"/>
                  </a:moveTo>
                  <a:lnTo>
                    <a:pt x="360" y="567"/>
                  </a:lnTo>
                  <a:lnTo>
                    <a:pt x="353" y="555"/>
                  </a:lnTo>
                  <a:lnTo>
                    <a:pt x="343" y="547"/>
                  </a:lnTo>
                  <a:lnTo>
                    <a:pt x="331" y="542"/>
                  </a:lnTo>
                  <a:lnTo>
                    <a:pt x="313" y="542"/>
                  </a:lnTo>
                  <a:lnTo>
                    <a:pt x="292" y="547"/>
                  </a:lnTo>
                  <a:lnTo>
                    <a:pt x="263" y="559"/>
                  </a:lnTo>
                  <a:lnTo>
                    <a:pt x="227" y="579"/>
                  </a:lnTo>
                  <a:lnTo>
                    <a:pt x="190" y="603"/>
                  </a:lnTo>
                  <a:lnTo>
                    <a:pt x="159" y="626"/>
                  </a:lnTo>
                  <a:lnTo>
                    <a:pt x="133" y="646"/>
                  </a:lnTo>
                  <a:lnTo>
                    <a:pt x="109" y="664"/>
                  </a:lnTo>
                  <a:lnTo>
                    <a:pt x="87" y="679"/>
                  </a:lnTo>
                  <a:lnTo>
                    <a:pt x="67" y="692"/>
                  </a:lnTo>
                  <a:lnTo>
                    <a:pt x="48" y="701"/>
                  </a:lnTo>
                  <a:lnTo>
                    <a:pt x="25" y="707"/>
                  </a:lnTo>
                  <a:lnTo>
                    <a:pt x="55" y="689"/>
                  </a:lnTo>
                  <a:lnTo>
                    <a:pt x="73" y="659"/>
                  </a:lnTo>
                  <a:lnTo>
                    <a:pt x="78" y="619"/>
                  </a:lnTo>
                  <a:lnTo>
                    <a:pt x="75" y="574"/>
                  </a:lnTo>
                  <a:lnTo>
                    <a:pt x="63" y="526"/>
                  </a:lnTo>
                  <a:lnTo>
                    <a:pt x="46" y="481"/>
                  </a:lnTo>
                  <a:lnTo>
                    <a:pt x="25" y="440"/>
                  </a:lnTo>
                  <a:lnTo>
                    <a:pt x="0" y="409"/>
                  </a:lnTo>
                  <a:lnTo>
                    <a:pt x="50" y="401"/>
                  </a:lnTo>
                  <a:lnTo>
                    <a:pt x="101" y="392"/>
                  </a:lnTo>
                  <a:lnTo>
                    <a:pt x="151" y="379"/>
                  </a:lnTo>
                  <a:lnTo>
                    <a:pt x="200" y="364"/>
                  </a:lnTo>
                  <a:lnTo>
                    <a:pt x="251" y="347"/>
                  </a:lnTo>
                  <a:lnTo>
                    <a:pt x="299" y="328"/>
                  </a:lnTo>
                  <a:lnTo>
                    <a:pt x="345" y="305"/>
                  </a:lnTo>
                  <a:lnTo>
                    <a:pt x="389" y="282"/>
                  </a:lnTo>
                  <a:lnTo>
                    <a:pt x="430" y="255"/>
                  </a:lnTo>
                  <a:lnTo>
                    <a:pt x="470" y="226"/>
                  </a:lnTo>
                  <a:lnTo>
                    <a:pt x="505" y="194"/>
                  </a:lnTo>
                  <a:lnTo>
                    <a:pt x="535" y="161"/>
                  </a:lnTo>
                  <a:lnTo>
                    <a:pt x="563" y="123"/>
                  </a:lnTo>
                  <a:lnTo>
                    <a:pt x="584" y="85"/>
                  </a:lnTo>
                  <a:lnTo>
                    <a:pt x="602" y="44"/>
                  </a:lnTo>
                  <a:lnTo>
                    <a:pt x="612" y="0"/>
                  </a:lnTo>
                  <a:lnTo>
                    <a:pt x="626" y="26"/>
                  </a:lnTo>
                  <a:lnTo>
                    <a:pt x="636" y="56"/>
                  </a:lnTo>
                  <a:lnTo>
                    <a:pt x="643" y="88"/>
                  </a:lnTo>
                  <a:lnTo>
                    <a:pt x="648" y="122"/>
                  </a:lnTo>
                  <a:lnTo>
                    <a:pt x="649" y="158"/>
                  </a:lnTo>
                  <a:lnTo>
                    <a:pt x="647" y="197"/>
                  </a:lnTo>
                  <a:lnTo>
                    <a:pt x="641" y="235"/>
                  </a:lnTo>
                  <a:lnTo>
                    <a:pt x="631" y="275"/>
                  </a:lnTo>
                  <a:lnTo>
                    <a:pt x="616" y="316"/>
                  </a:lnTo>
                  <a:lnTo>
                    <a:pt x="596" y="356"/>
                  </a:lnTo>
                  <a:lnTo>
                    <a:pt x="572" y="397"/>
                  </a:lnTo>
                  <a:lnTo>
                    <a:pt x="543" y="436"/>
                  </a:lnTo>
                  <a:lnTo>
                    <a:pt x="507" y="474"/>
                  </a:lnTo>
                  <a:lnTo>
                    <a:pt x="467" y="511"/>
                  </a:lnTo>
                  <a:lnTo>
                    <a:pt x="421" y="546"/>
                  </a:lnTo>
                  <a:lnTo>
                    <a:pt x="368" y="579"/>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913" name="Freeform 25"/>
            <p:cNvSpPr>
              <a:spLocks/>
            </p:cNvSpPr>
            <p:nvPr/>
          </p:nvSpPr>
          <p:spPr bwMode="auto">
            <a:xfrm>
              <a:off x="3828" y="2183"/>
              <a:ext cx="146" cy="66"/>
            </a:xfrm>
            <a:custGeom>
              <a:avLst/>
              <a:gdLst>
                <a:gd name="T0" fmla="*/ 374 w 440"/>
                <a:gd name="T1" fmla="*/ 15 h 199"/>
                <a:gd name="T2" fmla="*/ 387 w 440"/>
                <a:gd name="T3" fmla="*/ 8 h 199"/>
                <a:gd name="T4" fmla="*/ 403 w 440"/>
                <a:gd name="T5" fmla="*/ 3 h 199"/>
                <a:gd name="T6" fmla="*/ 418 w 440"/>
                <a:gd name="T7" fmla="*/ 0 h 199"/>
                <a:gd name="T8" fmla="*/ 430 w 440"/>
                <a:gd name="T9" fmla="*/ 0 h 199"/>
                <a:gd name="T10" fmla="*/ 438 w 440"/>
                <a:gd name="T11" fmla="*/ 5 h 199"/>
                <a:gd name="T12" fmla="*/ 440 w 440"/>
                <a:gd name="T13" fmla="*/ 17 h 199"/>
                <a:gd name="T14" fmla="*/ 434 w 440"/>
                <a:gd name="T15" fmla="*/ 36 h 199"/>
                <a:gd name="T16" fmla="*/ 416 w 440"/>
                <a:gd name="T17" fmla="*/ 62 h 199"/>
                <a:gd name="T18" fmla="*/ 403 w 440"/>
                <a:gd name="T19" fmla="*/ 78 h 199"/>
                <a:gd name="T20" fmla="*/ 386 w 440"/>
                <a:gd name="T21" fmla="*/ 94 h 199"/>
                <a:gd name="T22" fmla="*/ 365 w 440"/>
                <a:gd name="T23" fmla="*/ 112 h 199"/>
                <a:gd name="T24" fmla="*/ 339 w 440"/>
                <a:gd name="T25" fmla="*/ 127 h 199"/>
                <a:gd name="T26" fmla="*/ 313 w 440"/>
                <a:gd name="T27" fmla="*/ 142 h 199"/>
                <a:gd name="T28" fmla="*/ 284 w 440"/>
                <a:gd name="T29" fmla="*/ 155 h 199"/>
                <a:gd name="T30" fmla="*/ 253 w 440"/>
                <a:gd name="T31" fmla="*/ 169 h 199"/>
                <a:gd name="T32" fmla="*/ 222 w 440"/>
                <a:gd name="T33" fmla="*/ 179 h 199"/>
                <a:gd name="T34" fmla="*/ 191 w 440"/>
                <a:gd name="T35" fmla="*/ 189 h 199"/>
                <a:gd name="T36" fmla="*/ 159 w 440"/>
                <a:gd name="T37" fmla="*/ 194 h 199"/>
                <a:gd name="T38" fmla="*/ 127 w 440"/>
                <a:gd name="T39" fmla="*/ 198 h 199"/>
                <a:gd name="T40" fmla="*/ 97 w 440"/>
                <a:gd name="T41" fmla="*/ 199 h 199"/>
                <a:gd name="T42" fmla="*/ 70 w 440"/>
                <a:gd name="T43" fmla="*/ 197 h 199"/>
                <a:gd name="T44" fmla="*/ 43 w 440"/>
                <a:gd name="T45" fmla="*/ 190 h 199"/>
                <a:gd name="T46" fmla="*/ 20 w 440"/>
                <a:gd name="T47" fmla="*/ 179 h 199"/>
                <a:gd name="T48" fmla="*/ 0 w 440"/>
                <a:gd name="T49" fmla="*/ 165 h 199"/>
                <a:gd name="T50" fmla="*/ 2 w 440"/>
                <a:gd name="T51" fmla="*/ 143 h 199"/>
                <a:gd name="T52" fmla="*/ 14 w 440"/>
                <a:gd name="T53" fmla="*/ 122 h 199"/>
                <a:gd name="T54" fmla="*/ 34 w 440"/>
                <a:gd name="T55" fmla="*/ 102 h 199"/>
                <a:gd name="T56" fmla="*/ 58 w 440"/>
                <a:gd name="T57" fmla="*/ 84 h 199"/>
                <a:gd name="T58" fmla="*/ 84 w 440"/>
                <a:gd name="T59" fmla="*/ 68 h 199"/>
                <a:gd name="T60" fmla="*/ 111 w 440"/>
                <a:gd name="T61" fmla="*/ 56 h 199"/>
                <a:gd name="T62" fmla="*/ 133 w 440"/>
                <a:gd name="T63" fmla="*/ 46 h 199"/>
                <a:gd name="T64" fmla="*/ 149 w 440"/>
                <a:gd name="T65" fmla="*/ 42 h 199"/>
                <a:gd name="T66" fmla="*/ 165 w 440"/>
                <a:gd name="T67" fmla="*/ 41 h 199"/>
                <a:gd name="T68" fmla="*/ 176 w 440"/>
                <a:gd name="T69" fmla="*/ 45 h 199"/>
                <a:gd name="T70" fmla="*/ 181 w 440"/>
                <a:gd name="T71" fmla="*/ 53 h 199"/>
                <a:gd name="T72" fmla="*/ 184 w 440"/>
                <a:gd name="T73" fmla="*/ 62 h 199"/>
                <a:gd name="T74" fmla="*/ 187 w 440"/>
                <a:gd name="T75" fmla="*/ 66 h 199"/>
                <a:gd name="T76" fmla="*/ 191 w 440"/>
                <a:gd name="T77" fmla="*/ 68 h 199"/>
                <a:gd name="T78" fmla="*/ 197 w 440"/>
                <a:gd name="T79" fmla="*/ 68 h 199"/>
                <a:gd name="T80" fmla="*/ 204 w 440"/>
                <a:gd name="T81" fmla="*/ 68 h 199"/>
                <a:gd name="T82" fmla="*/ 210 w 440"/>
                <a:gd name="T83" fmla="*/ 68 h 199"/>
                <a:gd name="T84" fmla="*/ 217 w 440"/>
                <a:gd name="T85" fmla="*/ 69 h 199"/>
                <a:gd name="T86" fmla="*/ 222 w 440"/>
                <a:gd name="T87" fmla="*/ 72 h 199"/>
                <a:gd name="T88" fmla="*/ 226 w 440"/>
                <a:gd name="T89" fmla="*/ 77 h 199"/>
                <a:gd name="T90" fmla="*/ 229 w 440"/>
                <a:gd name="T91" fmla="*/ 81 h 199"/>
                <a:gd name="T92" fmla="*/ 233 w 440"/>
                <a:gd name="T93" fmla="*/ 84 h 199"/>
                <a:gd name="T94" fmla="*/ 238 w 440"/>
                <a:gd name="T95" fmla="*/ 86 h 199"/>
                <a:gd name="T96" fmla="*/ 246 w 440"/>
                <a:gd name="T97" fmla="*/ 88 h 199"/>
                <a:gd name="T98" fmla="*/ 253 w 440"/>
                <a:gd name="T99" fmla="*/ 88 h 199"/>
                <a:gd name="T100" fmla="*/ 261 w 440"/>
                <a:gd name="T101" fmla="*/ 86 h 199"/>
                <a:gd name="T102" fmla="*/ 269 w 440"/>
                <a:gd name="T103" fmla="*/ 84 h 199"/>
                <a:gd name="T104" fmla="*/ 277 w 440"/>
                <a:gd name="T105" fmla="*/ 77 h 199"/>
                <a:gd name="T106" fmla="*/ 286 w 440"/>
                <a:gd name="T107" fmla="*/ 69 h 199"/>
                <a:gd name="T108" fmla="*/ 298 w 440"/>
                <a:gd name="T109" fmla="*/ 60 h 199"/>
                <a:gd name="T110" fmla="*/ 313 w 440"/>
                <a:gd name="T111" fmla="*/ 50 h 199"/>
                <a:gd name="T112" fmla="*/ 329 w 440"/>
                <a:gd name="T113" fmla="*/ 41 h 199"/>
                <a:gd name="T114" fmla="*/ 343 w 440"/>
                <a:gd name="T115" fmla="*/ 33 h 199"/>
                <a:gd name="T116" fmla="*/ 357 w 440"/>
                <a:gd name="T117" fmla="*/ 25 h 199"/>
                <a:gd name="T118" fmla="*/ 367 w 440"/>
                <a:gd name="T119" fmla="*/ 19 h 199"/>
                <a:gd name="T120" fmla="*/ 374 w 440"/>
                <a:gd name="T121" fmla="*/ 1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0" h="199">
                  <a:moveTo>
                    <a:pt x="374" y="15"/>
                  </a:moveTo>
                  <a:lnTo>
                    <a:pt x="387" y="8"/>
                  </a:lnTo>
                  <a:lnTo>
                    <a:pt x="403" y="3"/>
                  </a:lnTo>
                  <a:lnTo>
                    <a:pt x="418" y="0"/>
                  </a:lnTo>
                  <a:lnTo>
                    <a:pt x="430" y="0"/>
                  </a:lnTo>
                  <a:lnTo>
                    <a:pt x="438" y="5"/>
                  </a:lnTo>
                  <a:lnTo>
                    <a:pt x="440" y="17"/>
                  </a:lnTo>
                  <a:lnTo>
                    <a:pt x="434" y="36"/>
                  </a:lnTo>
                  <a:lnTo>
                    <a:pt x="416" y="62"/>
                  </a:lnTo>
                  <a:lnTo>
                    <a:pt x="403" y="78"/>
                  </a:lnTo>
                  <a:lnTo>
                    <a:pt x="386" y="94"/>
                  </a:lnTo>
                  <a:lnTo>
                    <a:pt x="365" y="112"/>
                  </a:lnTo>
                  <a:lnTo>
                    <a:pt x="339" y="127"/>
                  </a:lnTo>
                  <a:lnTo>
                    <a:pt x="313" y="142"/>
                  </a:lnTo>
                  <a:lnTo>
                    <a:pt x="284" y="155"/>
                  </a:lnTo>
                  <a:lnTo>
                    <a:pt x="253" y="169"/>
                  </a:lnTo>
                  <a:lnTo>
                    <a:pt x="222" y="179"/>
                  </a:lnTo>
                  <a:lnTo>
                    <a:pt x="191" y="189"/>
                  </a:lnTo>
                  <a:lnTo>
                    <a:pt x="159" y="194"/>
                  </a:lnTo>
                  <a:lnTo>
                    <a:pt x="127" y="198"/>
                  </a:lnTo>
                  <a:lnTo>
                    <a:pt x="97" y="199"/>
                  </a:lnTo>
                  <a:lnTo>
                    <a:pt x="70" y="197"/>
                  </a:lnTo>
                  <a:lnTo>
                    <a:pt x="43" y="190"/>
                  </a:lnTo>
                  <a:lnTo>
                    <a:pt x="20" y="179"/>
                  </a:lnTo>
                  <a:lnTo>
                    <a:pt x="0" y="165"/>
                  </a:lnTo>
                  <a:lnTo>
                    <a:pt x="2" y="143"/>
                  </a:lnTo>
                  <a:lnTo>
                    <a:pt x="14" y="122"/>
                  </a:lnTo>
                  <a:lnTo>
                    <a:pt x="34" y="102"/>
                  </a:lnTo>
                  <a:lnTo>
                    <a:pt x="58" y="84"/>
                  </a:lnTo>
                  <a:lnTo>
                    <a:pt x="84" y="68"/>
                  </a:lnTo>
                  <a:lnTo>
                    <a:pt x="111" y="56"/>
                  </a:lnTo>
                  <a:lnTo>
                    <a:pt x="133" y="46"/>
                  </a:lnTo>
                  <a:lnTo>
                    <a:pt x="149" y="42"/>
                  </a:lnTo>
                  <a:lnTo>
                    <a:pt x="165" y="41"/>
                  </a:lnTo>
                  <a:lnTo>
                    <a:pt x="176" y="45"/>
                  </a:lnTo>
                  <a:lnTo>
                    <a:pt x="181" y="53"/>
                  </a:lnTo>
                  <a:lnTo>
                    <a:pt x="184" y="62"/>
                  </a:lnTo>
                  <a:lnTo>
                    <a:pt x="187" y="66"/>
                  </a:lnTo>
                  <a:lnTo>
                    <a:pt x="191" y="68"/>
                  </a:lnTo>
                  <a:lnTo>
                    <a:pt x="197" y="68"/>
                  </a:lnTo>
                  <a:lnTo>
                    <a:pt x="204" y="68"/>
                  </a:lnTo>
                  <a:lnTo>
                    <a:pt x="210" y="68"/>
                  </a:lnTo>
                  <a:lnTo>
                    <a:pt x="217" y="69"/>
                  </a:lnTo>
                  <a:lnTo>
                    <a:pt x="222" y="72"/>
                  </a:lnTo>
                  <a:lnTo>
                    <a:pt x="226" y="77"/>
                  </a:lnTo>
                  <a:lnTo>
                    <a:pt x="229" y="81"/>
                  </a:lnTo>
                  <a:lnTo>
                    <a:pt x="233" y="84"/>
                  </a:lnTo>
                  <a:lnTo>
                    <a:pt x="238" y="86"/>
                  </a:lnTo>
                  <a:lnTo>
                    <a:pt x="246" y="88"/>
                  </a:lnTo>
                  <a:lnTo>
                    <a:pt x="253" y="88"/>
                  </a:lnTo>
                  <a:lnTo>
                    <a:pt x="261" y="86"/>
                  </a:lnTo>
                  <a:lnTo>
                    <a:pt x="269" y="84"/>
                  </a:lnTo>
                  <a:lnTo>
                    <a:pt x="277" y="77"/>
                  </a:lnTo>
                  <a:lnTo>
                    <a:pt x="286" y="69"/>
                  </a:lnTo>
                  <a:lnTo>
                    <a:pt x="298" y="60"/>
                  </a:lnTo>
                  <a:lnTo>
                    <a:pt x="313" y="50"/>
                  </a:lnTo>
                  <a:lnTo>
                    <a:pt x="329" y="41"/>
                  </a:lnTo>
                  <a:lnTo>
                    <a:pt x="343" y="33"/>
                  </a:lnTo>
                  <a:lnTo>
                    <a:pt x="357" y="25"/>
                  </a:lnTo>
                  <a:lnTo>
                    <a:pt x="367" y="19"/>
                  </a:lnTo>
                  <a:lnTo>
                    <a:pt x="374" y="15"/>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914" name="Freeform 26"/>
            <p:cNvSpPr>
              <a:spLocks/>
            </p:cNvSpPr>
            <p:nvPr/>
          </p:nvSpPr>
          <p:spPr bwMode="auto">
            <a:xfrm>
              <a:off x="3811" y="2060"/>
              <a:ext cx="122" cy="68"/>
            </a:xfrm>
            <a:custGeom>
              <a:avLst/>
              <a:gdLst>
                <a:gd name="T0" fmla="*/ 0 w 366"/>
                <a:gd name="T1" fmla="*/ 203 h 203"/>
                <a:gd name="T2" fmla="*/ 27 w 366"/>
                <a:gd name="T3" fmla="*/ 199 h 203"/>
                <a:gd name="T4" fmla="*/ 53 w 366"/>
                <a:gd name="T5" fmla="*/ 192 h 203"/>
                <a:gd name="T6" fmla="*/ 81 w 366"/>
                <a:gd name="T7" fmla="*/ 184 h 203"/>
                <a:gd name="T8" fmla="*/ 111 w 366"/>
                <a:gd name="T9" fmla="*/ 175 h 203"/>
                <a:gd name="T10" fmla="*/ 139 w 366"/>
                <a:gd name="T11" fmla="*/ 164 h 203"/>
                <a:gd name="T12" fmla="*/ 166 w 366"/>
                <a:gd name="T13" fmla="*/ 154 h 203"/>
                <a:gd name="T14" fmla="*/ 194 w 366"/>
                <a:gd name="T15" fmla="*/ 142 h 203"/>
                <a:gd name="T16" fmla="*/ 221 w 366"/>
                <a:gd name="T17" fmla="*/ 129 h 203"/>
                <a:gd name="T18" fmla="*/ 246 w 366"/>
                <a:gd name="T19" fmla="*/ 115 h 203"/>
                <a:gd name="T20" fmla="*/ 270 w 366"/>
                <a:gd name="T21" fmla="*/ 102 h 203"/>
                <a:gd name="T22" fmla="*/ 293 w 366"/>
                <a:gd name="T23" fmla="*/ 87 h 203"/>
                <a:gd name="T24" fmla="*/ 313 w 366"/>
                <a:gd name="T25" fmla="*/ 74 h 203"/>
                <a:gd name="T26" fmla="*/ 330 w 366"/>
                <a:gd name="T27" fmla="*/ 61 h 203"/>
                <a:gd name="T28" fmla="*/ 346 w 366"/>
                <a:gd name="T29" fmla="*/ 47 h 203"/>
                <a:gd name="T30" fmla="*/ 358 w 366"/>
                <a:gd name="T31" fmla="*/ 34 h 203"/>
                <a:gd name="T32" fmla="*/ 366 w 366"/>
                <a:gd name="T33" fmla="*/ 22 h 203"/>
                <a:gd name="T34" fmla="*/ 363 w 366"/>
                <a:gd name="T35" fmla="*/ 13 h 203"/>
                <a:gd name="T36" fmla="*/ 359 w 366"/>
                <a:gd name="T37" fmla="*/ 5 h 203"/>
                <a:gd name="T38" fmla="*/ 355 w 366"/>
                <a:gd name="T39" fmla="*/ 0 h 203"/>
                <a:gd name="T40" fmla="*/ 348 w 366"/>
                <a:gd name="T41" fmla="*/ 0 h 203"/>
                <a:gd name="T42" fmla="*/ 340 w 366"/>
                <a:gd name="T43" fmla="*/ 1 h 203"/>
                <a:gd name="T44" fmla="*/ 331 w 366"/>
                <a:gd name="T45" fmla="*/ 5 h 203"/>
                <a:gd name="T46" fmla="*/ 321 w 366"/>
                <a:gd name="T47" fmla="*/ 9 h 203"/>
                <a:gd name="T48" fmla="*/ 310 w 366"/>
                <a:gd name="T49" fmla="*/ 14 h 203"/>
                <a:gd name="T50" fmla="*/ 301 w 366"/>
                <a:gd name="T51" fmla="*/ 21 h 203"/>
                <a:gd name="T52" fmla="*/ 294 w 366"/>
                <a:gd name="T53" fmla="*/ 29 h 203"/>
                <a:gd name="T54" fmla="*/ 289 w 366"/>
                <a:gd name="T55" fmla="*/ 39 h 203"/>
                <a:gd name="T56" fmla="*/ 287 w 366"/>
                <a:gd name="T57" fmla="*/ 51 h 203"/>
                <a:gd name="T58" fmla="*/ 277 w 366"/>
                <a:gd name="T59" fmla="*/ 50 h 203"/>
                <a:gd name="T60" fmla="*/ 266 w 366"/>
                <a:gd name="T61" fmla="*/ 51 h 203"/>
                <a:gd name="T62" fmla="*/ 255 w 366"/>
                <a:gd name="T63" fmla="*/ 55 h 203"/>
                <a:gd name="T64" fmla="*/ 245 w 366"/>
                <a:gd name="T65" fmla="*/ 61 h 203"/>
                <a:gd name="T66" fmla="*/ 236 w 366"/>
                <a:gd name="T67" fmla="*/ 67 h 203"/>
                <a:gd name="T68" fmla="*/ 229 w 366"/>
                <a:gd name="T69" fmla="*/ 75 h 203"/>
                <a:gd name="T70" fmla="*/ 224 w 366"/>
                <a:gd name="T71" fmla="*/ 85 h 203"/>
                <a:gd name="T72" fmla="*/ 222 w 366"/>
                <a:gd name="T73" fmla="*/ 94 h 203"/>
                <a:gd name="T74" fmla="*/ 213 w 366"/>
                <a:gd name="T75" fmla="*/ 87 h 203"/>
                <a:gd name="T76" fmla="*/ 202 w 366"/>
                <a:gd name="T77" fmla="*/ 82 h 203"/>
                <a:gd name="T78" fmla="*/ 190 w 366"/>
                <a:gd name="T79" fmla="*/ 81 h 203"/>
                <a:gd name="T80" fmla="*/ 178 w 366"/>
                <a:gd name="T81" fmla="*/ 81 h 203"/>
                <a:gd name="T82" fmla="*/ 165 w 366"/>
                <a:gd name="T83" fmla="*/ 86 h 203"/>
                <a:gd name="T84" fmla="*/ 152 w 366"/>
                <a:gd name="T85" fmla="*/ 97 h 203"/>
                <a:gd name="T86" fmla="*/ 137 w 366"/>
                <a:gd name="T87" fmla="*/ 111 h 203"/>
                <a:gd name="T88" fmla="*/ 123 w 366"/>
                <a:gd name="T89" fmla="*/ 132 h 203"/>
                <a:gd name="T90" fmla="*/ 116 w 366"/>
                <a:gd name="T91" fmla="*/ 123 h 203"/>
                <a:gd name="T92" fmla="*/ 104 w 366"/>
                <a:gd name="T93" fmla="*/ 111 h 203"/>
                <a:gd name="T94" fmla="*/ 89 w 366"/>
                <a:gd name="T95" fmla="*/ 102 h 203"/>
                <a:gd name="T96" fmla="*/ 72 w 366"/>
                <a:gd name="T97" fmla="*/ 98 h 203"/>
                <a:gd name="T98" fmla="*/ 53 w 366"/>
                <a:gd name="T99" fmla="*/ 103 h 203"/>
                <a:gd name="T100" fmla="*/ 35 w 366"/>
                <a:gd name="T101" fmla="*/ 121 h 203"/>
                <a:gd name="T102" fmla="*/ 16 w 366"/>
                <a:gd name="T103" fmla="*/ 152 h 203"/>
                <a:gd name="T104" fmla="*/ 0 w 366"/>
                <a:gd name="T105"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6" h="203">
                  <a:moveTo>
                    <a:pt x="0" y="203"/>
                  </a:moveTo>
                  <a:lnTo>
                    <a:pt x="27" y="199"/>
                  </a:lnTo>
                  <a:lnTo>
                    <a:pt x="53" y="192"/>
                  </a:lnTo>
                  <a:lnTo>
                    <a:pt x="81" y="184"/>
                  </a:lnTo>
                  <a:lnTo>
                    <a:pt x="111" y="175"/>
                  </a:lnTo>
                  <a:lnTo>
                    <a:pt x="139" y="164"/>
                  </a:lnTo>
                  <a:lnTo>
                    <a:pt x="166" y="154"/>
                  </a:lnTo>
                  <a:lnTo>
                    <a:pt x="194" y="142"/>
                  </a:lnTo>
                  <a:lnTo>
                    <a:pt x="221" y="129"/>
                  </a:lnTo>
                  <a:lnTo>
                    <a:pt x="246" y="115"/>
                  </a:lnTo>
                  <a:lnTo>
                    <a:pt x="270" y="102"/>
                  </a:lnTo>
                  <a:lnTo>
                    <a:pt x="293" y="87"/>
                  </a:lnTo>
                  <a:lnTo>
                    <a:pt x="313" y="74"/>
                  </a:lnTo>
                  <a:lnTo>
                    <a:pt x="330" y="61"/>
                  </a:lnTo>
                  <a:lnTo>
                    <a:pt x="346" y="47"/>
                  </a:lnTo>
                  <a:lnTo>
                    <a:pt x="358" y="34"/>
                  </a:lnTo>
                  <a:lnTo>
                    <a:pt x="366" y="22"/>
                  </a:lnTo>
                  <a:lnTo>
                    <a:pt x="363" y="13"/>
                  </a:lnTo>
                  <a:lnTo>
                    <a:pt x="359" y="5"/>
                  </a:lnTo>
                  <a:lnTo>
                    <a:pt x="355" y="0"/>
                  </a:lnTo>
                  <a:lnTo>
                    <a:pt x="348" y="0"/>
                  </a:lnTo>
                  <a:lnTo>
                    <a:pt x="340" y="1"/>
                  </a:lnTo>
                  <a:lnTo>
                    <a:pt x="331" y="5"/>
                  </a:lnTo>
                  <a:lnTo>
                    <a:pt x="321" y="9"/>
                  </a:lnTo>
                  <a:lnTo>
                    <a:pt x="310" y="14"/>
                  </a:lnTo>
                  <a:lnTo>
                    <a:pt x="301" y="21"/>
                  </a:lnTo>
                  <a:lnTo>
                    <a:pt x="294" y="29"/>
                  </a:lnTo>
                  <a:lnTo>
                    <a:pt x="289" y="39"/>
                  </a:lnTo>
                  <a:lnTo>
                    <a:pt x="287" y="51"/>
                  </a:lnTo>
                  <a:lnTo>
                    <a:pt x="277" y="50"/>
                  </a:lnTo>
                  <a:lnTo>
                    <a:pt x="266" y="51"/>
                  </a:lnTo>
                  <a:lnTo>
                    <a:pt x="255" y="55"/>
                  </a:lnTo>
                  <a:lnTo>
                    <a:pt x="245" y="61"/>
                  </a:lnTo>
                  <a:lnTo>
                    <a:pt x="236" y="67"/>
                  </a:lnTo>
                  <a:lnTo>
                    <a:pt x="229" y="75"/>
                  </a:lnTo>
                  <a:lnTo>
                    <a:pt x="224" y="85"/>
                  </a:lnTo>
                  <a:lnTo>
                    <a:pt x="222" y="94"/>
                  </a:lnTo>
                  <a:lnTo>
                    <a:pt x="213" y="87"/>
                  </a:lnTo>
                  <a:lnTo>
                    <a:pt x="202" y="82"/>
                  </a:lnTo>
                  <a:lnTo>
                    <a:pt x="190" y="81"/>
                  </a:lnTo>
                  <a:lnTo>
                    <a:pt x="178" y="81"/>
                  </a:lnTo>
                  <a:lnTo>
                    <a:pt x="165" y="86"/>
                  </a:lnTo>
                  <a:lnTo>
                    <a:pt x="152" y="97"/>
                  </a:lnTo>
                  <a:lnTo>
                    <a:pt x="137" y="111"/>
                  </a:lnTo>
                  <a:lnTo>
                    <a:pt x="123" y="132"/>
                  </a:lnTo>
                  <a:lnTo>
                    <a:pt x="116" y="123"/>
                  </a:lnTo>
                  <a:lnTo>
                    <a:pt x="104" y="111"/>
                  </a:lnTo>
                  <a:lnTo>
                    <a:pt x="89" y="102"/>
                  </a:lnTo>
                  <a:lnTo>
                    <a:pt x="72" y="98"/>
                  </a:lnTo>
                  <a:lnTo>
                    <a:pt x="53" y="103"/>
                  </a:lnTo>
                  <a:lnTo>
                    <a:pt x="35" y="121"/>
                  </a:lnTo>
                  <a:lnTo>
                    <a:pt x="16" y="152"/>
                  </a:lnTo>
                  <a:lnTo>
                    <a:pt x="0" y="203"/>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915" name="Freeform 27"/>
            <p:cNvSpPr>
              <a:spLocks/>
            </p:cNvSpPr>
            <p:nvPr/>
          </p:nvSpPr>
          <p:spPr bwMode="auto">
            <a:xfrm>
              <a:off x="3837" y="1913"/>
              <a:ext cx="137" cy="122"/>
            </a:xfrm>
            <a:custGeom>
              <a:avLst/>
              <a:gdLst>
                <a:gd name="T0" fmla="*/ 379 w 412"/>
                <a:gd name="T1" fmla="*/ 352 h 365"/>
                <a:gd name="T2" fmla="*/ 394 w 412"/>
                <a:gd name="T3" fmla="*/ 324 h 365"/>
                <a:gd name="T4" fmla="*/ 404 w 412"/>
                <a:gd name="T5" fmla="*/ 296 h 365"/>
                <a:gd name="T6" fmla="*/ 411 w 412"/>
                <a:gd name="T7" fmla="*/ 272 h 365"/>
                <a:gd name="T8" fmla="*/ 403 w 412"/>
                <a:gd name="T9" fmla="*/ 244 h 365"/>
                <a:gd name="T10" fmla="*/ 376 w 412"/>
                <a:gd name="T11" fmla="*/ 207 h 365"/>
                <a:gd name="T12" fmla="*/ 345 w 412"/>
                <a:gd name="T13" fmla="*/ 171 h 365"/>
                <a:gd name="T14" fmla="*/ 310 w 412"/>
                <a:gd name="T15" fmla="*/ 136 h 365"/>
                <a:gd name="T16" fmla="*/ 274 w 412"/>
                <a:gd name="T17" fmla="*/ 105 h 365"/>
                <a:gd name="T18" fmla="*/ 241 w 412"/>
                <a:gd name="T19" fmla="*/ 75 h 365"/>
                <a:gd name="T20" fmla="*/ 212 w 412"/>
                <a:gd name="T21" fmla="*/ 50 h 365"/>
                <a:gd name="T22" fmla="*/ 190 w 412"/>
                <a:gd name="T23" fmla="*/ 30 h 365"/>
                <a:gd name="T24" fmla="*/ 172 w 412"/>
                <a:gd name="T25" fmla="*/ 10 h 365"/>
                <a:gd name="T26" fmla="*/ 144 w 412"/>
                <a:gd name="T27" fmla="*/ 0 h 365"/>
                <a:gd name="T28" fmla="*/ 123 w 412"/>
                <a:gd name="T29" fmla="*/ 5 h 365"/>
                <a:gd name="T30" fmla="*/ 119 w 412"/>
                <a:gd name="T31" fmla="*/ 26 h 365"/>
                <a:gd name="T32" fmla="*/ 141 w 412"/>
                <a:gd name="T33" fmla="*/ 59 h 365"/>
                <a:gd name="T34" fmla="*/ 165 w 412"/>
                <a:gd name="T35" fmla="*/ 90 h 365"/>
                <a:gd name="T36" fmla="*/ 164 w 412"/>
                <a:gd name="T37" fmla="*/ 114 h 365"/>
                <a:gd name="T38" fmla="*/ 121 w 412"/>
                <a:gd name="T39" fmla="*/ 132 h 365"/>
                <a:gd name="T40" fmla="*/ 34 w 412"/>
                <a:gd name="T41" fmla="*/ 147 h 365"/>
                <a:gd name="T42" fmla="*/ 0 w 412"/>
                <a:gd name="T43" fmla="*/ 166 h 365"/>
                <a:gd name="T44" fmla="*/ 18 w 412"/>
                <a:gd name="T45" fmla="*/ 183 h 365"/>
                <a:gd name="T46" fmla="*/ 55 w 412"/>
                <a:gd name="T47" fmla="*/ 195 h 365"/>
                <a:gd name="T48" fmla="*/ 83 w 412"/>
                <a:gd name="T49" fmla="*/ 198 h 365"/>
                <a:gd name="T50" fmla="*/ 104 w 412"/>
                <a:gd name="T51" fmla="*/ 198 h 365"/>
                <a:gd name="T52" fmla="*/ 131 w 412"/>
                <a:gd name="T53" fmla="*/ 198 h 365"/>
                <a:gd name="T54" fmla="*/ 164 w 412"/>
                <a:gd name="T55" fmla="*/ 203 h 365"/>
                <a:gd name="T56" fmla="*/ 201 w 412"/>
                <a:gd name="T57" fmla="*/ 216 h 365"/>
                <a:gd name="T58" fmla="*/ 244 w 412"/>
                <a:gd name="T59" fmla="*/ 239 h 365"/>
                <a:gd name="T60" fmla="*/ 291 w 412"/>
                <a:gd name="T61" fmla="*/ 276 h 365"/>
                <a:gd name="T62" fmla="*/ 343 w 412"/>
                <a:gd name="T63" fmla="*/ 33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365">
                  <a:moveTo>
                    <a:pt x="371" y="365"/>
                  </a:moveTo>
                  <a:lnTo>
                    <a:pt x="379" y="352"/>
                  </a:lnTo>
                  <a:lnTo>
                    <a:pt x="387" y="338"/>
                  </a:lnTo>
                  <a:lnTo>
                    <a:pt x="394" y="324"/>
                  </a:lnTo>
                  <a:lnTo>
                    <a:pt x="400" y="309"/>
                  </a:lnTo>
                  <a:lnTo>
                    <a:pt x="404" y="296"/>
                  </a:lnTo>
                  <a:lnTo>
                    <a:pt x="408" y="284"/>
                  </a:lnTo>
                  <a:lnTo>
                    <a:pt x="411" y="272"/>
                  </a:lnTo>
                  <a:lnTo>
                    <a:pt x="412" y="261"/>
                  </a:lnTo>
                  <a:lnTo>
                    <a:pt x="403" y="244"/>
                  </a:lnTo>
                  <a:lnTo>
                    <a:pt x="391" y="225"/>
                  </a:lnTo>
                  <a:lnTo>
                    <a:pt x="376" y="207"/>
                  </a:lnTo>
                  <a:lnTo>
                    <a:pt x="362" y="190"/>
                  </a:lnTo>
                  <a:lnTo>
                    <a:pt x="345" y="171"/>
                  </a:lnTo>
                  <a:lnTo>
                    <a:pt x="327" y="154"/>
                  </a:lnTo>
                  <a:lnTo>
                    <a:pt x="310" y="136"/>
                  </a:lnTo>
                  <a:lnTo>
                    <a:pt x="293" y="120"/>
                  </a:lnTo>
                  <a:lnTo>
                    <a:pt x="274" y="105"/>
                  </a:lnTo>
                  <a:lnTo>
                    <a:pt x="257" y="90"/>
                  </a:lnTo>
                  <a:lnTo>
                    <a:pt x="241" y="75"/>
                  </a:lnTo>
                  <a:lnTo>
                    <a:pt x="225" y="62"/>
                  </a:lnTo>
                  <a:lnTo>
                    <a:pt x="212" y="50"/>
                  </a:lnTo>
                  <a:lnTo>
                    <a:pt x="200" y="39"/>
                  </a:lnTo>
                  <a:lnTo>
                    <a:pt x="190" y="30"/>
                  </a:lnTo>
                  <a:lnTo>
                    <a:pt x="184" y="22"/>
                  </a:lnTo>
                  <a:lnTo>
                    <a:pt x="172" y="10"/>
                  </a:lnTo>
                  <a:lnTo>
                    <a:pt x="157" y="2"/>
                  </a:lnTo>
                  <a:lnTo>
                    <a:pt x="144" y="0"/>
                  </a:lnTo>
                  <a:lnTo>
                    <a:pt x="132" y="0"/>
                  </a:lnTo>
                  <a:lnTo>
                    <a:pt x="123" y="5"/>
                  </a:lnTo>
                  <a:lnTo>
                    <a:pt x="117" y="14"/>
                  </a:lnTo>
                  <a:lnTo>
                    <a:pt x="119" y="26"/>
                  </a:lnTo>
                  <a:lnTo>
                    <a:pt x="128" y="42"/>
                  </a:lnTo>
                  <a:lnTo>
                    <a:pt x="141" y="59"/>
                  </a:lnTo>
                  <a:lnTo>
                    <a:pt x="155" y="75"/>
                  </a:lnTo>
                  <a:lnTo>
                    <a:pt x="165" y="90"/>
                  </a:lnTo>
                  <a:lnTo>
                    <a:pt x="169" y="102"/>
                  </a:lnTo>
                  <a:lnTo>
                    <a:pt x="164" y="114"/>
                  </a:lnTo>
                  <a:lnTo>
                    <a:pt x="149" y="124"/>
                  </a:lnTo>
                  <a:lnTo>
                    <a:pt x="121" y="132"/>
                  </a:lnTo>
                  <a:lnTo>
                    <a:pt x="76" y="140"/>
                  </a:lnTo>
                  <a:lnTo>
                    <a:pt x="34" y="147"/>
                  </a:lnTo>
                  <a:lnTo>
                    <a:pt x="10" y="156"/>
                  </a:lnTo>
                  <a:lnTo>
                    <a:pt x="0" y="166"/>
                  </a:lnTo>
                  <a:lnTo>
                    <a:pt x="6" y="175"/>
                  </a:lnTo>
                  <a:lnTo>
                    <a:pt x="18" y="183"/>
                  </a:lnTo>
                  <a:lnTo>
                    <a:pt x="36" y="190"/>
                  </a:lnTo>
                  <a:lnTo>
                    <a:pt x="55" y="195"/>
                  </a:lnTo>
                  <a:lnTo>
                    <a:pt x="73" y="198"/>
                  </a:lnTo>
                  <a:lnTo>
                    <a:pt x="83" y="198"/>
                  </a:lnTo>
                  <a:lnTo>
                    <a:pt x="92" y="198"/>
                  </a:lnTo>
                  <a:lnTo>
                    <a:pt x="104" y="198"/>
                  </a:lnTo>
                  <a:lnTo>
                    <a:pt x="116" y="198"/>
                  </a:lnTo>
                  <a:lnTo>
                    <a:pt x="131" y="198"/>
                  </a:lnTo>
                  <a:lnTo>
                    <a:pt x="147" y="199"/>
                  </a:lnTo>
                  <a:lnTo>
                    <a:pt x="164" y="203"/>
                  </a:lnTo>
                  <a:lnTo>
                    <a:pt x="181" y="208"/>
                  </a:lnTo>
                  <a:lnTo>
                    <a:pt x="201" y="216"/>
                  </a:lnTo>
                  <a:lnTo>
                    <a:pt x="221" y="225"/>
                  </a:lnTo>
                  <a:lnTo>
                    <a:pt x="244" y="239"/>
                  </a:lnTo>
                  <a:lnTo>
                    <a:pt x="266" y="256"/>
                  </a:lnTo>
                  <a:lnTo>
                    <a:pt x="291" y="276"/>
                  </a:lnTo>
                  <a:lnTo>
                    <a:pt x="317" y="301"/>
                  </a:lnTo>
                  <a:lnTo>
                    <a:pt x="343" y="330"/>
                  </a:lnTo>
                  <a:lnTo>
                    <a:pt x="371" y="365"/>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916" name="Freeform 28"/>
            <p:cNvSpPr>
              <a:spLocks/>
            </p:cNvSpPr>
            <p:nvPr/>
          </p:nvSpPr>
          <p:spPr bwMode="auto">
            <a:xfrm>
              <a:off x="3713" y="2171"/>
              <a:ext cx="18" cy="9"/>
            </a:xfrm>
            <a:custGeom>
              <a:avLst/>
              <a:gdLst>
                <a:gd name="T0" fmla="*/ 28 w 56"/>
                <a:gd name="T1" fmla="*/ 28 h 28"/>
                <a:gd name="T2" fmla="*/ 39 w 56"/>
                <a:gd name="T3" fmla="*/ 26 h 28"/>
                <a:gd name="T4" fmla="*/ 48 w 56"/>
                <a:gd name="T5" fmla="*/ 24 h 28"/>
                <a:gd name="T6" fmla="*/ 53 w 56"/>
                <a:gd name="T7" fmla="*/ 20 h 28"/>
                <a:gd name="T8" fmla="*/ 56 w 56"/>
                <a:gd name="T9" fmla="*/ 14 h 28"/>
                <a:gd name="T10" fmla="*/ 53 w 56"/>
                <a:gd name="T11" fmla="*/ 9 h 28"/>
                <a:gd name="T12" fmla="*/ 48 w 56"/>
                <a:gd name="T13" fmla="*/ 4 h 28"/>
                <a:gd name="T14" fmla="*/ 39 w 56"/>
                <a:gd name="T15" fmla="*/ 1 h 28"/>
                <a:gd name="T16" fmla="*/ 28 w 56"/>
                <a:gd name="T17" fmla="*/ 0 h 28"/>
                <a:gd name="T18" fmla="*/ 17 w 56"/>
                <a:gd name="T19" fmla="*/ 1 h 28"/>
                <a:gd name="T20" fmla="*/ 8 w 56"/>
                <a:gd name="T21" fmla="*/ 4 h 28"/>
                <a:gd name="T22" fmla="*/ 3 w 56"/>
                <a:gd name="T23" fmla="*/ 9 h 28"/>
                <a:gd name="T24" fmla="*/ 0 w 56"/>
                <a:gd name="T25" fmla="*/ 14 h 28"/>
                <a:gd name="T26" fmla="*/ 3 w 56"/>
                <a:gd name="T27" fmla="*/ 20 h 28"/>
                <a:gd name="T28" fmla="*/ 8 w 56"/>
                <a:gd name="T29" fmla="*/ 24 h 28"/>
                <a:gd name="T30" fmla="*/ 17 w 56"/>
                <a:gd name="T31" fmla="*/ 26 h 28"/>
                <a:gd name="T32" fmla="*/ 28 w 5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28">
                  <a:moveTo>
                    <a:pt x="28" y="28"/>
                  </a:moveTo>
                  <a:lnTo>
                    <a:pt x="39" y="26"/>
                  </a:lnTo>
                  <a:lnTo>
                    <a:pt x="48" y="24"/>
                  </a:lnTo>
                  <a:lnTo>
                    <a:pt x="53" y="20"/>
                  </a:lnTo>
                  <a:lnTo>
                    <a:pt x="56" y="14"/>
                  </a:lnTo>
                  <a:lnTo>
                    <a:pt x="53" y="9"/>
                  </a:lnTo>
                  <a:lnTo>
                    <a:pt x="48" y="4"/>
                  </a:lnTo>
                  <a:lnTo>
                    <a:pt x="39" y="1"/>
                  </a:lnTo>
                  <a:lnTo>
                    <a:pt x="28" y="0"/>
                  </a:lnTo>
                  <a:lnTo>
                    <a:pt x="17" y="1"/>
                  </a:lnTo>
                  <a:lnTo>
                    <a:pt x="8" y="4"/>
                  </a:lnTo>
                  <a:lnTo>
                    <a:pt x="3" y="9"/>
                  </a:lnTo>
                  <a:lnTo>
                    <a:pt x="0" y="14"/>
                  </a:lnTo>
                  <a:lnTo>
                    <a:pt x="3" y="20"/>
                  </a:lnTo>
                  <a:lnTo>
                    <a:pt x="8" y="24"/>
                  </a:lnTo>
                  <a:lnTo>
                    <a:pt x="17" y="26"/>
                  </a:lnTo>
                  <a:lnTo>
                    <a:pt x="28" y="28"/>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57917" name="Freeform 29"/>
          <p:cNvSpPr>
            <a:spLocks/>
          </p:cNvSpPr>
          <p:nvPr/>
        </p:nvSpPr>
        <p:spPr bwMode="auto">
          <a:xfrm>
            <a:off x="2516188" y="4451350"/>
            <a:ext cx="6627812" cy="1985963"/>
          </a:xfrm>
          <a:custGeom>
            <a:avLst/>
            <a:gdLst>
              <a:gd name="T0" fmla="*/ 0 w 4175"/>
              <a:gd name="T1" fmla="*/ 0 h 1251"/>
              <a:gd name="T2" fmla="*/ 36 w 4175"/>
              <a:gd name="T3" fmla="*/ 24 h 1251"/>
              <a:gd name="T4" fmla="*/ 48 w 4175"/>
              <a:gd name="T5" fmla="*/ 60 h 1251"/>
              <a:gd name="T6" fmla="*/ 84 w 4175"/>
              <a:gd name="T7" fmla="*/ 72 h 1251"/>
              <a:gd name="T8" fmla="*/ 204 w 4175"/>
              <a:gd name="T9" fmla="*/ 84 h 1251"/>
              <a:gd name="T10" fmla="*/ 480 w 4175"/>
              <a:gd name="T11" fmla="*/ 120 h 1251"/>
              <a:gd name="T12" fmla="*/ 828 w 4175"/>
              <a:gd name="T13" fmla="*/ 156 h 1251"/>
              <a:gd name="T14" fmla="*/ 864 w 4175"/>
              <a:gd name="T15" fmla="*/ 180 h 1251"/>
              <a:gd name="T16" fmla="*/ 924 w 4175"/>
              <a:gd name="T17" fmla="*/ 252 h 1251"/>
              <a:gd name="T18" fmla="*/ 996 w 4175"/>
              <a:gd name="T19" fmla="*/ 276 h 1251"/>
              <a:gd name="T20" fmla="*/ 1032 w 4175"/>
              <a:gd name="T21" fmla="*/ 300 h 1251"/>
              <a:gd name="T22" fmla="*/ 1212 w 4175"/>
              <a:gd name="T23" fmla="*/ 384 h 1251"/>
              <a:gd name="T24" fmla="*/ 1320 w 4175"/>
              <a:gd name="T25" fmla="*/ 528 h 1251"/>
              <a:gd name="T26" fmla="*/ 1440 w 4175"/>
              <a:gd name="T27" fmla="*/ 660 h 1251"/>
              <a:gd name="T28" fmla="*/ 1536 w 4175"/>
              <a:gd name="T29" fmla="*/ 732 h 1251"/>
              <a:gd name="T30" fmla="*/ 1632 w 4175"/>
              <a:gd name="T31" fmla="*/ 852 h 1251"/>
              <a:gd name="T32" fmla="*/ 1656 w 4175"/>
              <a:gd name="T33" fmla="*/ 888 h 1251"/>
              <a:gd name="T34" fmla="*/ 1668 w 4175"/>
              <a:gd name="T35" fmla="*/ 924 h 1251"/>
              <a:gd name="T36" fmla="*/ 1884 w 4175"/>
              <a:gd name="T37" fmla="*/ 1008 h 1251"/>
              <a:gd name="T38" fmla="*/ 2052 w 4175"/>
              <a:gd name="T39" fmla="*/ 1068 h 1251"/>
              <a:gd name="T40" fmla="*/ 2363 w 4175"/>
              <a:gd name="T41" fmla="*/ 1164 h 1251"/>
              <a:gd name="T42" fmla="*/ 2627 w 4175"/>
              <a:gd name="T43" fmla="*/ 1212 h 1251"/>
              <a:gd name="T44" fmla="*/ 2903 w 4175"/>
              <a:gd name="T45" fmla="*/ 1224 h 1251"/>
              <a:gd name="T46" fmla="*/ 3239 w 4175"/>
              <a:gd name="T47" fmla="*/ 1224 h 1251"/>
              <a:gd name="T48" fmla="*/ 3311 w 4175"/>
              <a:gd name="T49" fmla="*/ 1200 h 1251"/>
              <a:gd name="T50" fmla="*/ 3347 w 4175"/>
              <a:gd name="T51" fmla="*/ 1188 h 1251"/>
              <a:gd name="T52" fmla="*/ 3575 w 4175"/>
              <a:gd name="T53" fmla="*/ 1236 h 1251"/>
              <a:gd name="T54" fmla="*/ 3815 w 4175"/>
              <a:gd name="T55" fmla="*/ 1224 h 1251"/>
              <a:gd name="T56" fmla="*/ 3887 w 4175"/>
              <a:gd name="T57" fmla="*/ 1176 h 1251"/>
              <a:gd name="T58" fmla="*/ 4139 w 4175"/>
              <a:gd name="T59" fmla="*/ 1212 h 1251"/>
              <a:gd name="T60" fmla="*/ 4175 w 4175"/>
              <a:gd name="T61" fmla="*/ 1224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75" h="1251">
                <a:moveTo>
                  <a:pt x="0" y="0"/>
                </a:moveTo>
                <a:cubicBezTo>
                  <a:pt x="12" y="8"/>
                  <a:pt x="27" y="13"/>
                  <a:pt x="36" y="24"/>
                </a:cubicBezTo>
                <a:cubicBezTo>
                  <a:pt x="44" y="34"/>
                  <a:pt x="39" y="51"/>
                  <a:pt x="48" y="60"/>
                </a:cubicBezTo>
                <a:cubicBezTo>
                  <a:pt x="57" y="69"/>
                  <a:pt x="71" y="70"/>
                  <a:pt x="84" y="72"/>
                </a:cubicBezTo>
                <a:cubicBezTo>
                  <a:pt x="124" y="78"/>
                  <a:pt x="164" y="80"/>
                  <a:pt x="204" y="84"/>
                </a:cubicBezTo>
                <a:cubicBezTo>
                  <a:pt x="333" y="170"/>
                  <a:pt x="247" y="134"/>
                  <a:pt x="480" y="120"/>
                </a:cubicBezTo>
                <a:cubicBezTo>
                  <a:pt x="605" y="133"/>
                  <a:pt x="697" y="148"/>
                  <a:pt x="828" y="156"/>
                </a:cubicBezTo>
                <a:cubicBezTo>
                  <a:pt x="840" y="164"/>
                  <a:pt x="854" y="170"/>
                  <a:pt x="864" y="180"/>
                </a:cubicBezTo>
                <a:cubicBezTo>
                  <a:pt x="896" y="212"/>
                  <a:pt x="880" y="227"/>
                  <a:pt x="924" y="252"/>
                </a:cubicBezTo>
                <a:cubicBezTo>
                  <a:pt x="946" y="264"/>
                  <a:pt x="975" y="262"/>
                  <a:pt x="996" y="276"/>
                </a:cubicBezTo>
                <a:cubicBezTo>
                  <a:pt x="1008" y="284"/>
                  <a:pt x="1020" y="292"/>
                  <a:pt x="1032" y="300"/>
                </a:cubicBezTo>
                <a:cubicBezTo>
                  <a:pt x="1072" y="360"/>
                  <a:pt x="1143" y="372"/>
                  <a:pt x="1212" y="384"/>
                </a:cubicBezTo>
                <a:cubicBezTo>
                  <a:pt x="1248" y="438"/>
                  <a:pt x="1275" y="483"/>
                  <a:pt x="1320" y="528"/>
                </a:cubicBezTo>
                <a:cubicBezTo>
                  <a:pt x="1341" y="590"/>
                  <a:pt x="1376" y="639"/>
                  <a:pt x="1440" y="660"/>
                </a:cubicBezTo>
                <a:cubicBezTo>
                  <a:pt x="1472" y="708"/>
                  <a:pt x="1489" y="701"/>
                  <a:pt x="1536" y="732"/>
                </a:cubicBezTo>
                <a:cubicBezTo>
                  <a:pt x="1555" y="790"/>
                  <a:pt x="1574" y="833"/>
                  <a:pt x="1632" y="852"/>
                </a:cubicBezTo>
                <a:cubicBezTo>
                  <a:pt x="1640" y="864"/>
                  <a:pt x="1650" y="875"/>
                  <a:pt x="1656" y="888"/>
                </a:cubicBezTo>
                <a:cubicBezTo>
                  <a:pt x="1662" y="899"/>
                  <a:pt x="1659" y="915"/>
                  <a:pt x="1668" y="924"/>
                </a:cubicBezTo>
                <a:cubicBezTo>
                  <a:pt x="1732" y="988"/>
                  <a:pt x="1804" y="981"/>
                  <a:pt x="1884" y="1008"/>
                </a:cubicBezTo>
                <a:cubicBezTo>
                  <a:pt x="1928" y="1073"/>
                  <a:pt x="1968" y="1059"/>
                  <a:pt x="2052" y="1068"/>
                </a:cubicBezTo>
                <a:cubicBezTo>
                  <a:pt x="2178" y="1194"/>
                  <a:pt x="2102" y="1149"/>
                  <a:pt x="2363" y="1164"/>
                </a:cubicBezTo>
                <a:cubicBezTo>
                  <a:pt x="2460" y="1196"/>
                  <a:pt x="2517" y="1203"/>
                  <a:pt x="2627" y="1212"/>
                </a:cubicBezTo>
                <a:cubicBezTo>
                  <a:pt x="2781" y="1251"/>
                  <a:pt x="2690" y="1238"/>
                  <a:pt x="2903" y="1224"/>
                </a:cubicBezTo>
                <a:cubicBezTo>
                  <a:pt x="3035" y="1231"/>
                  <a:pt x="3116" y="1247"/>
                  <a:pt x="3239" y="1224"/>
                </a:cubicBezTo>
                <a:cubicBezTo>
                  <a:pt x="3264" y="1219"/>
                  <a:pt x="3287" y="1208"/>
                  <a:pt x="3311" y="1200"/>
                </a:cubicBezTo>
                <a:cubicBezTo>
                  <a:pt x="3323" y="1196"/>
                  <a:pt x="3347" y="1188"/>
                  <a:pt x="3347" y="1188"/>
                </a:cubicBezTo>
                <a:cubicBezTo>
                  <a:pt x="3429" y="1197"/>
                  <a:pt x="3497" y="1216"/>
                  <a:pt x="3575" y="1236"/>
                </a:cubicBezTo>
                <a:cubicBezTo>
                  <a:pt x="3655" y="1232"/>
                  <a:pt x="3736" y="1239"/>
                  <a:pt x="3815" y="1224"/>
                </a:cubicBezTo>
                <a:cubicBezTo>
                  <a:pt x="3843" y="1219"/>
                  <a:pt x="3887" y="1176"/>
                  <a:pt x="3887" y="1176"/>
                </a:cubicBezTo>
                <a:cubicBezTo>
                  <a:pt x="3975" y="1187"/>
                  <a:pt x="4050" y="1203"/>
                  <a:pt x="4139" y="1212"/>
                </a:cubicBezTo>
                <a:cubicBezTo>
                  <a:pt x="4151" y="1216"/>
                  <a:pt x="4175" y="1224"/>
                  <a:pt x="4175" y="1224"/>
                </a:cubicBezTo>
              </a:path>
            </a:pathLst>
          </a:custGeom>
          <a:noFill/>
          <a:ln w="38100" cap="flat" cmpd="sng">
            <a:solidFill>
              <a:srgbClr val="FF99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918" name="Line 30"/>
          <p:cNvSpPr>
            <a:spLocks noChangeShapeType="1"/>
          </p:cNvSpPr>
          <p:nvPr/>
        </p:nvSpPr>
        <p:spPr bwMode="auto">
          <a:xfrm>
            <a:off x="3925888" y="4756150"/>
            <a:ext cx="51435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57933" name="Rectangle 45"/>
          <p:cNvSpPr>
            <a:spLocks noGrp="1" noChangeArrowheads="1"/>
          </p:cNvSpPr>
          <p:nvPr>
            <p:ph type="body" idx="1"/>
          </p:nvPr>
        </p:nvSpPr>
        <p:spPr>
          <a:xfrm>
            <a:off x="0" y="679450"/>
            <a:ext cx="4598988" cy="1978025"/>
          </a:xfrm>
          <a:noFill/>
          <a:ln/>
        </p:spPr>
        <p:txBody>
          <a:bodyPr/>
          <a:lstStyle/>
          <a:p>
            <a:pPr marL="401638" indent="-401638">
              <a:lnSpc>
                <a:spcPct val="140000"/>
              </a:lnSpc>
              <a:buFont typeface="Monotype Sorts" charset="2"/>
              <a:buNone/>
            </a:pPr>
            <a:r>
              <a:rPr lang="en-US" altLang="en-US" sz="2000" b="1" dirty="0">
                <a:latin typeface="Arial" charset="0"/>
                <a:ea typeface="Arial" charset="0"/>
                <a:cs typeface="Arial" charset="0"/>
              </a:rPr>
              <a:t>	To shoot a fish with a gun, should you aim directly at the image, slightly above, or slightly below?</a:t>
            </a:r>
          </a:p>
        </p:txBody>
      </p:sp>
      <p:sp>
        <p:nvSpPr>
          <p:cNvPr id="1957934" name="Rectangle 46"/>
          <p:cNvSpPr>
            <a:spLocks noChangeArrowheads="1"/>
          </p:cNvSpPr>
          <p:nvPr/>
        </p:nvSpPr>
        <p:spPr bwMode="auto">
          <a:xfrm>
            <a:off x="5022850" y="960438"/>
            <a:ext cx="38830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285750" indent="-2857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altLang="en-US" sz="2000" b="1">
                <a:solidFill>
                  <a:schemeClr val="tx2"/>
                </a:solidFill>
                <a:latin typeface="Arial" charset="0"/>
              </a:rPr>
              <a:t>a) aim directly at the image</a:t>
            </a:r>
          </a:p>
          <a:p>
            <a:pPr>
              <a:spcBef>
                <a:spcPct val="50000"/>
              </a:spcBef>
            </a:pPr>
            <a:r>
              <a:rPr lang="en-US" altLang="en-US" sz="2000" b="1">
                <a:solidFill>
                  <a:schemeClr val="tx2"/>
                </a:solidFill>
                <a:latin typeface="Arial" charset="0"/>
              </a:rPr>
              <a:t>b) aim slightly above</a:t>
            </a:r>
            <a:endParaRPr lang="en-US" altLang="en-US" sz="2000" b="1" baseline="30000">
              <a:solidFill>
                <a:schemeClr val="tx2"/>
              </a:solidFill>
              <a:latin typeface="Arial" charset="0"/>
            </a:endParaRPr>
          </a:p>
          <a:p>
            <a:pPr>
              <a:spcBef>
                <a:spcPct val="50000"/>
              </a:spcBef>
            </a:pPr>
            <a:r>
              <a:rPr lang="en-US" altLang="en-US" sz="2000" b="1">
                <a:solidFill>
                  <a:schemeClr val="tx2"/>
                </a:solidFill>
                <a:latin typeface="Arial" charset="0"/>
              </a:rPr>
              <a:t>c) aim slightly below</a:t>
            </a:r>
            <a:endParaRPr lang="en-US" altLang="en-US" sz="2000" b="1">
              <a:solidFill>
                <a:schemeClr val="tx2"/>
              </a:solidFill>
              <a:effectLst>
                <a:outerShdw blurRad="38100" dist="38100" dir="2700000" algn="tl">
                  <a:srgbClr val="C0C0C0"/>
                </a:outerShdw>
              </a:effectLst>
              <a:latin typeface="Arial" charset="0"/>
            </a:endParaRPr>
          </a:p>
        </p:txBody>
      </p:sp>
      <p:sp>
        <p:nvSpPr>
          <p:cNvPr id="3" name="Slide Number Placeholder 2"/>
          <p:cNvSpPr>
            <a:spLocks noGrp="1"/>
          </p:cNvSpPr>
          <p:nvPr>
            <p:ph type="sldNum" sz="quarter" idx="12"/>
          </p:nvPr>
        </p:nvSpPr>
        <p:spPr/>
        <p:txBody>
          <a:bodyPr/>
          <a:lstStyle/>
          <a:p>
            <a:fld id="{8D0DBD5B-780F-6245-80EF-25CF4A396C05}" type="slidenum">
              <a:rPr lang="en-US" smtClean="0"/>
              <a:pPr/>
              <a:t>6</a:t>
            </a:fld>
            <a:endParaRPr lang="en-US"/>
          </a:p>
        </p:txBody>
      </p:sp>
    </p:spTree>
    <p:extLst>
      <p:ext uri="{BB962C8B-B14F-4D97-AF65-F5344CB8AC3E}">
        <p14:creationId xmlns:p14="http://schemas.microsoft.com/office/powerpoint/2010/main" val="1107516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986" name="Freeform 2"/>
          <p:cNvSpPr>
            <a:spLocks/>
          </p:cNvSpPr>
          <p:nvPr/>
        </p:nvSpPr>
        <p:spPr bwMode="auto">
          <a:xfrm>
            <a:off x="3730625" y="4483100"/>
            <a:ext cx="5168900" cy="1719263"/>
          </a:xfrm>
          <a:custGeom>
            <a:avLst/>
            <a:gdLst>
              <a:gd name="T0" fmla="*/ 3252 w 3256"/>
              <a:gd name="T1" fmla="*/ 1048 h 1083"/>
              <a:gd name="T2" fmla="*/ 3240 w 3256"/>
              <a:gd name="T3" fmla="*/ 12 h 1083"/>
              <a:gd name="T4" fmla="*/ 0 w 3256"/>
              <a:gd name="T5" fmla="*/ 12 h 1083"/>
              <a:gd name="T6" fmla="*/ 60 w 3256"/>
              <a:gd name="T7" fmla="*/ 84 h 1083"/>
              <a:gd name="T8" fmla="*/ 132 w 3256"/>
              <a:gd name="T9" fmla="*/ 108 h 1083"/>
              <a:gd name="T10" fmla="*/ 168 w 3256"/>
              <a:gd name="T11" fmla="*/ 132 h 1083"/>
              <a:gd name="T12" fmla="*/ 348 w 3256"/>
              <a:gd name="T13" fmla="*/ 216 h 1083"/>
              <a:gd name="T14" fmla="*/ 456 w 3256"/>
              <a:gd name="T15" fmla="*/ 360 h 1083"/>
              <a:gd name="T16" fmla="*/ 576 w 3256"/>
              <a:gd name="T17" fmla="*/ 492 h 1083"/>
              <a:gd name="T18" fmla="*/ 672 w 3256"/>
              <a:gd name="T19" fmla="*/ 564 h 1083"/>
              <a:gd name="T20" fmla="*/ 768 w 3256"/>
              <a:gd name="T21" fmla="*/ 684 h 1083"/>
              <a:gd name="T22" fmla="*/ 792 w 3256"/>
              <a:gd name="T23" fmla="*/ 720 h 1083"/>
              <a:gd name="T24" fmla="*/ 804 w 3256"/>
              <a:gd name="T25" fmla="*/ 756 h 1083"/>
              <a:gd name="T26" fmla="*/ 1020 w 3256"/>
              <a:gd name="T27" fmla="*/ 840 h 1083"/>
              <a:gd name="T28" fmla="*/ 1188 w 3256"/>
              <a:gd name="T29" fmla="*/ 900 h 1083"/>
              <a:gd name="T30" fmla="*/ 1499 w 3256"/>
              <a:gd name="T31" fmla="*/ 996 h 1083"/>
              <a:gd name="T32" fmla="*/ 1763 w 3256"/>
              <a:gd name="T33" fmla="*/ 1044 h 1083"/>
              <a:gd name="T34" fmla="*/ 2039 w 3256"/>
              <a:gd name="T35" fmla="*/ 1056 h 1083"/>
              <a:gd name="T36" fmla="*/ 2375 w 3256"/>
              <a:gd name="T37" fmla="*/ 1056 h 1083"/>
              <a:gd name="T38" fmla="*/ 2447 w 3256"/>
              <a:gd name="T39" fmla="*/ 1032 h 1083"/>
              <a:gd name="T40" fmla="*/ 2483 w 3256"/>
              <a:gd name="T41" fmla="*/ 1020 h 1083"/>
              <a:gd name="T42" fmla="*/ 2711 w 3256"/>
              <a:gd name="T43" fmla="*/ 1068 h 1083"/>
              <a:gd name="T44" fmla="*/ 2951 w 3256"/>
              <a:gd name="T45" fmla="*/ 1056 h 1083"/>
              <a:gd name="T46" fmla="*/ 3023 w 3256"/>
              <a:gd name="T47" fmla="*/ 1008 h 1083"/>
              <a:gd name="T48" fmla="*/ 3244 w 3256"/>
              <a:gd name="T49" fmla="*/ 1048 h 1083"/>
              <a:gd name="T50" fmla="*/ 3252 w 3256"/>
              <a:gd name="T51" fmla="*/ 1048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56" h="1083">
                <a:moveTo>
                  <a:pt x="3252" y="1048"/>
                </a:moveTo>
                <a:cubicBezTo>
                  <a:pt x="3256" y="904"/>
                  <a:pt x="3252" y="468"/>
                  <a:pt x="3240" y="12"/>
                </a:cubicBezTo>
                <a:cubicBezTo>
                  <a:pt x="2736" y="24"/>
                  <a:pt x="530" y="0"/>
                  <a:pt x="0" y="12"/>
                </a:cubicBezTo>
                <a:cubicBezTo>
                  <a:pt x="32" y="44"/>
                  <a:pt x="16" y="59"/>
                  <a:pt x="60" y="84"/>
                </a:cubicBezTo>
                <a:cubicBezTo>
                  <a:pt x="82" y="96"/>
                  <a:pt x="111" y="94"/>
                  <a:pt x="132" y="108"/>
                </a:cubicBezTo>
                <a:cubicBezTo>
                  <a:pt x="144" y="116"/>
                  <a:pt x="156" y="124"/>
                  <a:pt x="168" y="132"/>
                </a:cubicBezTo>
                <a:cubicBezTo>
                  <a:pt x="208" y="192"/>
                  <a:pt x="279" y="204"/>
                  <a:pt x="348" y="216"/>
                </a:cubicBezTo>
                <a:cubicBezTo>
                  <a:pt x="384" y="270"/>
                  <a:pt x="411" y="315"/>
                  <a:pt x="456" y="360"/>
                </a:cubicBezTo>
                <a:cubicBezTo>
                  <a:pt x="477" y="422"/>
                  <a:pt x="512" y="471"/>
                  <a:pt x="576" y="492"/>
                </a:cubicBezTo>
                <a:cubicBezTo>
                  <a:pt x="608" y="540"/>
                  <a:pt x="625" y="533"/>
                  <a:pt x="672" y="564"/>
                </a:cubicBezTo>
                <a:cubicBezTo>
                  <a:pt x="691" y="622"/>
                  <a:pt x="710" y="665"/>
                  <a:pt x="768" y="684"/>
                </a:cubicBezTo>
                <a:cubicBezTo>
                  <a:pt x="776" y="696"/>
                  <a:pt x="786" y="707"/>
                  <a:pt x="792" y="720"/>
                </a:cubicBezTo>
                <a:cubicBezTo>
                  <a:pt x="798" y="731"/>
                  <a:pt x="795" y="747"/>
                  <a:pt x="804" y="756"/>
                </a:cubicBezTo>
                <a:cubicBezTo>
                  <a:pt x="868" y="820"/>
                  <a:pt x="940" y="813"/>
                  <a:pt x="1020" y="840"/>
                </a:cubicBezTo>
                <a:cubicBezTo>
                  <a:pt x="1064" y="905"/>
                  <a:pt x="1104" y="891"/>
                  <a:pt x="1188" y="900"/>
                </a:cubicBezTo>
                <a:cubicBezTo>
                  <a:pt x="1314" y="1026"/>
                  <a:pt x="1238" y="981"/>
                  <a:pt x="1499" y="996"/>
                </a:cubicBezTo>
                <a:cubicBezTo>
                  <a:pt x="1596" y="1028"/>
                  <a:pt x="1653" y="1035"/>
                  <a:pt x="1763" y="1044"/>
                </a:cubicBezTo>
                <a:cubicBezTo>
                  <a:pt x="1917" y="1083"/>
                  <a:pt x="1826" y="1070"/>
                  <a:pt x="2039" y="1056"/>
                </a:cubicBezTo>
                <a:cubicBezTo>
                  <a:pt x="2171" y="1063"/>
                  <a:pt x="2252" y="1079"/>
                  <a:pt x="2375" y="1056"/>
                </a:cubicBezTo>
                <a:cubicBezTo>
                  <a:pt x="2400" y="1051"/>
                  <a:pt x="2423" y="1040"/>
                  <a:pt x="2447" y="1032"/>
                </a:cubicBezTo>
                <a:cubicBezTo>
                  <a:pt x="2459" y="1028"/>
                  <a:pt x="2483" y="1020"/>
                  <a:pt x="2483" y="1020"/>
                </a:cubicBezTo>
                <a:cubicBezTo>
                  <a:pt x="2565" y="1029"/>
                  <a:pt x="2633" y="1048"/>
                  <a:pt x="2711" y="1068"/>
                </a:cubicBezTo>
                <a:cubicBezTo>
                  <a:pt x="2791" y="1064"/>
                  <a:pt x="2872" y="1071"/>
                  <a:pt x="2951" y="1056"/>
                </a:cubicBezTo>
                <a:cubicBezTo>
                  <a:pt x="2979" y="1051"/>
                  <a:pt x="3023" y="1008"/>
                  <a:pt x="3023" y="1008"/>
                </a:cubicBezTo>
                <a:cubicBezTo>
                  <a:pt x="3111" y="1019"/>
                  <a:pt x="3155" y="1039"/>
                  <a:pt x="3244" y="1048"/>
                </a:cubicBezTo>
                <a:cubicBezTo>
                  <a:pt x="3244" y="1048"/>
                  <a:pt x="3244" y="1052"/>
                  <a:pt x="3252" y="1048"/>
                </a:cubicBezTo>
                <a:close/>
              </a:path>
            </a:pathLst>
          </a:custGeom>
          <a:solidFill>
            <a:srgbClr val="B2B2B2"/>
          </a:solidFill>
          <a:ln>
            <a:noFill/>
          </a:ln>
          <a:effectLst/>
          <a:extLst>
            <a:ext uri="{91240B29-F687-4F45-9708-019B960494DF}">
              <a14:hiddenLine xmlns:a14="http://schemas.microsoft.com/office/drawing/2010/main" w="38100" cap="flat" cmpd="sng">
                <a:solidFill>
                  <a:srgbClr val="FF9933"/>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1987" name="Freeform 3"/>
          <p:cNvSpPr>
            <a:spLocks/>
          </p:cNvSpPr>
          <p:nvPr/>
        </p:nvSpPr>
        <p:spPr bwMode="auto">
          <a:xfrm>
            <a:off x="3087688" y="2909888"/>
            <a:ext cx="292100" cy="306387"/>
          </a:xfrm>
          <a:custGeom>
            <a:avLst/>
            <a:gdLst>
              <a:gd name="T0" fmla="*/ 273 w 552"/>
              <a:gd name="T1" fmla="*/ 0 h 581"/>
              <a:gd name="T2" fmla="*/ 341 w 552"/>
              <a:gd name="T3" fmla="*/ 9 h 581"/>
              <a:gd name="T4" fmla="*/ 375 w 552"/>
              <a:gd name="T5" fmla="*/ 53 h 581"/>
              <a:gd name="T6" fmla="*/ 390 w 552"/>
              <a:gd name="T7" fmla="*/ 141 h 581"/>
              <a:gd name="T8" fmla="*/ 379 w 552"/>
              <a:gd name="T9" fmla="*/ 248 h 581"/>
              <a:gd name="T10" fmla="*/ 353 w 552"/>
              <a:gd name="T11" fmla="*/ 314 h 581"/>
              <a:gd name="T12" fmla="*/ 322 w 552"/>
              <a:gd name="T13" fmla="*/ 399 h 581"/>
              <a:gd name="T14" fmla="*/ 506 w 552"/>
              <a:gd name="T15" fmla="*/ 505 h 581"/>
              <a:gd name="T16" fmla="*/ 552 w 552"/>
              <a:gd name="T17" fmla="*/ 545 h 581"/>
              <a:gd name="T18" fmla="*/ 525 w 552"/>
              <a:gd name="T19" fmla="*/ 581 h 581"/>
              <a:gd name="T20" fmla="*/ 433 w 552"/>
              <a:gd name="T21" fmla="*/ 505 h 581"/>
              <a:gd name="T22" fmla="*/ 295 w 552"/>
              <a:gd name="T23" fmla="*/ 452 h 581"/>
              <a:gd name="T24" fmla="*/ 230 w 552"/>
              <a:gd name="T25" fmla="*/ 518 h 581"/>
              <a:gd name="T26" fmla="*/ 161 w 552"/>
              <a:gd name="T27" fmla="*/ 567 h 581"/>
              <a:gd name="T28" fmla="*/ 103 w 552"/>
              <a:gd name="T29" fmla="*/ 571 h 581"/>
              <a:gd name="T30" fmla="*/ 46 w 552"/>
              <a:gd name="T31" fmla="*/ 567 h 581"/>
              <a:gd name="T32" fmla="*/ 19 w 552"/>
              <a:gd name="T33" fmla="*/ 527 h 581"/>
              <a:gd name="T34" fmla="*/ 0 w 552"/>
              <a:gd name="T35" fmla="*/ 439 h 581"/>
              <a:gd name="T36" fmla="*/ 0 w 552"/>
              <a:gd name="T37" fmla="*/ 341 h 581"/>
              <a:gd name="T38" fmla="*/ 23 w 552"/>
              <a:gd name="T39" fmla="*/ 266 h 581"/>
              <a:gd name="T40" fmla="*/ 100 w 552"/>
              <a:gd name="T41" fmla="*/ 146 h 581"/>
              <a:gd name="T42" fmla="*/ 184 w 552"/>
              <a:gd name="T43" fmla="*/ 66 h 581"/>
              <a:gd name="T44" fmla="*/ 242 w 552"/>
              <a:gd name="T45" fmla="*/ 22 h 581"/>
              <a:gd name="T46" fmla="*/ 295 w 552"/>
              <a:gd name="T47" fmla="*/ 9 h 581"/>
              <a:gd name="T48" fmla="*/ 273 w 552"/>
              <a:gd name="T4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2" h="581">
                <a:moveTo>
                  <a:pt x="273" y="0"/>
                </a:moveTo>
                <a:lnTo>
                  <a:pt x="341" y="9"/>
                </a:lnTo>
                <a:lnTo>
                  <a:pt x="375" y="53"/>
                </a:lnTo>
                <a:lnTo>
                  <a:pt x="390" y="141"/>
                </a:lnTo>
                <a:lnTo>
                  <a:pt x="379" y="248"/>
                </a:lnTo>
                <a:lnTo>
                  <a:pt x="353" y="314"/>
                </a:lnTo>
                <a:lnTo>
                  <a:pt x="322" y="399"/>
                </a:lnTo>
                <a:lnTo>
                  <a:pt x="506" y="505"/>
                </a:lnTo>
                <a:lnTo>
                  <a:pt x="552" y="545"/>
                </a:lnTo>
                <a:lnTo>
                  <a:pt x="525" y="581"/>
                </a:lnTo>
                <a:lnTo>
                  <a:pt x="433" y="505"/>
                </a:lnTo>
                <a:lnTo>
                  <a:pt x="295" y="452"/>
                </a:lnTo>
                <a:lnTo>
                  <a:pt x="230" y="518"/>
                </a:lnTo>
                <a:lnTo>
                  <a:pt x="161" y="567"/>
                </a:lnTo>
                <a:lnTo>
                  <a:pt x="103" y="571"/>
                </a:lnTo>
                <a:lnTo>
                  <a:pt x="46" y="567"/>
                </a:lnTo>
                <a:lnTo>
                  <a:pt x="19" y="527"/>
                </a:lnTo>
                <a:lnTo>
                  <a:pt x="0" y="439"/>
                </a:lnTo>
                <a:lnTo>
                  <a:pt x="0" y="341"/>
                </a:lnTo>
                <a:lnTo>
                  <a:pt x="23" y="266"/>
                </a:lnTo>
                <a:lnTo>
                  <a:pt x="100" y="146"/>
                </a:lnTo>
                <a:lnTo>
                  <a:pt x="184" y="66"/>
                </a:lnTo>
                <a:lnTo>
                  <a:pt x="242" y="22"/>
                </a:lnTo>
                <a:lnTo>
                  <a:pt x="295" y="9"/>
                </a:lnTo>
                <a:lnTo>
                  <a:pt x="273" y="0"/>
                </a:lnTo>
                <a:close/>
              </a:path>
            </a:pathLst>
          </a:custGeom>
          <a:solidFill>
            <a:schemeClr val="accent2"/>
          </a:solidFill>
          <a:ln w="28575" cmpd="sng">
            <a:solidFill>
              <a:schemeClr val="accent2"/>
            </a:solidFill>
            <a:round/>
            <a:headEnd/>
            <a:tailEnd/>
          </a:ln>
        </p:spPr>
        <p:txBody>
          <a:bodyPr/>
          <a:lstStyle/>
          <a:p>
            <a:endParaRPr lang="en-US"/>
          </a:p>
        </p:txBody>
      </p:sp>
      <p:sp>
        <p:nvSpPr>
          <p:cNvPr id="1961988" name="Freeform 4"/>
          <p:cNvSpPr>
            <a:spLocks/>
          </p:cNvSpPr>
          <p:nvPr/>
        </p:nvSpPr>
        <p:spPr bwMode="auto">
          <a:xfrm>
            <a:off x="3160713" y="3273425"/>
            <a:ext cx="601662" cy="268288"/>
          </a:xfrm>
          <a:custGeom>
            <a:avLst/>
            <a:gdLst>
              <a:gd name="T0" fmla="*/ 12 w 1138"/>
              <a:gd name="T1" fmla="*/ 0 h 507"/>
              <a:gd name="T2" fmla="*/ 119 w 1138"/>
              <a:gd name="T3" fmla="*/ 14 h 507"/>
              <a:gd name="T4" fmla="*/ 314 w 1138"/>
              <a:gd name="T5" fmla="*/ 102 h 507"/>
              <a:gd name="T6" fmla="*/ 483 w 1138"/>
              <a:gd name="T7" fmla="*/ 174 h 507"/>
              <a:gd name="T8" fmla="*/ 671 w 1138"/>
              <a:gd name="T9" fmla="*/ 236 h 507"/>
              <a:gd name="T10" fmla="*/ 805 w 1138"/>
              <a:gd name="T11" fmla="*/ 302 h 507"/>
              <a:gd name="T12" fmla="*/ 989 w 1138"/>
              <a:gd name="T13" fmla="*/ 373 h 507"/>
              <a:gd name="T14" fmla="*/ 1138 w 1138"/>
              <a:gd name="T15" fmla="*/ 440 h 507"/>
              <a:gd name="T16" fmla="*/ 1130 w 1138"/>
              <a:gd name="T17" fmla="*/ 466 h 507"/>
              <a:gd name="T18" fmla="*/ 1085 w 1138"/>
              <a:gd name="T19" fmla="*/ 479 h 507"/>
              <a:gd name="T20" fmla="*/ 954 w 1138"/>
              <a:gd name="T21" fmla="*/ 409 h 507"/>
              <a:gd name="T22" fmla="*/ 946 w 1138"/>
              <a:gd name="T23" fmla="*/ 453 h 507"/>
              <a:gd name="T24" fmla="*/ 912 w 1138"/>
              <a:gd name="T25" fmla="*/ 492 h 507"/>
              <a:gd name="T26" fmla="*/ 863 w 1138"/>
              <a:gd name="T27" fmla="*/ 507 h 507"/>
              <a:gd name="T28" fmla="*/ 809 w 1138"/>
              <a:gd name="T29" fmla="*/ 475 h 507"/>
              <a:gd name="T30" fmla="*/ 770 w 1138"/>
              <a:gd name="T31" fmla="*/ 435 h 507"/>
              <a:gd name="T32" fmla="*/ 774 w 1138"/>
              <a:gd name="T33" fmla="*/ 373 h 507"/>
              <a:gd name="T34" fmla="*/ 785 w 1138"/>
              <a:gd name="T35" fmla="*/ 343 h 507"/>
              <a:gd name="T36" fmla="*/ 659 w 1138"/>
              <a:gd name="T37" fmla="*/ 280 h 507"/>
              <a:gd name="T38" fmla="*/ 598 w 1138"/>
              <a:gd name="T39" fmla="*/ 267 h 507"/>
              <a:gd name="T40" fmla="*/ 483 w 1138"/>
              <a:gd name="T41" fmla="*/ 240 h 507"/>
              <a:gd name="T42" fmla="*/ 326 w 1138"/>
              <a:gd name="T43" fmla="*/ 183 h 507"/>
              <a:gd name="T44" fmla="*/ 199 w 1138"/>
              <a:gd name="T45" fmla="*/ 120 h 507"/>
              <a:gd name="T46" fmla="*/ 108 w 1138"/>
              <a:gd name="T47" fmla="*/ 94 h 507"/>
              <a:gd name="T48" fmla="*/ 12 w 1138"/>
              <a:gd name="T49" fmla="*/ 102 h 507"/>
              <a:gd name="T50" fmla="*/ 0 w 1138"/>
              <a:gd name="T51" fmla="*/ 36 h 507"/>
              <a:gd name="T52" fmla="*/ 39 w 1138"/>
              <a:gd name="T53" fmla="*/ 0 h 507"/>
              <a:gd name="T54" fmla="*/ 62 w 1138"/>
              <a:gd name="T55" fmla="*/ 0 h 507"/>
              <a:gd name="T56" fmla="*/ 12 w 1138"/>
              <a:gd name="T57"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8" h="507">
                <a:moveTo>
                  <a:pt x="12" y="0"/>
                </a:moveTo>
                <a:lnTo>
                  <a:pt x="119" y="14"/>
                </a:lnTo>
                <a:lnTo>
                  <a:pt x="314" y="102"/>
                </a:lnTo>
                <a:lnTo>
                  <a:pt x="483" y="174"/>
                </a:lnTo>
                <a:lnTo>
                  <a:pt x="671" y="236"/>
                </a:lnTo>
                <a:lnTo>
                  <a:pt x="805" y="302"/>
                </a:lnTo>
                <a:lnTo>
                  <a:pt x="989" y="373"/>
                </a:lnTo>
                <a:lnTo>
                  <a:pt x="1138" y="440"/>
                </a:lnTo>
                <a:lnTo>
                  <a:pt x="1130" y="466"/>
                </a:lnTo>
                <a:lnTo>
                  <a:pt x="1085" y="479"/>
                </a:lnTo>
                <a:lnTo>
                  <a:pt x="954" y="409"/>
                </a:lnTo>
                <a:lnTo>
                  <a:pt x="946" y="453"/>
                </a:lnTo>
                <a:lnTo>
                  <a:pt x="912" y="492"/>
                </a:lnTo>
                <a:lnTo>
                  <a:pt x="863" y="507"/>
                </a:lnTo>
                <a:lnTo>
                  <a:pt x="809" y="475"/>
                </a:lnTo>
                <a:lnTo>
                  <a:pt x="770" y="435"/>
                </a:lnTo>
                <a:lnTo>
                  <a:pt x="774" y="373"/>
                </a:lnTo>
                <a:lnTo>
                  <a:pt x="785" y="343"/>
                </a:lnTo>
                <a:lnTo>
                  <a:pt x="659" y="280"/>
                </a:lnTo>
                <a:lnTo>
                  <a:pt x="598" y="267"/>
                </a:lnTo>
                <a:lnTo>
                  <a:pt x="483" y="240"/>
                </a:lnTo>
                <a:lnTo>
                  <a:pt x="326" y="183"/>
                </a:lnTo>
                <a:lnTo>
                  <a:pt x="199" y="120"/>
                </a:lnTo>
                <a:lnTo>
                  <a:pt x="108" y="94"/>
                </a:lnTo>
                <a:lnTo>
                  <a:pt x="12" y="102"/>
                </a:lnTo>
                <a:lnTo>
                  <a:pt x="0" y="36"/>
                </a:lnTo>
                <a:lnTo>
                  <a:pt x="39" y="0"/>
                </a:lnTo>
                <a:lnTo>
                  <a:pt x="62" y="0"/>
                </a:lnTo>
                <a:lnTo>
                  <a:pt x="12" y="0"/>
                </a:lnTo>
                <a:close/>
              </a:path>
            </a:pathLst>
          </a:custGeom>
          <a:solidFill>
            <a:schemeClr val="accent2"/>
          </a:solidFill>
          <a:ln w="28575" cmpd="sng">
            <a:solidFill>
              <a:schemeClr val="accent2"/>
            </a:solidFill>
            <a:round/>
            <a:headEnd/>
            <a:tailEnd/>
          </a:ln>
        </p:spPr>
        <p:txBody>
          <a:bodyPr/>
          <a:lstStyle/>
          <a:p>
            <a:endParaRPr lang="en-US"/>
          </a:p>
        </p:txBody>
      </p:sp>
      <p:sp>
        <p:nvSpPr>
          <p:cNvPr id="1961989" name="Freeform 5"/>
          <p:cNvSpPr>
            <a:spLocks/>
          </p:cNvSpPr>
          <p:nvPr/>
        </p:nvSpPr>
        <p:spPr bwMode="auto">
          <a:xfrm>
            <a:off x="2997200" y="3268663"/>
            <a:ext cx="198438" cy="574675"/>
          </a:xfrm>
          <a:custGeom>
            <a:avLst/>
            <a:gdLst>
              <a:gd name="T0" fmla="*/ 213 w 374"/>
              <a:gd name="T1" fmla="*/ 0 h 1086"/>
              <a:gd name="T2" fmla="*/ 263 w 374"/>
              <a:gd name="T3" fmla="*/ 0 h 1086"/>
              <a:gd name="T4" fmla="*/ 306 w 374"/>
              <a:gd name="T5" fmla="*/ 22 h 1086"/>
              <a:gd name="T6" fmla="*/ 351 w 374"/>
              <a:gd name="T7" fmla="*/ 89 h 1086"/>
              <a:gd name="T8" fmla="*/ 366 w 374"/>
              <a:gd name="T9" fmla="*/ 173 h 1086"/>
              <a:gd name="T10" fmla="*/ 374 w 374"/>
              <a:gd name="T11" fmla="*/ 381 h 1086"/>
              <a:gd name="T12" fmla="*/ 363 w 374"/>
              <a:gd name="T13" fmla="*/ 559 h 1086"/>
              <a:gd name="T14" fmla="*/ 328 w 374"/>
              <a:gd name="T15" fmla="*/ 740 h 1086"/>
              <a:gd name="T16" fmla="*/ 283 w 374"/>
              <a:gd name="T17" fmla="*/ 927 h 1086"/>
              <a:gd name="T18" fmla="*/ 229 w 374"/>
              <a:gd name="T19" fmla="*/ 1038 h 1086"/>
              <a:gd name="T20" fmla="*/ 160 w 374"/>
              <a:gd name="T21" fmla="*/ 1086 h 1086"/>
              <a:gd name="T22" fmla="*/ 103 w 374"/>
              <a:gd name="T23" fmla="*/ 1086 h 1086"/>
              <a:gd name="T24" fmla="*/ 34 w 374"/>
              <a:gd name="T25" fmla="*/ 1038 h 1086"/>
              <a:gd name="T26" fmla="*/ 7 w 374"/>
              <a:gd name="T27" fmla="*/ 966 h 1086"/>
              <a:gd name="T28" fmla="*/ 0 w 374"/>
              <a:gd name="T29" fmla="*/ 839 h 1086"/>
              <a:gd name="T30" fmla="*/ 7 w 374"/>
              <a:gd name="T31" fmla="*/ 679 h 1086"/>
              <a:gd name="T32" fmla="*/ 42 w 374"/>
              <a:gd name="T33" fmla="*/ 479 h 1086"/>
              <a:gd name="T34" fmla="*/ 88 w 374"/>
              <a:gd name="T35" fmla="*/ 235 h 1086"/>
              <a:gd name="T36" fmla="*/ 145 w 374"/>
              <a:gd name="T37" fmla="*/ 48 h 1086"/>
              <a:gd name="T38" fmla="*/ 179 w 374"/>
              <a:gd name="T39" fmla="*/ 22 h 1086"/>
              <a:gd name="T40" fmla="*/ 213 w 374"/>
              <a:gd name="T41"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4" h="1086">
                <a:moveTo>
                  <a:pt x="213" y="0"/>
                </a:moveTo>
                <a:lnTo>
                  <a:pt x="263" y="0"/>
                </a:lnTo>
                <a:lnTo>
                  <a:pt x="306" y="22"/>
                </a:lnTo>
                <a:lnTo>
                  <a:pt x="351" y="89"/>
                </a:lnTo>
                <a:lnTo>
                  <a:pt x="366" y="173"/>
                </a:lnTo>
                <a:lnTo>
                  <a:pt x="374" y="381"/>
                </a:lnTo>
                <a:lnTo>
                  <a:pt x="363" y="559"/>
                </a:lnTo>
                <a:lnTo>
                  <a:pt x="328" y="740"/>
                </a:lnTo>
                <a:lnTo>
                  <a:pt x="283" y="927"/>
                </a:lnTo>
                <a:lnTo>
                  <a:pt x="229" y="1038"/>
                </a:lnTo>
                <a:lnTo>
                  <a:pt x="160" y="1086"/>
                </a:lnTo>
                <a:lnTo>
                  <a:pt x="103" y="1086"/>
                </a:lnTo>
                <a:lnTo>
                  <a:pt x="34" y="1038"/>
                </a:lnTo>
                <a:lnTo>
                  <a:pt x="7" y="966"/>
                </a:lnTo>
                <a:lnTo>
                  <a:pt x="0" y="839"/>
                </a:lnTo>
                <a:lnTo>
                  <a:pt x="7" y="679"/>
                </a:lnTo>
                <a:lnTo>
                  <a:pt x="42" y="479"/>
                </a:lnTo>
                <a:lnTo>
                  <a:pt x="88" y="235"/>
                </a:lnTo>
                <a:lnTo>
                  <a:pt x="145" y="48"/>
                </a:lnTo>
                <a:lnTo>
                  <a:pt x="179" y="22"/>
                </a:lnTo>
                <a:lnTo>
                  <a:pt x="213" y="0"/>
                </a:lnTo>
                <a:close/>
              </a:path>
            </a:pathLst>
          </a:custGeom>
          <a:solidFill>
            <a:schemeClr val="accent2"/>
          </a:solidFill>
          <a:ln w="28575" cmpd="sng">
            <a:solidFill>
              <a:schemeClr val="accent2"/>
            </a:solidFill>
            <a:round/>
            <a:headEnd/>
            <a:tailEnd/>
          </a:ln>
        </p:spPr>
        <p:txBody>
          <a:bodyPr/>
          <a:lstStyle/>
          <a:p>
            <a:endParaRPr lang="en-US"/>
          </a:p>
        </p:txBody>
      </p:sp>
      <p:sp>
        <p:nvSpPr>
          <p:cNvPr id="1961990" name="Freeform 6"/>
          <p:cNvSpPr>
            <a:spLocks/>
          </p:cNvSpPr>
          <p:nvPr/>
        </p:nvSpPr>
        <p:spPr bwMode="auto">
          <a:xfrm>
            <a:off x="2789238" y="3238500"/>
            <a:ext cx="280987" cy="527050"/>
          </a:xfrm>
          <a:custGeom>
            <a:avLst/>
            <a:gdLst>
              <a:gd name="T0" fmla="*/ 403 w 530"/>
              <a:gd name="T1" fmla="*/ 39 h 997"/>
              <a:gd name="T2" fmla="*/ 461 w 530"/>
              <a:gd name="T3" fmla="*/ 0 h 997"/>
              <a:gd name="T4" fmla="*/ 503 w 530"/>
              <a:gd name="T5" fmla="*/ 0 h 997"/>
              <a:gd name="T6" fmla="*/ 530 w 530"/>
              <a:gd name="T7" fmla="*/ 31 h 997"/>
              <a:gd name="T8" fmla="*/ 515 w 530"/>
              <a:gd name="T9" fmla="*/ 92 h 997"/>
              <a:gd name="T10" fmla="*/ 480 w 530"/>
              <a:gd name="T11" fmla="*/ 132 h 997"/>
              <a:gd name="T12" fmla="*/ 415 w 530"/>
              <a:gd name="T13" fmla="*/ 172 h 997"/>
              <a:gd name="T14" fmla="*/ 288 w 530"/>
              <a:gd name="T15" fmla="*/ 230 h 997"/>
              <a:gd name="T16" fmla="*/ 127 w 530"/>
              <a:gd name="T17" fmla="*/ 331 h 997"/>
              <a:gd name="T18" fmla="*/ 65 w 530"/>
              <a:gd name="T19" fmla="*/ 336 h 997"/>
              <a:gd name="T20" fmla="*/ 100 w 530"/>
              <a:gd name="T21" fmla="*/ 429 h 997"/>
              <a:gd name="T22" fmla="*/ 169 w 530"/>
              <a:gd name="T23" fmla="*/ 531 h 997"/>
              <a:gd name="T24" fmla="*/ 226 w 530"/>
              <a:gd name="T25" fmla="*/ 655 h 997"/>
              <a:gd name="T26" fmla="*/ 249 w 530"/>
              <a:gd name="T27" fmla="*/ 783 h 997"/>
              <a:gd name="T28" fmla="*/ 238 w 530"/>
              <a:gd name="T29" fmla="*/ 824 h 997"/>
              <a:gd name="T30" fmla="*/ 203 w 530"/>
              <a:gd name="T31" fmla="*/ 850 h 997"/>
              <a:gd name="T32" fmla="*/ 157 w 530"/>
              <a:gd name="T33" fmla="*/ 868 h 997"/>
              <a:gd name="T34" fmla="*/ 112 w 530"/>
              <a:gd name="T35" fmla="*/ 908 h 997"/>
              <a:gd name="T36" fmla="*/ 92 w 530"/>
              <a:gd name="T37" fmla="*/ 947 h 997"/>
              <a:gd name="T38" fmla="*/ 81 w 530"/>
              <a:gd name="T39" fmla="*/ 997 h 997"/>
              <a:gd name="T40" fmla="*/ 46 w 530"/>
              <a:gd name="T41" fmla="*/ 997 h 997"/>
              <a:gd name="T42" fmla="*/ 35 w 530"/>
              <a:gd name="T43" fmla="*/ 961 h 997"/>
              <a:gd name="T44" fmla="*/ 58 w 530"/>
              <a:gd name="T45" fmla="*/ 903 h 997"/>
              <a:gd name="T46" fmla="*/ 123 w 530"/>
              <a:gd name="T47" fmla="*/ 864 h 997"/>
              <a:gd name="T48" fmla="*/ 161 w 530"/>
              <a:gd name="T49" fmla="*/ 824 h 997"/>
              <a:gd name="T50" fmla="*/ 195 w 530"/>
              <a:gd name="T51" fmla="*/ 802 h 997"/>
              <a:gd name="T52" fmla="*/ 208 w 530"/>
              <a:gd name="T53" fmla="*/ 761 h 997"/>
              <a:gd name="T54" fmla="*/ 192 w 530"/>
              <a:gd name="T55" fmla="*/ 655 h 997"/>
              <a:gd name="T56" fmla="*/ 138 w 530"/>
              <a:gd name="T57" fmla="*/ 575 h 997"/>
              <a:gd name="T58" fmla="*/ 92 w 530"/>
              <a:gd name="T59" fmla="*/ 504 h 997"/>
              <a:gd name="T60" fmla="*/ 35 w 530"/>
              <a:gd name="T61" fmla="*/ 425 h 997"/>
              <a:gd name="T62" fmla="*/ 0 w 530"/>
              <a:gd name="T63" fmla="*/ 349 h 997"/>
              <a:gd name="T64" fmla="*/ 0 w 530"/>
              <a:gd name="T65" fmla="*/ 305 h 997"/>
              <a:gd name="T66" fmla="*/ 30 w 530"/>
              <a:gd name="T67" fmla="*/ 283 h 997"/>
              <a:gd name="T68" fmla="*/ 149 w 530"/>
              <a:gd name="T69" fmla="*/ 204 h 997"/>
              <a:gd name="T70" fmla="*/ 265 w 530"/>
              <a:gd name="T71" fmla="*/ 132 h 997"/>
              <a:gd name="T72" fmla="*/ 381 w 530"/>
              <a:gd name="T73" fmla="*/ 66 h 997"/>
              <a:gd name="T74" fmla="*/ 403 w 530"/>
              <a:gd name="T75" fmla="*/ 39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0" h="997">
                <a:moveTo>
                  <a:pt x="403" y="39"/>
                </a:moveTo>
                <a:lnTo>
                  <a:pt x="461" y="0"/>
                </a:lnTo>
                <a:lnTo>
                  <a:pt x="503" y="0"/>
                </a:lnTo>
                <a:lnTo>
                  <a:pt x="530" y="31"/>
                </a:lnTo>
                <a:lnTo>
                  <a:pt x="515" y="92"/>
                </a:lnTo>
                <a:lnTo>
                  <a:pt x="480" y="132"/>
                </a:lnTo>
                <a:lnTo>
                  <a:pt x="415" y="172"/>
                </a:lnTo>
                <a:lnTo>
                  <a:pt x="288" y="230"/>
                </a:lnTo>
                <a:lnTo>
                  <a:pt x="127" y="331"/>
                </a:lnTo>
                <a:lnTo>
                  <a:pt x="65" y="336"/>
                </a:lnTo>
                <a:lnTo>
                  <a:pt x="100" y="429"/>
                </a:lnTo>
                <a:lnTo>
                  <a:pt x="169" y="531"/>
                </a:lnTo>
                <a:lnTo>
                  <a:pt x="226" y="655"/>
                </a:lnTo>
                <a:lnTo>
                  <a:pt x="249" y="783"/>
                </a:lnTo>
                <a:lnTo>
                  <a:pt x="238" y="824"/>
                </a:lnTo>
                <a:lnTo>
                  <a:pt x="203" y="850"/>
                </a:lnTo>
                <a:lnTo>
                  <a:pt x="157" y="868"/>
                </a:lnTo>
                <a:lnTo>
                  <a:pt x="112" y="908"/>
                </a:lnTo>
                <a:lnTo>
                  <a:pt x="92" y="947"/>
                </a:lnTo>
                <a:lnTo>
                  <a:pt x="81" y="997"/>
                </a:lnTo>
                <a:lnTo>
                  <a:pt x="46" y="997"/>
                </a:lnTo>
                <a:lnTo>
                  <a:pt x="35" y="961"/>
                </a:lnTo>
                <a:lnTo>
                  <a:pt x="58" y="903"/>
                </a:lnTo>
                <a:lnTo>
                  <a:pt x="123" y="864"/>
                </a:lnTo>
                <a:lnTo>
                  <a:pt x="161" y="824"/>
                </a:lnTo>
                <a:lnTo>
                  <a:pt x="195" y="802"/>
                </a:lnTo>
                <a:lnTo>
                  <a:pt x="208" y="761"/>
                </a:lnTo>
                <a:lnTo>
                  <a:pt x="192" y="655"/>
                </a:lnTo>
                <a:lnTo>
                  <a:pt x="138" y="575"/>
                </a:lnTo>
                <a:lnTo>
                  <a:pt x="92" y="504"/>
                </a:lnTo>
                <a:lnTo>
                  <a:pt x="35" y="425"/>
                </a:lnTo>
                <a:lnTo>
                  <a:pt x="0" y="349"/>
                </a:lnTo>
                <a:lnTo>
                  <a:pt x="0" y="305"/>
                </a:lnTo>
                <a:lnTo>
                  <a:pt x="30" y="283"/>
                </a:lnTo>
                <a:lnTo>
                  <a:pt x="149" y="204"/>
                </a:lnTo>
                <a:lnTo>
                  <a:pt x="265" y="132"/>
                </a:lnTo>
                <a:lnTo>
                  <a:pt x="381" y="66"/>
                </a:lnTo>
                <a:lnTo>
                  <a:pt x="403" y="39"/>
                </a:lnTo>
                <a:close/>
              </a:path>
            </a:pathLst>
          </a:custGeom>
          <a:solidFill>
            <a:schemeClr val="accent2"/>
          </a:solidFill>
          <a:ln w="28575" cmpd="sng">
            <a:solidFill>
              <a:schemeClr val="accent2"/>
            </a:solidFill>
            <a:round/>
            <a:headEnd/>
            <a:tailEnd/>
          </a:ln>
        </p:spPr>
        <p:txBody>
          <a:bodyPr/>
          <a:lstStyle/>
          <a:p>
            <a:endParaRPr lang="en-US"/>
          </a:p>
        </p:txBody>
      </p:sp>
      <p:sp>
        <p:nvSpPr>
          <p:cNvPr id="1961991" name="Freeform 7"/>
          <p:cNvSpPr>
            <a:spLocks/>
          </p:cNvSpPr>
          <p:nvPr/>
        </p:nvSpPr>
        <p:spPr bwMode="auto">
          <a:xfrm>
            <a:off x="3057525" y="3792538"/>
            <a:ext cx="187325" cy="573087"/>
          </a:xfrm>
          <a:custGeom>
            <a:avLst/>
            <a:gdLst>
              <a:gd name="T0" fmla="*/ 65 w 353"/>
              <a:gd name="T1" fmla="*/ 124 h 1082"/>
              <a:gd name="T2" fmla="*/ 19 w 353"/>
              <a:gd name="T3" fmla="*/ 52 h 1082"/>
              <a:gd name="T4" fmla="*/ 34 w 353"/>
              <a:gd name="T5" fmla="*/ 0 h 1082"/>
              <a:gd name="T6" fmla="*/ 81 w 353"/>
              <a:gd name="T7" fmla="*/ 0 h 1082"/>
              <a:gd name="T8" fmla="*/ 135 w 353"/>
              <a:gd name="T9" fmla="*/ 57 h 1082"/>
              <a:gd name="T10" fmla="*/ 203 w 353"/>
              <a:gd name="T11" fmla="*/ 177 h 1082"/>
              <a:gd name="T12" fmla="*/ 241 w 353"/>
              <a:gd name="T13" fmla="*/ 293 h 1082"/>
              <a:gd name="T14" fmla="*/ 276 w 353"/>
              <a:gd name="T15" fmla="*/ 403 h 1082"/>
              <a:gd name="T16" fmla="*/ 288 w 353"/>
              <a:gd name="T17" fmla="*/ 505 h 1082"/>
              <a:gd name="T18" fmla="*/ 283 w 353"/>
              <a:gd name="T19" fmla="*/ 558 h 1082"/>
              <a:gd name="T20" fmla="*/ 249 w 353"/>
              <a:gd name="T21" fmla="*/ 624 h 1082"/>
              <a:gd name="T22" fmla="*/ 192 w 353"/>
              <a:gd name="T23" fmla="*/ 802 h 1082"/>
              <a:gd name="T24" fmla="*/ 127 w 353"/>
              <a:gd name="T25" fmla="*/ 904 h 1082"/>
              <a:gd name="T26" fmla="*/ 111 w 353"/>
              <a:gd name="T27" fmla="*/ 948 h 1082"/>
              <a:gd name="T28" fmla="*/ 173 w 353"/>
              <a:gd name="T29" fmla="*/ 957 h 1082"/>
              <a:gd name="T30" fmla="*/ 254 w 353"/>
              <a:gd name="T31" fmla="*/ 957 h 1082"/>
              <a:gd name="T32" fmla="*/ 353 w 353"/>
              <a:gd name="T33" fmla="*/ 998 h 1082"/>
              <a:gd name="T34" fmla="*/ 345 w 353"/>
              <a:gd name="T35" fmla="*/ 1029 h 1082"/>
              <a:gd name="T36" fmla="*/ 330 w 353"/>
              <a:gd name="T37" fmla="*/ 1064 h 1082"/>
              <a:gd name="T38" fmla="*/ 299 w 353"/>
              <a:gd name="T39" fmla="*/ 1082 h 1082"/>
              <a:gd name="T40" fmla="*/ 238 w 353"/>
              <a:gd name="T41" fmla="*/ 1055 h 1082"/>
              <a:gd name="T42" fmla="*/ 173 w 353"/>
              <a:gd name="T43" fmla="*/ 1016 h 1082"/>
              <a:gd name="T44" fmla="*/ 81 w 353"/>
              <a:gd name="T45" fmla="*/ 1011 h 1082"/>
              <a:gd name="T46" fmla="*/ 23 w 353"/>
              <a:gd name="T47" fmla="*/ 1024 h 1082"/>
              <a:gd name="T48" fmla="*/ 0 w 353"/>
              <a:gd name="T49" fmla="*/ 1002 h 1082"/>
              <a:gd name="T50" fmla="*/ 0 w 353"/>
              <a:gd name="T51" fmla="*/ 970 h 1082"/>
              <a:gd name="T52" fmla="*/ 31 w 353"/>
              <a:gd name="T53" fmla="*/ 935 h 1082"/>
              <a:gd name="T54" fmla="*/ 81 w 353"/>
              <a:gd name="T55" fmla="*/ 878 h 1082"/>
              <a:gd name="T56" fmla="*/ 169 w 353"/>
              <a:gd name="T57" fmla="*/ 731 h 1082"/>
              <a:gd name="T58" fmla="*/ 207 w 353"/>
              <a:gd name="T59" fmla="*/ 602 h 1082"/>
              <a:gd name="T60" fmla="*/ 218 w 353"/>
              <a:gd name="T61" fmla="*/ 479 h 1082"/>
              <a:gd name="T62" fmla="*/ 215 w 353"/>
              <a:gd name="T63" fmla="*/ 412 h 1082"/>
              <a:gd name="T64" fmla="*/ 184 w 353"/>
              <a:gd name="T65" fmla="*/ 293 h 1082"/>
              <a:gd name="T66" fmla="*/ 104 w 353"/>
              <a:gd name="T67" fmla="*/ 164 h 1082"/>
              <a:gd name="T68" fmla="*/ 46 w 353"/>
              <a:gd name="T69" fmla="*/ 98 h 1082"/>
              <a:gd name="T70" fmla="*/ 65 w 353"/>
              <a:gd name="T71" fmla="*/ 124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082">
                <a:moveTo>
                  <a:pt x="65" y="124"/>
                </a:moveTo>
                <a:lnTo>
                  <a:pt x="19" y="52"/>
                </a:lnTo>
                <a:lnTo>
                  <a:pt x="34" y="0"/>
                </a:lnTo>
                <a:lnTo>
                  <a:pt x="81" y="0"/>
                </a:lnTo>
                <a:lnTo>
                  <a:pt x="135" y="57"/>
                </a:lnTo>
                <a:lnTo>
                  <a:pt x="203" y="177"/>
                </a:lnTo>
                <a:lnTo>
                  <a:pt x="241" y="293"/>
                </a:lnTo>
                <a:lnTo>
                  <a:pt x="276" y="403"/>
                </a:lnTo>
                <a:lnTo>
                  <a:pt x="288" y="505"/>
                </a:lnTo>
                <a:lnTo>
                  <a:pt x="283" y="558"/>
                </a:lnTo>
                <a:lnTo>
                  <a:pt x="249" y="624"/>
                </a:lnTo>
                <a:lnTo>
                  <a:pt x="192" y="802"/>
                </a:lnTo>
                <a:lnTo>
                  <a:pt x="127" y="904"/>
                </a:lnTo>
                <a:lnTo>
                  <a:pt x="111" y="948"/>
                </a:lnTo>
                <a:lnTo>
                  <a:pt x="173" y="957"/>
                </a:lnTo>
                <a:lnTo>
                  <a:pt x="254" y="957"/>
                </a:lnTo>
                <a:lnTo>
                  <a:pt x="353" y="998"/>
                </a:lnTo>
                <a:lnTo>
                  <a:pt x="345" y="1029"/>
                </a:lnTo>
                <a:lnTo>
                  <a:pt x="330" y="1064"/>
                </a:lnTo>
                <a:lnTo>
                  <a:pt x="299" y="1082"/>
                </a:lnTo>
                <a:lnTo>
                  <a:pt x="238" y="1055"/>
                </a:lnTo>
                <a:lnTo>
                  <a:pt x="173" y="1016"/>
                </a:lnTo>
                <a:lnTo>
                  <a:pt x="81" y="1011"/>
                </a:lnTo>
                <a:lnTo>
                  <a:pt x="23" y="1024"/>
                </a:lnTo>
                <a:lnTo>
                  <a:pt x="0" y="1002"/>
                </a:lnTo>
                <a:lnTo>
                  <a:pt x="0" y="970"/>
                </a:lnTo>
                <a:lnTo>
                  <a:pt x="31" y="935"/>
                </a:lnTo>
                <a:lnTo>
                  <a:pt x="81" y="878"/>
                </a:lnTo>
                <a:lnTo>
                  <a:pt x="169" y="731"/>
                </a:lnTo>
                <a:lnTo>
                  <a:pt x="207" y="602"/>
                </a:lnTo>
                <a:lnTo>
                  <a:pt x="218" y="479"/>
                </a:lnTo>
                <a:lnTo>
                  <a:pt x="215" y="412"/>
                </a:lnTo>
                <a:lnTo>
                  <a:pt x="184" y="293"/>
                </a:lnTo>
                <a:lnTo>
                  <a:pt x="104" y="164"/>
                </a:lnTo>
                <a:lnTo>
                  <a:pt x="46" y="98"/>
                </a:lnTo>
                <a:lnTo>
                  <a:pt x="65" y="124"/>
                </a:lnTo>
                <a:close/>
              </a:path>
            </a:pathLst>
          </a:custGeom>
          <a:solidFill>
            <a:schemeClr val="accent2"/>
          </a:solidFill>
          <a:ln w="28575" cmpd="sng">
            <a:solidFill>
              <a:schemeClr val="accent2"/>
            </a:solidFill>
            <a:round/>
            <a:headEnd/>
            <a:tailEnd/>
          </a:ln>
        </p:spPr>
        <p:txBody>
          <a:bodyPr/>
          <a:lstStyle/>
          <a:p>
            <a:endParaRPr lang="en-US"/>
          </a:p>
        </p:txBody>
      </p:sp>
      <p:sp>
        <p:nvSpPr>
          <p:cNvPr id="1961992" name="Freeform 8"/>
          <p:cNvSpPr>
            <a:spLocks/>
          </p:cNvSpPr>
          <p:nvPr/>
        </p:nvSpPr>
        <p:spPr bwMode="auto">
          <a:xfrm>
            <a:off x="2771775" y="3754438"/>
            <a:ext cx="273050" cy="630237"/>
          </a:xfrm>
          <a:custGeom>
            <a:avLst/>
            <a:gdLst>
              <a:gd name="T0" fmla="*/ 303 w 518"/>
              <a:gd name="T1" fmla="*/ 208 h 1192"/>
              <a:gd name="T2" fmla="*/ 379 w 518"/>
              <a:gd name="T3" fmla="*/ 92 h 1192"/>
              <a:gd name="T4" fmla="*/ 449 w 518"/>
              <a:gd name="T5" fmla="*/ 0 h 1192"/>
              <a:gd name="T6" fmla="*/ 495 w 518"/>
              <a:gd name="T7" fmla="*/ 9 h 1192"/>
              <a:gd name="T8" fmla="*/ 518 w 518"/>
              <a:gd name="T9" fmla="*/ 48 h 1192"/>
              <a:gd name="T10" fmla="*/ 518 w 518"/>
              <a:gd name="T11" fmla="*/ 120 h 1192"/>
              <a:gd name="T12" fmla="*/ 475 w 518"/>
              <a:gd name="T13" fmla="*/ 160 h 1192"/>
              <a:gd name="T14" fmla="*/ 402 w 518"/>
              <a:gd name="T15" fmla="*/ 213 h 1192"/>
              <a:gd name="T16" fmla="*/ 345 w 518"/>
              <a:gd name="T17" fmla="*/ 279 h 1192"/>
              <a:gd name="T18" fmla="*/ 280 w 518"/>
              <a:gd name="T19" fmla="*/ 368 h 1192"/>
              <a:gd name="T20" fmla="*/ 254 w 518"/>
              <a:gd name="T21" fmla="*/ 434 h 1192"/>
              <a:gd name="T22" fmla="*/ 223 w 518"/>
              <a:gd name="T23" fmla="*/ 514 h 1192"/>
              <a:gd name="T24" fmla="*/ 207 w 518"/>
              <a:gd name="T25" fmla="*/ 620 h 1192"/>
              <a:gd name="T26" fmla="*/ 207 w 518"/>
              <a:gd name="T27" fmla="*/ 718 h 1192"/>
              <a:gd name="T28" fmla="*/ 223 w 518"/>
              <a:gd name="T29" fmla="*/ 837 h 1192"/>
              <a:gd name="T30" fmla="*/ 265 w 518"/>
              <a:gd name="T31" fmla="*/ 953 h 1192"/>
              <a:gd name="T32" fmla="*/ 299 w 518"/>
              <a:gd name="T33" fmla="*/ 1019 h 1192"/>
              <a:gd name="T34" fmla="*/ 322 w 518"/>
              <a:gd name="T35" fmla="*/ 1063 h 1192"/>
              <a:gd name="T36" fmla="*/ 322 w 518"/>
              <a:gd name="T37" fmla="*/ 1100 h 1192"/>
              <a:gd name="T38" fmla="*/ 299 w 518"/>
              <a:gd name="T39" fmla="*/ 1113 h 1192"/>
              <a:gd name="T40" fmla="*/ 246 w 518"/>
              <a:gd name="T41" fmla="*/ 1113 h 1192"/>
              <a:gd name="T42" fmla="*/ 161 w 518"/>
              <a:gd name="T43" fmla="*/ 1130 h 1192"/>
              <a:gd name="T44" fmla="*/ 96 w 518"/>
              <a:gd name="T45" fmla="*/ 1157 h 1192"/>
              <a:gd name="T46" fmla="*/ 57 w 518"/>
              <a:gd name="T47" fmla="*/ 1192 h 1192"/>
              <a:gd name="T48" fmla="*/ 23 w 518"/>
              <a:gd name="T49" fmla="*/ 1179 h 1192"/>
              <a:gd name="T50" fmla="*/ 0 w 518"/>
              <a:gd name="T51" fmla="*/ 1130 h 1192"/>
              <a:gd name="T52" fmla="*/ 4 w 518"/>
              <a:gd name="T53" fmla="*/ 1090 h 1192"/>
              <a:gd name="T54" fmla="*/ 69 w 518"/>
              <a:gd name="T55" fmla="*/ 1059 h 1192"/>
              <a:gd name="T56" fmla="*/ 172 w 518"/>
              <a:gd name="T57" fmla="*/ 1050 h 1192"/>
              <a:gd name="T58" fmla="*/ 268 w 518"/>
              <a:gd name="T59" fmla="*/ 1050 h 1192"/>
              <a:gd name="T60" fmla="*/ 230 w 518"/>
              <a:gd name="T61" fmla="*/ 997 h 1192"/>
              <a:gd name="T62" fmla="*/ 211 w 518"/>
              <a:gd name="T63" fmla="*/ 931 h 1192"/>
              <a:gd name="T64" fmla="*/ 184 w 518"/>
              <a:gd name="T65" fmla="*/ 837 h 1192"/>
              <a:gd name="T66" fmla="*/ 153 w 518"/>
              <a:gd name="T67" fmla="*/ 740 h 1192"/>
              <a:gd name="T68" fmla="*/ 153 w 518"/>
              <a:gd name="T69" fmla="*/ 625 h 1192"/>
              <a:gd name="T70" fmla="*/ 161 w 518"/>
              <a:gd name="T71" fmla="*/ 514 h 1192"/>
              <a:gd name="T72" fmla="*/ 195 w 518"/>
              <a:gd name="T73" fmla="*/ 412 h 1192"/>
              <a:gd name="T74" fmla="*/ 257 w 518"/>
              <a:gd name="T75" fmla="*/ 279 h 1192"/>
              <a:gd name="T76" fmla="*/ 303 w 518"/>
              <a:gd name="T77" fmla="*/ 208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8" h="1192">
                <a:moveTo>
                  <a:pt x="303" y="208"/>
                </a:moveTo>
                <a:lnTo>
                  <a:pt x="379" y="92"/>
                </a:lnTo>
                <a:lnTo>
                  <a:pt x="449" y="0"/>
                </a:lnTo>
                <a:lnTo>
                  <a:pt x="495" y="9"/>
                </a:lnTo>
                <a:lnTo>
                  <a:pt x="518" y="48"/>
                </a:lnTo>
                <a:lnTo>
                  <a:pt x="518" y="120"/>
                </a:lnTo>
                <a:lnTo>
                  <a:pt x="475" y="160"/>
                </a:lnTo>
                <a:lnTo>
                  <a:pt x="402" y="213"/>
                </a:lnTo>
                <a:lnTo>
                  <a:pt x="345" y="279"/>
                </a:lnTo>
                <a:lnTo>
                  <a:pt x="280" y="368"/>
                </a:lnTo>
                <a:lnTo>
                  <a:pt x="254" y="434"/>
                </a:lnTo>
                <a:lnTo>
                  <a:pt x="223" y="514"/>
                </a:lnTo>
                <a:lnTo>
                  <a:pt x="207" y="620"/>
                </a:lnTo>
                <a:lnTo>
                  <a:pt x="207" y="718"/>
                </a:lnTo>
                <a:lnTo>
                  <a:pt x="223" y="837"/>
                </a:lnTo>
                <a:lnTo>
                  <a:pt x="265" y="953"/>
                </a:lnTo>
                <a:lnTo>
                  <a:pt x="299" y="1019"/>
                </a:lnTo>
                <a:lnTo>
                  <a:pt x="322" y="1063"/>
                </a:lnTo>
                <a:lnTo>
                  <a:pt x="322" y="1100"/>
                </a:lnTo>
                <a:lnTo>
                  <a:pt x="299" y="1113"/>
                </a:lnTo>
                <a:lnTo>
                  <a:pt x="246" y="1113"/>
                </a:lnTo>
                <a:lnTo>
                  <a:pt x="161" y="1130"/>
                </a:lnTo>
                <a:lnTo>
                  <a:pt x="96" y="1157"/>
                </a:lnTo>
                <a:lnTo>
                  <a:pt x="57" y="1192"/>
                </a:lnTo>
                <a:lnTo>
                  <a:pt x="23" y="1179"/>
                </a:lnTo>
                <a:lnTo>
                  <a:pt x="0" y="1130"/>
                </a:lnTo>
                <a:lnTo>
                  <a:pt x="4" y="1090"/>
                </a:lnTo>
                <a:lnTo>
                  <a:pt x="69" y="1059"/>
                </a:lnTo>
                <a:lnTo>
                  <a:pt x="172" y="1050"/>
                </a:lnTo>
                <a:lnTo>
                  <a:pt x="268" y="1050"/>
                </a:lnTo>
                <a:lnTo>
                  <a:pt x="230" y="997"/>
                </a:lnTo>
                <a:lnTo>
                  <a:pt x="211" y="931"/>
                </a:lnTo>
                <a:lnTo>
                  <a:pt x="184" y="837"/>
                </a:lnTo>
                <a:lnTo>
                  <a:pt x="153" y="740"/>
                </a:lnTo>
                <a:lnTo>
                  <a:pt x="153" y="625"/>
                </a:lnTo>
                <a:lnTo>
                  <a:pt x="161" y="514"/>
                </a:lnTo>
                <a:lnTo>
                  <a:pt x="195" y="412"/>
                </a:lnTo>
                <a:lnTo>
                  <a:pt x="257" y="279"/>
                </a:lnTo>
                <a:lnTo>
                  <a:pt x="303" y="208"/>
                </a:lnTo>
                <a:close/>
              </a:path>
            </a:pathLst>
          </a:custGeom>
          <a:solidFill>
            <a:schemeClr val="accent2"/>
          </a:solidFill>
          <a:ln w="28575" cmpd="sng">
            <a:solidFill>
              <a:schemeClr val="accent2"/>
            </a:solidFill>
            <a:round/>
            <a:headEnd/>
            <a:tailEnd/>
          </a:ln>
        </p:spPr>
        <p:txBody>
          <a:bodyPr/>
          <a:lstStyle/>
          <a:p>
            <a:endParaRPr lang="en-US"/>
          </a:p>
        </p:txBody>
      </p:sp>
      <p:grpSp>
        <p:nvGrpSpPr>
          <p:cNvPr id="1961993" name="Group 9"/>
          <p:cNvGrpSpPr>
            <a:grpSpLocks/>
          </p:cNvGrpSpPr>
          <p:nvPr/>
        </p:nvGrpSpPr>
        <p:grpSpPr bwMode="auto">
          <a:xfrm rot="1800000">
            <a:off x="3597275" y="3556000"/>
            <a:ext cx="563563" cy="215900"/>
            <a:chOff x="432" y="1872"/>
            <a:chExt cx="1005" cy="384"/>
          </a:xfrm>
        </p:grpSpPr>
        <p:grpSp>
          <p:nvGrpSpPr>
            <p:cNvPr id="1961994" name="Group 10"/>
            <p:cNvGrpSpPr>
              <a:grpSpLocks/>
            </p:cNvGrpSpPr>
            <p:nvPr/>
          </p:nvGrpSpPr>
          <p:grpSpPr bwMode="auto">
            <a:xfrm rot="-5400000">
              <a:off x="552" y="1752"/>
              <a:ext cx="384" cy="624"/>
              <a:chOff x="2063" y="1871"/>
              <a:chExt cx="384" cy="624"/>
            </a:xfrm>
          </p:grpSpPr>
          <p:sp>
            <p:nvSpPr>
              <p:cNvPr id="1961995" name="Rectangle 11"/>
              <p:cNvSpPr>
                <a:spLocks noChangeArrowheads="1"/>
              </p:cNvSpPr>
              <p:nvPr/>
            </p:nvSpPr>
            <p:spPr bwMode="auto">
              <a:xfrm rot="5400000">
                <a:off x="2087" y="2135"/>
                <a:ext cx="624" cy="96"/>
              </a:xfrm>
              <a:prstGeom prst="rect">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1996" name="AutoShape 12"/>
              <p:cNvSpPr>
                <a:spLocks noChangeArrowheads="1"/>
              </p:cNvSpPr>
              <p:nvPr/>
            </p:nvSpPr>
            <p:spPr bwMode="auto">
              <a:xfrm rot="5400000">
                <a:off x="2111" y="1823"/>
                <a:ext cx="192" cy="288"/>
              </a:xfrm>
              <a:prstGeom prst="parallelogram">
                <a:avLst>
                  <a:gd name="adj" fmla="val 25000"/>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1997" name="Freeform 13"/>
              <p:cNvSpPr>
                <a:spLocks/>
              </p:cNvSpPr>
              <p:nvPr/>
            </p:nvSpPr>
            <p:spPr bwMode="auto">
              <a:xfrm rot="5400000">
                <a:off x="2225" y="2081"/>
                <a:ext cx="156" cy="96"/>
              </a:xfrm>
              <a:custGeom>
                <a:avLst/>
                <a:gdLst>
                  <a:gd name="T0" fmla="*/ 0 w 144"/>
                  <a:gd name="T1" fmla="*/ 96 h 96"/>
                  <a:gd name="T2" fmla="*/ 96 w 144"/>
                  <a:gd name="T3" fmla="*/ 96 h 96"/>
                  <a:gd name="T4" fmla="*/ 144 w 144"/>
                  <a:gd name="T5" fmla="*/ 0 h 96"/>
                </a:gdLst>
                <a:ahLst/>
                <a:cxnLst>
                  <a:cxn ang="0">
                    <a:pos x="T0" y="T1"/>
                  </a:cxn>
                  <a:cxn ang="0">
                    <a:pos x="T2" y="T3"/>
                  </a:cxn>
                  <a:cxn ang="0">
                    <a:pos x="T4" y="T5"/>
                  </a:cxn>
                </a:cxnLst>
                <a:rect l="0" t="0" r="r" b="b"/>
                <a:pathLst>
                  <a:path w="144" h="96">
                    <a:moveTo>
                      <a:pt x="0" y="96"/>
                    </a:moveTo>
                    <a:lnTo>
                      <a:pt x="96" y="96"/>
                    </a:lnTo>
                    <a:lnTo>
                      <a:pt x="144" y="0"/>
                    </a:lnTo>
                  </a:path>
                </a:pathLst>
              </a:custGeom>
              <a:solidFill>
                <a:schemeClr val="accent1"/>
              </a:solidFill>
              <a:ln w="12700" cmpd="sng">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1998" name="Line 14"/>
              <p:cNvSpPr>
                <a:spLocks noChangeShapeType="1"/>
              </p:cNvSpPr>
              <p:nvPr/>
            </p:nvSpPr>
            <p:spPr bwMode="auto">
              <a:xfrm rot="5400000">
                <a:off x="2306" y="2072"/>
                <a:ext cx="24" cy="6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61999" name="Group 15"/>
            <p:cNvGrpSpPr>
              <a:grpSpLocks/>
            </p:cNvGrpSpPr>
            <p:nvPr/>
          </p:nvGrpSpPr>
          <p:grpSpPr bwMode="auto">
            <a:xfrm>
              <a:off x="1188" y="1881"/>
              <a:ext cx="249" cy="72"/>
              <a:chOff x="1428" y="495"/>
              <a:chExt cx="249" cy="72"/>
            </a:xfrm>
          </p:grpSpPr>
          <p:sp>
            <p:nvSpPr>
              <p:cNvPr id="1962000" name="AutoShape 16"/>
              <p:cNvSpPr>
                <a:spLocks noChangeArrowheads="1"/>
              </p:cNvSpPr>
              <p:nvPr/>
            </p:nvSpPr>
            <p:spPr bwMode="auto">
              <a:xfrm rot="-5400000">
                <a:off x="1569" y="459"/>
                <a:ext cx="72" cy="144"/>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2001" name="Line 17"/>
              <p:cNvSpPr>
                <a:spLocks noChangeShapeType="1"/>
              </p:cNvSpPr>
              <p:nvPr/>
            </p:nvSpPr>
            <p:spPr bwMode="auto">
              <a:xfrm>
                <a:off x="1497" y="495"/>
                <a:ext cx="0" cy="72"/>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2002" name="Line 18"/>
              <p:cNvSpPr>
                <a:spLocks noChangeShapeType="1"/>
              </p:cNvSpPr>
              <p:nvPr/>
            </p:nvSpPr>
            <p:spPr bwMode="auto">
              <a:xfrm>
                <a:off x="1462" y="511"/>
                <a:ext cx="0" cy="39"/>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2003" name="Line 19"/>
              <p:cNvSpPr>
                <a:spLocks noChangeShapeType="1"/>
              </p:cNvSpPr>
              <p:nvPr/>
            </p:nvSpPr>
            <p:spPr bwMode="auto">
              <a:xfrm flipH="1">
                <a:off x="1428" y="522"/>
                <a:ext cx="0" cy="18"/>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962004" name="Freeform 20"/>
          <p:cNvSpPr>
            <a:spLocks/>
          </p:cNvSpPr>
          <p:nvPr/>
        </p:nvSpPr>
        <p:spPr bwMode="auto">
          <a:xfrm>
            <a:off x="2346325" y="4203700"/>
            <a:ext cx="6627813" cy="1985963"/>
          </a:xfrm>
          <a:custGeom>
            <a:avLst/>
            <a:gdLst>
              <a:gd name="T0" fmla="*/ 0 w 4175"/>
              <a:gd name="T1" fmla="*/ 0 h 1251"/>
              <a:gd name="T2" fmla="*/ 36 w 4175"/>
              <a:gd name="T3" fmla="*/ 24 h 1251"/>
              <a:gd name="T4" fmla="*/ 48 w 4175"/>
              <a:gd name="T5" fmla="*/ 60 h 1251"/>
              <a:gd name="T6" fmla="*/ 84 w 4175"/>
              <a:gd name="T7" fmla="*/ 72 h 1251"/>
              <a:gd name="T8" fmla="*/ 204 w 4175"/>
              <a:gd name="T9" fmla="*/ 84 h 1251"/>
              <a:gd name="T10" fmla="*/ 480 w 4175"/>
              <a:gd name="T11" fmla="*/ 120 h 1251"/>
              <a:gd name="T12" fmla="*/ 828 w 4175"/>
              <a:gd name="T13" fmla="*/ 156 h 1251"/>
              <a:gd name="T14" fmla="*/ 864 w 4175"/>
              <a:gd name="T15" fmla="*/ 180 h 1251"/>
              <a:gd name="T16" fmla="*/ 924 w 4175"/>
              <a:gd name="T17" fmla="*/ 252 h 1251"/>
              <a:gd name="T18" fmla="*/ 996 w 4175"/>
              <a:gd name="T19" fmla="*/ 276 h 1251"/>
              <a:gd name="T20" fmla="*/ 1032 w 4175"/>
              <a:gd name="T21" fmla="*/ 300 h 1251"/>
              <a:gd name="T22" fmla="*/ 1212 w 4175"/>
              <a:gd name="T23" fmla="*/ 384 h 1251"/>
              <a:gd name="T24" fmla="*/ 1320 w 4175"/>
              <a:gd name="T25" fmla="*/ 528 h 1251"/>
              <a:gd name="T26" fmla="*/ 1440 w 4175"/>
              <a:gd name="T27" fmla="*/ 660 h 1251"/>
              <a:gd name="T28" fmla="*/ 1536 w 4175"/>
              <a:gd name="T29" fmla="*/ 732 h 1251"/>
              <a:gd name="T30" fmla="*/ 1632 w 4175"/>
              <a:gd name="T31" fmla="*/ 852 h 1251"/>
              <a:gd name="T32" fmla="*/ 1656 w 4175"/>
              <a:gd name="T33" fmla="*/ 888 h 1251"/>
              <a:gd name="T34" fmla="*/ 1668 w 4175"/>
              <a:gd name="T35" fmla="*/ 924 h 1251"/>
              <a:gd name="T36" fmla="*/ 1884 w 4175"/>
              <a:gd name="T37" fmla="*/ 1008 h 1251"/>
              <a:gd name="T38" fmla="*/ 2052 w 4175"/>
              <a:gd name="T39" fmla="*/ 1068 h 1251"/>
              <a:gd name="T40" fmla="*/ 2363 w 4175"/>
              <a:gd name="T41" fmla="*/ 1164 h 1251"/>
              <a:gd name="T42" fmla="*/ 2627 w 4175"/>
              <a:gd name="T43" fmla="*/ 1212 h 1251"/>
              <a:gd name="T44" fmla="*/ 2903 w 4175"/>
              <a:gd name="T45" fmla="*/ 1224 h 1251"/>
              <a:gd name="T46" fmla="*/ 3239 w 4175"/>
              <a:gd name="T47" fmla="*/ 1224 h 1251"/>
              <a:gd name="T48" fmla="*/ 3311 w 4175"/>
              <a:gd name="T49" fmla="*/ 1200 h 1251"/>
              <a:gd name="T50" fmla="*/ 3347 w 4175"/>
              <a:gd name="T51" fmla="*/ 1188 h 1251"/>
              <a:gd name="T52" fmla="*/ 3575 w 4175"/>
              <a:gd name="T53" fmla="*/ 1236 h 1251"/>
              <a:gd name="T54" fmla="*/ 3815 w 4175"/>
              <a:gd name="T55" fmla="*/ 1224 h 1251"/>
              <a:gd name="T56" fmla="*/ 3887 w 4175"/>
              <a:gd name="T57" fmla="*/ 1176 h 1251"/>
              <a:gd name="T58" fmla="*/ 4139 w 4175"/>
              <a:gd name="T59" fmla="*/ 1212 h 1251"/>
              <a:gd name="T60" fmla="*/ 4175 w 4175"/>
              <a:gd name="T61" fmla="*/ 1224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75" h="1251">
                <a:moveTo>
                  <a:pt x="0" y="0"/>
                </a:moveTo>
                <a:cubicBezTo>
                  <a:pt x="12" y="8"/>
                  <a:pt x="27" y="13"/>
                  <a:pt x="36" y="24"/>
                </a:cubicBezTo>
                <a:cubicBezTo>
                  <a:pt x="44" y="34"/>
                  <a:pt x="39" y="51"/>
                  <a:pt x="48" y="60"/>
                </a:cubicBezTo>
                <a:cubicBezTo>
                  <a:pt x="57" y="69"/>
                  <a:pt x="71" y="70"/>
                  <a:pt x="84" y="72"/>
                </a:cubicBezTo>
                <a:cubicBezTo>
                  <a:pt x="124" y="78"/>
                  <a:pt x="164" y="80"/>
                  <a:pt x="204" y="84"/>
                </a:cubicBezTo>
                <a:cubicBezTo>
                  <a:pt x="333" y="170"/>
                  <a:pt x="247" y="134"/>
                  <a:pt x="480" y="120"/>
                </a:cubicBezTo>
                <a:cubicBezTo>
                  <a:pt x="605" y="133"/>
                  <a:pt x="697" y="148"/>
                  <a:pt x="828" y="156"/>
                </a:cubicBezTo>
                <a:cubicBezTo>
                  <a:pt x="840" y="164"/>
                  <a:pt x="854" y="170"/>
                  <a:pt x="864" y="180"/>
                </a:cubicBezTo>
                <a:cubicBezTo>
                  <a:pt x="896" y="212"/>
                  <a:pt x="880" y="227"/>
                  <a:pt x="924" y="252"/>
                </a:cubicBezTo>
                <a:cubicBezTo>
                  <a:pt x="946" y="264"/>
                  <a:pt x="975" y="262"/>
                  <a:pt x="996" y="276"/>
                </a:cubicBezTo>
                <a:cubicBezTo>
                  <a:pt x="1008" y="284"/>
                  <a:pt x="1020" y="292"/>
                  <a:pt x="1032" y="300"/>
                </a:cubicBezTo>
                <a:cubicBezTo>
                  <a:pt x="1072" y="360"/>
                  <a:pt x="1143" y="372"/>
                  <a:pt x="1212" y="384"/>
                </a:cubicBezTo>
                <a:cubicBezTo>
                  <a:pt x="1248" y="438"/>
                  <a:pt x="1275" y="483"/>
                  <a:pt x="1320" y="528"/>
                </a:cubicBezTo>
                <a:cubicBezTo>
                  <a:pt x="1341" y="590"/>
                  <a:pt x="1376" y="639"/>
                  <a:pt x="1440" y="660"/>
                </a:cubicBezTo>
                <a:cubicBezTo>
                  <a:pt x="1472" y="708"/>
                  <a:pt x="1489" y="701"/>
                  <a:pt x="1536" y="732"/>
                </a:cubicBezTo>
                <a:cubicBezTo>
                  <a:pt x="1555" y="790"/>
                  <a:pt x="1574" y="833"/>
                  <a:pt x="1632" y="852"/>
                </a:cubicBezTo>
                <a:cubicBezTo>
                  <a:pt x="1640" y="864"/>
                  <a:pt x="1650" y="875"/>
                  <a:pt x="1656" y="888"/>
                </a:cubicBezTo>
                <a:cubicBezTo>
                  <a:pt x="1662" y="899"/>
                  <a:pt x="1659" y="915"/>
                  <a:pt x="1668" y="924"/>
                </a:cubicBezTo>
                <a:cubicBezTo>
                  <a:pt x="1732" y="988"/>
                  <a:pt x="1804" y="981"/>
                  <a:pt x="1884" y="1008"/>
                </a:cubicBezTo>
                <a:cubicBezTo>
                  <a:pt x="1928" y="1073"/>
                  <a:pt x="1968" y="1059"/>
                  <a:pt x="2052" y="1068"/>
                </a:cubicBezTo>
                <a:cubicBezTo>
                  <a:pt x="2178" y="1194"/>
                  <a:pt x="2102" y="1149"/>
                  <a:pt x="2363" y="1164"/>
                </a:cubicBezTo>
                <a:cubicBezTo>
                  <a:pt x="2460" y="1196"/>
                  <a:pt x="2517" y="1203"/>
                  <a:pt x="2627" y="1212"/>
                </a:cubicBezTo>
                <a:cubicBezTo>
                  <a:pt x="2781" y="1251"/>
                  <a:pt x="2690" y="1238"/>
                  <a:pt x="2903" y="1224"/>
                </a:cubicBezTo>
                <a:cubicBezTo>
                  <a:pt x="3035" y="1231"/>
                  <a:pt x="3116" y="1247"/>
                  <a:pt x="3239" y="1224"/>
                </a:cubicBezTo>
                <a:cubicBezTo>
                  <a:pt x="3264" y="1219"/>
                  <a:pt x="3287" y="1208"/>
                  <a:pt x="3311" y="1200"/>
                </a:cubicBezTo>
                <a:cubicBezTo>
                  <a:pt x="3323" y="1196"/>
                  <a:pt x="3347" y="1188"/>
                  <a:pt x="3347" y="1188"/>
                </a:cubicBezTo>
                <a:cubicBezTo>
                  <a:pt x="3429" y="1197"/>
                  <a:pt x="3497" y="1216"/>
                  <a:pt x="3575" y="1236"/>
                </a:cubicBezTo>
                <a:cubicBezTo>
                  <a:pt x="3655" y="1232"/>
                  <a:pt x="3736" y="1239"/>
                  <a:pt x="3815" y="1224"/>
                </a:cubicBezTo>
                <a:cubicBezTo>
                  <a:pt x="3843" y="1219"/>
                  <a:pt x="3887" y="1176"/>
                  <a:pt x="3887" y="1176"/>
                </a:cubicBezTo>
                <a:cubicBezTo>
                  <a:pt x="3975" y="1187"/>
                  <a:pt x="4050" y="1203"/>
                  <a:pt x="4139" y="1212"/>
                </a:cubicBezTo>
                <a:cubicBezTo>
                  <a:pt x="4151" y="1216"/>
                  <a:pt x="4175" y="1224"/>
                  <a:pt x="4175" y="1224"/>
                </a:cubicBezTo>
              </a:path>
            </a:pathLst>
          </a:custGeom>
          <a:noFill/>
          <a:ln w="38100" cap="flat" cmpd="sng">
            <a:solidFill>
              <a:srgbClr val="FF99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2005" name="Line 21"/>
          <p:cNvSpPr>
            <a:spLocks noChangeShapeType="1"/>
          </p:cNvSpPr>
          <p:nvPr/>
        </p:nvSpPr>
        <p:spPr bwMode="auto">
          <a:xfrm>
            <a:off x="3756025" y="4508500"/>
            <a:ext cx="51435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2008" name="AutoShape 24"/>
          <p:cNvSpPr>
            <a:spLocks noChangeArrowheads="1"/>
          </p:cNvSpPr>
          <p:nvPr/>
        </p:nvSpPr>
        <p:spPr bwMode="auto">
          <a:xfrm>
            <a:off x="0" y="0"/>
            <a:ext cx="9144000" cy="2771775"/>
          </a:xfrm>
          <a:prstGeom prst="roundRect">
            <a:avLst>
              <a:gd name="adj" fmla="val 16667"/>
            </a:avLst>
          </a:prstGeom>
          <a:solidFill>
            <a:srgbClr val="EFDCCD"/>
          </a:solidFill>
          <a:ln w="38100">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2009" name="Rectangle 25"/>
          <p:cNvSpPr>
            <a:spLocks noGrp="1" noChangeArrowheads="1"/>
          </p:cNvSpPr>
          <p:nvPr>
            <p:ph type="title"/>
          </p:nvPr>
        </p:nvSpPr>
        <p:spPr>
          <a:xfrm>
            <a:off x="660400" y="0"/>
            <a:ext cx="8050213" cy="838200"/>
          </a:xfrm>
          <a:noFill/>
          <a:ln/>
        </p:spPr>
        <p:txBody>
          <a:bodyPr/>
          <a:lstStyle/>
          <a:p>
            <a:pPr>
              <a:lnSpc>
                <a:spcPct val="90000"/>
              </a:lnSpc>
            </a:pPr>
            <a:r>
              <a:rPr lang="en-US" altLang="en-US" sz="2800" b="1" i="1" dirty="0">
                <a:latin typeface="Arial" charset="0"/>
                <a:ea typeface="Arial" charset="0"/>
                <a:cs typeface="Arial" charset="0"/>
              </a:rPr>
              <a:t>Question 22.3b</a:t>
            </a:r>
            <a:r>
              <a:rPr lang="en-US" altLang="en-US" sz="2800" b="1" i="1" dirty="0">
                <a:solidFill>
                  <a:srgbClr val="000000"/>
                </a:solidFill>
                <a:effectLst/>
                <a:latin typeface="Arial" charset="0"/>
                <a:ea typeface="Arial" charset="0"/>
                <a:cs typeface="Arial" charset="0"/>
              </a:rPr>
              <a:t>	  </a:t>
            </a:r>
            <a:r>
              <a:rPr lang="en-US" altLang="en-US" sz="2800" b="1" dirty="0">
                <a:solidFill>
                  <a:schemeClr val="accent2"/>
                </a:solidFill>
                <a:latin typeface="Arial" charset="0"/>
                <a:ea typeface="Arial" charset="0"/>
                <a:cs typeface="Arial" charset="0"/>
              </a:rPr>
              <a:t>Gone </a:t>
            </a:r>
            <a:r>
              <a:rPr lang="en-US" altLang="en-US" sz="2800" b="1" dirty="0" err="1">
                <a:solidFill>
                  <a:schemeClr val="accent2"/>
                </a:solidFill>
                <a:latin typeface="Arial" charset="0"/>
                <a:ea typeface="Arial" charset="0"/>
                <a:cs typeface="Arial" charset="0"/>
              </a:rPr>
              <a:t>Fishin</a:t>
            </a:r>
            <a:r>
              <a:rPr lang="en-US" altLang="en-US" sz="2800" b="1" dirty="0">
                <a:solidFill>
                  <a:schemeClr val="accent2"/>
                </a:solidFill>
                <a:latin typeface="Arial" charset="0"/>
                <a:ea typeface="Arial" charset="0"/>
                <a:cs typeface="Arial" charset="0"/>
              </a:rPr>
              <a:t>’ II</a:t>
            </a:r>
          </a:p>
        </p:txBody>
      </p:sp>
      <p:grpSp>
        <p:nvGrpSpPr>
          <p:cNvPr id="1962012" name="Group 28"/>
          <p:cNvGrpSpPr>
            <a:grpSpLocks/>
          </p:cNvGrpSpPr>
          <p:nvPr/>
        </p:nvGrpSpPr>
        <p:grpSpPr bwMode="auto">
          <a:xfrm>
            <a:off x="7620000" y="5231574"/>
            <a:ext cx="534522" cy="483426"/>
            <a:chOff x="3651" y="1913"/>
            <a:chExt cx="341" cy="336"/>
          </a:xfrm>
        </p:grpSpPr>
        <p:sp>
          <p:nvSpPr>
            <p:cNvPr id="1962013" name="Freeform 29"/>
            <p:cNvSpPr>
              <a:spLocks/>
            </p:cNvSpPr>
            <p:nvPr/>
          </p:nvSpPr>
          <p:spPr bwMode="auto">
            <a:xfrm>
              <a:off x="3651" y="2144"/>
              <a:ext cx="142" cy="100"/>
            </a:xfrm>
            <a:custGeom>
              <a:avLst/>
              <a:gdLst>
                <a:gd name="T0" fmla="*/ 352 w 427"/>
                <a:gd name="T1" fmla="*/ 0 h 301"/>
                <a:gd name="T2" fmla="*/ 376 w 427"/>
                <a:gd name="T3" fmla="*/ 30 h 301"/>
                <a:gd name="T4" fmla="*/ 397 w 427"/>
                <a:gd name="T5" fmla="*/ 71 h 301"/>
                <a:gd name="T6" fmla="*/ 415 w 427"/>
                <a:gd name="T7" fmla="*/ 117 h 301"/>
                <a:gd name="T8" fmla="*/ 424 w 427"/>
                <a:gd name="T9" fmla="*/ 164 h 301"/>
                <a:gd name="T10" fmla="*/ 427 w 427"/>
                <a:gd name="T11" fmla="*/ 210 h 301"/>
                <a:gd name="T12" fmla="*/ 420 w 427"/>
                <a:gd name="T13" fmla="*/ 249 h 301"/>
                <a:gd name="T14" fmla="*/ 401 w 427"/>
                <a:gd name="T15" fmla="*/ 280 h 301"/>
                <a:gd name="T16" fmla="*/ 371 w 427"/>
                <a:gd name="T17" fmla="*/ 297 h 301"/>
                <a:gd name="T18" fmla="*/ 352 w 427"/>
                <a:gd name="T19" fmla="*/ 300 h 301"/>
                <a:gd name="T20" fmla="*/ 331 w 427"/>
                <a:gd name="T21" fmla="*/ 301 h 301"/>
                <a:gd name="T22" fmla="*/ 307 w 427"/>
                <a:gd name="T23" fmla="*/ 301 h 301"/>
                <a:gd name="T24" fmla="*/ 283 w 427"/>
                <a:gd name="T25" fmla="*/ 299 h 301"/>
                <a:gd name="T26" fmla="*/ 258 w 427"/>
                <a:gd name="T27" fmla="*/ 295 h 301"/>
                <a:gd name="T28" fmla="*/ 233 w 427"/>
                <a:gd name="T29" fmla="*/ 289 h 301"/>
                <a:gd name="T30" fmla="*/ 206 w 427"/>
                <a:gd name="T31" fmla="*/ 283 h 301"/>
                <a:gd name="T32" fmla="*/ 181 w 427"/>
                <a:gd name="T33" fmla="*/ 275 h 301"/>
                <a:gd name="T34" fmla="*/ 155 w 427"/>
                <a:gd name="T35" fmla="*/ 267 h 301"/>
                <a:gd name="T36" fmla="*/ 132 w 427"/>
                <a:gd name="T37" fmla="*/ 259 h 301"/>
                <a:gd name="T38" fmla="*/ 110 w 427"/>
                <a:gd name="T39" fmla="*/ 249 h 301"/>
                <a:gd name="T40" fmla="*/ 89 w 427"/>
                <a:gd name="T41" fmla="*/ 240 h 301"/>
                <a:gd name="T42" fmla="*/ 72 w 427"/>
                <a:gd name="T43" fmla="*/ 232 h 301"/>
                <a:gd name="T44" fmla="*/ 56 w 427"/>
                <a:gd name="T45" fmla="*/ 224 h 301"/>
                <a:gd name="T46" fmla="*/ 44 w 427"/>
                <a:gd name="T47" fmla="*/ 216 h 301"/>
                <a:gd name="T48" fmla="*/ 35 w 427"/>
                <a:gd name="T49" fmla="*/ 210 h 301"/>
                <a:gd name="T50" fmla="*/ 21 w 427"/>
                <a:gd name="T51" fmla="*/ 196 h 301"/>
                <a:gd name="T52" fmla="*/ 12 w 427"/>
                <a:gd name="T53" fmla="*/ 182 h 301"/>
                <a:gd name="T54" fmla="*/ 5 w 427"/>
                <a:gd name="T55" fmla="*/ 166 h 301"/>
                <a:gd name="T56" fmla="*/ 1 w 427"/>
                <a:gd name="T57" fmla="*/ 151 h 301"/>
                <a:gd name="T58" fmla="*/ 0 w 427"/>
                <a:gd name="T59" fmla="*/ 137 h 301"/>
                <a:gd name="T60" fmla="*/ 1 w 427"/>
                <a:gd name="T61" fmla="*/ 125 h 301"/>
                <a:gd name="T62" fmla="*/ 5 w 427"/>
                <a:gd name="T63" fmla="*/ 115 h 301"/>
                <a:gd name="T64" fmla="*/ 12 w 427"/>
                <a:gd name="T65" fmla="*/ 110 h 301"/>
                <a:gd name="T66" fmla="*/ 17 w 427"/>
                <a:gd name="T67" fmla="*/ 107 h 301"/>
                <a:gd name="T68" fmla="*/ 27 w 427"/>
                <a:gd name="T69" fmla="*/ 103 h 301"/>
                <a:gd name="T70" fmla="*/ 40 w 427"/>
                <a:gd name="T71" fmla="*/ 98 h 301"/>
                <a:gd name="T72" fmla="*/ 54 w 427"/>
                <a:gd name="T73" fmla="*/ 91 h 301"/>
                <a:gd name="T74" fmla="*/ 73 w 427"/>
                <a:gd name="T75" fmla="*/ 83 h 301"/>
                <a:gd name="T76" fmla="*/ 93 w 427"/>
                <a:gd name="T77" fmla="*/ 75 h 301"/>
                <a:gd name="T78" fmla="*/ 116 w 427"/>
                <a:gd name="T79" fmla="*/ 66 h 301"/>
                <a:gd name="T80" fmla="*/ 139 w 427"/>
                <a:gd name="T81" fmla="*/ 57 h 301"/>
                <a:gd name="T82" fmla="*/ 165 w 427"/>
                <a:gd name="T83" fmla="*/ 48 h 301"/>
                <a:gd name="T84" fmla="*/ 191 w 427"/>
                <a:gd name="T85" fmla="*/ 40 h 301"/>
                <a:gd name="T86" fmla="*/ 218 w 427"/>
                <a:gd name="T87" fmla="*/ 30 h 301"/>
                <a:gd name="T88" fmla="*/ 246 w 427"/>
                <a:gd name="T89" fmla="*/ 22 h 301"/>
                <a:gd name="T90" fmla="*/ 274 w 427"/>
                <a:gd name="T91" fmla="*/ 14 h 301"/>
                <a:gd name="T92" fmla="*/ 300 w 427"/>
                <a:gd name="T93" fmla="*/ 8 h 301"/>
                <a:gd name="T94" fmla="*/ 327 w 427"/>
                <a:gd name="T95" fmla="*/ 4 h 301"/>
                <a:gd name="T96" fmla="*/ 352 w 427"/>
                <a:gd name="T9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7" h="301">
                  <a:moveTo>
                    <a:pt x="352" y="0"/>
                  </a:moveTo>
                  <a:lnTo>
                    <a:pt x="376" y="30"/>
                  </a:lnTo>
                  <a:lnTo>
                    <a:pt x="397" y="71"/>
                  </a:lnTo>
                  <a:lnTo>
                    <a:pt x="415" y="117"/>
                  </a:lnTo>
                  <a:lnTo>
                    <a:pt x="424" y="164"/>
                  </a:lnTo>
                  <a:lnTo>
                    <a:pt x="427" y="210"/>
                  </a:lnTo>
                  <a:lnTo>
                    <a:pt x="420" y="249"/>
                  </a:lnTo>
                  <a:lnTo>
                    <a:pt x="401" y="280"/>
                  </a:lnTo>
                  <a:lnTo>
                    <a:pt x="371" y="297"/>
                  </a:lnTo>
                  <a:lnTo>
                    <a:pt x="352" y="300"/>
                  </a:lnTo>
                  <a:lnTo>
                    <a:pt x="331" y="301"/>
                  </a:lnTo>
                  <a:lnTo>
                    <a:pt x="307" y="301"/>
                  </a:lnTo>
                  <a:lnTo>
                    <a:pt x="283" y="299"/>
                  </a:lnTo>
                  <a:lnTo>
                    <a:pt x="258" y="295"/>
                  </a:lnTo>
                  <a:lnTo>
                    <a:pt x="233" y="289"/>
                  </a:lnTo>
                  <a:lnTo>
                    <a:pt x="206" y="283"/>
                  </a:lnTo>
                  <a:lnTo>
                    <a:pt x="181" y="275"/>
                  </a:lnTo>
                  <a:lnTo>
                    <a:pt x="155" y="267"/>
                  </a:lnTo>
                  <a:lnTo>
                    <a:pt x="132" y="259"/>
                  </a:lnTo>
                  <a:lnTo>
                    <a:pt x="110" y="249"/>
                  </a:lnTo>
                  <a:lnTo>
                    <a:pt x="89" y="240"/>
                  </a:lnTo>
                  <a:lnTo>
                    <a:pt x="72" y="232"/>
                  </a:lnTo>
                  <a:lnTo>
                    <a:pt x="56" y="224"/>
                  </a:lnTo>
                  <a:lnTo>
                    <a:pt x="44" y="216"/>
                  </a:lnTo>
                  <a:lnTo>
                    <a:pt x="35" y="210"/>
                  </a:lnTo>
                  <a:lnTo>
                    <a:pt x="21" y="196"/>
                  </a:lnTo>
                  <a:lnTo>
                    <a:pt x="12" y="182"/>
                  </a:lnTo>
                  <a:lnTo>
                    <a:pt x="5" y="166"/>
                  </a:lnTo>
                  <a:lnTo>
                    <a:pt x="1" y="151"/>
                  </a:lnTo>
                  <a:lnTo>
                    <a:pt x="0" y="137"/>
                  </a:lnTo>
                  <a:lnTo>
                    <a:pt x="1" y="125"/>
                  </a:lnTo>
                  <a:lnTo>
                    <a:pt x="5" y="115"/>
                  </a:lnTo>
                  <a:lnTo>
                    <a:pt x="12" y="110"/>
                  </a:lnTo>
                  <a:lnTo>
                    <a:pt x="17" y="107"/>
                  </a:lnTo>
                  <a:lnTo>
                    <a:pt x="27" y="103"/>
                  </a:lnTo>
                  <a:lnTo>
                    <a:pt x="40" y="98"/>
                  </a:lnTo>
                  <a:lnTo>
                    <a:pt x="54" y="91"/>
                  </a:lnTo>
                  <a:lnTo>
                    <a:pt x="73" y="83"/>
                  </a:lnTo>
                  <a:lnTo>
                    <a:pt x="93" y="75"/>
                  </a:lnTo>
                  <a:lnTo>
                    <a:pt x="116" y="66"/>
                  </a:lnTo>
                  <a:lnTo>
                    <a:pt x="139" y="57"/>
                  </a:lnTo>
                  <a:lnTo>
                    <a:pt x="165" y="48"/>
                  </a:lnTo>
                  <a:lnTo>
                    <a:pt x="191" y="40"/>
                  </a:lnTo>
                  <a:lnTo>
                    <a:pt x="218" y="30"/>
                  </a:lnTo>
                  <a:lnTo>
                    <a:pt x="246" y="22"/>
                  </a:lnTo>
                  <a:lnTo>
                    <a:pt x="274" y="14"/>
                  </a:lnTo>
                  <a:lnTo>
                    <a:pt x="300" y="8"/>
                  </a:lnTo>
                  <a:lnTo>
                    <a:pt x="327" y="4"/>
                  </a:lnTo>
                  <a:lnTo>
                    <a:pt x="352" y="0"/>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14" name="Freeform 30"/>
            <p:cNvSpPr>
              <a:spLocks/>
            </p:cNvSpPr>
            <p:nvPr/>
          </p:nvSpPr>
          <p:spPr bwMode="auto">
            <a:xfrm>
              <a:off x="3776" y="2006"/>
              <a:ext cx="216" cy="236"/>
            </a:xfrm>
            <a:custGeom>
              <a:avLst/>
              <a:gdLst>
                <a:gd name="T0" fmla="*/ 368 w 649"/>
                <a:gd name="T1" fmla="*/ 579 h 707"/>
                <a:gd name="T2" fmla="*/ 360 w 649"/>
                <a:gd name="T3" fmla="*/ 567 h 707"/>
                <a:gd name="T4" fmla="*/ 353 w 649"/>
                <a:gd name="T5" fmla="*/ 555 h 707"/>
                <a:gd name="T6" fmla="*/ 343 w 649"/>
                <a:gd name="T7" fmla="*/ 547 h 707"/>
                <a:gd name="T8" fmla="*/ 331 w 649"/>
                <a:gd name="T9" fmla="*/ 542 h 707"/>
                <a:gd name="T10" fmla="*/ 313 w 649"/>
                <a:gd name="T11" fmla="*/ 542 h 707"/>
                <a:gd name="T12" fmla="*/ 292 w 649"/>
                <a:gd name="T13" fmla="*/ 547 h 707"/>
                <a:gd name="T14" fmla="*/ 263 w 649"/>
                <a:gd name="T15" fmla="*/ 559 h 707"/>
                <a:gd name="T16" fmla="*/ 227 w 649"/>
                <a:gd name="T17" fmla="*/ 579 h 707"/>
                <a:gd name="T18" fmla="*/ 190 w 649"/>
                <a:gd name="T19" fmla="*/ 603 h 707"/>
                <a:gd name="T20" fmla="*/ 159 w 649"/>
                <a:gd name="T21" fmla="*/ 626 h 707"/>
                <a:gd name="T22" fmla="*/ 133 w 649"/>
                <a:gd name="T23" fmla="*/ 646 h 707"/>
                <a:gd name="T24" fmla="*/ 109 w 649"/>
                <a:gd name="T25" fmla="*/ 664 h 707"/>
                <a:gd name="T26" fmla="*/ 87 w 649"/>
                <a:gd name="T27" fmla="*/ 679 h 707"/>
                <a:gd name="T28" fmla="*/ 67 w 649"/>
                <a:gd name="T29" fmla="*/ 692 h 707"/>
                <a:gd name="T30" fmla="*/ 48 w 649"/>
                <a:gd name="T31" fmla="*/ 701 h 707"/>
                <a:gd name="T32" fmla="*/ 25 w 649"/>
                <a:gd name="T33" fmla="*/ 707 h 707"/>
                <a:gd name="T34" fmla="*/ 55 w 649"/>
                <a:gd name="T35" fmla="*/ 689 h 707"/>
                <a:gd name="T36" fmla="*/ 73 w 649"/>
                <a:gd name="T37" fmla="*/ 659 h 707"/>
                <a:gd name="T38" fmla="*/ 78 w 649"/>
                <a:gd name="T39" fmla="*/ 619 h 707"/>
                <a:gd name="T40" fmla="*/ 75 w 649"/>
                <a:gd name="T41" fmla="*/ 574 h 707"/>
                <a:gd name="T42" fmla="*/ 63 w 649"/>
                <a:gd name="T43" fmla="*/ 526 h 707"/>
                <a:gd name="T44" fmla="*/ 46 w 649"/>
                <a:gd name="T45" fmla="*/ 481 h 707"/>
                <a:gd name="T46" fmla="*/ 25 w 649"/>
                <a:gd name="T47" fmla="*/ 440 h 707"/>
                <a:gd name="T48" fmla="*/ 0 w 649"/>
                <a:gd name="T49" fmla="*/ 409 h 707"/>
                <a:gd name="T50" fmla="*/ 50 w 649"/>
                <a:gd name="T51" fmla="*/ 401 h 707"/>
                <a:gd name="T52" fmla="*/ 101 w 649"/>
                <a:gd name="T53" fmla="*/ 392 h 707"/>
                <a:gd name="T54" fmla="*/ 151 w 649"/>
                <a:gd name="T55" fmla="*/ 379 h 707"/>
                <a:gd name="T56" fmla="*/ 200 w 649"/>
                <a:gd name="T57" fmla="*/ 364 h 707"/>
                <a:gd name="T58" fmla="*/ 251 w 649"/>
                <a:gd name="T59" fmla="*/ 347 h 707"/>
                <a:gd name="T60" fmla="*/ 299 w 649"/>
                <a:gd name="T61" fmla="*/ 328 h 707"/>
                <a:gd name="T62" fmla="*/ 345 w 649"/>
                <a:gd name="T63" fmla="*/ 305 h 707"/>
                <a:gd name="T64" fmla="*/ 389 w 649"/>
                <a:gd name="T65" fmla="*/ 282 h 707"/>
                <a:gd name="T66" fmla="*/ 430 w 649"/>
                <a:gd name="T67" fmla="*/ 255 h 707"/>
                <a:gd name="T68" fmla="*/ 470 w 649"/>
                <a:gd name="T69" fmla="*/ 226 h 707"/>
                <a:gd name="T70" fmla="*/ 505 w 649"/>
                <a:gd name="T71" fmla="*/ 194 h 707"/>
                <a:gd name="T72" fmla="*/ 535 w 649"/>
                <a:gd name="T73" fmla="*/ 161 h 707"/>
                <a:gd name="T74" fmla="*/ 563 w 649"/>
                <a:gd name="T75" fmla="*/ 123 h 707"/>
                <a:gd name="T76" fmla="*/ 584 w 649"/>
                <a:gd name="T77" fmla="*/ 85 h 707"/>
                <a:gd name="T78" fmla="*/ 602 w 649"/>
                <a:gd name="T79" fmla="*/ 44 h 707"/>
                <a:gd name="T80" fmla="*/ 612 w 649"/>
                <a:gd name="T81" fmla="*/ 0 h 707"/>
                <a:gd name="T82" fmla="*/ 626 w 649"/>
                <a:gd name="T83" fmla="*/ 26 h 707"/>
                <a:gd name="T84" fmla="*/ 636 w 649"/>
                <a:gd name="T85" fmla="*/ 56 h 707"/>
                <a:gd name="T86" fmla="*/ 643 w 649"/>
                <a:gd name="T87" fmla="*/ 88 h 707"/>
                <a:gd name="T88" fmla="*/ 648 w 649"/>
                <a:gd name="T89" fmla="*/ 122 h 707"/>
                <a:gd name="T90" fmla="*/ 649 w 649"/>
                <a:gd name="T91" fmla="*/ 158 h 707"/>
                <a:gd name="T92" fmla="*/ 647 w 649"/>
                <a:gd name="T93" fmla="*/ 197 h 707"/>
                <a:gd name="T94" fmla="*/ 641 w 649"/>
                <a:gd name="T95" fmla="*/ 235 h 707"/>
                <a:gd name="T96" fmla="*/ 631 w 649"/>
                <a:gd name="T97" fmla="*/ 275 h 707"/>
                <a:gd name="T98" fmla="*/ 616 w 649"/>
                <a:gd name="T99" fmla="*/ 316 h 707"/>
                <a:gd name="T100" fmla="*/ 596 w 649"/>
                <a:gd name="T101" fmla="*/ 356 h 707"/>
                <a:gd name="T102" fmla="*/ 572 w 649"/>
                <a:gd name="T103" fmla="*/ 397 h 707"/>
                <a:gd name="T104" fmla="*/ 543 w 649"/>
                <a:gd name="T105" fmla="*/ 436 h 707"/>
                <a:gd name="T106" fmla="*/ 507 w 649"/>
                <a:gd name="T107" fmla="*/ 474 h 707"/>
                <a:gd name="T108" fmla="*/ 467 w 649"/>
                <a:gd name="T109" fmla="*/ 511 h 707"/>
                <a:gd name="T110" fmla="*/ 421 w 649"/>
                <a:gd name="T111" fmla="*/ 546 h 707"/>
                <a:gd name="T112" fmla="*/ 368 w 649"/>
                <a:gd name="T113" fmla="*/ 579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9" h="707">
                  <a:moveTo>
                    <a:pt x="368" y="579"/>
                  </a:moveTo>
                  <a:lnTo>
                    <a:pt x="360" y="567"/>
                  </a:lnTo>
                  <a:lnTo>
                    <a:pt x="353" y="555"/>
                  </a:lnTo>
                  <a:lnTo>
                    <a:pt x="343" y="547"/>
                  </a:lnTo>
                  <a:lnTo>
                    <a:pt x="331" y="542"/>
                  </a:lnTo>
                  <a:lnTo>
                    <a:pt x="313" y="542"/>
                  </a:lnTo>
                  <a:lnTo>
                    <a:pt x="292" y="547"/>
                  </a:lnTo>
                  <a:lnTo>
                    <a:pt x="263" y="559"/>
                  </a:lnTo>
                  <a:lnTo>
                    <a:pt x="227" y="579"/>
                  </a:lnTo>
                  <a:lnTo>
                    <a:pt x="190" y="603"/>
                  </a:lnTo>
                  <a:lnTo>
                    <a:pt x="159" y="626"/>
                  </a:lnTo>
                  <a:lnTo>
                    <a:pt x="133" y="646"/>
                  </a:lnTo>
                  <a:lnTo>
                    <a:pt x="109" y="664"/>
                  </a:lnTo>
                  <a:lnTo>
                    <a:pt x="87" y="679"/>
                  </a:lnTo>
                  <a:lnTo>
                    <a:pt x="67" y="692"/>
                  </a:lnTo>
                  <a:lnTo>
                    <a:pt x="48" y="701"/>
                  </a:lnTo>
                  <a:lnTo>
                    <a:pt x="25" y="707"/>
                  </a:lnTo>
                  <a:lnTo>
                    <a:pt x="55" y="689"/>
                  </a:lnTo>
                  <a:lnTo>
                    <a:pt x="73" y="659"/>
                  </a:lnTo>
                  <a:lnTo>
                    <a:pt x="78" y="619"/>
                  </a:lnTo>
                  <a:lnTo>
                    <a:pt x="75" y="574"/>
                  </a:lnTo>
                  <a:lnTo>
                    <a:pt x="63" y="526"/>
                  </a:lnTo>
                  <a:lnTo>
                    <a:pt x="46" y="481"/>
                  </a:lnTo>
                  <a:lnTo>
                    <a:pt x="25" y="440"/>
                  </a:lnTo>
                  <a:lnTo>
                    <a:pt x="0" y="409"/>
                  </a:lnTo>
                  <a:lnTo>
                    <a:pt x="50" y="401"/>
                  </a:lnTo>
                  <a:lnTo>
                    <a:pt x="101" y="392"/>
                  </a:lnTo>
                  <a:lnTo>
                    <a:pt x="151" y="379"/>
                  </a:lnTo>
                  <a:lnTo>
                    <a:pt x="200" y="364"/>
                  </a:lnTo>
                  <a:lnTo>
                    <a:pt x="251" y="347"/>
                  </a:lnTo>
                  <a:lnTo>
                    <a:pt x="299" y="328"/>
                  </a:lnTo>
                  <a:lnTo>
                    <a:pt x="345" y="305"/>
                  </a:lnTo>
                  <a:lnTo>
                    <a:pt x="389" y="282"/>
                  </a:lnTo>
                  <a:lnTo>
                    <a:pt x="430" y="255"/>
                  </a:lnTo>
                  <a:lnTo>
                    <a:pt x="470" y="226"/>
                  </a:lnTo>
                  <a:lnTo>
                    <a:pt x="505" y="194"/>
                  </a:lnTo>
                  <a:lnTo>
                    <a:pt x="535" y="161"/>
                  </a:lnTo>
                  <a:lnTo>
                    <a:pt x="563" y="123"/>
                  </a:lnTo>
                  <a:lnTo>
                    <a:pt x="584" y="85"/>
                  </a:lnTo>
                  <a:lnTo>
                    <a:pt x="602" y="44"/>
                  </a:lnTo>
                  <a:lnTo>
                    <a:pt x="612" y="0"/>
                  </a:lnTo>
                  <a:lnTo>
                    <a:pt x="626" y="26"/>
                  </a:lnTo>
                  <a:lnTo>
                    <a:pt x="636" y="56"/>
                  </a:lnTo>
                  <a:lnTo>
                    <a:pt x="643" y="88"/>
                  </a:lnTo>
                  <a:lnTo>
                    <a:pt x="648" y="122"/>
                  </a:lnTo>
                  <a:lnTo>
                    <a:pt x="649" y="158"/>
                  </a:lnTo>
                  <a:lnTo>
                    <a:pt x="647" y="197"/>
                  </a:lnTo>
                  <a:lnTo>
                    <a:pt x="641" y="235"/>
                  </a:lnTo>
                  <a:lnTo>
                    <a:pt x="631" y="275"/>
                  </a:lnTo>
                  <a:lnTo>
                    <a:pt x="616" y="316"/>
                  </a:lnTo>
                  <a:lnTo>
                    <a:pt x="596" y="356"/>
                  </a:lnTo>
                  <a:lnTo>
                    <a:pt x="572" y="397"/>
                  </a:lnTo>
                  <a:lnTo>
                    <a:pt x="543" y="436"/>
                  </a:lnTo>
                  <a:lnTo>
                    <a:pt x="507" y="474"/>
                  </a:lnTo>
                  <a:lnTo>
                    <a:pt x="467" y="511"/>
                  </a:lnTo>
                  <a:lnTo>
                    <a:pt x="421" y="546"/>
                  </a:lnTo>
                  <a:lnTo>
                    <a:pt x="368" y="579"/>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15" name="Freeform 31"/>
            <p:cNvSpPr>
              <a:spLocks/>
            </p:cNvSpPr>
            <p:nvPr/>
          </p:nvSpPr>
          <p:spPr bwMode="auto">
            <a:xfrm>
              <a:off x="3828" y="2183"/>
              <a:ext cx="146" cy="66"/>
            </a:xfrm>
            <a:custGeom>
              <a:avLst/>
              <a:gdLst>
                <a:gd name="T0" fmla="*/ 374 w 440"/>
                <a:gd name="T1" fmla="*/ 15 h 199"/>
                <a:gd name="T2" fmla="*/ 387 w 440"/>
                <a:gd name="T3" fmla="*/ 8 h 199"/>
                <a:gd name="T4" fmla="*/ 403 w 440"/>
                <a:gd name="T5" fmla="*/ 3 h 199"/>
                <a:gd name="T6" fmla="*/ 418 w 440"/>
                <a:gd name="T7" fmla="*/ 0 h 199"/>
                <a:gd name="T8" fmla="*/ 430 w 440"/>
                <a:gd name="T9" fmla="*/ 0 h 199"/>
                <a:gd name="T10" fmla="*/ 438 w 440"/>
                <a:gd name="T11" fmla="*/ 5 h 199"/>
                <a:gd name="T12" fmla="*/ 440 w 440"/>
                <a:gd name="T13" fmla="*/ 17 h 199"/>
                <a:gd name="T14" fmla="*/ 434 w 440"/>
                <a:gd name="T15" fmla="*/ 36 h 199"/>
                <a:gd name="T16" fmla="*/ 416 w 440"/>
                <a:gd name="T17" fmla="*/ 62 h 199"/>
                <a:gd name="T18" fmla="*/ 403 w 440"/>
                <a:gd name="T19" fmla="*/ 78 h 199"/>
                <a:gd name="T20" fmla="*/ 386 w 440"/>
                <a:gd name="T21" fmla="*/ 94 h 199"/>
                <a:gd name="T22" fmla="*/ 365 w 440"/>
                <a:gd name="T23" fmla="*/ 112 h 199"/>
                <a:gd name="T24" fmla="*/ 339 w 440"/>
                <a:gd name="T25" fmla="*/ 127 h 199"/>
                <a:gd name="T26" fmla="*/ 313 w 440"/>
                <a:gd name="T27" fmla="*/ 142 h 199"/>
                <a:gd name="T28" fmla="*/ 284 w 440"/>
                <a:gd name="T29" fmla="*/ 155 h 199"/>
                <a:gd name="T30" fmla="*/ 253 w 440"/>
                <a:gd name="T31" fmla="*/ 169 h 199"/>
                <a:gd name="T32" fmla="*/ 222 w 440"/>
                <a:gd name="T33" fmla="*/ 179 h 199"/>
                <a:gd name="T34" fmla="*/ 191 w 440"/>
                <a:gd name="T35" fmla="*/ 189 h 199"/>
                <a:gd name="T36" fmla="*/ 159 w 440"/>
                <a:gd name="T37" fmla="*/ 194 h 199"/>
                <a:gd name="T38" fmla="*/ 127 w 440"/>
                <a:gd name="T39" fmla="*/ 198 h 199"/>
                <a:gd name="T40" fmla="*/ 97 w 440"/>
                <a:gd name="T41" fmla="*/ 199 h 199"/>
                <a:gd name="T42" fmla="*/ 70 w 440"/>
                <a:gd name="T43" fmla="*/ 197 h 199"/>
                <a:gd name="T44" fmla="*/ 43 w 440"/>
                <a:gd name="T45" fmla="*/ 190 h 199"/>
                <a:gd name="T46" fmla="*/ 20 w 440"/>
                <a:gd name="T47" fmla="*/ 179 h 199"/>
                <a:gd name="T48" fmla="*/ 0 w 440"/>
                <a:gd name="T49" fmla="*/ 165 h 199"/>
                <a:gd name="T50" fmla="*/ 2 w 440"/>
                <a:gd name="T51" fmla="*/ 143 h 199"/>
                <a:gd name="T52" fmla="*/ 14 w 440"/>
                <a:gd name="T53" fmla="*/ 122 h 199"/>
                <a:gd name="T54" fmla="*/ 34 w 440"/>
                <a:gd name="T55" fmla="*/ 102 h 199"/>
                <a:gd name="T56" fmla="*/ 58 w 440"/>
                <a:gd name="T57" fmla="*/ 84 h 199"/>
                <a:gd name="T58" fmla="*/ 84 w 440"/>
                <a:gd name="T59" fmla="*/ 68 h 199"/>
                <a:gd name="T60" fmla="*/ 111 w 440"/>
                <a:gd name="T61" fmla="*/ 56 h 199"/>
                <a:gd name="T62" fmla="*/ 133 w 440"/>
                <a:gd name="T63" fmla="*/ 46 h 199"/>
                <a:gd name="T64" fmla="*/ 149 w 440"/>
                <a:gd name="T65" fmla="*/ 42 h 199"/>
                <a:gd name="T66" fmla="*/ 165 w 440"/>
                <a:gd name="T67" fmla="*/ 41 h 199"/>
                <a:gd name="T68" fmla="*/ 176 w 440"/>
                <a:gd name="T69" fmla="*/ 45 h 199"/>
                <a:gd name="T70" fmla="*/ 181 w 440"/>
                <a:gd name="T71" fmla="*/ 53 h 199"/>
                <a:gd name="T72" fmla="*/ 184 w 440"/>
                <a:gd name="T73" fmla="*/ 62 h 199"/>
                <a:gd name="T74" fmla="*/ 187 w 440"/>
                <a:gd name="T75" fmla="*/ 66 h 199"/>
                <a:gd name="T76" fmla="*/ 191 w 440"/>
                <a:gd name="T77" fmla="*/ 68 h 199"/>
                <a:gd name="T78" fmla="*/ 197 w 440"/>
                <a:gd name="T79" fmla="*/ 68 h 199"/>
                <a:gd name="T80" fmla="*/ 204 w 440"/>
                <a:gd name="T81" fmla="*/ 68 h 199"/>
                <a:gd name="T82" fmla="*/ 210 w 440"/>
                <a:gd name="T83" fmla="*/ 68 h 199"/>
                <a:gd name="T84" fmla="*/ 217 w 440"/>
                <a:gd name="T85" fmla="*/ 69 h 199"/>
                <a:gd name="T86" fmla="*/ 222 w 440"/>
                <a:gd name="T87" fmla="*/ 72 h 199"/>
                <a:gd name="T88" fmla="*/ 226 w 440"/>
                <a:gd name="T89" fmla="*/ 77 h 199"/>
                <a:gd name="T90" fmla="*/ 229 w 440"/>
                <a:gd name="T91" fmla="*/ 81 h 199"/>
                <a:gd name="T92" fmla="*/ 233 w 440"/>
                <a:gd name="T93" fmla="*/ 84 h 199"/>
                <a:gd name="T94" fmla="*/ 238 w 440"/>
                <a:gd name="T95" fmla="*/ 86 h 199"/>
                <a:gd name="T96" fmla="*/ 246 w 440"/>
                <a:gd name="T97" fmla="*/ 88 h 199"/>
                <a:gd name="T98" fmla="*/ 253 w 440"/>
                <a:gd name="T99" fmla="*/ 88 h 199"/>
                <a:gd name="T100" fmla="*/ 261 w 440"/>
                <a:gd name="T101" fmla="*/ 86 h 199"/>
                <a:gd name="T102" fmla="*/ 269 w 440"/>
                <a:gd name="T103" fmla="*/ 84 h 199"/>
                <a:gd name="T104" fmla="*/ 277 w 440"/>
                <a:gd name="T105" fmla="*/ 77 h 199"/>
                <a:gd name="T106" fmla="*/ 286 w 440"/>
                <a:gd name="T107" fmla="*/ 69 h 199"/>
                <a:gd name="T108" fmla="*/ 298 w 440"/>
                <a:gd name="T109" fmla="*/ 60 h 199"/>
                <a:gd name="T110" fmla="*/ 313 w 440"/>
                <a:gd name="T111" fmla="*/ 50 h 199"/>
                <a:gd name="T112" fmla="*/ 329 w 440"/>
                <a:gd name="T113" fmla="*/ 41 h 199"/>
                <a:gd name="T114" fmla="*/ 343 w 440"/>
                <a:gd name="T115" fmla="*/ 33 h 199"/>
                <a:gd name="T116" fmla="*/ 357 w 440"/>
                <a:gd name="T117" fmla="*/ 25 h 199"/>
                <a:gd name="T118" fmla="*/ 367 w 440"/>
                <a:gd name="T119" fmla="*/ 19 h 199"/>
                <a:gd name="T120" fmla="*/ 374 w 440"/>
                <a:gd name="T121" fmla="*/ 1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0" h="199">
                  <a:moveTo>
                    <a:pt x="374" y="15"/>
                  </a:moveTo>
                  <a:lnTo>
                    <a:pt x="387" y="8"/>
                  </a:lnTo>
                  <a:lnTo>
                    <a:pt x="403" y="3"/>
                  </a:lnTo>
                  <a:lnTo>
                    <a:pt x="418" y="0"/>
                  </a:lnTo>
                  <a:lnTo>
                    <a:pt x="430" y="0"/>
                  </a:lnTo>
                  <a:lnTo>
                    <a:pt x="438" y="5"/>
                  </a:lnTo>
                  <a:lnTo>
                    <a:pt x="440" y="17"/>
                  </a:lnTo>
                  <a:lnTo>
                    <a:pt x="434" y="36"/>
                  </a:lnTo>
                  <a:lnTo>
                    <a:pt x="416" y="62"/>
                  </a:lnTo>
                  <a:lnTo>
                    <a:pt x="403" y="78"/>
                  </a:lnTo>
                  <a:lnTo>
                    <a:pt x="386" y="94"/>
                  </a:lnTo>
                  <a:lnTo>
                    <a:pt x="365" y="112"/>
                  </a:lnTo>
                  <a:lnTo>
                    <a:pt x="339" y="127"/>
                  </a:lnTo>
                  <a:lnTo>
                    <a:pt x="313" y="142"/>
                  </a:lnTo>
                  <a:lnTo>
                    <a:pt x="284" y="155"/>
                  </a:lnTo>
                  <a:lnTo>
                    <a:pt x="253" y="169"/>
                  </a:lnTo>
                  <a:lnTo>
                    <a:pt x="222" y="179"/>
                  </a:lnTo>
                  <a:lnTo>
                    <a:pt x="191" y="189"/>
                  </a:lnTo>
                  <a:lnTo>
                    <a:pt x="159" y="194"/>
                  </a:lnTo>
                  <a:lnTo>
                    <a:pt x="127" y="198"/>
                  </a:lnTo>
                  <a:lnTo>
                    <a:pt x="97" y="199"/>
                  </a:lnTo>
                  <a:lnTo>
                    <a:pt x="70" y="197"/>
                  </a:lnTo>
                  <a:lnTo>
                    <a:pt x="43" y="190"/>
                  </a:lnTo>
                  <a:lnTo>
                    <a:pt x="20" y="179"/>
                  </a:lnTo>
                  <a:lnTo>
                    <a:pt x="0" y="165"/>
                  </a:lnTo>
                  <a:lnTo>
                    <a:pt x="2" y="143"/>
                  </a:lnTo>
                  <a:lnTo>
                    <a:pt x="14" y="122"/>
                  </a:lnTo>
                  <a:lnTo>
                    <a:pt x="34" y="102"/>
                  </a:lnTo>
                  <a:lnTo>
                    <a:pt x="58" y="84"/>
                  </a:lnTo>
                  <a:lnTo>
                    <a:pt x="84" y="68"/>
                  </a:lnTo>
                  <a:lnTo>
                    <a:pt x="111" y="56"/>
                  </a:lnTo>
                  <a:lnTo>
                    <a:pt x="133" y="46"/>
                  </a:lnTo>
                  <a:lnTo>
                    <a:pt x="149" y="42"/>
                  </a:lnTo>
                  <a:lnTo>
                    <a:pt x="165" y="41"/>
                  </a:lnTo>
                  <a:lnTo>
                    <a:pt x="176" y="45"/>
                  </a:lnTo>
                  <a:lnTo>
                    <a:pt x="181" y="53"/>
                  </a:lnTo>
                  <a:lnTo>
                    <a:pt x="184" y="62"/>
                  </a:lnTo>
                  <a:lnTo>
                    <a:pt x="187" y="66"/>
                  </a:lnTo>
                  <a:lnTo>
                    <a:pt x="191" y="68"/>
                  </a:lnTo>
                  <a:lnTo>
                    <a:pt x="197" y="68"/>
                  </a:lnTo>
                  <a:lnTo>
                    <a:pt x="204" y="68"/>
                  </a:lnTo>
                  <a:lnTo>
                    <a:pt x="210" y="68"/>
                  </a:lnTo>
                  <a:lnTo>
                    <a:pt x="217" y="69"/>
                  </a:lnTo>
                  <a:lnTo>
                    <a:pt x="222" y="72"/>
                  </a:lnTo>
                  <a:lnTo>
                    <a:pt x="226" y="77"/>
                  </a:lnTo>
                  <a:lnTo>
                    <a:pt x="229" y="81"/>
                  </a:lnTo>
                  <a:lnTo>
                    <a:pt x="233" y="84"/>
                  </a:lnTo>
                  <a:lnTo>
                    <a:pt x="238" y="86"/>
                  </a:lnTo>
                  <a:lnTo>
                    <a:pt x="246" y="88"/>
                  </a:lnTo>
                  <a:lnTo>
                    <a:pt x="253" y="88"/>
                  </a:lnTo>
                  <a:lnTo>
                    <a:pt x="261" y="86"/>
                  </a:lnTo>
                  <a:lnTo>
                    <a:pt x="269" y="84"/>
                  </a:lnTo>
                  <a:lnTo>
                    <a:pt x="277" y="77"/>
                  </a:lnTo>
                  <a:lnTo>
                    <a:pt x="286" y="69"/>
                  </a:lnTo>
                  <a:lnTo>
                    <a:pt x="298" y="60"/>
                  </a:lnTo>
                  <a:lnTo>
                    <a:pt x="313" y="50"/>
                  </a:lnTo>
                  <a:lnTo>
                    <a:pt x="329" y="41"/>
                  </a:lnTo>
                  <a:lnTo>
                    <a:pt x="343" y="33"/>
                  </a:lnTo>
                  <a:lnTo>
                    <a:pt x="357" y="25"/>
                  </a:lnTo>
                  <a:lnTo>
                    <a:pt x="367" y="19"/>
                  </a:lnTo>
                  <a:lnTo>
                    <a:pt x="374" y="15"/>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16" name="Freeform 32"/>
            <p:cNvSpPr>
              <a:spLocks/>
            </p:cNvSpPr>
            <p:nvPr/>
          </p:nvSpPr>
          <p:spPr bwMode="auto">
            <a:xfrm>
              <a:off x="3811" y="2060"/>
              <a:ext cx="122" cy="68"/>
            </a:xfrm>
            <a:custGeom>
              <a:avLst/>
              <a:gdLst>
                <a:gd name="T0" fmla="*/ 0 w 366"/>
                <a:gd name="T1" fmla="*/ 203 h 203"/>
                <a:gd name="T2" fmla="*/ 27 w 366"/>
                <a:gd name="T3" fmla="*/ 199 h 203"/>
                <a:gd name="T4" fmla="*/ 53 w 366"/>
                <a:gd name="T5" fmla="*/ 192 h 203"/>
                <a:gd name="T6" fmla="*/ 81 w 366"/>
                <a:gd name="T7" fmla="*/ 184 h 203"/>
                <a:gd name="T8" fmla="*/ 111 w 366"/>
                <a:gd name="T9" fmla="*/ 175 h 203"/>
                <a:gd name="T10" fmla="*/ 139 w 366"/>
                <a:gd name="T11" fmla="*/ 164 h 203"/>
                <a:gd name="T12" fmla="*/ 166 w 366"/>
                <a:gd name="T13" fmla="*/ 154 h 203"/>
                <a:gd name="T14" fmla="*/ 194 w 366"/>
                <a:gd name="T15" fmla="*/ 142 h 203"/>
                <a:gd name="T16" fmla="*/ 221 w 366"/>
                <a:gd name="T17" fmla="*/ 129 h 203"/>
                <a:gd name="T18" fmla="*/ 246 w 366"/>
                <a:gd name="T19" fmla="*/ 115 h 203"/>
                <a:gd name="T20" fmla="*/ 270 w 366"/>
                <a:gd name="T21" fmla="*/ 102 h 203"/>
                <a:gd name="T22" fmla="*/ 293 w 366"/>
                <a:gd name="T23" fmla="*/ 87 h 203"/>
                <a:gd name="T24" fmla="*/ 313 w 366"/>
                <a:gd name="T25" fmla="*/ 74 h 203"/>
                <a:gd name="T26" fmla="*/ 330 w 366"/>
                <a:gd name="T27" fmla="*/ 61 h 203"/>
                <a:gd name="T28" fmla="*/ 346 w 366"/>
                <a:gd name="T29" fmla="*/ 47 h 203"/>
                <a:gd name="T30" fmla="*/ 358 w 366"/>
                <a:gd name="T31" fmla="*/ 34 h 203"/>
                <a:gd name="T32" fmla="*/ 366 w 366"/>
                <a:gd name="T33" fmla="*/ 22 h 203"/>
                <a:gd name="T34" fmla="*/ 363 w 366"/>
                <a:gd name="T35" fmla="*/ 13 h 203"/>
                <a:gd name="T36" fmla="*/ 359 w 366"/>
                <a:gd name="T37" fmla="*/ 5 h 203"/>
                <a:gd name="T38" fmla="*/ 355 w 366"/>
                <a:gd name="T39" fmla="*/ 0 h 203"/>
                <a:gd name="T40" fmla="*/ 348 w 366"/>
                <a:gd name="T41" fmla="*/ 0 h 203"/>
                <a:gd name="T42" fmla="*/ 340 w 366"/>
                <a:gd name="T43" fmla="*/ 1 h 203"/>
                <a:gd name="T44" fmla="*/ 331 w 366"/>
                <a:gd name="T45" fmla="*/ 5 h 203"/>
                <a:gd name="T46" fmla="*/ 321 w 366"/>
                <a:gd name="T47" fmla="*/ 9 h 203"/>
                <a:gd name="T48" fmla="*/ 310 w 366"/>
                <a:gd name="T49" fmla="*/ 14 h 203"/>
                <a:gd name="T50" fmla="*/ 301 w 366"/>
                <a:gd name="T51" fmla="*/ 21 h 203"/>
                <a:gd name="T52" fmla="*/ 294 w 366"/>
                <a:gd name="T53" fmla="*/ 29 h 203"/>
                <a:gd name="T54" fmla="*/ 289 w 366"/>
                <a:gd name="T55" fmla="*/ 39 h 203"/>
                <a:gd name="T56" fmla="*/ 287 w 366"/>
                <a:gd name="T57" fmla="*/ 51 h 203"/>
                <a:gd name="T58" fmla="*/ 277 w 366"/>
                <a:gd name="T59" fmla="*/ 50 h 203"/>
                <a:gd name="T60" fmla="*/ 266 w 366"/>
                <a:gd name="T61" fmla="*/ 51 h 203"/>
                <a:gd name="T62" fmla="*/ 255 w 366"/>
                <a:gd name="T63" fmla="*/ 55 h 203"/>
                <a:gd name="T64" fmla="*/ 245 w 366"/>
                <a:gd name="T65" fmla="*/ 61 h 203"/>
                <a:gd name="T66" fmla="*/ 236 w 366"/>
                <a:gd name="T67" fmla="*/ 67 h 203"/>
                <a:gd name="T68" fmla="*/ 229 w 366"/>
                <a:gd name="T69" fmla="*/ 75 h 203"/>
                <a:gd name="T70" fmla="*/ 224 w 366"/>
                <a:gd name="T71" fmla="*/ 85 h 203"/>
                <a:gd name="T72" fmla="*/ 222 w 366"/>
                <a:gd name="T73" fmla="*/ 94 h 203"/>
                <a:gd name="T74" fmla="*/ 213 w 366"/>
                <a:gd name="T75" fmla="*/ 87 h 203"/>
                <a:gd name="T76" fmla="*/ 202 w 366"/>
                <a:gd name="T77" fmla="*/ 82 h 203"/>
                <a:gd name="T78" fmla="*/ 190 w 366"/>
                <a:gd name="T79" fmla="*/ 81 h 203"/>
                <a:gd name="T80" fmla="*/ 178 w 366"/>
                <a:gd name="T81" fmla="*/ 81 h 203"/>
                <a:gd name="T82" fmla="*/ 165 w 366"/>
                <a:gd name="T83" fmla="*/ 86 h 203"/>
                <a:gd name="T84" fmla="*/ 152 w 366"/>
                <a:gd name="T85" fmla="*/ 97 h 203"/>
                <a:gd name="T86" fmla="*/ 137 w 366"/>
                <a:gd name="T87" fmla="*/ 111 h 203"/>
                <a:gd name="T88" fmla="*/ 123 w 366"/>
                <a:gd name="T89" fmla="*/ 132 h 203"/>
                <a:gd name="T90" fmla="*/ 116 w 366"/>
                <a:gd name="T91" fmla="*/ 123 h 203"/>
                <a:gd name="T92" fmla="*/ 104 w 366"/>
                <a:gd name="T93" fmla="*/ 111 h 203"/>
                <a:gd name="T94" fmla="*/ 89 w 366"/>
                <a:gd name="T95" fmla="*/ 102 h 203"/>
                <a:gd name="T96" fmla="*/ 72 w 366"/>
                <a:gd name="T97" fmla="*/ 98 h 203"/>
                <a:gd name="T98" fmla="*/ 53 w 366"/>
                <a:gd name="T99" fmla="*/ 103 h 203"/>
                <a:gd name="T100" fmla="*/ 35 w 366"/>
                <a:gd name="T101" fmla="*/ 121 h 203"/>
                <a:gd name="T102" fmla="*/ 16 w 366"/>
                <a:gd name="T103" fmla="*/ 152 h 203"/>
                <a:gd name="T104" fmla="*/ 0 w 366"/>
                <a:gd name="T105"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6" h="203">
                  <a:moveTo>
                    <a:pt x="0" y="203"/>
                  </a:moveTo>
                  <a:lnTo>
                    <a:pt x="27" y="199"/>
                  </a:lnTo>
                  <a:lnTo>
                    <a:pt x="53" y="192"/>
                  </a:lnTo>
                  <a:lnTo>
                    <a:pt x="81" y="184"/>
                  </a:lnTo>
                  <a:lnTo>
                    <a:pt x="111" y="175"/>
                  </a:lnTo>
                  <a:lnTo>
                    <a:pt x="139" y="164"/>
                  </a:lnTo>
                  <a:lnTo>
                    <a:pt x="166" y="154"/>
                  </a:lnTo>
                  <a:lnTo>
                    <a:pt x="194" y="142"/>
                  </a:lnTo>
                  <a:lnTo>
                    <a:pt x="221" y="129"/>
                  </a:lnTo>
                  <a:lnTo>
                    <a:pt x="246" y="115"/>
                  </a:lnTo>
                  <a:lnTo>
                    <a:pt x="270" y="102"/>
                  </a:lnTo>
                  <a:lnTo>
                    <a:pt x="293" y="87"/>
                  </a:lnTo>
                  <a:lnTo>
                    <a:pt x="313" y="74"/>
                  </a:lnTo>
                  <a:lnTo>
                    <a:pt x="330" y="61"/>
                  </a:lnTo>
                  <a:lnTo>
                    <a:pt x="346" y="47"/>
                  </a:lnTo>
                  <a:lnTo>
                    <a:pt x="358" y="34"/>
                  </a:lnTo>
                  <a:lnTo>
                    <a:pt x="366" y="22"/>
                  </a:lnTo>
                  <a:lnTo>
                    <a:pt x="363" y="13"/>
                  </a:lnTo>
                  <a:lnTo>
                    <a:pt x="359" y="5"/>
                  </a:lnTo>
                  <a:lnTo>
                    <a:pt x="355" y="0"/>
                  </a:lnTo>
                  <a:lnTo>
                    <a:pt x="348" y="0"/>
                  </a:lnTo>
                  <a:lnTo>
                    <a:pt x="340" y="1"/>
                  </a:lnTo>
                  <a:lnTo>
                    <a:pt x="331" y="5"/>
                  </a:lnTo>
                  <a:lnTo>
                    <a:pt x="321" y="9"/>
                  </a:lnTo>
                  <a:lnTo>
                    <a:pt x="310" y="14"/>
                  </a:lnTo>
                  <a:lnTo>
                    <a:pt x="301" y="21"/>
                  </a:lnTo>
                  <a:lnTo>
                    <a:pt x="294" y="29"/>
                  </a:lnTo>
                  <a:lnTo>
                    <a:pt x="289" y="39"/>
                  </a:lnTo>
                  <a:lnTo>
                    <a:pt x="287" y="51"/>
                  </a:lnTo>
                  <a:lnTo>
                    <a:pt x="277" y="50"/>
                  </a:lnTo>
                  <a:lnTo>
                    <a:pt x="266" y="51"/>
                  </a:lnTo>
                  <a:lnTo>
                    <a:pt x="255" y="55"/>
                  </a:lnTo>
                  <a:lnTo>
                    <a:pt x="245" y="61"/>
                  </a:lnTo>
                  <a:lnTo>
                    <a:pt x="236" y="67"/>
                  </a:lnTo>
                  <a:lnTo>
                    <a:pt x="229" y="75"/>
                  </a:lnTo>
                  <a:lnTo>
                    <a:pt x="224" y="85"/>
                  </a:lnTo>
                  <a:lnTo>
                    <a:pt x="222" y="94"/>
                  </a:lnTo>
                  <a:lnTo>
                    <a:pt x="213" y="87"/>
                  </a:lnTo>
                  <a:lnTo>
                    <a:pt x="202" y="82"/>
                  </a:lnTo>
                  <a:lnTo>
                    <a:pt x="190" y="81"/>
                  </a:lnTo>
                  <a:lnTo>
                    <a:pt x="178" y="81"/>
                  </a:lnTo>
                  <a:lnTo>
                    <a:pt x="165" y="86"/>
                  </a:lnTo>
                  <a:lnTo>
                    <a:pt x="152" y="97"/>
                  </a:lnTo>
                  <a:lnTo>
                    <a:pt x="137" y="111"/>
                  </a:lnTo>
                  <a:lnTo>
                    <a:pt x="123" y="132"/>
                  </a:lnTo>
                  <a:lnTo>
                    <a:pt x="116" y="123"/>
                  </a:lnTo>
                  <a:lnTo>
                    <a:pt x="104" y="111"/>
                  </a:lnTo>
                  <a:lnTo>
                    <a:pt x="89" y="102"/>
                  </a:lnTo>
                  <a:lnTo>
                    <a:pt x="72" y="98"/>
                  </a:lnTo>
                  <a:lnTo>
                    <a:pt x="53" y="103"/>
                  </a:lnTo>
                  <a:lnTo>
                    <a:pt x="35" y="121"/>
                  </a:lnTo>
                  <a:lnTo>
                    <a:pt x="16" y="152"/>
                  </a:lnTo>
                  <a:lnTo>
                    <a:pt x="0" y="203"/>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17" name="Freeform 33"/>
            <p:cNvSpPr>
              <a:spLocks/>
            </p:cNvSpPr>
            <p:nvPr/>
          </p:nvSpPr>
          <p:spPr bwMode="auto">
            <a:xfrm>
              <a:off x="3837" y="1913"/>
              <a:ext cx="137" cy="122"/>
            </a:xfrm>
            <a:custGeom>
              <a:avLst/>
              <a:gdLst>
                <a:gd name="T0" fmla="*/ 379 w 412"/>
                <a:gd name="T1" fmla="*/ 352 h 365"/>
                <a:gd name="T2" fmla="*/ 394 w 412"/>
                <a:gd name="T3" fmla="*/ 324 h 365"/>
                <a:gd name="T4" fmla="*/ 404 w 412"/>
                <a:gd name="T5" fmla="*/ 296 h 365"/>
                <a:gd name="T6" fmla="*/ 411 w 412"/>
                <a:gd name="T7" fmla="*/ 272 h 365"/>
                <a:gd name="T8" fmla="*/ 403 w 412"/>
                <a:gd name="T9" fmla="*/ 244 h 365"/>
                <a:gd name="T10" fmla="*/ 376 w 412"/>
                <a:gd name="T11" fmla="*/ 207 h 365"/>
                <a:gd name="T12" fmla="*/ 345 w 412"/>
                <a:gd name="T13" fmla="*/ 171 h 365"/>
                <a:gd name="T14" fmla="*/ 310 w 412"/>
                <a:gd name="T15" fmla="*/ 136 h 365"/>
                <a:gd name="T16" fmla="*/ 274 w 412"/>
                <a:gd name="T17" fmla="*/ 105 h 365"/>
                <a:gd name="T18" fmla="*/ 241 w 412"/>
                <a:gd name="T19" fmla="*/ 75 h 365"/>
                <a:gd name="T20" fmla="*/ 212 w 412"/>
                <a:gd name="T21" fmla="*/ 50 h 365"/>
                <a:gd name="T22" fmla="*/ 190 w 412"/>
                <a:gd name="T23" fmla="*/ 30 h 365"/>
                <a:gd name="T24" fmla="*/ 172 w 412"/>
                <a:gd name="T25" fmla="*/ 10 h 365"/>
                <a:gd name="T26" fmla="*/ 144 w 412"/>
                <a:gd name="T27" fmla="*/ 0 h 365"/>
                <a:gd name="T28" fmla="*/ 123 w 412"/>
                <a:gd name="T29" fmla="*/ 5 h 365"/>
                <a:gd name="T30" fmla="*/ 119 w 412"/>
                <a:gd name="T31" fmla="*/ 26 h 365"/>
                <a:gd name="T32" fmla="*/ 141 w 412"/>
                <a:gd name="T33" fmla="*/ 59 h 365"/>
                <a:gd name="T34" fmla="*/ 165 w 412"/>
                <a:gd name="T35" fmla="*/ 90 h 365"/>
                <a:gd name="T36" fmla="*/ 164 w 412"/>
                <a:gd name="T37" fmla="*/ 114 h 365"/>
                <a:gd name="T38" fmla="*/ 121 w 412"/>
                <a:gd name="T39" fmla="*/ 132 h 365"/>
                <a:gd name="T40" fmla="*/ 34 w 412"/>
                <a:gd name="T41" fmla="*/ 147 h 365"/>
                <a:gd name="T42" fmla="*/ 0 w 412"/>
                <a:gd name="T43" fmla="*/ 166 h 365"/>
                <a:gd name="T44" fmla="*/ 18 w 412"/>
                <a:gd name="T45" fmla="*/ 183 h 365"/>
                <a:gd name="T46" fmla="*/ 55 w 412"/>
                <a:gd name="T47" fmla="*/ 195 h 365"/>
                <a:gd name="T48" fmla="*/ 83 w 412"/>
                <a:gd name="T49" fmla="*/ 198 h 365"/>
                <a:gd name="T50" fmla="*/ 104 w 412"/>
                <a:gd name="T51" fmla="*/ 198 h 365"/>
                <a:gd name="T52" fmla="*/ 131 w 412"/>
                <a:gd name="T53" fmla="*/ 198 h 365"/>
                <a:gd name="T54" fmla="*/ 164 w 412"/>
                <a:gd name="T55" fmla="*/ 203 h 365"/>
                <a:gd name="T56" fmla="*/ 201 w 412"/>
                <a:gd name="T57" fmla="*/ 216 h 365"/>
                <a:gd name="T58" fmla="*/ 244 w 412"/>
                <a:gd name="T59" fmla="*/ 239 h 365"/>
                <a:gd name="T60" fmla="*/ 291 w 412"/>
                <a:gd name="T61" fmla="*/ 276 h 365"/>
                <a:gd name="T62" fmla="*/ 343 w 412"/>
                <a:gd name="T63" fmla="*/ 33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365">
                  <a:moveTo>
                    <a:pt x="371" y="365"/>
                  </a:moveTo>
                  <a:lnTo>
                    <a:pt x="379" y="352"/>
                  </a:lnTo>
                  <a:lnTo>
                    <a:pt x="387" y="338"/>
                  </a:lnTo>
                  <a:lnTo>
                    <a:pt x="394" y="324"/>
                  </a:lnTo>
                  <a:lnTo>
                    <a:pt x="400" y="309"/>
                  </a:lnTo>
                  <a:lnTo>
                    <a:pt x="404" y="296"/>
                  </a:lnTo>
                  <a:lnTo>
                    <a:pt x="408" y="284"/>
                  </a:lnTo>
                  <a:lnTo>
                    <a:pt x="411" y="272"/>
                  </a:lnTo>
                  <a:lnTo>
                    <a:pt x="412" y="261"/>
                  </a:lnTo>
                  <a:lnTo>
                    <a:pt x="403" y="244"/>
                  </a:lnTo>
                  <a:lnTo>
                    <a:pt x="391" y="225"/>
                  </a:lnTo>
                  <a:lnTo>
                    <a:pt x="376" y="207"/>
                  </a:lnTo>
                  <a:lnTo>
                    <a:pt x="362" y="190"/>
                  </a:lnTo>
                  <a:lnTo>
                    <a:pt x="345" y="171"/>
                  </a:lnTo>
                  <a:lnTo>
                    <a:pt x="327" y="154"/>
                  </a:lnTo>
                  <a:lnTo>
                    <a:pt x="310" y="136"/>
                  </a:lnTo>
                  <a:lnTo>
                    <a:pt x="293" y="120"/>
                  </a:lnTo>
                  <a:lnTo>
                    <a:pt x="274" y="105"/>
                  </a:lnTo>
                  <a:lnTo>
                    <a:pt x="257" y="90"/>
                  </a:lnTo>
                  <a:lnTo>
                    <a:pt x="241" y="75"/>
                  </a:lnTo>
                  <a:lnTo>
                    <a:pt x="225" y="62"/>
                  </a:lnTo>
                  <a:lnTo>
                    <a:pt x="212" y="50"/>
                  </a:lnTo>
                  <a:lnTo>
                    <a:pt x="200" y="39"/>
                  </a:lnTo>
                  <a:lnTo>
                    <a:pt x="190" y="30"/>
                  </a:lnTo>
                  <a:lnTo>
                    <a:pt x="184" y="22"/>
                  </a:lnTo>
                  <a:lnTo>
                    <a:pt x="172" y="10"/>
                  </a:lnTo>
                  <a:lnTo>
                    <a:pt x="157" y="2"/>
                  </a:lnTo>
                  <a:lnTo>
                    <a:pt x="144" y="0"/>
                  </a:lnTo>
                  <a:lnTo>
                    <a:pt x="132" y="0"/>
                  </a:lnTo>
                  <a:lnTo>
                    <a:pt x="123" y="5"/>
                  </a:lnTo>
                  <a:lnTo>
                    <a:pt x="117" y="14"/>
                  </a:lnTo>
                  <a:lnTo>
                    <a:pt x="119" y="26"/>
                  </a:lnTo>
                  <a:lnTo>
                    <a:pt x="128" y="42"/>
                  </a:lnTo>
                  <a:lnTo>
                    <a:pt x="141" y="59"/>
                  </a:lnTo>
                  <a:lnTo>
                    <a:pt x="155" y="75"/>
                  </a:lnTo>
                  <a:lnTo>
                    <a:pt x="165" y="90"/>
                  </a:lnTo>
                  <a:lnTo>
                    <a:pt x="169" y="102"/>
                  </a:lnTo>
                  <a:lnTo>
                    <a:pt x="164" y="114"/>
                  </a:lnTo>
                  <a:lnTo>
                    <a:pt x="149" y="124"/>
                  </a:lnTo>
                  <a:lnTo>
                    <a:pt x="121" y="132"/>
                  </a:lnTo>
                  <a:lnTo>
                    <a:pt x="76" y="140"/>
                  </a:lnTo>
                  <a:lnTo>
                    <a:pt x="34" y="147"/>
                  </a:lnTo>
                  <a:lnTo>
                    <a:pt x="10" y="156"/>
                  </a:lnTo>
                  <a:lnTo>
                    <a:pt x="0" y="166"/>
                  </a:lnTo>
                  <a:lnTo>
                    <a:pt x="6" y="175"/>
                  </a:lnTo>
                  <a:lnTo>
                    <a:pt x="18" y="183"/>
                  </a:lnTo>
                  <a:lnTo>
                    <a:pt x="36" y="190"/>
                  </a:lnTo>
                  <a:lnTo>
                    <a:pt x="55" y="195"/>
                  </a:lnTo>
                  <a:lnTo>
                    <a:pt x="73" y="198"/>
                  </a:lnTo>
                  <a:lnTo>
                    <a:pt x="83" y="198"/>
                  </a:lnTo>
                  <a:lnTo>
                    <a:pt x="92" y="198"/>
                  </a:lnTo>
                  <a:lnTo>
                    <a:pt x="104" y="198"/>
                  </a:lnTo>
                  <a:lnTo>
                    <a:pt x="116" y="198"/>
                  </a:lnTo>
                  <a:lnTo>
                    <a:pt x="131" y="198"/>
                  </a:lnTo>
                  <a:lnTo>
                    <a:pt x="147" y="199"/>
                  </a:lnTo>
                  <a:lnTo>
                    <a:pt x="164" y="203"/>
                  </a:lnTo>
                  <a:lnTo>
                    <a:pt x="181" y="208"/>
                  </a:lnTo>
                  <a:lnTo>
                    <a:pt x="201" y="216"/>
                  </a:lnTo>
                  <a:lnTo>
                    <a:pt x="221" y="225"/>
                  </a:lnTo>
                  <a:lnTo>
                    <a:pt x="244" y="239"/>
                  </a:lnTo>
                  <a:lnTo>
                    <a:pt x="266" y="256"/>
                  </a:lnTo>
                  <a:lnTo>
                    <a:pt x="291" y="276"/>
                  </a:lnTo>
                  <a:lnTo>
                    <a:pt x="317" y="301"/>
                  </a:lnTo>
                  <a:lnTo>
                    <a:pt x="343" y="330"/>
                  </a:lnTo>
                  <a:lnTo>
                    <a:pt x="371" y="365"/>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18" name="Freeform 34"/>
            <p:cNvSpPr>
              <a:spLocks/>
            </p:cNvSpPr>
            <p:nvPr/>
          </p:nvSpPr>
          <p:spPr bwMode="auto">
            <a:xfrm>
              <a:off x="3713" y="2171"/>
              <a:ext cx="18" cy="9"/>
            </a:xfrm>
            <a:custGeom>
              <a:avLst/>
              <a:gdLst>
                <a:gd name="T0" fmla="*/ 28 w 56"/>
                <a:gd name="T1" fmla="*/ 28 h 28"/>
                <a:gd name="T2" fmla="*/ 39 w 56"/>
                <a:gd name="T3" fmla="*/ 26 h 28"/>
                <a:gd name="T4" fmla="*/ 48 w 56"/>
                <a:gd name="T5" fmla="*/ 24 h 28"/>
                <a:gd name="T6" fmla="*/ 53 w 56"/>
                <a:gd name="T7" fmla="*/ 20 h 28"/>
                <a:gd name="T8" fmla="*/ 56 w 56"/>
                <a:gd name="T9" fmla="*/ 14 h 28"/>
                <a:gd name="T10" fmla="*/ 53 w 56"/>
                <a:gd name="T11" fmla="*/ 9 h 28"/>
                <a:gd name="T12" fmla="*/ 48 w 56"/>
                <a:gd name="T13" fmla="*/ 4 h 28"/>
                <a:gd name="T14" fmla="*/ 39 w 56"/>
                <a:gd name="T15" fmla="*/ 1 h 28"/>
                <a:gd name="T16" fmla="*/ 28 w 56"/>
                <a:gd name="T17" fmla="*/ 0 h 28"/>
                <a:gd name="T18" fmla="*/ 17 w 56"/>
                <a:gd name="T19" fmla="*/ 1 h 28"/>
                <a:gd name="T20" fmla="*/ 8 w 56"/>
                <a:gd name="T21" fmla="*/ 4 h 28"/>
                <a:gd name="T22" fmla="*/ 3 w 56"/>
                <a:gd name="T23" fmla="*/ 9 h 28"/>
                <a:gd name="T24" fmla="*/ 0 w 56"/>
                <a:gd name="T25" fmla="*/ 14 h 28"/>
                <a:gd name="T26" fmla="*/ 3 w 56"/>
                <a:gd name="T27" fmla="*/ 20 h 28"/>
                <a:gd name="T28" fmla="*/ 8 w 56"/>
                <a:gd name="T29" fmla="*/ 24 h 28"/>
                <a:gd name="T30" fmla="*/ 17 w 56"/>
                <a:gd name="T31" fmla="*/ 26 h 28"/>
                <a:gd name="T32" fmla="*/ 28 w 5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28">
                  <a:moveTo>
                    <a:pt x="28" y="28"/>
                  </a:moveTo>
                  <a:lnTo>
                    <a:pt x="39" y="26"/>
                  </a:lnTo>
                  <a:lnTo>
                    <a:pt x="48" y="24"/>
                  </a:lnTo>
                  <a:lnTo>
                    <a:pt x="53" y="20"/>
                  </a:lnTo>
                  <a:lnTo>
                    <a:pt x="56" y="14"/>
                  </a:lnTo>
                  <a:lnTo>
                    <a:pt x="53" y="9"/>
                  </a:lnTo>
                  <a:lnTo>
                    <a:pt x="48" y="4"/>
                  </a:lnTo>
                  <a:lnTo>
                    <a:pt x="39" y="1"/>
                  </a:lnTo>
                  <a:lnTo>
                    <a:pt x="28" y="0"/>
                  </a:lnTo>
                  <a:lnTo>
                    <a:pt x="17" y="1"/>
                  </a:lnTo>
                  <a:lnTo>
                    <a:pt x="8" y="4"/>
                  </a:lnTo>
                  <a:lnTo>
                    <a:pt x="3" y="9"/>
                  </a:lnTo>
                  <a:lnTo>
                    <a:pt x="0" y="14"/>
                  </a:lnTo>
                  <a:lnTo>
                    <a:pt x="3" y="20"/>
                  </a:lnTo>
                  <a:lnTo>
                    <a:pt x="8" y="24"/>
                  </a:lnTo>
                  <a:lnTo>
                    <a:pt x="17" y="26"/>
                  </a:lnTo>
                  <a:lnTo>
                    <a:pt x="28" y="28"/>
                  </a:lnTo>
                  <a:close/>
                </a:path>
              </a:pathLst>
            </a:custGeom>
            <a:solidFill>
              <a:srgbClr val="66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62035" name="Group 51"/>
          <p:cNvGrpSpPr>
            <a:grpSpLocks/>
          </p:cNvGrpSpPr>
          <p:nvPr/>
        </p:nvGrpSpPr>
        <p:grpSpPr bwMode="auto">
          <a:xfrm rot="2367240" flipH="1">
            <a:off x="3514725" y="3440113"/>
            <a:ext cx="685800" cy="458787"/>
            <a:chOff x="864" y="783"/>
            <a:chExt cx="1564" cy="1046"/>
          </a:xfrm>
        </p:grpSpPr>
        <p:sp>
          <p:nvSpPr>
            <p:cNvPr id="1962036" name="Freeform 52"/>
            <p:cNvSpPr>
              <a:spLocks/>
            </p:cNvSpPr>
            <p:nvPr/>
          </p:nvSpPr>
          <p:spPr bwMode="auto">
            <a:xfrm>
              <a:off x="1548" y="892"/>
              <a:ext cx="831" cy="410"/>
            </a:xfrm>
            <a:custGeom>
              <a:avLst/>
              <a:gdLst>
                <a:gd name="T0" fmla="*/ 1664 w 1664"/>
                <a:gd name="T1" fmla="*/ 384 h 822"/>
                <a:gd name="T2" fmla="*/ 1594 w 1664"/>
                <a:gd name="T3" fmla="*/ 358 h 822"/>
                <a:gd name="T4" fmla="*/ 1523 w 1664"/>
                <a:gd name="T5" fmla="*/ 335 h 822"/>
                <a:gd name="T6" fmla="*/ 1457 w 1664"/>
                <a:gd name="T7" fmla="*/ 310 h 822"/>
                <a:gd name="T8" fmla="*/ 1390 w 1664"/>
                <a:gd name="T9" fmla="*/ 289 h 822"/>
                <a:gd name="T10" fmla="*/ 1325 w 1664"/>
                <a:gd name="T11" fmla="*/ 268 h 822"/>
                <a:gd name="T12" fmla="*/ 1263 w 1664"/>
                <a:gd name="T13" fmla="*/ 249 h 822"/>
                <a:gd name="T14" fmla="*/ 1200 w 1664"/>
                <a:gd name="T15" fmla="*/ 230 h 822"/>
                <a:gd name="T16" fmla="*/ 1139 w 1664"/>
                <a:gd name="T17" fmla="*/ 213 h 822"/>
                <a:gd name="T18" fmla="*/ 1082 w 1664"/>
                <a:gd name="T19" fmla="*/ 196 h 822"/>
                <a:gd name="T20" fmla="*/ 1023 w 1664"/>
                <a:gd name="T21" fmla="*/ 181 h 822"/>
                <a:gd name="T22" fmla="*/ 913 w 1664"/>
                <a:gd name="T23" fmla="*/ 154 h 822"/>
                <a:gd name="T24" fmla="*/ 810 w 1664"/>
                <a:gd name="T25" fmla="*/ 130 h 822"/>
                <a:gd name="T26" fmla="*/ 713 w 1664"/>
                <a:gd name="T27" fmla="*/ 109 h 822"/>
                <a:gd name="T28" fmla="*/ 622 w 1664"/>
                <a:gd name="T29" fmla="*/ 91 h 822"/>
                <a:gd name="T30" fmla="*/ 538 w 1664"/>
                <a:gd name="T31" fmla="*/ 78 h 822"/>
                <a:gd name="T32" fmla="*/ 392 w 1664"/>
                <a:gd name="T33" fmla="*/ 55 h 822"/>
                <a:gd name="T34" fmla="*/ 188 w 1664"/>
                <a:gd name="T35" fmla="*/ 36 h 822"/>
                <a:gd name="T36" fmla="*/ 78 w 1664"/>
                <a:gd name="T37" fmla="*/ 8 h 822"/>
                <a:gd name="T38" fmla="*/ 38 w 1664"/>
                <a:gd name="T39" fmla="*/ 0 h 822"/>
                <a:gd name="T40" fmla="*/ 0 w 1664"/>
                <a:gd name="T41" fmla="*/ 285 h 822"/>
                <a:gd name="T42" fmla="*/ 10 w 1664"/>
                <a:gd name="T43" fmla="*/ 548 h 822"/>
                <a:gd name="T44" fmla="*/ 23 w 1664"/>
                <a:gd name="T45" fmla="*/ 658 h 822"/>
                <a:gd name="T46" fmla="*/ 38 w 1664"/>
                <a:gd name="T47" fmla="*/ 742 h 822"/>
                <a:gd name="T48" fmla="*/ 53 w 1664"/>
                <a:gd name="T49" fmla="*/ 818 h 822"/>
                <a:gd name="T50" fmla="*/ 371 w 1664"/>
                <a:gd name="T51" fmla="*/ 822 h 822"/>
                <a:gd name="T52" fmla="*/ 654 w 1664"/>
                <a:gd name="T53" fmla="*/ 806 h 822"/>
                <a:gd name="T54" fmla="*/ 899 w 1664"/>
                <a:gd name="T55" fmla="*/ 776 h 822"/>
                <a:gd name="T56" fmla="*/ 1008 w 1664"/>
                <a:gd name="T57" fmla="*/ 759 h 822"/>
                <a:gd name="T58" fmla="*/ 1105 w 1664"/>
                <a:gd name="T59" fmla="*/ 740 h 822"/>
                <a:gd name="T60" fmla="*/ 1192 w 1664"/>
                <a:gd name="T61" fmla="*/ 719 h 822"/>
                <a:gd name="T62" fmla="*/ 1268 w 1664"/>
                <a:gd name="T63" fmla="*/ 700 h 822"/>
                <a:gd name="T64" fmla="*/ 1335 w 1664"/>
                <a:gd name="T65" fmla="*/ 681 h 822"/>
                <a:gd name="T66" fmla="*/ 1390 w 1664"/>
                <a:gd name="T67" fmla="*/ 664 h 822"/>
                <a:gd name="T68" fmla="*/ 1462 w 1664"/>
                <a:gd name="T69" fmla="*/ 639 h 822"/>
                <a:gd name="T70" fmla="*/ 1487 w 1664"/>
                <a:gd name="T71" fmla="*/ 630 h 822"/>
                <a:gd name="T72" fmla="*/ 1426 w 1664"/>
                <a:gd name="T73" fmla="*/ 582 h 822"/>
                <a:gd name="T74" fmla="*/ 1363 w 1664"/>
                <a:gd name="T75" fmla="*/ 536 h 822"/>
                <a:gd name="T76" fmla="*/ 1409 w 1664"/>
                <a:gd name="T77" fmla="*/ 517 h 822"/>
                <a:gd name="T78" fmla="*/ 1457 w 1664"/>
                <a:gd name="T79" fmla="*/ 493 h 822"/>
                <a:gd name="T80" fmla="*/ 1508 w 1664"/>
                <a:gd name="T81" fmla="*/ 468 h 822"/>
                <a:gd name="T82" fmla="*/ 1555 w 1664"/>
                <a:gd name="T83" fmla="*/ 441 h 822"/>
                <a:gd name="T84" fmla="*/ 1632 w 1664"/>
                <a:gd name="T85" fmla="*/ 401 h 822"/>
                <a:gd name="T86" fmla="*/ 1664 w 1664"/>
                <a:gd name="T87" fmla="*/ 384 h 822"/>
                <a:gd name="T88" fmla="*/ 1664 w 1664"/>
                <a:gd name="T89" fmla="*/ 384 h 822"/>
                <a:gd name="T90" fmla="*/ 1664 w 1664"/>
                <a:gd name="T91" fmla="*/ 384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4" h="822">
                  <a:moveTo>
                    <a:pt x="1664" y="384"/>
                  </a:moveTo>
                  <a:lnTo>
                    <a:pt x="1594" y="358"/>
                  </a:lnTo>
                  <a:lnTo>
                    <a:pt x="1523" y="335"/>
                  </a:lnTo>
                  <a:lnTo>
                    <a:pt x="1457" y="310"/>
                  </a:lnTo>
                  <a:lnTo>
                    <a:pt x="1390" y="289"/>
                  </a:lnTo>
                  <a:lnTo>
                    <a:pt x="1325" y="268"/>
                  </a:lnTo>
                  <a:lnTo>
                    <a:pt x="1263" y="249"/>
                  </a:lnTo>
                  <a:lnTo>
                    <a:pt x="1200" y="230"/>
                  </a:lnTo>
                  <a:lnTo>
                    <a:pt x="1139" y="213"/>
                  </a:lnTo>
                  <a:lnTo>
                    <a:pt x="1082" y="196"/>
                  </a:lnTo>
                  <a:lnTo>
                    <a:pt x="1023" y="181"/>
                  </a:lnTo>
                  <a:lnTo>
                    <a:pt x="913" y="154"/>
                  </a:lnTo>
                  <a:lnTo>
                    <a:pt x="810" y="130"/>
                  </a:lnTo>
                  <a:lnTo>
                    <a:pt x="713" y="109"/>
                  </a:lnTo>
                  <a:lnTo>
                    <a:pt x="622" y="91"/>
                  </a:lnTo>
                  <a:lnTo>
                    <a:pt x="538" y="78"/>
                  </a:lnTo>
                  <a:lnTo>
                    <a:pt x="392" y="55"/>
                  </a:lnTo>
                  <a:lnTo>
                    <a:pt x="188" y="36"/>
                  </a:lnTo>
                  <a:lnTo>
                    <a:pt x="78" y="8"/>
                  </a:lnTo>
                  <a:lnTo>
                    <a:pt x="38" y="0"/>
                  </a:lnTo>
                  <a:lnTo>
                    <a:pt x="0" y="285"/>
                  </a:lnTo>
                  <a:lnTo>
                    <a:pt x="10" y="548"/>
                  </a:lnTo>
                  <a:lnTo>
                    <a:pt x="23" y="658"/>
                  </a:lnTo>
                  <a:lnTo>
                    <a:pt x="38" y="742"/>
                  </a:lnTo>
                  <a:lnTo>
                    <a:pt x="53" y="818"/>
                  </a:lnTo>
                  <a:lnTo>
                    <a:pt x="371" y="822"/>
                  </a:lnTo>
                  <a:lnTo>
                    <a:pt x="654" y="806"/>
                  </a:lnTo>
                  <a:lnTo>
                    <a:pt x="899" y="776"/>
                  </a:lnTo>
                  <a:lnTo>
                    <a:pt x="1008" y="759"/>
                  </a:lnTo>
                  <a:lnTo>
                    <a:pt x="1105" y="740"/>
                  </a:lnTo>
                  <a:lnTo>
                    <a:pt x="1192" y="719"/>
                  </a:lnTo>
                  <a:lnTo>
                    <a:pt x="1268" y="700"/>
                  </a:lnTo>
                  <a:lnTo>
                    <a:pt x="1335" y="681"/>
                  </a:lnTo>
                  <a:lnTo>
                    <a:pt x="1390" y="664"/>
                  </a:lnTo>
                  <a:lnTo>
                    <a:pt x="1462" y="639"/>
                  </a:lnTo>
                  <a:lnTo>
                    <a:pt x="1487" y="630"/>
                  </a:lnTo>
                  <a:lnTo>
                    <a:pt x="1426" y="582"/>
                  </a:lnTo>
                  <a:lnTo>
                    <a:pt x="1363" y="536"/>
                  </a:lnTo>
                  <a:lnTo>
                    <a:pt x="1409" y="517"/>
                  </a:lnTo>
                  <a:lnTo>
                    <a:pt x="1457" y="493"/>
                  </a:lnTo>
                  <a:lnTo>
                    <a:pt x="1508" y="468"/>
                  </a:lnTo>
                  <a:lnTo>
                    <a:pt x="1555" y="441"/>
                  </a:lnTo>
                  <a:lnTo>
                    <a:pt x="1632" y="401"/>
                  </a:lnTo>
                  <a:lnTo>
                    <a:pt x="1664" y="384"/>
                  </a:lnTo>
                  <a:lnTo>
                    <a:pt x="1664" y="384"/>
                  </a:lnTo>
                  <a:lnTo>
                    <a:pt x="1664" y="384"/>
                  </a:lnTo>
                  <a:close/>
                </a:path>
              </a:pathLst>
            </a:custGeom>
            <a:solidFill>
              <a:srgbClr val="FF4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37" name="Freeform 53"/>
            <p:cNvSpPr>
              <a:spLocks/>
            </p:cNvSpPr>
            <p:nvPr/>
          </p:nvSpPr>
          <p:spPr bwMode="auto">
            <a:xfrm>
              <a:off x="1603" y="946"/>
              <a:ext cx="498" cy="198"/>
            </a:xfrm>
            <a:custGeom>
              <a:avLst/>
              <a:gdLst>
                <a:gd name="T0" fmla="*/ 0 w 997"/>
                <a:gd name="T1" fmla="*/ 0 h 395"/>
                <a:gd name="T2" fmla="*/ 29 w 997"/>
                <a:gd name="T3" fmla="*/ 9 h 395"/>
                <a:gd name="T4" fmla="*/ 105 w 997"/>
                <a:gd name="T5" fmla="*/ 34 h 395"/>
                <a:gd name="T6" fmla="*/ 158 w 997"/>
                <a:gd name="T7" fmla="*/ 51 h 395"/>
                <a:gd name="T8" fmla="*/ 221 w 997"/>
                <a:gd name="T9" fmla="*/ 70 h 395"/>
                <a:gd name="T10" fmla="*/ 289 w 997"/>
                <a:gd name="T11" fmla="*/ 95 h 395"/>
                <a:gd name="T12" fmla="*/ 364 w 997"/>
                <a:gd name="T13" fmla="*/ 119 h 395"/>
                <a:gd name="T14" fmla="*/ 443 w 997"/>
                <a:gd name="T15" fmla="*/ 148 h 395"/>
                <a:gd name="T16" fmla="*/ 523 w 997"/>
                <a:gd name="T17" fmla="*/ 178 h 395"/>
                <a:gd name="T18" fmla="*/ 565 w 997"/>
                <a:gd name="T19" fmla="*/ 194 h 395"/>
                <a:gd name="T20" fmla="*/ 607 w 997"/>
                <a:gd name="T21" fmla="*/ 211 h 395"/>
                <a:gd name="T22" fmla="*/ 649 w 997"/>
                <a:gd name="T23" fmla="*/ 226 h 395"/>
                <a:gd name="T24" fmla="*/ 691 w 997"/>
                <a:gd name="T25" fmla="*/ 243 h 395"/>
                <a:gd name="T26" fmla="*/ 731 w 997"/>
                <a:gd name="T27" fmla="*/ 260 h 395"/>
                <a:gd name="T28" fmla="*/ 772 w 997"/>
                <a:gd name="T29" fmla="*/ 279 h 395"/>
                <a:gd name="T30" fmla="*/ 812 w 997"/>
                <a:gd name="T31" fmla="*/ 296 h 395"/>
                <a:gd name="T32" fmla="*/ 852 w 997"/>
                <a:gd name="T33" fmla="*/ 315 h 395"/>
                <a:gd name="T34" fmla="*/ 926 w 997"/>
                <a:gd name="T35" fmla="*/ 351 h 395"/>
                <a:gd name="T36" fmla="*/ 997 w 997"/>
                <a:gd name="T37" fmla="*/ 389 h 395"/>
                <a:gd name="T38" fmla="*/ 985 w 997"/>
                <a:gd name="T39" fmla="*/ 395 h 395"/>
                <a:gd name="T40" fmla="*/ 957 w 997"/>
                <a:gd name="T41" fmla="*/ 386 h 395"/>
                <a:gd name="T42" fmla="*/ 879 w 997"/>
                <a:gd name="T43" fmla="*/ 357 h 395"/>
                <a:gd name="T44" fmla="*/ 824 w 997"/>
                <a:gd name="T45" fmla="*/ 338 h 395"/>
                <a:gd name="T46" fmla="*/ 763 w 997"/>
                <a:gd name="T47" fmla="*/ 317 h 395"/>
                <a:gd name="T48" fmla="*/ 694 w 997"/>
                <a:gd name="T49" fmla="*/ 292 h 395"/>
                <a:gd name="T50" fmla="*/ 620 w 997"/>
                <a:gd name="T51" fmla="*/ 268 h 395"/>
                <a:gd name="T52" fmla="*/ 544 w 997"/>
                <a:gd name="T53" fmla="*/ 243 h 395"/>
                <a:gd name="T54" fmla="*/ 464 w 997"/>
                <a:gd name="T55" fmla="*/ 218 h 395"/>
                <a:gd name="T56" fmla="*/ 384 w 997"/>
                <a:gd name="T57" fmla="*/ 194 h 395"/>
                <a:gd name="T58" fmla="*/ 307 w 997"/>
                <a:gd name="T59" fmla="*/ 169 h 395"/>
                <a:gd name="T60" fmla="*/ 230 w 997"/>
                <a:gd name="T61" fmla="*/ 148 h 395"/>
                <a:gd name="T62" fmla="*/ 158 w 997"/>
                <a:gd name="T63" fmla="*/ 129 h 395"/>
                <a:gd name="T64" fmla="*/ 90 w 997"/>
                <a:gd name="T65" fmla="*/ 112 h 395"/>
                <a:gd name="T66" fmla="*/ 29 w 997"/>
                <a:gd name="T67" fmla="*/ 100 h 395"/>
                <a:gd name="T68" fmla="*/ 0 w 997"/>
                <a:gd name="T69" fmla="*/ 0 h 395"/>
                <a:gd name="T70" fmla="*/ 0 w 997"/>
                <a:gd name="T71" fmla="*/ 0 h 395"/>
                <a:gd name="T72" fmla="*/ 0 w 997"/>
                <a:gd name="T7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7" h="395">
                  <a:moveTo>
                    <a:pt x="0" y="0"/>
                  </a:moveTo>
                  <a:lnTo>
                    <a:pt x="29" y="9"/>
                  </a:lnTo>
                  <a:lnTo>
                    <a:pt x="105" y="34"/>
                  </a:lnTo>
                  <a:lnTo>
                    <a:pt x="158" y="51"/>
                  </a:lnTo>
                  <a:lnTo>
                    <a:pt x="221" y="70"/>
                  </a:lnTo>
                  <a:lnTo>
                    <a:pt x="289" y="95"/>
                  </a:lnTo>
                  <a:lnTo>
                    <a:pt x="364" y="119"/>
                  </a:lnTo>
                  <a:lnTo>
                    <a:pt x="443" y="148"/>
                  </a:lnTo>
                  <a:lnTo>
                    <a:pt x="523" y="178"/>
                  </a:lnTo>
                  <a:lnTo>
                    <a:pt x="565" y="194"/>
                  </a:lnTo>
                  <a:lnTo>
                    <a:pt x="607" y="211"/>
                  </a:lnTo>
                  <a:lnTo>
                    <a:pt x="649" y="226"/>
                  </a:lnTo>
                  <a:lnTo>
                    <a:pt x="691" y="243"/>
                  </a:lnTo>
                  <a:lnTo>
                    <a:pt x="731" y="260"/>
                  </a:lnTo>
                  <a:lnTo>
                    <a:pt x="772" y="279"/>
                  </a:lnTo>
                  <a:lnTo>
                    <a:pt x="812" y="296"/>
                  </a:lnTo>
                  <a:lnTo>
                    <a:pt x="852" y="315"/>
                  </a:lnTo>
                  <a:lnTo>
                    <a:pt x="926" y="351"/>
                  </a:lnTo>
                  <a:lnTo>
                    <a:pt x="997" y="389"/>
                  </a:lnTo>
                  <a:lnTo>
                    <a:pt x="985" y="395"/>
                  </a:lnTo>
                  <a:lnTo>
                    <a:pt x="957" y="386"/>
                  </a:lnTo>
                  <a:lnTo>
                    <a:pt x="879" y="357"/>
                  </a:lnTo>
                  <a:lnTo>
                    <a:pt x="824" y="338"/>
                  </a:lnTo>
                  <a:lnTo>
                    <a:pt x="763" y="317"/>
                  </a:lnTo>
                  <a:lnTo>
                    <a:pt x="694" y="292"/>
                  </a:lnTo>
                  <a:lnTo>
                    <a:pt x="620" y="268"/>
                  </a:lnTo>
                  <a:lnTo>
                    <a:pt x="544" y="243"/>
                  </a:lnTo>
                  <a:lnTo>
                    <a:pt x="464" y="218"/>
                  </a:lnTo>
                  <a:lnTo>
                    <a:pt x="384" y="194"/>
                  </a:lnTo>
                  <a:lnTo>
                    <a:pt x="307" y="169"/>
                  </a:lnTo>
                  <a:lnTo>
                    <a:pt x="230" y="148"/>
                  </a:lnTo>
                  <a:lnTo>
                    <a:pt x="158" y="129"/>
                  </a:lnTo>
                  <a:lnTo>
                    <a:pt x="90" y="112"/>
                  </a:lnTo>
                  <a:lnTo>
                    <a:pt x="29" y="100"/>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38" name="Freeform 54"/>
            <p:cNvSpPr>
              <a:spLocks/>
            </p:cNvSpPr>
            <p:nvPr/>
          </p:nvSpPr>
          <p:spPr bwMode="auto">
            <a:xfrm>
              <a:off x="1605" y="1053"/>
              <a:ext cx="438" cy="115"/>
            </a:xfrm>
            <a:custGeom>
              <a:avLst/>
              <a:gdLst>
                <a:gd name="T0" fmla="*/ 0 w 877"/>
                <a:gd name="T1" fmla="*/ 0 h 231"/>
                <a:gd name="T2" fmla="*/ 86 w 877"/>
                <a:gd name="T3" fmla="*/ 16 h 231"/>
                <a:gd name="T4" fmla="*/ 183 w 877"/>
                <a:gd name="T5" fmla="*/ 33 h 231"/>
                <a:gd name="T6" fmla="*/ 304 w 877"/>
                <a:gd name="T7" fmla="*/ 57 h 231"/>
                <a:gd name="T8" fmla="*/ 441 w 877"/>
                <a:gd name="T9" fmla="*/ 88 h 231"/>
                <a:gd name="T10" fmla="*/ 514 w 877"/>
                <a:gd name="T11" fmla="*/ 105 h 231"/>
                <a:gd name="T12" fmla="*/ 588 w 877"/>
                <a:gd name="T13" fmla="*/ 124 h 231"/>
                <a:gd name="T14" fmla="*/ 662 w 877"/>
                <a:gd name="T15" fmla="*/ 143 h 231"/>
                <a:gd name="T16" fmla="*/ 734 w 877"/>
                <a:gd name="T17" fmla="*/ 164 h 231"/>
                <a:gd name="T18" fmla="*/ 806 w 877"/>
                <a:gd name="T19" fmla="*/ 187 h 231"/>
                <a:gd name="T20" fmla="*/ 875 w 877"/>
                <a:gd name="T21" fmla="*/ 210 h 231"/>
                <a:gd name="T22" fmla="*/ 877 w 877"/>
                <a:gd name="T23" fmla="*/ 231 h 231"/>
                <a:gd name="T24" fmla="*/ 571 w 877"/>
                <a:gd name="T25" fmla="*/ 200 h 231"/>
                <a:gd name="T26" fmla="*/ 438 w 877"/>
                <a:gd name="T27" fmla="*/ 183 h 231"/>
                <a:gd name="T28" fmla="*/ 301 w 877"/>
                <a:gd name="T29" fmla="*/ 164 h 231"/>
                <a:gd name="T30" fmla="*/ 169 w 877"/>
                <a:gd name="T31" fmla="*/ 139 h 231"/>
                <a:gd name="T32" fmla="*/ 55 w 877"/>
                <a:gd name="T33" fmla="*/ 113 h 231"/>
                <a:gd name="T34" fmla="*/ 0 w 877"/>
                <a:gd name="T35" fmla="*/ 0 h 231"/>
                <a:gd name="T36" fmla="*/ 0 w 877"/>
                <a:gd name="T37" fmla="*/ 0 h 231"/>
                <a:gd name="T38" fmla="*/ 0 w 877"/>
                <a:gd name="T3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7" h="231">
                  <a:moveTo>
                    <a:pt x="0" y="0"/>
                  </a:moveTo>
                  <a:lnTo>
                    <a:pt x="86" y="16"/>
                  </a:lnTo>
                  <a:lnTo>
                    <a:pt x="183" y="33"/>
                  </a:lnTo>
                  <a:lnTo>
                    <a:pt x="304" y="57"/>
                  </a:lnTo>
                  <a:lnTo>
                    <a:pt x="441" y="88"/>
                  </a:lnTo>
                  <a:lnTo>
                    <a:pt x="514" y="105"/>
                  </a:lnTo>
                  <a:lnTo>
                    <a:pt x="588" y="124"/>
                  </a:lnTo>
                  <a:lnTo>
                    <a:pt x="662" y="143"/>
                  </a:lnTo>
                  <a:lnTo>
                    <a:pt x="734" y="164"/>
                  </a:lnTo>
                  <a:lnTo>
                    <a:pt x="806" y="187"/>
                  </a:lnTo>
                  <a:lnTo>
                    <a:pt x="875" y="210"/>
                  </a:lnTo>
                  <a:lnTo>
                    <a:pt x="877" y="231"/>
                  </a:lnTo>
                  <a:lnTo>
                    <a:pt x="571" y="200"/>
                  </a:lnTo>
                  <a:lnTo>
                    <a:pt x="438" y="183"/>
                  </a:lnTo>
                  <a:lnTo>
                    <a:pt x="301" y="164"/>
                  </a:lnTo>
                  <a:lnTo>
                    <a:pt x="169" y="139"/>
                  </a:lnTo>
                  <a:lnTo>
                    <a:pt x="55" y="113"/>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39" name="Freeform 55"/>
            <p:cNvSpPr>
              <a:spLocks/>
            </p:cNvSpPr>
            <p:nvPr/>
          </p:nvSpPr>
          <p:spPr bwMode="auto">
            <a:xfrm>
              <a:off x="1613" y="1155"/>
              <a:ext cx="508" cy="80"/>
            </a:xfrm>
            <a:custGeom>
              <a:avLst/>
              <a:gdLst>
                <a:gd name="T0" fmla="*/ 0 w 1016"/>
                <a:gd name="T1" fmla="*/ 0 h 160"/>
                <a:gd name="T2" fmla="*/ 132 w 1016"/>
                <a:gd name="T3" fmla="*/ 19 h 160"/>
                <a:gd name="T4" fmla="*/ 270 w 1016"/>
                <a:gd name="T5" fmla="*/ 40 h 160"/>
                <a:gd name="T6" fmla="*/ 436 w 1016"/>
                <a:gd name="T7" fmla="*/ 61 h 160"/>
                <a:gd name="T8" fmla="*/ 609 w 1016"/>
                <a:gd name="T9" fmla="*/ 84 h 160"/>
                <a:gd name="T10" fmla="*/ 774 w 1016"/>
                <a:gd name="T11" fmla="*/ 101 h 160"/>
                <a:gd name="T12" fmla="*/ 917 w 1016"/>
                <a:gd name="T13" fmla="*/ 114 h 160"/>
                <a:gd name="T14" fmla="*/ 1016 w 1016"/>
                <a:gd name="T15" fmla="*/ 116 h 160"/>
                <a:gd name="T16" fmla="*/ 999 w 1016"/>
                <a:gd name="T17" fmla="*/ 131 h 160"/>
                <a:gd name="T18" fmla="*/ 905 w 1016"/>
                <a:gd name="T19" fmla="*/ 141 h 160"/>
                <a:gd name="T20" fmla="*/ 673 w 1016"/>
                <a:gd name="T21" fmla="*/ 154 h 160"/>
                <a:gd name="T22" fmla="*/ 373 w 1016"/>
                <a:gd name="T23" fmla="*/ 160 h 160"/>
                <a:gd name="T24" fmla="*/ 71 w 1016"/>
                <a:gd name="T25" fmla="*/ 144 h 160"/>
                <a:gd name="T26" fmla="*/ 0 w 1016"/>
                <a:gd name="T27" fmla="*/ 0 h 160"/>
                <a:gd name="T28" fmla="*/ 0 w 1016"/>
                <a:gd name="T29" fmla="*/ 0 h 160"/>
                <a:gd name="T30" fmla="*/ 0 w 1016"/>
                <a:gd name="T3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6" h="160">
                  <a:moveTo>
                    <a:pt x="0" y="0"/>
                  </a:moveTo>
                  <a:lnTo>
                    <a:pt x="132" y="19"/>
                  </a:lnTo>
                  <a:lnTo>
                    <a:pt x="270" y="40"/>
                  </a:lnTo>
                  <a:lnTo>
                    <a:pt x="436" y="61"/>
                  </a:lnTo>
                  <a:lnTo>
                    <a:pt x="609" y="84"/>
                  </a:lnTo>
                  <a:lnTo>
                    <a:pt x="774" y="101"/>
                  </a:lnTo>
                  <a:lnTo>
                    <a:pt x="917" y="114"/>
                  </a:lnTo>
                  <a:lnTo>
                    <a:pt x="1016" y="116"/>
                  </a:lnTo>
                  <a:lnTo>
                    <a:pt x="999" y="131"/>
                  </a:lnTo>
                  <a:lnTo>
                    <a:pt x="905" y="141"/>
                  </a:lnTo>
                  <a:lnTo>
                    <a:pt x="673" y="154"/>
                  </a:lnTo>
                  <a:lnTo>
                    <a:pt x="373" y="160"/>
                  </a:lnTo>
                  <a:lnTo>
                    <a:pt x="71" y="144"/>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0" name="Freeform 56"/>
            <p:cNvSpPr>
              <a:spLocks/>
            </p:cNvSpPr>
            <p:nvPr/>
          </p:nvSpPr>
          <p:spPr bwMode="auto">
            <a:xfrm>
              <a:off x="1786" y="946"/>
              <a:ext cx="470" cy="174"/>
            </a:xfrm>
            <a:custGeom>
              <a:avLst/>
              <a:gdLst>
                <a:gd name="T0" fmla="*/ 0 w 940"/>
                <a:gd name="T1" fmla="*/ 0 h 348"/>
                <a:gd name="T2" fmla="*/ 109 w 940"/>
                <a:gd name="T3" fmla="*/ 22 h 348"/>
                <a:gd name="T4" fmla="*/ 227 w 940"/>
                <a:gd name="T5" fmla="*/ 47 h 348"/>
                <a:gd name="T6" fmla="*/ 295 w 940"/>
                <a:gd name="T7" fmla="*/ 64 h 348"/>
                <a:gd name="T8" fmla="*/ 369 w 940"/>
                <a:gd name="T9" fmla="*/ 83 h 348"/>
                <a:gd name="T10" fmla="*/ 445 w 940"/>
                <a:gd name="T11" fmla="*/ 104 h 348"/>
                <a:gd name="T12" fmla="*/ 523 w 940"/>
                <a:gd name="T13" fmla="*/ 127 h 348"/>
                <a:gd name="T14" fmla="*/ 601 w 940"/>
                <a:gd name="T15" fmla="*/ 150 h 348"/>
                <a:gd name="T16" fmla="*/ 679 w 940"/>
                <a:gd name="T17" fmla="*/ 176 h 348"/>
                <a:gd name="T18" fmla="*/ 753 w 940"/>
                <a:gd name="T19" fmla="*/ 205 h 348"/>
                <a:gd name="T20" fmla="*/ 822 w 940"/>
                <a:gd name="T21" fmla="*/ 233 h 348"/>
                <a:gd name="T22" fmla="*/ 885 w 940"/>
                <a:gd name="T23" fmla="*/ 264 h 348"/>
                <a:gd name="T24" fmla="*/ 940 w 940"/>
                <a:gd name="T25" fmla="*/ 294 h 348"/>
                <a:gd name="T26" fmla="*/ 795 w 940"/>
                <a:gd name="T27" fmla="*/ 348 h 348"/>
                <a:gd name="T28" fmla="*/ 0 w 940"/>
                <a:gd name="T29" fmla="*/ 0 h 348"/>
                <a:gd name="T30" fmla="*/ 0 w 940"/>
                <a:gd name="T31" fmla="*/ 0 h 348"/>
                <a:gd name="T32" fmla="*/ 0 w 940"/>
                <a:gd name="T3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0" h="348">
                  <a:moveTo>
                    <a:pt x="0" y="0"/>
                  </a:moveTo>
                  <a:lnTo>
                    <a:pt x="109" y="22"/>
                  </a:lnTo>
                  <a:lnTo>
                    <a:pt x="227" y="47"/>
                  </a:lnTo>
                  <a:lnTo>
                    <a:pt x="295" y="64"/>
                  </a:lnTo>
                  <a:lnTo>
                    <a:pt x="369" y="83"/>
                  </a:lnTo>
                  <a:lnTo>
                    <a:pt x="445" y="104"/>
                  </a:lnTo>
                  <a:lnTo>
                    <a:pt x="523" y="127"/>
                  </a:lnTo>
                  <a:lnTo>
                    <a:pt x="601" y="150"/>
                  </a:lnTo>
                  <a:lnTo>
                    <a:pt x="679" y="176"/>
                  </a:lnTo>
                  <a:lnTo>
                    <a:pt x="753" y="205"/>
                  </a:lnTo>
                  <a:lnTo>
                    <a:pt x="822" y="233"/>
                  </a:lnTo>
                  <a:lnTo>
                    <a:pt x="885" y="264"/>
                  </a:lnTo>
                  <a:lnTo>
                    <a:pt x="940" y="294"/>
                  </a:lnTo>
                  <a:lnTo>
                    <a:pt x="795" y="348"/>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1" name="Freeform 57"/>
            <p:cNvSpPr>
              <a:spLocks/>
            </p:cNvSpPr>
            <p:nvPr/>
          </p:nvSpPr>
          <p:spPr bwMode="auto">
            <a:xfrm>
              <a:off x="1890" y="1261"/>
              <a:ext cx="335" cy="546"/>
            </a:xfrm>
            <a:custGeom>
              <a:avLst/>
              <a:gdLst>
                <a:gd name="T0" fmla="*/ 285 w 671"/>
                <a:gd name="T1" fmla="*/ 30 h 1091"/>
                <a:gd name="T2" fmla="*/ 277 w 671"/>
                <a:gd name="T3" fmla="*/ 110 h 1091"/>
                <a:gd name="T4" fmla="*/ 262 w 671"/>
                <a:gd name="T5" fmla="*/ 203 h 1091"/>
                <a:gd name="T6" fmla="*/ 239 w 671"/>
                <a:gd name="T7" fmla="*/ 331 h 1091"/>
                <a:gd name="T8" fmla="*/ 222 w 671"/>
                <a:gd name="T9" fmla="*/ 405 h 1091"/>
                <a:gd name="T10" fmla="*/ 203 w 671"/>
                <a:gd name="T11" fmla="*/ 485 h 1091"/>
                <a:gd name="T12" fmla="*/ 180 w 671"/>
                <a:gd name="T13" fmla="*/ 572 h 1091"/>
                <a:gd name="T14" fmla="*/ 152 w 671"/>
                <a:gd name="T15" fmla="*/ 665 h 1091"/>
                <a:gd name="T16" fmla="*/ 121 w 671"/>
                <a:gd name="T17" fmla="*/ 764 h 1091"/>
                <a:gd name="T18" fmla="*/ 85 w 671"/>
                <a:gd name="T19" fmla="*/ 869 h 1091"/>
                <a:gd name="T20" fmla="*/ 66 w 671"/>
                <a:gd name="T21" fmla="*/ 924 h 1091"/>
                <a:gd name="T22" fmla="*/ 45 w 671"/>
                <a:gd name="T23" fmla="*/ 979 h 1091"/>
                <a:gd name="T24" fmla="*/ 22 w 671"/>
                <a:gd name="T25" fmla="*/ 1034 h 1091"/>
                <a:gd name="T26" fmla="*/ 0 w 671"/>
                <a:gd name="T27" fmla="*/ 1091 h 1091"/>
                <a:gd name="T28" fmla="*/ 70 w 671"/>
                <a:gd name="T29" fmla="*/ 1070 h 1091"/>
                <a:gd name="T30" fmla="*/ 148 w 671"/>
                <a:gd name="T31" fmla="*/ 1044 h 1091"/>
                <a:gd name="T32" fmla="*/ 194 w 671"/>
                <a:gd name="T33" fmla="*/ 1027 h 1091"/>
                <a:gd name="T34" fmla="*/ 243 w 671"/>
                <a:gd name="T35" fmla="*/ 1006 h 1091"/>
                <a:gd name="T36" fmla="*/ 296 w 671"/>
                <a:gd name="T37" fmla="*/ 983 h 1091"/>
                <a:gd name="T38" fmla="*/ 351 w 671"/>
                <a:gd name="T39" fmla="*/ 958 h 1091"/>
                <a:gd name="T40" fmla="*/ 407 w 671"/>
                <a:gd name="T41" fmla="*/ 930 h 1091"/>
                <a:gd name="T42" fmla="*/ 464 w 671"/>
                <a:gd name="T43" fmla="*/ 897 h 1091"/>
                <a:gd name="T44" fmla="*/ 519 w 671"/>
                <a:gd name="T45" fmla="*/ 865 h 1091"/>
                <a:gd name="T46" fmla="*/ 572 w 671"/>
                <a:gd name="T47" fmla="*/ 827 h 1091"/>
                <a:gd name="T48" fmla="*/ 623 w 671"/>
                <a:gd name="T49" fmla="*/ 789 h 1091"/>
                <a:gd name="T50" fmla="*/ 671 w 671"/>
                <a:gd name="T51" fmla="*/ 745 h 1091"/>
                <a:gd name="T52" fmla="*/ 656 w 671"/>
                <a:gd name="T53" fmla="*/ 650 h 1091"/>
                <a:gd name="T54" fmla="*/ 639 w 671"/>
                <a:gd name="T55" fmla="*/ 549 h 1091"/>
                <a:gd name="T56" fmla="*/ 618 w 671"/>
                <a:gd name="T57" fmla="*/ 430 h 1091"/>
                <a:gd name="T58" fmla="*/ 591 w 671"/>
                <a:gd name="T59" fmla="*/ 304 h 1091"/>
                <a:gd name="T60" fmla="*/ 562 w 671"/>
                <a:gd name="T61" fmla="*/ 180 h 1091"/>
                <a:gd name="T62" fmla="*/ 532 w 671"/>
                <a:gd name="T63" fmla="*/ 76 h 1091"/>
                <a:gd name="T64" fmla="*/ 519 w 671"/>
                <a:gd name="T65" fmla="*/ 34 h 1091"/>
                <a:gd name="T66" fmla="*/ 502 w 671"/>
                <a:gd name="T67" fmla="*/ 0 h 1091"/>
                <a:gd name="T68" fmla="*/ 285 w 671"/>
                <a:gd name="T69" fmla="*/ 30 h 1091"/>
                <a:gd name="T70" fmla="*/ 285 w 671"/>
                <a:gd name="T71" fmla="*/ 30 h 1091"/>
                <a:gd name="T72" fmla="*/ 285 w 671"/>
                <a:gd name="T73" fmla="*/ 30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1" h="1091">
                  <a:moveTo>
                    <a:pt x="285" y="30"/>
                  </a:moveTo>
                  <a:lnTo>
                    <a:pt x="277" y="110"/>
                  </a:lnTo>
                  <a:lnTo>
                    <a:pt x="262" y="203"/>
                  </a:lnTo>
                  <a:lnTo>
                    <a:pt x="239" y="331"/>
                  </a:lnTo>
                  <a:lnTo>
                    <a:pt x="222" y="405"/>
                  </a:lnTo>
                  <a:lnTo>
                    <a:pt x="203" y="485"/>
                  </a:lnTo>
                  <a:lnTo>
                    <a:pt x="180" y="572"/>
                  </a:lnTo>
                  <a:lnTo>
                    <a:pt x="152" y="665"/>
                  </a:lnTo>
                  <a:lnTo>
                    <a:pt x="121" y="764"/>
                  </a:lnTo>
                  <a:lnTo>
                    <a:pt x="85" y="869"/>
                  </a:lnTo>
                  <a:lnTo>
                    <a:pt x="66" y="924"/>
                  </a:lnTo>
                  <a:lnTo>
                    <a:pt x="45" y="979"/>
                  </a:lnTo>
                  <a:lnTo>
                    <a:pt x="22" y="1034"/>
                  </a:lnTo>
                  <a:lnTo>
                    <a:pt x="0" y="1091"/>
                  </a:lnTo>
                  <a:lnTo>
                    <a:pt x="70" y="1070"/>
                  </a:lnTo>
                  <a:lnTo>
                    <a:pt x="148" y="1044"/>
                  </a:lnTo>
                  <a:lnTo>
                    <a:pt x="194" y="1027"/>
                  </a:lnTo>
                  <a:lnTo>
                    <a:pt x="243" y="1006"/>
                  </a:lnTo>
                  <a:lnTo>
                    <a:pt x="296" y="983"/>
                  </a:lnTo>
                  <a:lnTo>
                    <a:pt x="351" y="958"/>
                  </a:lnTo>
                  <a:lnTo>
                    <a:pt x="407" y="930"/>
                  </a:lnTo>
                  <a:lnTo>
                    <a:pt x="464" y="897"/>
                  </a:lnTo>
                  <a:lnTo>
                    <a:pt x="519" y="865"/>
                  </a:lnTo>
                  <a:lnTo>
                    <a:pt x="572" y="827"/>
                  </a:lnTo>
                  <a:lnTo>
                    <a:pt x="623" y="789"/>
                  </a:lnTo>
                  <a:lnTo>
                    <a:pt x="671" y="745"/>
                  </a:lnTo>
                  <a:lnTo>
                    <a:pt x="656" y="650"/>
                  </a:lnTo>
                  <a:lnTo>
                    <a:pt x="639" y="549"/>
                  </a:lnTo>
                  <a:lnTo>
                    <a:pt x="618" y="430"/>
                  </a:lnTo>
                  <a:lnTo>
                    <a:pt x="591" y="304"/>
                  </a:lnTo>
                  <a:lnTo>
                    <a:pt x="562" y="180"/>
                  </a:lnTo>
                  <a:lnTo>
                    <a:pt x="532" y="76"/>
                  </a:lnTo>
                  <a:lnTo>
                    <a:pt x="519" y="34"/>
                  </a:lnTo>
                  <a:lnTo>
                    <a:pt x="502" y="0"/>
                  </a:lnTo>
                  <a:lnTo>
                    <a:pt x="285" y="30"/>
                  </a:lnTo>
                  <a:lnTo>
                    <a:pt x="285" y="30"/>
                  </a:lnTo>
                  <a:lnTo>
                    <a:pt x="285" y="30"/>
                  </a:lnTo>
                  <a:close/>
                </a:path>
              </a:pathLst>
            </a:custGeom>
            <a:solidFill>
              <a:srgbClr val="FF4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2" name="Freeform 58"/>
            <p:cNvSpPr>
              <a:spLocks/>
            </p:cNvSpPr>
            <p:nvPr/>
          </p:nvSpPr>
          <p:spPr bwMode="auto">
            <a:xfrm>
              <a:off x="1279" y="888"/>
              <a:ext cx="168" cy="242"/>
            </a:xfrm>
            <a:custGeom>
              <a:avLst/>
              <a:gdLst>
                <a:gd name="T0" fmla="*/ 239 w 335"/>
                <a:gd name="T1" fmla="*/ 45 h 484"/>
                <a:gd name="T2" fmla="*/ 0 w 335"/>
                <a:gd name="T3" fmla="*/ 0 h 484"/>
                <a:gd name="T4" fmla="*/ 15 w 335"/>
                <a:gd name="T5" fmla="*/ 59 h 484"/>
                <a:gd name="T6" fmla="*/ 34 w 335"/>
                <a:gd name="T7" fmla="*/ 121 h 484"/>
                <a:gd name="T8" fmla="*/ 61 w 335"/>
                <a:gd name="T9" fmla="*/ 197 h 484"/>
                <a:gd name="T10" fmla="*/ 91 w 335"/>
                <a:gd name="T11" fmla="*/ 279 h 484"/>
                <a:gd name="T12" fmla="*/ 125 w 335"/>
                <a:gd name="T13" fmla="*/ 359 h 484"/>
                <a:gd name="T14" fmla="*/ 144 w 335"/>
                <a:gd name="T15" fmla="*/ 395 h 484"/>
                <a:gd name="T16" fmla="*/ 165 w 335"/>
                <a:gd name="T17" fmla="*/ 429 h 484"/>
                <a:gd name="T18" fmla="*/ 186 w 335"/>
                <a:gd name="T19" fmla="*/ 460 h 484"/>
                <a:gd name="T20" fmla="*/ 207 w 335"/>
                <a:gd name="T21" fmla="*/ 484 h 484"/>
                <a:gd name="T22" fmla="*/ 335 w 335"/>
                <a:gd name="T23" fmla="*/ 420 h 484"/>
                <a:gd name="T24" fmla="*/ 239 w 335"/>
                <a:gd name="T25" fmla="*/ 45 h 484"/>
                <a:gd name="T26" fmla="*/ 239 w 335"/>
                <a:gd name="T27" fmla="*/ 45 h 484"/>
                <a:gd name="T28" fmla="*/ 239 w 335"/>
                <a:gd name="T29" fmla="*/ 45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5" h="484">
                  <a:moveTo>
                    <a:pt x="239" y="45"/>
                  </a:moveTo>
                  <a:lnTo>
                    <a:pt x="0" y="0"/>
                  </a:lnTo>
                  <a:lnTo>
                    <a:pt x="15" y="59"/>
                  </a:lnTo>
                  <a:lnTo>
                    <a:pt x="34" y="121"/>
                  </a:lnTo>
                  <a:lnTo>
                    <a:pt x="61" y="197"/>
                  </a:lnTo>
                  <a:lnTo>
                    <a:pt x="91" y="279"/>
                  </a:lnTo>
                  <a:lnTo>
                    <a:pt x="125" y="359"/>
                  </a:lnTo>
                  <a:lnTo>
                    <a:pt x="144" y="395"/>
                  </a:lnTo>
                  <a:lnTo>
                    <a:pt x="165" y="429"/>
                  </a:lnTo>
                  <a:lnTo>
                    <a:pt x="186" y="460"/>
                  </a:lnTo>
                  <a:lnTo>
                    <a:pt x="207" y="484"/>
                  </a:lnTo>
                  <a:lnTo>
                    <a:pt x="335" y="420"/>
                  </a:lnTo>
                  <a:lnTo>
                    <a:pt x="239" y="45"/>
                  </a:lnTo>
                  <a:lnTo>
                    <a:pt x="239" y="45"/>
                  </a:lnTo>
                  <a:lnTo>
                    <a:pt x="239" y="45"/>
                  </a:lnTo>
                  <a:close/>
                </a:path>
              </a:pathLst>
            </a:custGeom>
            <a:solidFill>
              <a:srgbClr val="FF4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3" name="Freeform 59"/>
            <p:cNvSpPr>
              <a:spLocks/>
            </p:cNvSpPr>
            <p:nvPr/>
          </p:nvSpPr>
          <p:spPr bwMode="auto">
            <a:xfrm>
              <a:off x="1138" y="884"/>
              <a:ext cx="127" cy="193"/>
            </a:xfrm>
            <a:custGeom>
              <a:avLst/>
              <a:gdLst>
                <a:gd name="T0" fmla="*/ 0 w 254"/>
                <a:gd name="T1" fmla="*/ 0 h 386"/>
                <a:gd name="T2" fmla="*/ 9 w 254"/>
                <a:gd name="T3" fmla="*/ 42 h 386"/>
                <a:gd name="T4" fmla="*/ 22 w 254"/>
                <a:gd name="T5" fmla="*/ 87 h 386"/>
                <a:gd name="T6" fmla="*/ 41 w 254"/>
                <a:gd name="T7" fmla="*/ 143 h 386"/>
                <a:gd name="T8" fmla="*/ 66 w 254"/>
                <a:gd name="T9" fmla="*/ 205 h 386"/>
                <a:gd name="T10" fmla="*/ 97 w 254"/>
                <a:gd name="T11" fmla="*/ 270 h 386"/>
                <a:gd name="T12" fmla="*/ 135 w 254"/>
                <a:gd name="T13" fmla="*/ 331 h 386"/>
                <a:gd name="T14" fmla="*/ 157 w 254"/>
                <a:gd name="T15" fmla="*/ 359 h 386"/>
                <a:gd name="T16" fmla="*/ 180 w 254"/>
                <a:gd name="T17" fmla="*/ 386 h 386"/>
                <a:gd name="T18" fmla="*/ 254 w 254"/>
                <a:gd name="T19" fmla="*/ 350 h 386"/>
                <a:gd name="T20" fmla="*/ 239 w 254"/>
                <a:gd name="T21" fmla="*/ 318 h 386"/>
                <a:gd name="T22" fmla="*/ 205 w 254"/>
                <a:gd name="T23" fmla="*/ 236 h 386"/>
                <a:gd name="T24" fmla="*/ 167 w 254"/>
                <a:gd name="T25" fmla="*/ 129 h 386"/>
                <a:gd name="T26" fmla="*/ 138 w 254"/>
                <a:gd name="T27" fmla="*/ 21 h 386"/>
                <a:gd name="T28" fmla="*/ 0 w 254"/>
                <a:gd name="T29" fmla="*/ 0 h 386"/>
                <a:gd name="T30" fmla="*/ 0 w 254"/>
                <a:gd name="T31" fmla="*/ 0 h 386"/>
                <a:gd name="T32" fmla="*/ 0 w 254"/>
                <a:gd name="T33"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 h="386">
                  <a:moveTo>
                    <a:pt x="0" y="0"/>
                  </a:moveTo>
                  <a:lnTo>
                    <a:pt x="9" y="42"/>
                  </a:lnTo>
                  <a:lnTo>
                    <a:pt x="22" y="87"/>
                  </a:lnTo>
                  <a:lnTo>
                    <a:pt x="41" y="143"/>
                  </a:lnTo>
                  <a:lnTo>
                    <a:pt x="66" y="205"/>
                  </a:lnTo>
                  <a:lnTo>
                    <a:pt x="97" y="270"/>
                  </a:lnTo>
                  <a:lnTo>
                    <a:pt x="135" y="331"/>
                  </a:lnTo>
                  <a:lnTo>
                    <a:pt x="157" y="359"/>
                  </a:lnTo>
                  <a:lnTo>
                    <a:pt x="180" y="386"/>
                  </a:lnTo>
                  <a:lnTo>
                    <a:pt x="254" y="350"/>
                  </a:lnTo>
                  <a:lnTo>
                    <a:pt x="239" y="318"/>
                  </a:lnTo>
                  <a:lnTo>
                    <a:pt x="205" y="236"/>
                  </a:lnTo>
                  <a:lnTo>
                    <a:pt x="167" y="129"/>
                  </a:lnTo>
                  <a:lnTo>
                    <a:pt x="138" y="21"/>
                  </a:lnTo>
                  <a:lnTo>
                    <a:pt x="0" y="0"/>
                  </a:lnTo>
                  <a:lnTo>
                    <a:pt x="0" y="0"/>
                  </a:lnTo>
                  <a:lnTo>
                    <a:pt x="0" y="0"/>
                  </a:lnTo>
                  <a:close/>
                </a:path>
              </a:pathLst>
            </a:custGeom>
            <a:solidFill>
              <a:srgbClr val="FF4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4" name="Freeform 60"/>
            <p:cNvSpPr>
              <a:spLocks/>
            </p:cNvSpPr>
            <p:nvPr/>
          </p:nvSpPr>
          <p:spPr bwMode="auto">
            <a:xfrm>
              <a:off x="892" y="817"/>
              <a:ext cx="96" cy="239"/>
            </a:xfrm>
            <a:custGeom>
              <a:avLst/>
              <a:gdLst>
                <a:gd name="T0" fmla="*/ 105 w 192"/>
                <a:gd name="T1" fmla="*/ 0 h 477"/>
                <a:gd name="T2" fmla="*/ 0 w 192"/>
                <a:gd name="T3" fmla="*/ 2 h 477"/>
                <a:gd name="T4" fmla="*/ 156 w 192"/>
                <a:gd name="T5" fmla="*/ 477 h 477"/>
                <a:gd name="T6" fmla="*/ 192 w 192"/>
                <a:gd name="T7" fmla="*/ 462 h 477"/>
                <a:gd name="T8" fmla="*/ 105 w 192"/>
                <a:gd name="T9" fmla="*/ 0 h 477"/>
                <a:gd name="T10" fmla="*/ 105 w 192"/>
                <a:gd name="T11" fmla="*/ 0 h 477"/>
                <a:gd name="T12" fmla="*/ 105 w 192"/>
                <a:gd name="T13" fmla="*/ 0 h 477"/>
                <a:gd name="T14" fmla="*/ 105 w 192"/>
                <a:gd name="T15" fmla="*/ 0 h 4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77">
                  <a:moveTo>
                    <a:pt x="105" y="0"/>
                  </a:moveTo>
                  <a:lnTo>
                    <a:pt x="0" y="2"/>
                  </a:lnTo>
                  <a:lnTo>
                    <a:pt x="156" y="477"/>
                  </a:lnTo>
                  <a:lnTo>
                    <a:pt x="192" y="462"/>
                  </a:lnTo>
                  <a:lnTo>
                    <a:pt x="105" y="0"/>
                  </a:lnTo>
                  <a:lnTo>
                    <a:pt x="105" y="0"/>
                  </a:lnTo>
                  <a:lnTo>
                    <a:pt x="105" y="0"/>
                  </a:lnTo>
                  <a:lnTo>
                    <a:pt x="105" y="0"/>
                  </a:lnTo>
                  <a:close/>
                </a:path>
              </a:pathLst>
            </a:custGeom>
            <a:solidFill>
              <a:srgbClr val="FF4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5" name="Freeform 61"/>
            <p:cNvSpPr>
              <a:spLocks/>
            </p:cNvSpPr>
            <p:nvPr/>
          </p:nvSpPr>
          <p:spPr bwMode="auto">
            <a:xfrm>
              <a:off x="963" y="874"/>
              <a:ext cx="212" cy="141"/>
            </a:xfrm>
            <a:custGeom>
              <a:avLst/>
              <a:gdLst>
                <a:gd name="T0" fmla="*/ 359 w 424"/>
                <a:gd name="T1" fmla="*/ 88 h 283"/>
                <a:gd name="T2" fmla="*/ 0 w 424"/>
                <a:gd name="T3" fmla="*/ 0 h 283"/>
                <a:gd name="T4" fmla="*/ 26 w 424"/>
                <a:gd name="T5" fmla="*/ 202 h 283"/>
                <a:gd name="T6" fmla="*/ 424 w 424"/>
                <a:gd name="T7" fmla="*/ 283 h 283"/>
                <a:gd name="T8" fmla="*/ 359 w 424"/>
                <a:gd name="T9" fmla="*/ 88 h 283"/>
                <a:gd name="T10" fmla="*/ 359 w 424"/>
                <a:gd name="T11" fmla="*/ 88 h 283"/>
                <a:gd name="T12" fmla="*/ 359 w 424"/>
                <a:gd name="T13" fmla="*/ 88 h 283"/>
                <a:gd name="T14" fmla="*/ 359 w 424"/>
                <a:gd name="T15" fmla="*/ 88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283">
                  <a:moveTo>
                    <a:pt x="359" y="88"/>
                  </a:moveTo>
                  <a:lnTo>
                    <a:pt x="0" y="0"/>
                  </a:lnTo>
                  <a:lnTo>
                    <a:pt x="26" y="202"/>
                  </a:lnTo>
                  <a:lnTo>
                    <a:pt x="424" y="283"/>
                  </a:lnTo>
                  <a:lnTo>
                    <a:pt x="359" y="88"/>
                  </a:lnTo>
                  <a:lnTo>
                    <a:pt x="359" y="88"/>
                  </a:lnTo>
                  <a:lnTo>
                    <a:pt x="359" y="88"/>
                  </a:lnTo>
                  <a:lnTo>
                    <a:pt x="359" y="88"/>
                  </a:lnTo>
                  <a:close/>
                </a:path>
              </a:pathLst>
            </a:custGeom>
            <a:solidFill>
              <a:srgbClr val="637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6" name="Freeform 62"/>
            <p:cNvSpPr>
              <a:spLocks/>
            </p:cNvSpPr>
            <p:nvPr/>
          </p:nvSpPr>
          <p:spPr bwMode="auto">
            <a:xfrm>
              <a:off x="1432" y="869"/>
              <a:ext cx="139" cy="432"/>
            </a:xfrm>
            <a:custGeom>
              <a:avLst/>
              <a:gdLst>
                <a:gd name="T0" fmla="*/ 0 w 280"/>
                <a:gd name="T1" fmla="*/ 0 h 865"/>
                <a:gd name="T2" fmla="*/ 12 w 280"/>
                <a:gd name="T3" fmla="*/ 243 h 865"/>
                <a:gd name="T4" fmla="*/ 34 w 280"/>
                <a:gd name="T5" fmla="*/ 368 h 865"/>
                <a:gd name="T6" fmla="*/ 50 w 280"/>
                <a:gd name="T7" fmla="*/ 439 h 865"/>
                <a:gd name="T8" fmla="*/ 70 w 280"/>
                <a:gd name="T9" fmla="*/ 515 h 865"/>
                <a:gd name="T10" fmla="*/ 95 w 280"/>
                <a:gd name="T11" fmla="*/ 597 h 865"/>
                <a:gd name="T12" fmla="*/ 124 w 280"/>
                <a:gd name="T13" fmla="*/ 682 h 865"/>
                <a:gd name="T14" fmla="*/ 141 w 280"/>
                <a:gd name="T15" fmla="*/ 726 h 865"/>
                <a:gd name="T16" fmla="*/ 160 w 280"/>
                <a:gd name="T17" fmla="*/ 772 h 865"/>
                <a:gd name="T18" fmla="*/ 179 w 280"/>
                <a:gd name="T19" fmla="*/ 817 h 865"/>
                <a:gd name="T20" fmla="*/ 200 w 280"/>
                <a:gd name="T21" fmla="*/ 865 h 865"/>
                <a:gd name="T22" fmla="*/ 280 w 280"/>
                <a:gd name="T23" fmla="*/ 865 h 865"/>
                <a:gd name="T24" fmla="*/ 263 w 280"/>
                <a:gd name="T25" fmla="*/ 775 h 865"/>
                <a:gd name="T26" fmla="*/ 230 w 280"/>
                <a:gd name="T27" fmla="*/ 559 h 865"/>
                <a:gd name="T28" fmla="*/ 215 w 280"/>
                <a:gd name="T29" fmla="*/ 289 h 865"/>
                <a:gd name="T30" fmla="*/ 225 w 280"/>
                <a:gd name="T31" fmla="*/ 157 h 865"/>
                <a:gd name="T32" fmla="*/ 247 w 280"/>
                <a:gd name="T33" fmla="*/ 41 h 865"/>
                <a:gd name="T34" fmla="*/ 0 w 280"/>
                <a:gd name="T35" fmla="*/ 0 h 865"/>
                <a:gd name="T36" fmla="*/ 0 w 280"/>
                <a:gd name="T37" fmla="*/ 0 h 865"/>
                <a:gd name="T38" fmla="*/ 0 w 280"/>
                <a:gd name="T39"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865">
                  <a:moveTo>
                    <a:pt x="0" y="0"/>
                  </a:moveTo>
                  <a:lnTo>
                    <a:pt x="12" y="243"/>
                  </a:lnTo>
                  <a:lnTo>
                    <a:pt x="34" y="368"/>
                  </a:lnTo>
                  <a:lnTo>
                    <a:pt x="50" y="439"/>
                  </a:lnTo>
                  <a:lnTo>
                    <a:pt x="70" y="515"/>
                  </a:lnTo>
                  <a:lnTo>
                    <a:pt x="95" y="597"/>
                  </a:lnTo>
                  <a:lnTo>
                    <a:pt x="124" y="682"/>
                  </a:lnTo>
                  <a:lnTo>
                    <a:pt x="141" y="726"/>
                  </a:lnTo>
                  <a:lnTo>
                    <a:pt x="160" y="772"/>
                  </a:lnTo>
                  <a:lnTo>
                    <a:pt x="179" y="817"/>
                  </a:lnTo>
                  <a:lnTo>
                    <a:pt x="200" y="865"/>
                  </a:lnTo>
                  <a:lnTo>
                    <a:pt x="280" y="865"/>
                  </a:lnTo>
                  <a:lnTo>
                    <a:pt x="263" y="775"/>
                  </a:lnTo>
                  <a:lnTo>
                    <a:pt x="230" y="559"/>
                  </a:lnTo>
                  <a:lnTo>
                    <a:pt x="215" y="289"/>
                  </a:lnTo>
                  <a:lnTo>
                    <a:pt x="225" y="157"/>
                  </a:lnTo>
                  <a:lnTo>
                    <a:pt x="247" y="41"/>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7" name="Freeform 63"/>
            <p:cNvSpPr>
              <a:spLocks/>
            </p:cNvSpPr>
            <p:nvPr/>
          </p:nvSpPr>
          <p:spPr bwMode="auto">
            <a:xfrm>
              <a:off x="1220" y="899"/>
              <a:ext cx="105" cy="163"/>
            </a:xfrm>
            <a:custGeom>
              <a:avLst/>
              <a:gdLst>
                <a:gd name="T0" fmla="*/ 122 w 211"/>
                <a:gd name="T1" fmla="*/ 21 h 326"/>
                <a:gd name="T2" fmla="*/ 0 w 211"/>
                <a:gd name="T3" fmla="*/ 0 h 326"/>
                <a:gd name="T4" fmla="*/ 27 w 211"/>
                <a:gd name="T5" fmla="*/ 124 h 326"/>
                <a:gd name="T6" fmla="*/ 57 w 211"/>
                <a:gd name="T7" fmla="*/ 230 h 326"/>
                <a:gd name="T8" fmla="*/ 74 w 211"/>
                <a:gd name="T9" fmla="*/ 280 h 326"/>
                <a:gd name="T10" fmla="*/ 95 w 211"/>
                <a:gd name="T11" fmla="*/ 326 h 326"/>
                <a:gd name="T12" fmla="*/ 211 w 211"/>
                <a:gd name="T13" fmla="*/ 280 h 326"/>
                <a:gd name="T14" fmla="*/ 122 w 211"/>
                <a:gd name="T15" fmla="*/ 21 h 326"/>
                <a:gd name="T16" fmla="*/ 122 w 211"/>
                <a:gd name="T17" fmla="*/ 21 h 326"/>
                <a:gd name="T18" fmla="*/ 122 w 211"/>
                <a:gd name="T19" fmla="*/ 2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326">
                  <a:moveTo>
                    <a:pt x="122" y="21"/>
                  </a:moveTo>
                  <a:lnTo>
                    <a:pt x="0" y="0"/>
                  </a:lnTo>
                  <a:lnTo>
                    <a:pt x="27" y="124"/>
                  </a:lnTo>
                  <a:lnTo>
                    <a:pt x="57" y="230"/>
                  </a:lnTo>
                  <a:lnTo>
                    <a:pt x="74" y="280"/>
                  </a:lnTo>
                  <a:lnTo>
                    <a:pt x="95" y="326"/>
                  </a:lnTo>
                  <a:lnTo>
                    <a:pt x="211" y="280"/>
                  </a:lnTo>
                  <a:lnTo>
                    <a:pt x="122" y="21"/>
                  </a:lnTo>
                  <a:lnTo>
                    <a:pt x="122" y="21"/>
                  </a:lnTo>
                  <a:lnTo>
                    <a:pt x="122" y="21"/>
                  </a:lnTo>
                  <a:close/>
                </a:path>
              </a:pathLst>
            </a:custGeom>
            <a:solidFill>
              <a:srgbClr val="FFCF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8" name="Freeform 64"/>
            <p:cNvSpPr>
              <a:spLocks/>
            </p:cNvSpPr>
            <p:nvPr/>
          </p:nvSpPr>
          <p:spPr bwMode="auto">
            <a:xfrm>
              <a:off x="1834" y="1290"/>
              <a:ext cx="113" cy="197"/>
            </a:xfrm>
            <a:custGeom>
              <a:avLst/>
              <a:gdLst>
                <a:gd name="T0" fmla="*/ 120 w 227"/>
                <a:gd name="T1" fmla="*/ 9 h 393"/>
                <a:gd name="T2" fmla="*/ 90 w 227"/>
                <a:gd name="T3" fmla="*/ 135 h 393"/>
                <a:gd name="T4" fmla="*/ 75 w 227"/>
                <a:gd name="T5" fmla="*/ 194 h 393"/>
                <a:gd name="T6" fmla="*/ 54 w 227"/>
                <a:gd name="T7" fmla="*/ 258 h 393"/>
                <a:gd name="T8" fmla="*/ 29 w 227"/>
                <a:gd name="T9" fmla="*/ 323 h 393"/>
                <a:gd name="T10" fmla="*/ 0 w 227"/>
                <a:gd name="T11" fmla="*/ 388 h 393"/>
                <a:gd name="T12" fmla="*/ 37 w 227"/>
                <a:gd name="T13" fmla="*/ 393 h 393"/>
                <a:gd name="T14" fmla="*/ 61 w 227"/>
                <a:gd name="T15" fmla="*/ 355 h 393"/>
                <a:gd name="T16" fmla="*/ 88 w 227"/>
                <a:gd name="T17" fmla="*/ 312 h 393"/>
                <a:gd name="T18" fmla="*/ 118 w 227"/>
                <a:gd name="T19" fmla="*/ 257 h 393"/>
                <a:gd name="T20" fmla="*/ 151 w 227"/>
                <a:gd name="T21" fmla="*/ 194 h 393"/>
                <a:gd name="T22" fmla="*/ 181 w 227"/>
                <a:gd name="T23" fmla="*/ 129 h 393"/>
                <a:gd name="T24" fmla="*/ 227 w 227"/>
                <a:gd name="T25" fmla="*/ 0 h 393"/>
                <a:gd name="T26" fmla="*/ 120 w 227"/>
                <a:gd name="T27" fmla="*/ 9 h 393"/>
                <a:gd name="T28" fmla="*/ 120 w 227"/>
                <a:gd name="T29" fmla="*/ 9 h 393"/>
                <a:gd name="T30" fmla="*/ 120 w 227"/>
                <a:gd name="T31" fmla="*/ 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393">
                  <a:moveTo>
                    <a:pt x="120" y="9"/>
                  </a:moveTo>
                  <a:lnTo>
                    <a:pt x="90" y="135"/>
                  </a:lnTo>
                  <a:lnTo>
                    <a:pt x="75" y="194"/>
                  </a:lnTo>
                  <a:lnTo>
                    <a:pt x="54" y="258"/>
                  </a:lnTo>
                  <a:lnTo>
                    <a:pt x="29" y="323"/>
                  </a:lnTo>
                  <a:lnTo>
                    <a:pt x="0" y="388"/>
                  </a:lnTo>
                  <a:lnTo>
                    <a:pt x="37" y="393"/>
                  </a:lnTo>
                  <a:lnTo>
                    <a:pt x="61" y="355"/>
                  </a:lnTo>
                  <a:lnTo>
                    <a:pt x="88" y="312"/>
                  </a:lnTo>
                  <a:lnTo>
                    <a:pt x="118" y="257"/>
                  </a:lnTo>
                  <a:lnTo>
                    <a:pt x="151" y="194"/>
                  </a:lnTo>
                  <a:lnTo>
                    <a:pt x="181" y="129"/>
                  </a:lnTo>
                  <a:lnTo>
                    <a:pt x="227" y="0"/>
                  </a:lnTo>
                  <a:lnTo>
                    <a:pt x="120" y="9"/>
                  </a:lnTo>
                  <a:lnTo>
                    <a:pt x="120" y="9"/>
                  </a:lnTo>
                  <a:lnTo>
                    <a:pt x="120" y="9"/>
                  </a:lnTo>
                  <a:close/>
                </a:path>
              </a:pathLst>
            </a:custGeom>
            <a:solidFill>
              <a:srgbClr val="FFCF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49" name="Freeform 65"/>
            <p:cNvSpPr>
              <a:spLocks/>
            </p:cNvSpPr>
            <p:nvPr/>
          </p:nvSpPr>
          <p:spPr bwMode="auto">
            <a:xfrm>
              <a:off x="1889" y="1279"/>
              <a:ext cx="143" cy="150"/>
            </a:xfrm>
            <a:custGeom>
              <a:avLst/>
              <a:gdLst>
                <a:gd name="T0" fmla="*/ 123 w 287"/>
                <a:gd name="T1" fmla="*/ 17 h 300"/>
                <a:gd name="T2" fmla="*/ 0 w 287"/>
                <a:gd name="T3" fmla="*/ 300 h 300"/>
                <a:gd name="T4" fmla="*/ 245 w 287"/>
                <a:gd name="T5" fmla="*/ 249 h 300"/>
                <a:gd name="T6" fmla="*/ 287 w 287"/>
                <a:gd name="T7" fmla="*/ 0 h 300"/>
                <a:gd name="T8" fmla="*/ 123 w 287"/>
                <a:gd name="T9" fmla="*/ 17 h 300"/>
                <a:gd name="T10" fmla="*/ 123 w 287"/>
                <a:gd name="T11" fmla="*/ 17 h 300"/>
                <a:gd name="T12" fmla="*/ 123 w 287"/>
                <a:gd name="T13" fmla="*/ 17 h 300"/>
                <a:gd name="T14" fmla="*/ 123 w 287"/>
                <a:gd name="T15" fmla="*/ 17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7" h="300">
                  <a:moveTo>
                    <a:pt x="123" y="17"/>
                  </a:moveTo>
                  <a:lnTo>
                    <a:pt x="0" y="300"/>
                  </a:lnTo>
                  <a:lnTo>
                    <a:pt x="245" y="249"/>
                  </a:lnTo>
                  <a:lnTo>
                    <a:pt x="287" y="0"/>
                  </a:lnTo>
                  <a:lnTo>
                    <a:pt x="123" y="17"/>
                  </a:lnTo>
                  <a:lnTo>
                    <a:pt x="123" y="17"/>
                  </a:lnTo>
                  <a:lnTo>
                    <a:pt x="123" y="17"/>
                  </a:lnTo>
                  <a:lnTo>
                    <a:pt x="123" y="17"/>
                  </a:lnTo>
                  <a:close/>
                </a:path>
              </a:pathLst>
            </a:custGeom>
            <a:solidFill>
              <a:srgbClr val="637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0" name="Freeform 66"/>
            <p:cNvSpPr>
              <a:spLocks/>
            </p:cNvSpPr>
            <p:nvPr/>
          </p:nvSpPr>
          <p:spPr bwMode="auto">
            <a:xfrm>
              <a:off x="1983" y="1314"/>
              <a:ext cx="191" cy="375"/>
            </a:xfrm>
            <a:custGeom>
              <a:avLst/>
              <a:gdLst>
                <a:gd name="T0" fmla="*/ 144 w 382"/>
                <a:gd name="T1" fmla="*/ 46 h 751"/>
                <a:gd name="T2" fmla="*/ 129 w 382"/>
                <a:gd name="T3" fmla="*/ 130 h 751"/>
                <a:gd name="T4" fmla="*/ 116 w 382"/>
                <a:gd name="T5" fmla="*/ 217 h 751"/>
                <a:gd name="T6" fmla="*/ 95 w 382"/>
                <a:gd name="T7" fmla="*/ 326 h 751"/>
                <a:gd name="T8" fmla="*/ 74 w 382"/>
                <a:gd name="T9" fmla="*/ 442 h 751"/>
                <a:gd name="T10" fmla="*/ 49 w 382"/>
                <a:gd name="T11" fmla="*/ 558 h 751"/>
                <a:gd name="T12" fmla="*/ 25 w 382"/>
                <a:gd name="T13" fmla="*/ 664 h 751"/>
                <a:gd name="T14" fmla="*/ 0 w 382"/>
                <a:gd name="T15" fmla="*/ 751 h 751"/>
                <a:gd name="T16" fmla="*/ 42 w 382"/>
                <a:gd name="T17" fmla="*/ 740 h 751"/>
                <a:gd name="T18" fmla="*/ 89 w 382"/>
                <a:gd name="T19" fmla="*/ 725 h 751"/>
                <a:gd name="T20" fmla="*/ 146 w 382"/>
                <a:gd name="T21" fmla="*/ 706 h 751"/>
                <a:gd name="T22" fmla="*/ 207 w 382"/>
                <a:gd name="T23" fmla="*/ 683 h 751"/>
                <a:gd name="T24" fmla="*/ 272 w 382"/>
                <a:gd name="T25" fmla="*/ 656 h 751"/>
                <a:gd name="T26" fmla="*/ 382 w 382"/>
                <a:gd name="T27" fmla="*/ 597 h 751"/>
                <a:gd name="T28" fmla="*/ 354 w 382"/>
                <a:gd name="T29" fmla="*/ 394 h 751"/>
                <a:gd name="T30" fmla="*/ 338 w 382"/>
                <a:gd name="T31" fmla="*/ 301 h 751"/>
                <a:gd name="T32" fmla="*/ 319 w 382"/>
                <a:gd name="T33" fmla="*/ 200 h 751"/>
                <a:gd name="T34" fmla="*/ 297 w 382"/>
                <a:gd name="T35" fmla="*/ 99 h 751"/>
                <a:gd name="T36" fmla="*/ 272 w 382"/>
                <a:gd name="T37" fmla="*/ 0 h 751"/>
                <a:gd name="T38" fmla="*/ 144 w 382"/>
                <a:gd name="T39" fmla="*/ 46 h 751"/>
                <a:gd name="T40" fmla="*/ 144 w 382"/>
                <a:gd name="T41" fmla="*/ 46 h 751"/>
                <a:gd name="T42" fmla="*/ 144 w 382"/>
                <a:gd name="T43" fmla="*/ 46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2" h="751">
                  <a:moveTo>
                    <a:pt x="144" y="46"/>
                  </a:moveTo>
                  <a:lnTo>
                    <a:pt x="129" y="130"/>
                  </a:lnTo>
                  <a:lnTo>
                    <a:pt x="116" y="217"/>
                  </a:lnTo>
                  <a:lnTo>
                    <a:pt x="95" y="326"/>
                  </a:lnTo>
                  <a:lnTo>
                    <a:pt x="74" y="442"/>
                  </a:lnTo>
                  <a:lnTo>
                    <a:pt x="49" y="558"/>
                  </a:lnTo>
                  <a:lnTo>
                    <a:pt x="25" y="664"/>
                  </a:lnTo>
                  <a:lnTo>
                    <a:pt x="0" y="751"/>
                  </a:lnTo>
                  <a:lnTo>
                    <a:pt x="42" y="740"/>
                  </a:lnTo>
                  <a:lnTo>
                    <a:pt x="89" y="725"/>
                  </a:lnTo>
                  <a:lnTo>
                    <a:pt x="146" y="706"/>
                  </a:lnTo>
                  <a:lnTo>
                    <a:pt x="207" y="683"/>
                  </a:lnTo>
                  <a:lnTo>
                    <a:pt x="272" y="656"/>
                  </a:lnTo>
                  <a:lnTo>
                    <a:pt x="382" y="597"/>
                  </a:lnTo>
                  <a:lnTo>
                    <a:pt x="354" y="394"/>
                  </a:lnTo>
                  <a:lnTo>
                    <a:pt x="338" y="301"/>
                  </a:lnTo>
                  <a:lnTo>
                    <a:pt x="319" y="200"/>
                  </a:lnTo>
                  <a:lnTo>
                    <a:pt x="297" y="99"/>
                  </a:lnTo>
                  <a:lnTo>
                    <a:pt x="272" y="0"/>
                  </a:lnTo>
                  <a:lnTo>
                    <a:pt x="144" y="46"/>
                  </a:lnTo>
                  <a:lnTo>
                    <a:pt x="144" y="46"/>
                  </a:lnTo>
                  <a:lnTo>
                    <a:pt x="144" y="46"/>
                  </a:lnTo>
                  <a:close/>
                </a:path>
              </a:pathLst>
            </a:custGeom>
            <a:solidFill>
              <a:srgbClr val="637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1" name="Freeform 67"/>
            <p:cNvSpPr>
              <a:spLocks/>
            </p:cNvSpPr>
            <p:nvPr/>
          </p:nvSpPr>
          <p:spPr bwMode="auto">
            <a:xfrm>
              <a:off x="2059" y="1332"/>
              <a:ext cx="63" cy="78"/>
            </a:xfrm>
            <a:custGeom>
              <a:avLst/>
              <a:gdLst>
                <a:gd name="T0" fmla="*/ 0 w 126"/>
                <a:gd name="T1" fmla="*/ 155 h 155"/>
                <a:gd name="T2" fmla="*/ 11 w 126"/>
                <a:gd name="T3" fmla="*/ 53 h 155"/>
                <a:gd name="T4" fmla="*/ 99 w 126"/>
                <a:gd name="T5" fmla="*/ 0 h 155"/>
                <a:gd name="T6" fmla="*/ 126 w 126"/>
                <a:gd name="T7" fmla="*/ 108 h 155"/>
                <a:gd name="T8" fmla="*/ 0 w 126"/>
                <a:gd name="T9" fmla="*/ 155 h 155"/>
                <a:gd name="T10" fmla="*/ 0 w 126"/>
                <a:gd name="T11" fmla="*/ 155 h 155"/>
                <a:gd name="T12" fmla="*/ 0 w 126"/>
                <a:gd name="T13" fmla="*/ 155 h 155"/>
                <a:gd name="T14" fmla="*/ 0 w 126"/>
                <a:gd name="T15" fmla="*/ 155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55">
                  <a:moveTo>
                    <a:pt x="0" y="155"/>
                  </a:moveTo>
                  <a:lnTo>
                    <a:pt x="11" y="53"/>
                  </a:lnTo>
                  <a:lnTo>
                    <a:pt x="99" y="0"/>
                  </a:lnTo>
                  <a:lnTo>
                    <a:pt x="126" y="108"/>
                  </a:lnTo>
                  <a:lnTo>
                    <a:pt x="0" y="155"/>
                  </a:lnTo>
                  <a:lnTo>
                    <a:pt x="0" y="155"/>
                  </a:lnTo>
                  <a:lnTo>
                    <a:pt x="0" y="155"/>
                  </a:lnTo>
                  <a:lnTo>
                    <a:pt x="0" y="155"/>
                  </a:lnTo>
                  <a:close/>
                </a:path>
              </a:pathLst>
            </a:custGeom>
            <a:solidFill>
              <a:srgbClr val="FFCF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2" name="Freeform 68"/>
            <p:cNvSpPr>
              <a:spLocks/>
            </p:cNvSpPr>
            <p:nvPr/>
          </p:nvSpPr>
          <p:spPr bwMode="auto">
            <a:xfrm>
              <a:off x="2040" y="1465"/>
              <a:ext cx="101" cy="94"/>
            </a:xfrm>
            <a:custGeom>
              <a:avLst/>
              <a:gdLst>
                <a:gd name="T0" fmla="*/ 19 w 202"/>
                <a:gd name="T1" fmla="*/ 57 h 188"/>
                <a:gd name="T2" fmla="*/ 0 w 202"/>
                <a:gd name="T3" fmla="*/ 188 h 188"/>
                <a:gd name="T4" fmla="*/ 202 w 202"/>
                <a:gd name="T5" fmla="*/ 123 h 188"/>
                <a:gd name="T6" fmla="*/ 186 w 202"/>
                <a:gd name="T7" fmla="*/ 0 h 188"/>
                <a:gd name="T8" fmla="*/ 19 w 202"/>
                <a:gd name="T9" fmla="*/ 57 h 188"/>
                <a:gd name="T10" fmla="*/ 19 w 202"/>
                <a:gd name="T11" fmla="*/ 57 h 188"/>
                <a:gd name="T12" fmla="*/ 19 w 202"/>
                <a:gd name="T13" fmla="*/ 57 h 188"/>
                <a:gd name="T14" fmla="*/ 19 w 202"/>
                <a:gd name="T15" fmla="*/ 57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88">
                  <a:moveTo>
                    <a:pt x="19" y="57"/>
                  </a:moveTo>
                  <a:lnTo>
                    <a:pt x="0" y="188"/>
                  </a:lnTo>
                  <a:lnTo>
                    <a:pt x="202" y="123"/>
                  </a:lnTo>
                  <a:lnTo>
                    <a:pt x="186" y="0"/>
                  </a:lnTo>
                  <a:lnTo>
                    <a:pt x="19" y="57"/>
                  </a:lnTo>
                  <a:lnTo>
                    <a:pt x="19" y="57"/>
                  </a:lnTo>
                  <a:lnTo>
                    <a:pt x="19" y="57"/>
                  </a:lnTo>
                  <a:lnTo>
                    <a:pt x="19" y="57"/>
                  </a:lnTo>
                  <a:close/>
                </a:path>
              </a:pathLst>
            </a:custGeom>
            <a:solidFill>
              <a:srgbClr val="FFCF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3" name="Freeform 69"/>
            <p:cNvSpPr>
              <a:spLocks/>
            </p:cNvSpPr>
            <p:nvPr/>
          </p:nvSpPr>
          <p:spPr bwMode="auto">
            <a:xfrm>
              <a:off x="2050" y="1388"/>
              <a:ext cx="82" cy="105"/>
            </a:xfrm>
            <a:custGeom>
              <a:avLst/>
              <a:gdLst>
                <a:gd name="T0" fmla="*/ 17 w 165"/>
                <a:gd name="T1" fmla="*/ 59 h 211"/>
                <a:gd name="T2" fmla="*/ 0 w 165"/>
                <a:gd name="T3" fmla="*/ 211 h 211"/>
                <a:gd name="T4" fmla="*/ 165 w 165"/>
                <a:gd name="T5" fmla="*/ 137 h 211"/>
                <a:gd name="T6" fmla="*/ 143 w 165"/>
                <a:gd name="T7" fmla="*/ 0 h 211"/>
                <a:gd name="T8" fmla="*/ 17 w 165"/>
                <a:gd name="T9" fmla="*/ 59 h 211"/>
                <a:gd name="T10" fmla="*/ 17 w 165"/>
                <a:gd name="T11" fmla="*/ 59 h 211"/>
                <a:gd name="T12" fmla="*/ 17 w 165"/>
                <a:gd name="T13" fmla="*/ 59 h 211"/>
                <a:gd name="T14" fmla="*/ 17 w 165"/>
                <a:gd name="T15" fmla="*/ 59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211">
                  <a:moveTo>
                    <a:pt x="17" y="59"/>
                  </a:moveTo>
                  <a:lnTo>
                    <a:pt x="0" y="211"/>
                  </a:lnTo>
                  <a:lnTo>
                    <a:pt x="165" y="137"/>
                  </a:lnTo>
                  <a:lnTo>
                    <a:pt x="143" y="0"/>
                  </a:lnTo>
                  <a:lnTo>
                    <a:pt x="17" y="59"/>
                  </a:lnTo>
                  <a:lnTo>
                    <a:pt x="17" y="59"/>
                  </a:lnTo>
                  <a:lnTo>
                    <a:pt x="17" y="59"/>
                  </a:lnTo>
                  <a:lnTo>
                    <a:pt x="17" y="59"/>
                  </a:lnTo>
                  <a:close/>
                </a:path>
              </a:pathLst>
            </a:custGeom>
            <a:solidFill>
              <a:srgbClr val="FF4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4" name="Freeform 70"/>
            <p:cNvSpPr>
              <a:spLocks/>
            </p:cNvSpPr>
            <p:nvPr/>
          </p:nvSpPr>
          <p:spPr bwMode="auto">
            <a:xfrm>
              <a:off x="2031" y="1526"/>
              <a:ext cx="115" cy="115"/>
            </a:xfrm>
            <a:custGeom>
              <a:avLst/>
              <a:gdLst>
                <a:gd name="T0" fmla="*/ 15 w 228"/>
                <a:gd name="T1" fmla="*/ 92 h 231"/>
                <a:gd name="T2" fmla="*/ 0 w 228"/>
                <a:gd name="T3" fmla="*/ 231 h 231"/>
                <a:gd name="T4" fmla="*/ 228 w 228"/>
                <a:gd name="T5" fmla="*/ 132 h 231"/>
                <a:gd name="T6" fmla="*/ 217 w 228"/>
                <a:gd name="T7" fmla="*/ 0 h 231"/>
                <a:gd name="T8" fmla="*/ 15 w 228"/>
                <a:gd name="T9" fmla="*/ 92 h 231"/>
                <a:gd name="T10" fmla="*/ 15 w 228"/>
                <a:gd name="T11" fmla="*/ 92 h 231"/>
                <a:gd name="T12" fmla="*/ 15 w 228"/>
                <a:gd name="T13" fmla="*/ 92 h 231"/>
                <a:gd name="T14" fmla="*/ 15 w 228"/>
                <a:gd name="T15" fmla="*/ 92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 h="231">
                  <a:moveTo>
                    <a:pt x="15" y="92"/>
                  </a:moveTo>
                  <a:lnTo>
                    <a:pt x="0" y="231"/>
                  </a:lnTo>
                  <a:lnTo>
                    <a:pt x="228" y="132"/>
                  </a:lnTo>
                  <a:lnTo>
                    <a:pt x="217" y="0"/>
                  </a:lnTo>
                  <a:lnTo>
                    <a:pt x="15" y="92"/>
                  </a:lnTo>
                  <a:lnTo>
                    <a:pt x="15" y="92"/>
                  </a:lnTo>
                  <a:lnTo>
                    <a:pt x="15" y="92"/>
                  </a:lnTo>
                  <a:lnTo>
                    <a:pt x="15" y="92"/>
                  </a:lnTo>
                  <a:close/>
                </a:path>
              </a:pathLst>
            </a:custGeom>
            <a:solidFill>
              <a:srgbClr val="FF4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5" name="Freeform 71"/>
            <p:cNvSpPr>
              <a:spLocks/>
            </p:cNvSpPr>
            <p:nvPr/>
          </p:nvSpPr>
          <p:spPr bwMode="auto">
            <a:xfrm>
              <a:off x="983" y="895"/>
              <a:ext cx="154" cy="37"/>
            </a:xfrm>
            <a:custGeom>
              <a:avLst/>
              <a:gdLst>
                <a:gd name="T0" fmla="*/ 308 w 308"/>
                <a:gd name="T1" fmla="*/ 64 h 74"/>
                <a:gd name="T2" fmla="*/ 0 w 308"/>
                <a:gd name="T3" fmla="*/ 0 h 74"/>
                <a:gd name="T4" fmla="*/ 11 w 308"/>
                <a:gd name="T5" fmla="*/ 74 h 74"/>
                <a:gd name="T6" fmla="*/ 42 w 308"/>
                <a:gd name="T7" fmla="*/ 38 h 74"/>
                <a:gd name="T8" fmla="*/ 308 w 308"/>
                <a:gd name="T9" fmla="*/ 64 h 74"/>
                <a:gd name="T10" fmla="*/ 308 w 308"/>
                <a:gd name="T11" fmla="*/ 64 h 74"/>
                <a:gd name="T12" fmla="*/ 308 w 308"/>
                <a:gd name="T13" fmla="*/ 64 h 74"/>
                <a:gd name="T14" fmla="*/ 308 w 308"/>
                <a:gd name="T15" fmla="*/ 6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74">
                  <a:moveTo>
                    <a:pt x="308" y="64"/>
                  </a:moveTo>
                  <a:lnTo>
                    <a:pt x="0" y="0"/>
                  </a:lnTo>
                  <a:lnTo>
                    <a:pt x="11" y="74"/>
                  </a:lnTo>
                  <a:lnTo>
                    <a:pt x="42" y="38"/>
                  </a:lnTo>
                  <a:lnTo>
                    <a:pt x="308" y="64"/>
                  </a:lnTo>
                  <a:lnTo>
                    <a:pt x="308" y="64"/>
                  </a:lnTo>
                  <a:lnTo>
                    <a:pt x="308" y="64"/>
                  </a:lnTo>
                  <a:lnTo>
                    <a:pt x="308" y="64"/>
                  </a:lnTo>
                  <a:close/>
                </a:path>
              </a:pathLst>
            </a:custGeom>
            <a:solidFill>
              <a:srgbClr val="A6B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6" name="Freeform 72"/>
            <p:cNvSpPr>
              <a:spLocks/>
            </p:cNvSpPr>
            <p:nvPr/>
          </p:nvSpPr>
          <p:spPr bwMode="auto">
            <a:xfrm>
              <a:off x="1388" y="862"/>
              <a:ext cx="961" cy="446"/>
            </a:xfrm>
            <a:custGeom>
              <a:avLst/>
              <a:gdLst>
                <a:gd name="T0" fmla="*/ 177 w 1922"/>
                <a:gd name="T1" fmla="*/ 19 h 892"/>
                <a:gd name="T2" fmla="*/ 494 w 1922"/>
                <a:gd name="T3" fmla="*/ 80 h 892"/>
                <a:gd name="T4" fmla="*/ 627 w 1922"/>
                <a:gd name="T5" fmla="*/ 112 h 892"/>
                <a:gd name="T6" fmla="*/ 772 w 1922"/>
                <a:gd name="T7" fmla="*/ 154 h 892"/>
                <a:gd name="T8" fmla="*/ 924 w 1922"/>
                <a:gd name="T9" fmla="*/ 204 h 892"/>
                <a:gd name="T10" fmla="*/ 1082 w 1922"/>
                <a:gd name="T11" fmla="*/ 263 h 892"/>
                <a:gd name="T12" fmla="*/ 1163 w 1922"/>
                <a:gd name="T13" fmla="*/ 295 h 892"/>
                <a:gd name="T14" fmla="*/ 1247 w 1922"/>
                <a:gd name="T15" fmla="*/ 331 h 892"/>
                <a:gd name="T16" fmla="*/ 1331 w 1922"/>
                <a:gd name="T17" fmla="*/ 371 h 892"/>
                <a:gd name="T18" fmla="*/ 1500 w 1922"/>
                <a:gd name="T19" fmla="*/ 457 h 892"/>
                <a:gd name="T20" fmla="*/ 1669 w 1922"/>
                <a:gd name="T21" fmla="*/ 555 h 892"/>
                <a:gd name="T22" fmla="*/ 1755 w 1922"/>
                <a:gd name="T23" fmla="*/ 611 h 892"/>
                <a:gd name="T24" fmla="*/ 1838 w 1922"/>
                <a:gd name="T25" fmla="*/ 668 h 892"/>
                <a:gd name="T26" fmla="*/ 1922 w 1922"/>
                <a:gd name="T27" fmla="*/ 729 h 892"/>
                <a:gd name="T28" fmla="*/ 1798 w 1922"/>
                <a:gd name="T29" fmla="*/ 759 h 892"/>
                <a:gd name="T30" fmla="*/ 1652 w 1922"/>
                <a:gd name="T31" fmla="*/ 789 h 892"/>
                <a:gd name="T32" fmla="*/ 1458 w 1922"/>
                <a:gd name="T33" fmla="*/ 824 h 892"/>
                <a:gd name="T34" fmla="*/ 1217 w 1922"/>
                <a:gd name="T35" fmla="*/ 856 h 892"/>
                <a:gd name="T36" fmla="*/ 939 w 1922"/>
                <a:gd name="T37" fmla="*/ 881 h 892"/>
                <a:gd name="T38" fmla="*/ 283 w 1922"/>
                <a:gd name="T39" fmla="*/ 886 h 892"/>
                <a:gd name="T40" fmla="*/ 815 w 1922"/>
                <a:gd name="T41" fmla="*/ 860 h 892"/>
                <a:gd name="T42" fmla="*/ 1418 w 1922"/>
                <a:gd name="T43" fmla="*/ 782 h 892"/>
                <a:gd name="T44" fmla="*/ 1597 w 1922"/>
                <a:gd name="T45" fmla="*/ 736 h 892"/>
                <a:gd name="T46" fmla="*/ 1711 w 1922"/>
                <a:gd name="T47" fmla="*/ 700 h 892"/>
                <a:gd name="T48" fmla="*/ 1732 w 1922"/>
                <a:gd name="T49" fmla="*/ 654 h 892"/>
                <a:gd name="T50" fmla="*/ 1635 w 1922"/>
                <a:gd name="T51" fmla="*/ 592 h 892"/>
                <a:gd name="T52" fmla="*/ 1483 w 1922"/>
                <a:gd name="T53" fmla="*/ 500 h 892"/>
                <a:gd name="T54" fmla="*/ 1386 w 1922"/>
                <a:gd name="T55" fmla="*/ 447 h 892"/>
                <a:gd name="T56" fmla="*/ 1277 w 1922"/>
                <a:gd name="T57" fmla="*/ 392 h 892"/>
                <a:gd name="T58" fmla="*/ 1158 w 1922"/>
                <a:gd name="T59" fmla="*/ 335 h 892"/>
                <a:gd name="T60" fmla="*/ 1025 w 1922"/>
                <a:gd name="T61" fmla="*/ 278 h 892"/>
                <a:gd name="T62" fmla="*/ 884 w 1922"/>
                <a:gd name="T63" fmla="*/ 223 h 892"/>
                <a:gd name="T64" fmla="*/ 732 w 1922"/>
                <a:gd name="T65" fmla="*/ 169 h 892"/>
                <a:gd name="T66" fmla="*/ 572 w 1922"/>
                <a:gd name="T67" fmla="*/ 122 h 892"/>
                <a:gd name="T68" fmla="*/ 405 w 1922"/>
                <a:gd name="T69" fmla="*/ 80 h 892"/>
                <a:gd name="T70" fmla="*/ 228 w 1922"/>
                <a:gd name="T71" fmla="*/ 44 h 892"/>
                <a:gd name="T72" fmla="*/ 45 w 1922"/>
                <a:gd name="T73" fmla="*/ 17 h 892"/>
                <a:gd name="T74" fmla="*/ 0 w 1922"/>
                <a:gd name="T75" fmla="*/ 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2" h="892">
                  <a:moveTo>
                    <a:pt x="0" y="0"/>
                  </a:moveTo>
                  <a:lnTo>
                    <a:pt x="177" y="19"/>
                  </a:lnTo>
                  <a:lnTo>
                    <a:pt x="374" y="54"/>
                  </a:lnTo>
                  <a:lnTo>
                    <a:pt x="494" y="80"/>
                  </a:lnTo>
                  <a:lnTo>
                    <a:pt x="561" y="95"/>
                  </a:lnTo>
                  <a:lnTo>
                    <a:pt x="627" y="112"/>
                  </a:lnTo>
                  <a:lnTo>
                    <a:pt x="697" y="133"/>
                  </a:lnTo>
                  <a:lnTo>
                    <a:pt x="772" y="154"/>
                  </a:lnTo>
                  <a:lnTo>
                    <a:pt x="846" y="177"/>
                  </a:lnTo>
                  <a:lnTo>
                    <a:pt x="924" y="204"/>
                  </a:lnTo>
                  <a:lnTo>
                    <a:pt x="1002" y="232"/>
                  </a:lnTo>
                  <a:lnTo>
                    <a:pt x="1082" y="263"/>
                  </a:lnTo>
                  <a:lnTo>
                    <a:pt x="1123" y="280"/>
                  </a:lnTo>
                  <a:lnTo>
                    <a:pt x="1163" y="295"/>
                  </a:lnTo>
                  <a:lnTo>
                    <a:pt x="1205" y="314"/>
                  </a:lnTo>
                  <a:lnTo>
                    <a:pt x="1247" y="331"/>
                  </a:lnTo>
                  <a:lnTo>
                    <a:pt x="1289" y="352"/>
                  </a:lnTo>
                  <a:lnTo>
                    <a:pt x="1331" y="371"/>
                  </a:lnTo>
                  <a:lnTo>
                    <a:pt x="1414" y="413"/>
                  </a:lnTo>
                  <a:lnTo>
                    <a:pt x="1500" y="457"/>
                  </a:lnTo>
                  <a:lnTo>
                    <a:pt x="1584" y="504"/>
                  </a:lnTo>
                  <a:lnTo>
                    <a:pt x="1669" y="555"/>
                  </a:lnTo>
                  <a:lnTo>
                    <a:pt x="1711" y="582"/>
                  </a:lnTo>
                  <a:lnTo>
                    <a:pt x="1755" y="611"/>
                  </a:lnTo>
                  <a:lnTo>
                    <a:pt x="1797" y="637"/>
                  </a:lnTo>
                  <a:lnTo>
                    <a:pt x="1838" y="668"/>
                  </a:lnTo>
                  <a:lnTo>
                    <a:pt x="1880" y="698"/>
                  </a:lnTo>
                  <a:lnTo>
                    <a:pt x="1922" y="729"/>
                  </a:lnTo>
                  <a:lnTo>
                    <a:pt x="1890" y="738"/>
                  </a:lnTo>
                  <a:lnTo>
                    <a:pt x="1798" y="759"/>
                  </a:lnTo>
                  <a:lnTo>
                    <a:pt x="1732" y="774"/>
                  </a:lnTo>
                  <a:lnTo>
                    <a:pt x="1652" y="789"/>
                  </a:lnTo>
                  <a:lnTo>
                    <a:pt x="1561" y="806"/>
                  </a:lnTo>
                  <a:lnTo>
                    <a:pt x="1458" y="824"/>
                  </a:lnTo>
                  <a:lnTo>
                    <a:pt x="1342" y="841"/>
                  </a:lnTo>
                  <a:lnTo>
                    <a:pt x="1217" y="856"/>
                  </a:lnTo>
                  <a:lnTo>
                    <a:pt x="1082" y="869"/>
                  </a:lnTo>
                  <a:lnTo>
                    <a:pt x="939" y="881"/>
                  </a:lnTo>
                  <a:lnTo>
                    <a:pt x="625" y="892"/>
                  </a:lnTo>
                  <a:lnTo>
                    <a:pt x="283" y="886"/>
                  </a:lnTo>
                  <a:lnTo>
                    <a:pt x="289" y="871"/>
                  </a:lnTo>
                  <a:lnTo>
                    <a:pt x="815" y="860"/>
                  </a:lnTo>
                  <a:lnTo>
                    <a:pt x="1296" y="805"/>
                  </a:lnTo>
                  <a:lnTo>
                    <a:pt x="1418" y="782"/>
                  </a:lnTo>
                  <a:lnTo>
                    <a:pt x="1538" y="753"/>
                  </a:lnTo>
                  <a:lnTo>
                    <a:pt x="1597" y="736"/>
                  </a:lnTo>
                  <a:lnTo>
                    <a:pt x="1656" y="719"/>
                  </a:lnTo>
                  <a:lnTo>
                    <a:pt x="1711" y="700"/>
                  </a:lnTo>
                  <a:lnTo>
                    <a:pt x="1764" y="679"/>
                  </a:lnTo>
                  <a:lnTo>
                    <a:pt x="1732" y="654"/>
                  </a:lnTo>
                  <a:lnTo>
                    <a:pt x="1692" y="628"/>
                  </a:lnTo>
                  <a:lnTo>
                    <a:pt x="1635" y="592"/>
                  </a:lnTo>
                  <a:lnTo>
                    <a:pt x="1566" y="550"/>
                  </a:lnTo>
                  <a:lnTo>
                    <a:pt x="1483" y="500"/>
                  </a:lnTo>
                  <a:lnTo>
                    <a:pt x="1435" y="474"/>
                  </a:lnTo>
                  <a:lnTo>
                    <a:pt x="1386" y="447"/>
                  </a:lnTo>
                  <a:lnTo>
                    <a:pt x="1333" y="420"/>
                  </a:lnTo>
                  <a:lnTo>
                    <a:pt x="1277" y="392"/>
                  </a:lnTo>
                  <a:lnTo>
                    <a:pt x="1218" y="363"/>
                  </a:lnTo>
                  <a:lnTo>
                    <a:pt x="1158" y="335"/>
                  </a:lnTo>
                  <a:lnTo>
                    <a:pt x="1093" y="306"/>
                  </a:lnTo>
                  <a:lnTo>
                    <a:pt x="1025" y="278"/>
                  </a:lnTo>
                  <a:lnTo>
                    <a:pt x="956" y="249"/>
                  </a:lnTo>
                  <a:lnTo>
                    <a:pt x="884" y="223"/>
                  </a:lnTo>
                  <a:lnTo>
                    <a:pt x="810" y="196"/>
                  </a:lnTo>
                  <a:lnTo>
                    <a:pt x="732" y="169"/>
                  </a:lnTo>
                  <a:lnTo>
                    <a:pt x="654" y="145"/>
                  </a:lnTo>
                  <a:lnTo>
                    <a:pt x="572" y="122"/>
                  </a:lnTo>
                  <a:lnTo>
                    <a:pt x="488" y="99"/>
                  </a:lnTo>
                  <a:lnTo>
                    <a:pt x="405" y="80"/>
                  </a:lnTo>
                  <a:lnTo>
                    <a:pt x="317" y="61"/>
                  </a:lnTo>
                  <a:lnTo>
                    <a:pt x="228" y="44"/>
                  </a:lnTo>
                  <a:lnTo>
                    <a:pt x="137" y="31"/>
                  </a:lnTo>
                  <a:lnTo>
                    <a:pt x="45" y="1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7" name="Freeform 73"/>
            <p:cNvSpPr>
              <a:spLocks/>
            </p:cNvSpPr>
            <p:nvPr/>
          </p:nvSpPr>
          <p:spPr bwMode="auto">
            <a:xfrm>
              <a:off x="1388" y="862"/>
              <a:ext cx="149" cy="443"/>
            </a:xfrm>
            <a:custGeom>
              <a:avLst/>
              <a:gdLst>
                <a:gd name="T0" fmla="*/ 0 w 298"/>
                <a:gd name="T1" fmla="*/ 0 h 886"/>
                <a:gd name="T2" fmla="*/ 13 w 298"/>
                <a:gd name="T3" fmla="*/ 90 h 886"/>
                <a:gd name="T4" fmla="*/ 32 w 298"/>
                <a:gd name="T5" fmla="*/ 189 h 886"/>
                <a:gd name="T6" fmla="*/ 59 w 298"/>
                <a:gd name="T7" fmla="*/ 312 h 886"/>
                <a:gd name="T8" fmla="*/ 76 w 298"/>
                <a:gd name="T9" fmla="*/ 381 h 886"/>
                <a:gd name="T10" fmla="*/ 97 w 298"/>
                <a:gd name="T11" fmla="*/ 453 h 886"/>
                <a:gd name="T12" fmla="*/ 119 w 298"/>
                <a:gd name="T13" fmla="*/ 527 h 886"/>
                <a:gd name="T14" fmla="*/ 146 w 298"/>
                <a:gd name="T15" fmla="*/ 601 h 886"/>
                <a:gd name="T16" fmla="*/ 175 w 298"/>
                <a:gd name="T17" fmla="*/ 675 h 886"/>
                <a:gd name="T18" fmla="*/ 207 w 298"/>
                <a:gd name="T19" fmla="*/ 748 h 886"/>
                <a:gd name="T20" fmla="*/ 224 w 298"/>
                <a:gd name="T21" fmla="*/ 784 h 886"/>
                <a:gd name="T22" fmla="*/ 243 w 298"/>
                <a:gd name="T23" fmla="*/ 818 h 886"/>
                <a:gd name="T24" fmla="*/ 262 w 298"/>
                <a:gd name="T25" fmla="*/ 852 h 886"/>
                <a:gd name="T26" fmla="*/ 283 w 298"/>
                <a:gd name="T27" fmla="*/ 886 h 886"/>
                <a:gd name="T28" fmla="*/ 298 w 298"/>
                <a:gd name="T29" fmla="*/ 883 h 886"/>
                <a:gd name="T30" fmla="*/ 264 w 298"/>
                <a:gd name="T31" fmla="*/ 806 h 886"/>
                <a:gd name="T32" fmla="*/ 230 w 298"/>
                <a:gd name="T33" fmla="*/ 719 h 886"/>
                <a:gd name="T34" fmla="*/ 190 w 298"/>
                <a:gd name="T35" fmla="*/ 605 h 886"/>
                <a:gd name="T36" fmla="*/ 152 w 298"/>
                <a:gd name="T37" fmla="*/ 474 h 886"/>
                <a:gd name="T38" fmla="*/ 119 w 298"/>
                <a:gd name="T39" fmla="*/ 327 h 886"/>
                <a:gd name="T40" fmla="*/ 99 w 298"/>
                <a:gd name="T41" fmla="*/ 17 h 886"/>
                <a:gd name="T42" fmla="*/ 0 w 298"/>
                <a:gd name="T43" fmla="*/ 0 h 886"/>
                <a:gd name="T44" fmla="*/ 0 w 298"/>
                <a:gd name="T45" fmla="*/ 0 h 886"/>
                <a:gd name="T46" fmla="*/ 0 w 298"/>
                <a:gd name="T47" fmla="*/ 0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8" h="886">
                  <a:moveTo>
                    <a:pt x="0" y="0"/>
                  </a:moveTo>
                  <a:lnTo>
                    <a:pt x="13" y="90"/>
                  </a:lnTo>
                  <a:lnTo>
                    <a:pt x="32" y="189"/>
                  </a:lnTo>
                  <a:lnTo>
                    <a:pt x="59" y="312"/>
                  </a:lnTo>
                  <a:lnTo>
                    <a:pt x="76" y="381"/>
                  </a:lnTo>
                  <a:lnTo>
                    <a:pt x="97" y="453"/>
                  </a:lnTo>
                  <a:lnTo>
                    <a:pt x="119" y="527"/>
                  </a:lnTo>
                  <a:lnTo>
                    <a:pt x="146" y="601"/>
                  </a:lnTo>
                  <a:lnTo>
                    <a:pt x="175" y="675"/>
                  </a:lnTo>
                  <a:lnTo>
                    <a:pt x="207" y="748"/>
                  </a:lnTo>
                  <a:lnTo>
                    <a:pt x="224" y="784"/>
                  </a:lnTo>
                  <a:lnTo>
                    <a:pt x="243" y="818"/>
                  </a:lnTo>
                  <a:lnTo>
                    <a:pt x="262" y="852"/>
                  </a:lnTo>
                  <a:lnTo>
                    <a:pt x="283" y="886"/>
                  </a:lnTo>
                  <a:lnTo>
                    <a:pt x="298" y="883"/>
                  </a:lnTo>
                  <a:lnTo>
                    <a:pt x="264" y="806"/>
                  </a:lnTo>
                  <a:lnTo>
                    <a:pt x="230" y="719"/>
                  </a:lnTo>
                  <a:lnTo>
                    <a:pt x="190" y="605"/>
                  </a:lnTo>
                  <a:lnTo>
                    <a:pt x="152" y="474"/>
                  </a:lnTo>
                  <a:lnTo>
                    <a:pt x="119" y="327"/>
                  </a:lnTo>
                  <a:lnTo>
                    <a:pt x="99" y="1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8" name="Freeform 74"/>
            <p:cNvSpPr>
              <a:spLocks/>
            </p:cNvSpPr>
            <p:nvPr/>
          </p:nvSpPr>
          <p:spPr bwMode="auto">
            <a:xfrm>
              <a:off x="1535" y="887"/>
              <a:ext cx="44" cy="414"/>
            </a:xfrm>
            <a:custGeom>
              <a:avLst/>
              <a:gdLst>
                <a:gd name="T0" fmla="*/ 88 w 88"/>
                <a:gd name="T1" fmla="*/ 11 h 829"/>
                <a:gd name="T2" fmla="*/ 78 w 88"/>
                <a:gd name="T3" fmla="*/ 827 h 829"/>
                <a:gd name="T4" fmla="*/ 67 w 88"/>
                <a:gd name="T5" fmla="*/ 829 h 829"/>
                <a:gd name="T6" fmla="*/ 52 w 88"/>
                <a:gd name="T7" fmla="*/ 760 h 829"/>
                <a:gd name="T8" fmla="*/ 23 w 88"/>
                <a:gd name="T9" fmla="*/ 576 h 829"/>
                <a:gd name="T10" fmla="*/ 0 w 88"/>
                <a:gd name="T11" fmla="*/ 312 h 829"/>
                <a:gd name="T12" fmla="*/ 4 w 88"/>
                <a:gd name="T13" fmla="*/ 0 h 829"/>
                <a:gd name="T14" fmla="*/ 88 w 88"/>
                <a:gd name="T15" fmla="*/ 11 h 829"/>
                <a:gd name="T16" fmla="*/ 88 w 88"/>
                <a:gd name="T17" fmla="*/ 11 h 829"/>
                <a:gd name="T18" fmla="*/ 88 w 88"/>
                <a:gd name="T19" fmla="*/ 11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29">
                  <a:moveTo>
                    <a:pt x="88" y="11"/>
                  </a:moveTo>
                  <a:lnTo>
                    <a:pt x="78" y="827"/>
                  </a:lnTo>
                  <a:lnTo>
                    <a:pt x="67" y="829"/>
                  </a:lnTo>
                  <a:lnTo>
                    <a:pt x="52" y="760"/>
                  </a:lnTo>
                  <a:lnTo>
                    <a:pt x="23" y="576"/>
                  </a:lnTo>
                  <a:lnTo>
                    <a:pt x="0" y="312"/>
                  </a:lnTo>
                  <a:lnTo>
                    <a:pt x="4" y="0"/>
                  </a:lnTo>
                  <a:lnTo>
                    <a:pt x="88" y="11"/>
                  </a:lnTo>
                  <a:lnTo>
                    <a:pt x="88" y="11"/>
                  </a:lnTo>
                  <a:lnTo>
                    <a:pt x="8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59" name="Freeform 75"/>
            <p:cNvSpPr>
              <a:spLocks/>
            </p:cNvSpPr>
            <p:nvPr/>
          </p:nvSpPr>
          <p:spPr bwMode="auto">
            <a:xfrm>
              <a:off x="1600" y="937"/>
              <a:ext cx="529" cy="226"/>
            </a:xfrm>
            <a:custGeom>
              <a:avLst/>
              <a:gdLst>
                <a:gd name="T0" fmla="*/ 99 w 1059"/>
                <a:gd name="T1" fmla="*/ 31 h 451"/>
                <a:gd name="T2" fmla="*/ 207 w 1059"/>
                <a:gd name="T3" fmla="*/ 65 h 451"/>
                <a:gd name="T4" fmla="*/ 346 w 1059"/>
                <a:gd name="T5" fmla="*/ 113 h 451"/>
                <a:gd name="T6" fmla="*/ 466 w 1059"/>
                <a:gd name="T7" fmla="*/ 158 h 451"/>
                <a:gd name="T8" fmla="*/ 551 w 1059"/>
                <a:gd name="T9" fmla="*/ 193 h 451"/>
                <a:gd name="T10" fmla="*/ 640 w 1059"/>
                <a:gd name="T11" fmla="*/ 229 h 451"/>
                <a:gd name="T12" fmla="*/ 730 w 1059"/>
                <a:gd name="T13" fmla="*/ 269 h 451"/>
                <a:gd name="T14" fmla="*/ 823 w 1059"/>
                <a:gd name="T15" fmla="*/ 310 h 451"/>
                <a:gd name="T16" fmla="*/ 962 w 1059"/>
                <a:gd name="T17" fmla="*/ 381 h 451"/>
                <a:gd name="T18" fmla="*/ 1059 w 1059"/>
                <a:gd name="T19" fmla="*/ 451 h 451"/>
                <a:gd name="T20" fmla="*/ 977 w 1059"/>
                <a:gd name="T21" fmla="*/ 417 h 451"/>
                <a:gd name="T22" fmla="*/ 878 w 1059"/>
                <a:gd name="T23" fmla="*/ 381 h 451"/>
                <a:gd name="T24" fmla="*/ 749 w 1059"/>
                <a:gd name="T25" fmla="*/ 335 h 451"/>
                <a:gd name="T26" fmla="*/ 591 w 1059"/>
                <a:gd name="T27" fmla="*/ 286 h 451"/>
                <a:gd name="T28" fmla="*/ 412 w 1059"/>
                <a:gd name="T29" fmla="*/ 234 h 451"/>
                <a:gd name="T30" fmla="*/ 213 w 1059"/>
                <a:gd name="T31" fmla="*/ 183 h 451"/>
                <a:gd name="T32" fmla="*/ 0 w 1059"/>
                <a:gd name="T33" fmla="*/ 139 h 451"/>
                <a:gd name="T34" fmla="*/ 102 w 1059"/>
                <a:gd name="T35" fmla="*/ 122 h 451"/>
                <a:gd name="T36" fmla="*/ 272 w 1059"/>
                <a:gd name="T37" fmla="*/ 172 h 451"/>
                <a:gd name="T38" fmla="*/ 418 w 1059"/>
                <a:gd name="T39" fmla="*/ 213 h 451"/>
                <a:gd name="T40" fmla="*/ 578 w 1059"/>
                <a:gd name="T41" fmla="*/ 265 h 451"/>
                <a:gd name="T42" fmla="*/ 745 w 1059"/>
                <a:gd name="T43" fmla="*/ 320 h 451"/>
                <a:gd name="T44" fmla="*/ 910 w 1059"/>
                <a:gd name="T45" fmla="*/ 381 h 451"/>
                <a:gd name="T46" fmla="*/ 990 w 1059"/>
                <a:gd name="T47" fmla="*/ 413 h 451"/>
                <a:gd name="T48" fmla="*/ 914 w 1059"/>
                <a:gd name="T49" fmla="*/ 364 h 451"/>
                <a:gd name="T50" fmla="*/ 815 w 1059"/>
                <a:gd name="T51" fmla="*/ 318 h 451"/>
                <a:gd name="T52" fmla="*/ 688 w 1059"/>
                <a:gd name="T53" fmla="*/ 263 h 451"/>
                <a:gd name="T54" fmla="*/ 614 w 1059"/>
                <a:gd name="T55" fmla="*/ 232 h 451"/>
                <a:gd name="T56" fmla="*/ 538 w 1059"/>
                <a:gd name="T57" fmla="*/ 202 h 451"/>
                <a:gd name="T58" fmla="*/ 454 w 1059"/>
                <a:gd name="T59" fmla="*/ 170 h 451"/>
                <a:gd name="T60" fmla="*/ 370 w 1059"/>
                <a:gd name="T61" fmla="*/ 139 h 451"/>
                <a:gd name="T62" fmla="*/ 281 w 1059"/>
                <a:gd name="T63" fmla="*/ 109 h 451"/>
                <a:gd name="T64" fmla="*/ 100 w 1059"/>
                <a:gd name="T65" fmla="*/ 56 h 451"/>
                <a:gd name="T66" fmla="*/ 3 w 1059"/>
                <a:gd name="T67" fmla="*/ 0 h 451"/>
                <a:gd name="T68" fmla="*/ 3 w 1059"/>
                <a:gd name="T6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9" h="451">
                  <a:moveTo>
                    <a:pt x="3" y="0"/>
                  </a:moveTo>
                  <a:lnTo>
                    <a:pt x="99" y="31"/>
                  </a:lnTo>
                  <a:lnTo>
                    <a:pt x="148" y="46"/>
                  </a:lnTo>
                  <a:lnTo>
                    <a:pt x="207" y="65"/>
                  </a:lnTo>
                  <a:lnTo>
                    <a:pt x="273" y="88"/>
                  </a:lnTo>
                  <a:lnTo>
                    <a:pt x="346" y="113"/>
                  </a:lnTo>
                  <a:lnTo>
                    <a:pt x="424" y="143"/>
                  </a:lnTo>
                  <a:lnTo>
                    <a:pt x="466" y="158"/>
                  </a:lnTo>
                  <a:lnTo>
                    <a:pt x="507" y="175"/>
                  </a:lnTo>
                  <a:lnTo>
                    <a:pt x="551" y="193"/>
                  </a:lnTo>
                  <a:lnTo>
                    <a:pt x="595" y="210"/>
                  </a:lnTo>
                  <a:lnTo>
                    <a:pt x="640" y="229"/>
                  </a:lnTo>
                  <a:lnTo>
                    <a:pt x="684" y="248"/>
                  </a:lnTo>
                  <a:lnTo>
                    <a:pt x="730" y="269"/>
                  </a:lnTo>
                  <a:lnTo>
                    <a:pt x="775" y="289"/>
                  </a:lnTo>
                  <a:lnTo>
                    <a:pt x="823" y="310"/>
                  </a:lnTo>
                  <a:lnTo>
                    <a:pt x="869" y="333"/>
                  </a:lnTo>
                  <a:lnTo>
                    <a:pt x="962" y="381"/>
                  </a:lnTo>
                  <a:lnTo>
                    <a:pt x="1053" y="430"/>
                  </a:lnTo>
                  <a:lnTo>
                    <a:pt x="1059" y="451"/>
                  </a:lnTo>
                  <a:lnTo>
                    <a:pt x="1038" y="442"/>
                  </a:lnTo>
                  <a:lnTo>
                    <a:pt x="977" y="417"/>
                  </a:lnTo>
                  <a:lnTo>
                    <a:pt x="931" y="402"/>
                  </a:lnTo>
                  <a:lnTo>
                    <a:pt x="878" y="381"/>
                  </a:lnTo>
                  <a:lnTo>
                    <a:pt x="817" y="360"/>
                  </a:lnTo>
                  <a:lnTo>
                    <a:pt x="749" y="335"/>
                  </a:lnTo>
                  <a:lnTo>
                    <a:pt x="673" y="310"/>
                  </a:lnTo>
                  <a:lnTo>
                    <a:pt x="591" y="286"/>
                  </a:lnTo>
                  <a:lnTo>
                    <a:pt x="504" y="259"/>
                  </a:lnTo>
                  <a:lnTo>
                    <a:pt x="412" y="234"/>
                  </a:lnTo>
                  <a:lnTo>
                    <a:pt x="313" y="208"/>
                  </a:lnTo>
                  <a:lnTo>
                    <a:pt x="213" y="183"/>
                  </a:lnTo>
                  <a:lnTo>
                    <a:pt x="108" y="160"/>
                  </a:lnTo>
                  <a:lnTo>
                    <a:pt x="0" y="139"/>
                  </a:lnTo>
                  <a:lnTo>
                    <a:pt x="9" y="97"/>
                  </a:lnTo>
                  <a:lnTo>
                    <a:pt x="102" y="122"/>
                  </a:lnTo>
                  <a:lnTo>
                    <a:pt x="209" y="153"/>
                  </a:lnTo>
                  <a:lnTo>
                    <a:pt x="272" y="172"/>
                  </a:lnTo>
                  <a:lnTo>
                    <a:pt x="342" y="191"/>
                  </a:lnTo>
                  <a:lnTo>
                    <a:pt x="418" y="213"/>
                  </a:lnTo>
                  <a:lnTo>
                    <a:pt x="496" y="238"/>
                  </a:lnTo>
                  <a:lnTo>
                    <a:pt x="578" y="265"/>
                  </a:lnTo>
                  <a:lnTo>
                    <a:pt x="659" y="291"/>
                  </a:lnTo>
                  <a:lnTo>
                    <a:pt x="745" y="320"/>
                  </a:lnTo>
                  <a:lnTo>
                    <a:pt x="829" y="350"/>
                  </a:lnTo>
                  <a:lnTo>
                    <a:pt x="910" y="381"/>
                  </a:lnTo>
                  <a:lnTo>
                    <a:pt x="950" y="398"/>
                  </a:lnTo>
                  <a:lnTo>
                    <a:pt x="990" y="413"/>
                  </a:lnTo>
                  <a:lnTo>
                    <a:pt x="1000" y="407"/>
                  </a:lnTo>
                  <a:lnTo>
                    <a:pt x="914" y="364"/>
                  </a:lnTo>
                  <a:lnTo>
                    <a:pt x="869" y="343"/>
                  </a:lnTo>
                  <a:lnTo>
                    <a:pt x="815" y="318"/>
                  </a:lnTo>
                  <a:lnTo>
                    <a:pt x="755" y="291"/>
                  </a:lnTo>
                  <a:lnTo>
                    <a:pt x="688" y="263"/>
                  </a:lnTo>
                  <a:lnTo>
                    <a:pt x="652" y="248"/>
                  </a:lnTo>
                  <a:lnTo>
                    <a:pt x="614" y="232"/>
                  </a:lnTo>
                  <a:lnTo>
                    <a:pt x="576" y="217"/>
                  </a:lnTo>
                  <a:lnTo>
                    <a:pt x="538" y="202"/>
                  </a:lnTo>
                  <a:lnTo>
                    <a:pt x="496" y="185"/>
                  </a:lnTo>
                  <a:lnTo>
                    <a:pt x="454" y="170"/>
                  </a:lnTo>
                  <a:lnTo>
                    <a:pt x="412" y="154"/>
                  </a:lnTo>
                  <a:lnTo>
                    <a:pt x="370" y="139"/>
                  </a:lnTo>
                  <a:lnTo>
                    <a:pt x="325" y="124"/>
                  </a:lnTo>
                  <a:lnTo>
                    <a:pt x="281" y="109"/>
                  </a:lnTo>
                  <a:lnTo>
                    <a:pt x="192" y="80"/>
                  </a:lnTo>
                  <a:lnTo>
                    <a:pt x="100" y="56"/>
                  </a:lnTo>
                  <a:lnTo>
                    <a:pt x="9" y="31"/>
                  </a:lnTo>
                  <a:lnTo>
                    <a:pt x="3" y="0"/>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0" name="Freeform 76"/>
            <p:cNvSpPr>
              <a:spLocks/>
            </p:cNvSpPr>
            <p:nvPr/>
          </p:nvSpPr>
          <p:spPr bwMode="auto">
            <a:xfrm>
              <a:off x="1600" y="937"/>
              <a:ext cx="24" cy="70"/>
            </a:xfrm>
            <a:custGeom>
              <a:avLst/>
              <a:gdLst>
                <a:gd name="T0" fmla="*/ 3 w 47"/>
                <a:gd name="T1" fmla="*/ 0 h 139"/>
                <a:gd name="T2" fmla="*/ 0 w 47"/>
                <a:gd name="T3" fmla="*/ 139 h 139"/>
                <a:gd name="T4" fmla="*/ 47 w 47"/>
                <a:gd name="T5" fmla="*/ 130 h 139"/>
                <a:gd name="T6" fmla="*/ 3 w 47"/>
                <a:gd name="T7" fmla="*/ 0 h 139"/>
                <a:gd name="T8" fmla="*/ 3 w 47"/>
                <a:gd name="T9" fmla="*/ 0 h 139"/>
                <a:gd name="T10" fmla="*/ 3 w 47"/>
                <a:gd name="T11" fmla="*/ 0 h 139"/>
                <a:gd name="T12" fmla="*/ 3 w 47"/>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47" h="139">
                  <a:moveTo>
                    <a:pt x="3" y="0"/>
                  </a:moveTo>
                  <a:lnTo>
                    <a:pt x="0" y="139"/>
                  </a:lnTo>
                  <a:lnTo>
                    <a:pt x="47" y="130"/>
                  </a:lnTo>
                  <a:lnTo>
                    <a:pt x="3" y="0"/>
                  </a:lnTo>
                  <a:lnTo>
                    <a:pt x="3" y="0"/>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1" name="Freeform 77"/>
            <p:cNvSpPr>
              <a:spLocks/>
            </p:cNvSpPr>
            <p:nvPr/>
          </p:nvSpPr>
          <p:spPr bwMode="auto">
            <a:xfrm>
              <a:off x="1607" y="1142"/>
              <a:ext cx="550" cy="100"/>
            </a:xfrm>
            <a:custGeom>
              <a:avLst/>
              <a:gdLst>
                <a:gd name="T0" fmla="*/ 0 w 1101"/>
                <a:gd name="T1" fmla="*/ 0 h 202"/>
                <a:gd name="T2" fmla="*/ 124 w 1101"/>
                <a:gd name="T3" fmla="*/ 25 h 202"/>
                <a:gd name="T4" fmla="*/ 255 w 1101"/>
                <a:gd name="T5" fmla="*/ 50 h 202"/>
                <a:gd name="T6" fmla="*/ 416 w 1101"/>
                <a:gd name="T7" fmla="*/ 76 h 202"/>
                <a:gd name="T8" fmla="*/ 595 w 1101"/>
                <a:gd name="T9" fmla="*/ 101 h 202"/>
                <a:gd name="T10" fmla="*/ 778 w 1101"/>
                <a:gd name="T11" fmla="*/ 124 h 202"/>
                <a:gd name="T12" fmla="*/ 951 w 1101"/>
                <a:gd name="T13" fmla="*/ 135 h 202"/>
                <a:gd name="T14" fmla="*/ 1101 w 1101"/>
                <a:gd name="T15" fmla="*/ 135 h 202"/>
                <a:gd name="T16" fmla="*/ 1072 w 1101"/>
                <a:gd name="T17" fmla="*/ 158 h 202"/>
                <a:gd name="T18" fmla="*/ 977 w 1101"/>
                <a:gd name="T19" fmla="*/ 168 h 202"/>
                <a:gd name="T20" fmla="*/ 736 w 1101"/>
                <a:gd name="T21" fmla="*/ 189 h 202"/>
                <a:gd name="T22" fmla="*/ 405 w 1101"/>
                <a:gd name="T23" fmla="*/ 202 h 202"/>
                <a:gd name="T24" fmla="*/ 46 w 1101"/>
                <a:gd name="T25" fmla="*/ 194 h 202"/>
                <a:gd name="T26" fmla="*/ 38 w 1101"/>
                <a:gd name="T27" fmla="*/ 156 h 202"/>
                <a:gd name="T28" fmla="*/ 145 w 1101"/>
                <a:gd name="T29" fmla="*/ 162 h 202"/>
                <a:gd name="T30" fmla="*/ 399 w 1101"/>
                <a:gd name="T31" fmla="*/ 171 h 202"/>
                <a:gd name="T32" fmla="*/ 717 w 1101"/>
                <a:gd name="T33" fmla="*/ 173 h 202"/>
                <a:gd name="T34" fmla="*/ 1006 w 1101"/>
                <a:gd name="T35" fmla="*/ 154 h 202"/>
                <a:gd name="T36" fmla="*/ 1017 w 1101"/>
                <a:gd name="T37" fmla="*/ 145 h 202"/>
                <a:gd name="T38" fmla="*/ 19 w 1101"/>
                <a:gd name="T39" fmla="*/ 36 h 202"/>
                <a:gd name="T40" fmla="*/ 0 w 1101"/>
                <a:gd name="T41" fmla="*/ 0 h 202"/>
                <a:gd name="T42" fmla="*/ 0 w 1101"/>
                <a:gd name="T43" fmla="*/ 0 h 202"/>
                <a:gd name="T44" fmla="*/ 0 w 1101"/>
                <a:gd name="T4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1" h="202">
                  <a:moveTo>
                    <a:pt x="0" y="0"/>
                  </a:moveTo>
                  <a:lnTo>
                    <a:pt x="124" y="25"/>
                  </a:lnTo>
                  <a:lnTo>
                    <a:pt x="255" y="50"/>
                  </a:lnTo>
                  <a:lnTo>
                    <a:pt x="416" y="76"/>
                  </a:lnTo>
                  <a:lnTo>
                    <a:pt x="595" y="101"/>
                  </a:lnTo>
                  <a:lnTo>
                    <a:pt x="778" y="124"/>
                  </a:lnTo>
                  <a:lnTo>
                    <a:pt x="951" y="135"/>
                  </a:lnTo>
                  <a:lnTo>
                    <a:pt x="1101" y="135"/>
                  </a:lnTo>
                  <a:lnTo>
                    <a:pt x="1072" y="158"/>
                  </a:lnTo>
                  <a:lnTo>
                    <a:pt x="977" y="168"/>
                  </a:lnTo>
                  <a:lnTo>
                    <a:pt x="736" y="189"/>
                  </a:lnTo>
                  <a:lnTo>
                    <a:pt x="405" y="202"/>
                  </a:lnTo>
                  <a:lnTo>
                    <a:pt x="46" y="194"/>
                  </a:lnTo>
                  <a:lnTo>
                    <a:pt x="38" y="156"/>
                  </a:lnTo>
                  <a:lnTo>
                    <a:pt x="145" y="162"/>
                  </a:lnTo>
                  <a:lnTo>
                    <a:pt x="399" y="171"/>
                  </a:lnTo>
                  <a:lnTo>
                    <a:pt x="717" y="173"/>
                  </a:lnTo>
                  <a:lnTo>
                    <a:pt x="1006" y="154"/>
                  </a:lnTo>
                  <a:lnTo>
                    <a:pt x="1017" y="145"/>
                  </a:lnTo>
                  <a:lnTo>
                    <a:pt x="19" y="36"/>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2" name="Freeform 78"/>
            <p:cNvSpPr>
              <a:spLocks/>
            </p:cNvSpPr>
            <p:nvPr/>
          </p:nvSpPr>
          <p:spPr bwMode="auto">
            <a:xfrm>
              <a:off x="1607" y="1142"/>
              <a:ext cx="55" cy="97"/>
            </a:xfrm>
            <a:custGeom>
              <a:avLst/>
              <a:gdLst>
                <a:gd name="T0" fmla="*/ 0 w 110"/>
                <a:gd name="T1" fmla="*/ 0 h 194"/>
                <a:gd name="T2" fmla="*/ 46 w 110"/>
                <a:gd name="T3" fmla="*/ 194 h 194"/>
                <a:gd name="T4" fmla="*/ 110 w 110"/>
                <a:gd name="T5" fmla="*/ 183 h 194"/>
                <a:gd name="T6" fmla="*/ 0 w 110"/>
                <a:gd name="T7" fmla="*/ 0 h 194"/>
                <a:gd name="T8" fmla="*/ 0 w 110"/>
                <a:gd name="T9" fmla="*/ 0 h 194"/>
                <a:gd name="T10" fmla="*/ 0 w 110"/>
                <a:gd name="T11" fmla="*/ 0 h 194"/>
                <a:gd name="T12" fmla="*/ 0 w 11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110" h="194">
                  <a:moveTo>
                    <a:pt x="0" y="0"/>
                  </a:moveTo>
                  <a:lnTo>
                    <a:pt x="46" y="194"/>
                  </a:lnTo>
                  <a:lnTo>
                    <a:pt x="110" y="183"/>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3" name="Freeform 79"/>
            <p:cNvSpPr>
              <a:spLocks/>
            </p:cNvSpPr>
            <p:nvPr/>
          </p:nvSpPr>
          <p:spPr bwMode="auto">
            <a:xfrm>
              <a:off x="1600" y="1040"/>
              <a:ext cx="457" cy="132"/>
            </a:xfrm>
            <a:custGeom>
              <a:avLst/>
              <a:gdLst>
                <a:gd name="T0" fmla="*/ 0 w 914"/>
                <a:gd name="T1" fmla="*/ 0 h 264"/>
                <a:gd name="T2" fmla="*/ 99 w 914"/>
                <a:gd name="T3" fmla="*/ 21 h 264"/>
                <a:gd name="T4" fmla="*/ 205 w 914"/>
                <a:gd name="T5" fmla="*/ 45 h 264"/>
                <a:gd name="T6" fmla="*/ 270 w 914"/>
                <a:gd name="T7" fmla="*/ 61 h 264"/>
                <a:gd name="T8" fmla="*/ 338 w 914"/>
                <a:gd name="T9" fmla="*/ 76 h 264"/>
                <a:gd name="T10" fmla="*/ 410 w 914"/>
                <a:gd name="T11" fmla="*/ 93 h 264"/>
                <a:gd name="T12" fmla="*/ 485 w 914"/>
                <a:gd name="T13" fmla="*/ 114 h 264"/>
                <a:gd name="T14" fmla="*/ 561 w 914"/>
                <a:gd name="T15" fmla="*/ 133 h 264"/>
                <a:gd name="T16" fmla="*/ 635 w 914"/>
                <a:gd name="T17" fmla="*/ 154 h 264"/>
                <a:gd name="T18" fmla="*/ 709 w 914"/>
                <a:gd name="T19" fmla="*/ 175 h 264"/>
                <a:gd name="T20" fmla="*/ 779 w 914"/>
                <a:gd name="T21" fmla="*/ 198 h 264"/>
                <a:gd name="T22" fmla="*/ 846 w 914"/>
                <a:gd name="T23" fmla="*/ 220 h 264"/>
                <a:gd name="T24" fmla="*/ 907 w 914"/>
                <a:gd name="T25" fmla="*/ 241 h 264"/>
                <a:gd name="T26" fmla="*/ 914 w 914"/>
                <a:gd name="T27" fmla="*/ 264 h 264"/>
                <a:gd name="T28" fmla="*/ 618 w 914"/>
                <a:gd name="T29" fmla="*/ 238 h 264"/>
                <a:gd name="T30" fmla="*/ 479 w 914"/>
                <a:gd name="T31" fmla="*/ 222 h 264"/>
                <a:gd name="T32" fmla="*/ 329 w 914"/>
                <a:gd name="T33" fmla="*/ 203 h 264"/>
                <a:gd name="T34" fmla="*/ 173 w 914"/>
                <a:gd name="T35" fmla="*/ 179 h 264"/>
                <a:gd name="T36" fmla="*/ 19 w 914"/>
                <a:gd name="T37" fmla="*/ 152 h 264"/>
                <a:gd name="T38" fmla="*/ 13 w 914"/>
                <a:gd name="T39" fmla="*/ 116 h 264"/>
                <a:gd name="T40" fmla="*/ 99 w 914"/>
                <a:gd name="T41" fmla="*/ 133 h 264"/>
                <a:gd name="T42" fmla="*/ 192 w 914"/>
                <a:gd name="T43" fmla="*/ 152 h 264"/>
                <a:gd name="T44" fmla="*/ 310 w 914"/>
                <a:gd name="T45" fmla="*/ 173 h 264"/>
                <a:gd name="T46" fmla="*/ 447 w 914"/>
                <a:gd name="T47" fmla="*/ 196 h 264"/>
                <a:gd name="T48" fmla="*/ 591 w 914"/>
                <a:gd name="T49" fmla="*/ 218 h 264"/>
                <a:gd name="T50" fmla="*/ 737 w 914"/>
                <a:gd name="T51" fmla="*/ 238 h 264"/>
                <a:gd name="T52" fmla="*/ 878 w 914"/>
                <a:gd name="T53" fmla="*/ 251 h 264"/>
                <a:gd name="T54" fmla="*/ 876 w 914"/>
                <a:gd name="T55" fmla="*/ 238 h 264"/>
                <a:gd name="T56" fmla="*/ 802 w 914"/>
                <a:gd name="T57" fmla="*/ 215 h 264"/>
                <a:gd name="T58" fmla="*/ 718 w 914"/>
                <a:gd name="T59" fmla="*/ 190 h 264"/>
                <a:gd name="T60" fmla="*/ 667 w 914"/>
                <a:gd name="T61" fmla="*/ 175 h 264"/>
                <a:gd name="T62" fmla="*/ 608 w 914"/>
                <a:gd name="T63" fmla="*/ 160 h 264"/>
                <a:gd name="T64" fmla="*/ 545 w 914"/>
                <a:gd name="T65" fmla="*/ 142 h 264"/>
                <a:gd name="T66" fmla="*/ 479 w 914"/>
                <a:gd name="T67" fmla="*/ 127 h 264"/>
                <a:gd name="T68" fmla="*/ 407 w 914"/>
                <a:gd name="T69" fmla="*/ 110 h 264"/>
                <a:gd name="T70" fmla="*/ 331 w 914"/>
                <a:gd name="T71" fmla="*/ 93 h 264"/>
                <a:gd name="T72" fmla="*/ 253 w 914"/>
                <a:gd name="T73" fmla="*/ 76 h 264"/>
                <a:gd name="T74" fmla="*/ 173 w 914"/>
                <a:gd name="T75" fmla="*/ 61 h 264"/>
                <a:gd name="T76" fmla="*/ 91 w 914"/>
                <a:gd name="T77" fmla="*/ 45 h 264"/>
                <a:gd name="T78" fmla="*/ 7 w 914"/>
                <a:gd name="T79" fmla="*/ 32 h 264"/>
                <a:gd name="T80" fmla="*/ 0 w 914"/>
                <a:gd name="T81" fmla="*/ 0 h 264"/>
                <a:gd name="T82" fmla="*/ 0 w 914"/>
                <a:gd name="T83" fmla="*/ 0 h 264"/>
                <a:gd name="T84" fmla="*/ 0 w 914"/>
                <a:gd name="T85"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4" h="264">
                  <a:moveTo>
                    <a:pt x="0" y="0"/>
                  </a:moveTo>
                  <a:lnTo>
                    <a:pt x="99" y="21"/>
                  </a:lnTo>
                  <a:lnTo>
                    <a:pt x="205" y="45"/>
                  </a:lnTo>
                  <a:lnTo>
                    <a:pt x="270" y="61"/>
                  </a:lnTo>
                  <a:lnTo>
                    <a:pt x="338" y="76"/>
                  </a:lnTo>
                  <a:lnTo>
                    <a:pt x="410" y="93"/>
                  </a:lnTo>
                  <a:lnTo>
                    <a:pt x="485" y="114"/>
                  </a:lnTo>
                  <a:lnTo>
                    <a:pt x="561" y="133"/>
                  </a:lnTo>
                  <a:lnTo>
                    <a:pt x="635" y="154"/>
                  </a:lnTo>
                  <a:lnTo>
                    <a:pt x="709" y="175"/>
                  </a:lnTo>
                  <a:lnTo>
                    <a:pt x="779" y="198"/>
                  </a:lnTo>
                  <a:lnTo>
                    <a:pt x="846" y="220"/>
                  </a:lnTo>
                  <a:lnTo>
                    <a:pt x="907" y="241"/>
                  </a:lnTo>
                  <a:lnTo>
                    <a:pt x="914" y="264"/>
                  </a:lnTo>
                  <a:lnTo>
                    <a:pt x="618" y="238"/>
                  </a:lnTo>
                  <a:lnTo>
                    <a:pt x="479" y="222"/>
                  </a:lnTo>
                  <a:lnTo>
                    <a:pt x="329" y="203"/>
                  </a:lnTo>
                  <a:lnTo>
                    <a:pt x="173" y="179"/>
                  </a:lnTo>
                  <a:lnTo>
                    <a:pt x="19" y="152"/>
                  </a:lnTo>
                  <a:lnTo>
                    <a:pt x="13" y="116"/>
                  </a:lnTo>
                  <a:lnTo>
                    <a:pt x="99" y="133"/>
                  </a:lnTo>
                  <a:lnTo>
                    <a:pt x="192" y="152"/>
                  </a:lnTo>
                  <a:lnTo>
                    <a:pt x="310" y="173"/>
                  </a:lnTo>
                  <a:lnTo>
                    <a:pt x="447" y="196"/>
                  </a:lnTo>
                  <a:lnTo>
                    <a:pt x="591" y="218"/>
                  </a:lnTo>
                  <a:lnTo>
                    <a:pt x="737" y="238"/>
                  </a:lnTo>
                  <a:lnTo>
                    <a:pt x="878" y="251"/>
                  </a:lnTo>
                  <a:lnTo>
                    <a:pt x="876" y="238"/>
                  </a:lnTo>
                  <a:lnTo>
                    <a:pt x="802" y="215"/>
                  </a:lnTo>
                  <a:lnTo>
                    <a:pt x="718" y="190"/>
                  </a:lnTo>
                  <a:lnTo>
                    <a:pt x="667" y="175"/>
                  </a:lnTo>
                  <a:lnTo>
                    <a:pt x="608" y="160"/>
                  </a:lnTo>
                  <a:lnTo>
                    <a:pt x="545" y="142"/>
                  </a:lnTo>
                  <a:lnTo>
                    <a:pt x="479" y="127"/>
                  </a:lnTo>
                  <a:lnTo>
                    <a:pt x="407" y="110"/>
                  </a:lnTo>
                  <a:lnTo>
                    <a:pt x="331" y="93"/>
                  </a:lnTo>
                  <a:lnTo>
                    <a:pt x="253" y="76"/>
                  </a:lnTo>
                  <a:lnTo>
                    <a:pt x="173" y="61"/>
                  </a:lnTo>
                  <a:lnTo>
                    <a:pt x="91" y="45"/>
                  </a:lnTo>
                  <a:lnTo>
                    <a:pt x="7" y="32"/>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4" name="Freeform 80"/>
            <p:cNvSpPr>
              <a:spLocks/>
            </p:cNvSpPr>
            <p:nvPr/>
          </p:nvSpPr>
          <p:spPr bwMode="auto">
            <a:xfrm>
              <a:off x="1600" y="1040"/>
              <a:ext cx="41" cy="76"/>
            </a:xfrm>
            <a:custGeom>
              <a:avLst/>
              <a:gdLst>
                <a:gd name="T0" fmla="*/ 0 w 81"/>
                <a:gd name="T1" fmla="*/ 0 h 152"/>
                <a:gd name="T2" fmla="*/ 19 w 81"/>
                <a:gd name="T3" fmla="*/ 152 h 152"/>
                <a:gd name="T4" fmla="*/ 81 w 81"/>
                <a:gd name="T5" fmla="*/ 148 h 152"/>
                <a:gd name="T6" fmla="*/ 0 w 81"/>
                <a:gd name="T7" fmla="*/ 0 h 152"/>
                <a:gd name="T8" fmla="*/ 0 w 81"/>
                <a:gd name="T9" fmla="*/ 0 h 152"/>
                <a:gd name="T10" fmla="*/ 0 w 81"/>
                <a:gd name="T11" fmla="*/ 0 h 152"/>
                <a:gd name="T12" fmla="*/ 0 w 81"/>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81" h="152">
                  <a:moveTo>
                    <a:pt x="0" y="0"/>
                  </a:moveTo>
                  <a:lnTo>
                    <a:pt x="19" y="152"/>
                  </a:lnTo>
                  <a:lnTo>
                    <a:pt x="81" y="148"/>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5" name="Freeform 81"/>
            <p:cNvSpPr>
              <a:spLocks/>
            </p:cNvSpPr>
            <p:nvPr/>
          </p:nvSpPr>
          <p:spPr bwMode="auto">
            <a:xfrm>
              <a:off x="1269" y="864"/>
              <a:ext cx="191" cy="276"/>
            </a:xfrm>
            <a:custGeom>
              <a:avLst/>
              <a:gdLst>
                <a:gd name="T0" fmla="*/ 266 w 382"/>
                <a:gd name="T1" fmla="*/ 97 h 551"/>
                <a:gd name="T2" fmla="*/ 0 w 382"/>
                <a:gd name="T3" fmla="*/ 0 h 551"/>
                <a:gd name="T4" fmla="*/ 11 w 382"/>
                <a:gd name="T5" fmla="*/ 57 h 551"/>
                <a:gd name="T6" fmla="*/ 27 w 382"/>
                <a:gd name="T7" fmla="*/ 120 h 551"/>
                <a:gd name="T8" fmla="*/ 46 w 382"/>
                <a:gd name="T9" fmla="*/ 196 h 551"/>
                <a:gd name="T10" fmla="*/ 72 w 382"/>
                <a:gd name="T11" fmla="*/ 283 h 551"/>
                <a:gd name="T12" fmla="*/ 106 w 382"/>
                <a:gd name="T13" fmla="*/ 377 h 551"/>
                <a:gd name="T14" fmla="*/ 125 w 382"/>
                <a:gd name="T15" fmla="*/ 422 h 551"/>
                <a:gd name="T16" fmla="*/ 146 w 382"/>
                <a:gd name="T17" fmla="*/ 468 h 551"/>
                <a:gd name="T18" fmla="*/ 167 w 382"/>
                <a:gd name="T19" fmla="*/ 512 h 551"/>
                <a:gd name="T20" fmla="*/ 192 w 382"/>
                <a:gd name="T21" fmla="*/ 551 h 551"/>
                <a:gd name="T22" fmla="*/ 382 w 382"/>
                <a:gd name="T23" fmla="*/ 544 h 551"/>
                <a:gd name="T24" fmla="*/ 363 w 382"/>
                <a:gd name="T25" fmla="*/ 456 h 551"/>
                <a:gd name="T26" fmla="*/ 234 w 382"/>
                <a:gd name="T27" fmla="*/ 515 h 551"/>
                <a:gd name="T28" fmla="*/ 211 w 382"/>
                <a:gd name="T29" fmla="*/ 479 h 551"/>
                <a:gd name="T30" fmla="*/ 186 w 382"/>
                <a:gd name="T31" fmla="*/ 437 h 551"/>
                <a:gd name="T32" fmla="*/ 156 w 382"/>
                <a:gd name="T33" fmla="*/ 380 h 551"/>
                <a:gd name="T34" fmla="*/ 122 w 382"/>
                <a:gd name="T35" fmla="*/ 312 h 551"/>
                <a:gd name="T36" fmla="*/ 87 w 382"/>
                <a:gd name="T37" fmla="*/ 236 h 551"/>
                <a:gd name="T38" fmla="*/ 57 w 382"/>
                <a:gd name="T39" fmla="*/ 150 h 551"/>
                <a:gd name="T40" fmla="*/ 30 w 382"/>
                <a:gd name="T41" fmla="*/ 61 h 551"/>
                <a:gd name="T42" fmla="*/ 266 w 382"/>
                <a:gd name="T43" fmla="*/ 97 h 551"/>
                <a:gd name="T44" fmla="*/ 266 w 382"/>
                <a:gd name="T45" fmla="*/ 97 h 551"/>
                <a:gd name="T46" fmla="*/ 266 w 382"/>
                <a:gd name="T47" fmla="*/ 9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2" h="551">
                  <a:moveTo>
                    <a:pt x="266" y="97"/>
                  </a:moveTo>
                  <a:lnTo>
                    <a:pt x="0" y="0"/>
                  </a:lnTo>
                  <a:lnTo>
                    <a:pt x="11" y="57"/>
                  </a:lnTo>
                  <a:lnTo>
                    <a:pt x="27" y="120"/>
                  </a:lnTo>
                  <a:lnTo>
                    <a:pt x="46" y="196"/>
                  </a:lnTo>
                  <a:lnTo>
                    <a:pt x="72" y="283"/>
                  </a:lnTo>
                  <a:lnTo>
                    <a:pt x="106" y="377"/>
                  </a:lnTo>
                  <a:lnTo>
                    <a:pt x="125" y="422"/>
                  </a:lnTo>
                  <a:lnTo>
                    <a:pt x="146" y="468"/>
                  </a:lnTo>
                  <a:lnTo>
                    <a:pt x="167" y="512"/>
                  </a:lnTo>
                  <a:lnTo>
                    <a:pt x="192" y="551"/>
                  </a:lnTo>
                  <a:lnTo>
                    <a:pt x="382" y="544"/>
                  </a:lnTo>
                  <a:lnTo>
                    <a:pt x="363" y="456"/>
                  </a:lnTo>
                  <a:lnTo>
                    <a:pt x="234" y="515"/>
                  </a:lnTo>
                  <a:lnTo>
                    <a:pt x="211" y="479"/>
                  </a:lnTo>
                  <a:lnTo>
                    <a:pt x="186" y="437"/>
                  </a:lnTo>
                  <a:lnTo>
                    <a:pt x="156" y="380"/>
                  </a:lnTo>
                  <a:lnTo>
                    <a:pt x="122" y="312"/>
                  </a:lnTo>
                  <a:lnTo>
                    <a:pt x="87" y="236"/>
                  </a:lnTo>
                  <a:lnTo>
                    <a:pt x="57" y="150"/>
                  </a:lnTo>
                  <a:lnTo>
                    <a:pt x="30" y="61"/>
                  </a:lnTo>
                  <a:lnTo>
                    <a:pt x="266" y="97"/>
                  </a:lnTo>
                  <a:lnTo>
                    <a:pt x="266" y="97"/>
                  </a:lnTo>
                  <a:lnTo>
                    <a:pt x="266"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6" name="Freeform 82"/>
            <p:cNvSpPr>
              <a:spLocks/>
            </p:cNvSpPr>
            <p:nvPr/>
          </p:nvSpPr>
          <p:spPr bwMode="auto">
            <a:xfrm>
              <a:off x="1131" y="863"/>
              <a:ext cx="206" cy="223"/>
            </a:xfrm>
            <a:custGeom>
              <a:avLst/>
              <a:gdLst>
                <a:gd name="T0" fmla="*/ 303 w 413"/>
                <a:gd name="T1" fmla="*/ 95 h 445"/>
                <a:gd name="T2" fmla="*/ 0 w 413"/>
                <a:gd name="T3" fmla="*/ 0 h 445"/>
                <a:gd name="T4" fmla="*/ 27 w 413"/>
                <a:gd name="T5" fmla="*/ 148 h 445"/>
                <a:gd name="T6" fmla="*/ 46 w 413"/>
                <a:gd name="T7" fmla="*/ 217 h 445"/>
                <a:gd name="T8" fmla="*/ 73 w 413"/>
                <a:gd name="T9" fmla="*/ 291 h 445"/>
                <a:gd name="T10" fmla="*/ 107 w 413"/>
                <a:gd name="T11" fmla="*/ 369 h 445"/>
                <a:gd name="T12" fmla="*/ 128 w 413"/>
                <a:gd name="T13" fmla="*/ 409 h 445"/>
                <a:gd name="T14" fmla="*/ 151 w 413"/>
                <a:gd name="T15" fmla="*/ 445 h 445"/>
                <a:gd name="T16" fmla="*/ 413 w 413"/>
                <a:gd name="T17" fmla="*/ 422 h 445"/>
                <a:gd name="T18" fmla="*/ 386 w 413"/>
                <a:gd name="T19" fmla="*/ 344 h 445"/>
                <a:gd name="T20" fmla="*/ 194 w 413"/>
                <a:gd name="T21" fmla="*/ 413 h 445"/>
                <a:gd name="T22" fmla="*/ 173 w 413"/>
                <a:gd name="T23" fmla="*/ 379 h 445"/>
                <a:gd name="T24" fmla="*/ 149 w 413"/>
                <a:gd name="T25" fmla="*/ 341 h 445"/>
                <a:gd name="T26" fmla="*/ 122 w 413"/>
                <a:gd name="T27" fmla="*/ 293 h 445"/>
                <a:gd name="T28" fmla="*/ 92 w 413"/>
                <a:gd name="T29" fmla="*/ 238 h 445"/>
                <a:gd name="T30" fmla="*/ 63 w 413"/>
                <a:gd name="T31" fmla="*/ 177 h 445"/>
                <a:gd name="T32" fmla="*/ 21 w 413"/>
                <a:gd name="T33" fmla="*/ 57 h 445"/>
                <a:gd name="T34" fmla="*/ 303 w 413"/>
                <a:gd name="T35" fmla="*/ 95 h 445"/>
                <a:gd name="T36" fmla="*/ 303 w 413"/>
                <a:gd name="T37" fmla="*/ 95 h 445"/>
                <a:gd name="T38" fmla="*/ 303 w 413"/>
                <a:gd name="T39" fmla="*/ 9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3" h="445">
                  <a:moveTo>
                    <a:pt x="303" y="95"/>
                  </a:moveTo>
                  <a:lnTo>
                    <a:pt x="0" y="0"/>
                  </a:lnTo>
                  <a:lnTo>
                    <a:pt x="27" y="148"/>
                  </a:lnTo>
                  <a:lnTo>
                    <a:pt x="46" y="217"/>
                  </a:lnTo>
                  <a:lnTo>
                    <a:pt x="73" y="291"/>
                  </a:lnTo>
                  <a:lnTo>
                    <a:pt x="107" y="369"/>
                  </a:lnTo>
                  <a:lnTo>
                    <a:pt x="128" y="409"/>
                  </a:lnTo>
                  <a:lnTo>
                    <a:pt x="151" y="445"/>
                  </a:lnTo>
                  <a:lnTo>
                    <a:pt x="413" y="422"/>
                  </a:lnTo>
                  <a:lnTo>
                    <a:pt x="386" y="344"/>
                  </a:lnTo>
                  <a:lnTo>
                    <a:pt x="194" y="413"/>
                  </a:lnTo>
                  <a:lnTo>
                    <a:pt x="173" y="379"/>
                  </a:lnTo>
                  <a:lnTo>
                    <a:pt x="149" y="341"/>
                  </a:lnTo>
                  <a:lnTo>
                    <a:pt x="122" y="293"/>
                  </a:lnTo>
                  <a:lnTo>
                    <a:pt x="92" y="238"/>
                  </a:lnTo>
                  <a:lnTo>
                    <a:pt x="63" y="177"/>
                  </a:lnTo>
                  <a:lnTo>
                    <a:pt x="21" y="57"/>
                  </a:lnTo>
                  <a:lnTo>
                    <a:pt x="303" y="95"/>
                  </a:lnTo>
                  <a:lnTo>
                    <a:pt x="303" y="95"/>
                  </a:lnTo>
                  <a:lnTo>
                    <a:pt x="303"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7" name="Freeform 83"/>
            <p:cNvSpPr>
              <a:spLocks/>
            </p:cNvSpPr>
            <p:nvPr/>
          </p:nvSpPr>
          <p:spPr bwMode="auto">
            <a:xfrm>
              <a:off x="864" y="783"/>
              <a:ext cx="128" cy="279"/>
            </a:xfrm>
            <a:custGeom>
              <a:avLst/>
              <a:gdLst>
                <a:gd name="T0" fmla="*/ 0 w 257"/>
                <a:gd name="T1" fmla="*/ 0 h 558"/>
                <a:gd name="T2" fmla="*/ 209 w 257"/>
                <a:gd name="T3" fmla="*/ 556 h 558"/>
                <a:gd name="T4" fmla="*/ 257 w 257"/>
                <a:gd name="T5" fmla="*/ 558 h 558"/>
                <a:gd name="T6" fmla="*/ 190 w 257"/>
                <a:gd name="T7" fmla="*/ 77 h 558"/>
                <a:gd name="T8" fmla="*/ 148 w 257"/>
                <a:gd name="T9" fmla="*/ 58 h 558"/>
                <a:gd name="T10" fmla="*/ 238 w 257"/>
                <a:gd name="T11" fmla="*/ 525 h 558"/>
                <a:gd name="T12" fmla="*/ 213 w 257"/>
                <a:gd name="T13" fmla="*/ 535 h 558"/>
                <a:gd name="T14" fmla="*/ 59 w 257"/>
                <a:gd name="T15" fmla="*/ 48 h 558"/>
                <a:gd name="T16" fmla="*/ 0 w 257"/>
                <a:gd name="T17" fmla="*/ 0 h 558"/>
                <a:gd name="T18" fmla="*/ 0 w 257"/>
                <a:gd name="T19" fmla="*/ 0 h 558"/>
                <a:gd name="T20" fmla="*/ 0 w 257"/>
                <a:gd name="T21" fmla="*/ 0 h 558"/>
                <a:gd name="T22" fmla="*/ 0 w 257"/>
                <a:gd name="T23" fmla="*/ 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558">
                  <a:moveTo>
                    <a:pt x="0" y="0"/>
                  </a:moveTo>
                  <a:lnTo>
                    <a:pt x="209" y="556"/>
                  </a:lnTo>
                  <a:lnTo>
                    <a:pt x="257" y="558"/>
                  </a:lnTo>
                  <a:lnTo>
                    <a:pt x="190" y="77"/>
                  </a:lnTo>
                  <a:lnTo>
                    <a:pt x="148" y="58"/>
                  </a:lnTo>
                  <a:lnTo>
                    <a:pt x="238" y="525"/>
                  </a:lnTo>
                  <a:lnTo>
                    <a:pt x="213" y="535"/>
                  </a:lnTo>
                  <a:lnTo>
                    <a:pt x="59" y="48"/>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8" name="Freeform 84"/>
            <p:cNvSpPr>
              <a:spLocks/>
            </p:cNvSpPr>
            <p:nvPr/>
          </p:nvSpPr>
          <p:spPr bwMode="auto">
            <a:xfrm>
              <a:off x="864" y="783"/>
              <a:ext cx="95" cy="41"/>
            </a:xfrm>
            <a:custGeom>
              <a:avLst/>
              <a:gdLst>
                <a:gd name="T0" fmla="*/ 0 w 190"/>
                <a:gd name="T1" fmla="*/ 0 h 82"/>
                <a:gd name="T2" fmla="*/ 190 w 190"/>
                <a:gd name="T3" fmla="*/ 77 h 82"/>
                <a:gd name="T4" fmla="*/ 48 w 190"/>
                <a:gd name="T5" fmla="*/ 82 h 82"/>
                <a:gd name="T6" fmla="*/ 0 w 190"/>
                <a:gd name="T7" fmla="*/ 0 h 82"/>
                <a:gd name="T8" fmla="*/ 0 w 190"/>
                <a:gd name="T9" fmla="*/ 0 h 82"/>
                <a:gd name="T10" fmla="*/ 0 w 190"/>
                <a:gd name="T11" fmla="*/ 0 h 82"/>
                <a:gd name="T12" fmla="*/ 0 w 190"/>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90" h="82">
                  <a:moveTo>
                    <a:pt x="0" y="0"/>
                  </a:moveTo>
                  <a:lnTo>
                    <a:pt x="190" y="77"/>
                  </a:lnTo>
                  <a:lnTo>
                    <a:pt x="48" y="82"/>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69" name="Freeform 85"/>
            <p:cNvSpPr>
              <a:spLocks/>
            </p:cNvSpPr>
            <p:nvPr/>
          </p:nvSpPr>
          <p:spPr bwMode="auto">
            <a:xfrm>
              <a:off x="959" y="855"/>
              <a:ext cx="186" cy="67"/>
            </a:xfrm>
            <a:custGeom>
              <a:avLst/>
              <a:gdLst>
                <a:gd name="T0" fmla="*/ 0 w 373"/>
                <a:gd name="T1" fmla="*/ 0 h 133"/>
                <a:gd name="T2" fmla="*/ 369 w 373"/>
                <a:gd name="T3" fmla="*/ 114 h 133"/>
                <a:gd name="T4" fmla="*/ 373 w 373"/>
                <a:gd name="T5" fmla="*/ 133 h 133"/>
                <a:gd name="T6" fmla="*/ 12 w 373"/>
                <a:gd name="T7" fmla="*/ 57 h 133"/>
                <a:gd name="T8" fmla="*/ 0 w 373"/>
                <a:gd name="T9" fmla="*/ 0 h 133"/>
                <a:gd name="T10" fmla="*/ 0 w 373"/>
                <a:gd name="T11" fmla="*/ 0 h 133"/>
                <a:gd name="T12" fmla="*/ 0 w 373"/>
                <a:gd name="T13" fmla="*/ 0 h 133"/>
                <a:gd name="T14" fmla="*/ 0 w 373"/>
                <a:gd name="T15" fmla="*/ 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133">
                  <a:moveTo>
                    <a:pt x="0" y="0"/>
                  </a:moveTo>
                  <a:lnTo>
                    <a:pt x="369" y="114"/>
                  </a:lnTo>
                  <a:lnTo>
                    <a:pt x="373" y="133"/>
                  </a:lnTo>
                  <a:lnTo>
                    <a:pt x="12" y="57"/>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0" name="Freeform 86"/>
            <p:cNvSpPr>
              <a:spLocks/>
            </p:cNvSpPr>
            <p:nvPr/>
          </p:nvSpPr>
          <p:spPr bwMode="auto">
            <a:xfrm>
              <a:off x="975" y="960"/>
              <a:ext cx="206" cy="62"/>
            </a:xfrm>
            <a:custGeom>
              <a:avLst/>
              <a:gdLst>
                <a:gd name="T0" fmla="*/ 10 w 411"/>
                <a:gd name="T1" fmla="*/ 84 h 124"/>
                <a:gd name="T2" fmla="*/ 411 w 411"/>
                <a:gd name="T3" fmla="*/ 124 h 124"/>
                <a:gd name="T4" fmla="*/ 402 w 411"/>
                <a:gd name="T5" fmla="*/ 99 h 124"/>
                <a:gd name="T6" fmla="*/ 0 w 411"/>
                <a:gd name="T7" fmla="*/ 0 h 124"/>
                <a:gd name="T8" fmla="*/ 10 w 411"/>
                <a:gd name="T9" fmla="*/ 84 h 124"/>
                <a:gd name="T10" fmla="*/ 10 w 411"/>
                <a:gd name="T11" fmla="*/ 84 h 124"/>
                <a:gd name="T12" fmla="*/ 10 w 411"/>
                <a:gd name="T13" fmla="*/ 84 h 124"/>
                <a:gd name="T14" fmla="*/ 10 w 411"/>
                <a:gd name="T15" fmla="*/ 8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1" h="124">
                  <a:moveTo>
                    <a:pt x="10" y="84"/>
                  </a:moveTo>
                  <a:lnTo>
                    <a:pt x="411" y="124"/>
                  </a:lnTo>
                  <a:lnTo>
                    <a:pt x="402" y="99"/>
                  </a:lnTo>
                  <a:lnTo>
                    <a:pt x="0" y="0"/>
                  </a:lnTo>
                  <a:lnTo>
                    <a:pt x="10" y="84"/>
                  </a:lnTo>
                  <a:lnTo>
                    <a:pt x="10" y="84"/>
                  </a:lnTo>
                  <a:lnTo>
                    <a:pt x="10" y="84"/>
                  </a:lnTo>
                  <a:lnTo>
                    <a:pt x="10"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1" name="Freeform 87"/>
            <p:cNvSpPr>
              <a:spLocks/>
            </p:cNvSpPr>
            <p:nvPr/>
          </p:nvSpPr>
          <p:spPr bwMode="auto">
            <a:xfrm>
              <a:off x="1196" y="893"/>
              <a:ext cx="75" cy="171"/>
            </a:xfrm>
            <a:custGeom>
              <a:avLst/>
              <a:gdLst>
                <a:gd name="T0" fmla="*/ 0 w 150"/>
                <a:gd name="T1" fmla="*/ 0 h 342"/>
                <a:gd name="T2" fmla="*/ 9 w 150"/>
                <a:gd name="T3" fmla="*/ 34 h 342"/>
                <a:gd name="T4" fmla="*/ 36 w 150"/>
                <a:gd name="T5" fmla="*/ 118 h 342"/>
                <a:gd name="T6" fmla="*/ 55 w 150"/>
                <a:gd name="T7" fmla="*/ 171 h 342"/>
                <a:gd name="T8" fmla="*/ 78 w 150"/>
                <a:gd name="T9" fmla="*/ 228 h 342"/>
                <a:gd name="T10" fmla="*/ 104 w 150"/>
                <a:gd name="T11" fmla="*/ 287 h 342"/>
                <a:gd name="T12" fmla="*/ 135 w 150"/>
                <a:gd name="T13" fmla="*/ 342 h 342"/>
                <a:gd name="T14" fmla="*/ 150 w 150"/>
                <a:gd name="T15" fmla="*/ 337 h 342"/>
                <a:gd name="T16" fmla="*/ 136 w 150"/>
                <a:gd name="T17" fmla="*/ 308 h 342"/>
                <a:gd name="T18" fmla="*/ 108 w 150"/>
                <a:gd name="T19" fmla="*/ 234 h 342"/>
                <a:gd name="T20" fmla="*/ 78 w 150"/>
                <a:gd name="T21" fmla="*/ 129 h 342"/>
                <a:gd name="T22" fmla="*/ 57 w 150"/>
                <a:gd name="T23" fmla="*/ 10 h 342"/>
                <a:gd name="T24" fmla="*/ 0 w 150"/>
                <a:gd name="T25" fmla="*/ 0 h 342"/>
                <a:gd name="T26" fmla="*/ 0 w 150"/>
                <a:gd name="T27" fmla="*/ 0 h 342"/>
                <a:gd name="T28" fmla="*/ 0 w 150"/>
                <a:gd name="T2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342">
                  <a:moveTo>
                    <a:pt x="0" y="0"/>
                  </a:moveTo>
                  <a:lnTo>
                    <a:pt x="9" y="34"/>
                  </a:lnTo>
                  <a:lnTo>
                    <a:pt x="36" y="118"/>
                  </a:lnTo>
                  <a:lnTo>
                    <a:pt x="55" y="171"/>
                  </a:lnTo>
                  <a:lnTo>
                    <a:pt x="78" y="228"/>
                  </a:lnTo>
                  <a:lnTo>
                    <a:pt x="104" y="287"/>
                  </a:lnTo>
                  <a:lnTo>
                    <a:pt x="135" y="342"/>
                  </a:lnTo>
                  <a:lnTo>
                    <a:pt x="150" y="337"/>
                  </a:lnTo>
                  <a:lnTo>
                    <a:pt x="136" y="308"/>
                  </a:lnTo>
                  <a:lnTo>
                    <a:pt x="108" y="234"/>
                  </a:lnTo>
                  <a:lnTo>
                    <a:pt x="78" y="129"/>
                  </a:lnTo>
                  <a:lnTo>
                    <a:pt x="57" y="1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2" name="Freeform 88"/>
            <p:cNvSpPr>
              <a:spLocks/>
            </p:cNvSpPr>
            <p:nvPr/>
          </p:nvSpPr>
          <p:spPr bwMode="auto">
            <a:xfrm>
              <a:off x="1637" y="903"/>
              <a:ext cx="791" cy="258"/>
            </a:xfrm>
            <a:custGeom>
              <a:avLst/>
              <a:gdLst>
                <a:gd name="T0" fmla="*/ 0 w 1582"/>
                <a:gd name="T1" fmla="*/ 0 h 515"/>
                <a:gd name="T2" fmla="*/ 146 w 1582"/>
                <a:gd name="T3" fmla="*/ 17 h 515"/>
                <a:gd name="T4" fmla="*/ 310 w 1582"/>
                <a:gd name="T5" fmla="*/ 40 h 515"/>
                <a:gd name="T6" fmla="*/ 411 w 1582"/>
                <a:gd name="T7" fmla="*/ 55 h 515"/>
                <a:gd name="T8" fmla="*/ 519 w 1582"/>
                <a:gd name="T9" fmla="*/ 74 h 515"/>
                <a:gd name="T10" fmla="*/ 639 w 1582"/>
                <a:gd name="T11" fmla="*/ 97 h 515"/>
                <a:gd name="T12" fmla="*/ 762 w 1582"/>
                <a:gd name="T13" fmla="*/ 124 h 515"/>
                <a:gd name="T14" fmla="*/ 894 w 1582"/>
                <a:gd name="T15" fmla="*/ 154 h 515"/>
                <a:gd name="T16" fmla="*/ 962 w 1582"/>
                <a:gd name="T17" fmla="*/ 171 h 515"/>
                <a:gd name="T18" fmla="*/ 1029 w 1582"/>
                <a:gd name="T19" fmla="*/ 188 h 515"/>
                <a:gd name="T20" fmla="*/ 1097 w 1582"/>
                <a:gd name="T21" fmla="*/ 207 h 515"/>
                <a:gd name="T22" fmla="*/ 1167 w 1582"/>
                <a:gd name="T23" fmla="*/ 228 h 515"/>
                <a:gd name="T24" fmla="*/ 1236 w 1582"/>
                <a:gd name="T25" fmla="*/ 249 h 515"/>
                <a:gd name="T26" fmla="*/ 1306 w 1582"/>
                <a:gd name="T27" fmla="*/ 272 h 515"/>
                <a:gd name="T28" fmla="*/ 1375 w 1582"/>
                <a:gd name="T29" fmla="*/ 297 h 515"/>
                <a:gd name="T30" fmla="*/ 1445 w 1582"/>
                <a:gd name="T31" fmla="*/ 321 h 515"/>
                <a:gd name="T32" fmla="*/ 1513 w 1582"/>
                <a:gd name="T33" fmla="*/ 348 h 515"/>
                <a:gd name="T34" fmla="*/ 1582 w 1582"/>
                <a:gd name="T35" fmla="*/ 377 h 515"/>
                <a:gd name="T36" fmla="*/ 1553 w 1582"/>
                <a:gd name="T37" fmla="*/ 390 h 515"/>
                <a:gd name="T38" fmla="*/ 1521 w 1582"/>
                <a:gd name="T39" fmla="*/ 403 h 515"/>
                <a:gd name="T40" fmla="*/ 1477 w 1582"/>
                <a:gd name="T41" fmla="*/ 422 h 515"/>
                <a:gd name="T42" fmla="*/ 1424 w 1582"/>
                <a:gd name="T43" fmla="*/ 443 h 515"/>
                <a:gd name="T44" fmla="*/ 1359 w 1582"/>
                <a:gd name="T45" fmla="*/ 468 h 515"/>
                <a:gd name="T46" fmla="*/ 1287 w 1582"/>
                <a:gd name="T47" fmla="*/ 492 h 515"/>
                <a:gd name="T48" fmla="*/ 1209 w 1582"/>
                <a:gd name="T49" fmla="*/ 515 h 515"/>
                <a:gd name="T50" fmla="*/ 1164 w 1582"/>
                <a:gd name="T51" fmla="*/ 498 h 515"/>
                <a:gd name="T52" fmla="*/ 1253 w 1582"/>
                <a:gd name="T53" fmla="*/ 470 h 515"/>
                <a:gd name="T54" fmla="*/ 1295 w 1582"/>
                <a:gd name="T55" fmla="*/ 453 h 515"/>
                <a:gd name="T56" fmla="*/ 1340 w 1582"/>
                <a:gd name="T57" fmla="*/ 428 h 515"/>
                <a:gd name="T58" fmla="*/ 1388 w 1582"/>
                <a:gd name="T59" fmla="*/ 399 h 515"/>
                <a:gd name="T60" fmla="*/ 1437 w 1582"/>
                <a:gd name="T61" fmla="*/ 363 h 515"/>
                <a:gd name="T62" fmla="*/ 1413 w 1582"/>
                <a:gd name="T63" fmla="*/ 354 h 515"/>
                <a:gd name="T64" fmla="*/ 1337 w 1582"/>
                <a:gd name="T65" fmla="*/ 323 h 515"/>
                <a:gd name="T66" fmla="*/ 1283 w 1582"/>
                <a:gd name="T67" fmla="*/ 304 h 515"/>
                <a:gd name="T68" fmla="*/ 1217 w 1582"/>
                <a:gd name="T69" fmla="*/ 281 h 515"/>
                <a:gd name="T70" fmla="*/ 1141 w 1582"/>
                <a:gd name="T71" fmla="*/ 257 h 515"/>
                <a:gd name="T72" fmla="*/ 1055 w 1582"/>
                <a:gd name="T73" fmla="*/ 230 h 515"/>
                <a:gd name="T74" fmla="*/ 960 w 1582"/>
                <a:gd name="T75" fmla="*/ 202 h 515"/>
                <a:gd name="T76" fmla="*/ 855 w 1582"/>
                <a:gd name="T77" fmla="*/ 173 h 515"/>
                <a:gd name="T78" fmla="*/ 741 w 1582"/>
                <a:gd name="T79" fmla="*/ 145 h 515"/>
                <a:gd name="T80" fmla="*/ 620 w 1582"/>
                <a:gd name="T81" fmla="*/ 116 h 515"/>
                <a:gd name="T82" fmla="*/ 490 w 1582"/>
                <a:gd name="T83" fmla="*/ 87 h 515"/>
                <a:gd name="T84" fmla="*/ 354 w 1582"/>
                <a:gd name="T85" fmla="*/ 63 h 515"/>
                <a:gd name="T86" fmla="*/ 209 w 1582"/>
                <a:gd name="T87" fmla="*/ 38 h 515"/>
                <a:gd name="T88" fmla="*/ 59 w 1582"/>
                <a:gd name="T89" fmla="*/ 17 h 515"/>
                <a:gd name="T90" fmla="*/ 0 w 1582"/>
                <a:gd name="T91" fmla="*/ 0 h 515"/>
                <a:gd name="T92" fmla="*/ 0 w 1582"/>
                <a:gd name="T93" fmla="*/ 0 h 515"/>
                <a:gd name="T94" fmla="*/ 0 w 1582"/>
                <a:gd name="T95"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82" h="515">
                  <a:moveTo>
                    <a:pt x="0" y="0"/>
                  </a:moveTo>
                  <a:lnTo>
                    <a:pt x="146" y="17"/>
                  </a:lnTo>
                  <a:lnTo>
                    <a:pt x="310" y="40"/>
                  </a:lnTo>
                  <a:lnTo>
                    <a:pt x="411" y="55"/>
                  </a:lnTo>
                  <a:lnTo>
                    <a:pt x="519" y="74"/>
                  </a:lnTo>
                  <a:lnTo>
                    <a:pt x="639" y="97"/>
                  </a:lnTo>
                  <a:lnTo>
                    <a:pt x="762" y="124"/>
                  </a:lnTo>
                  <a:lnTo>
                    <a:pt x="894" y="154"/>
                  </a:lnTo>
                  <a:lnTo>
                    <a:pt x="962" y="171"/>
                  </a:lnTo>
                  <a:lnTo>
                    <a:pt x="1029" y="188"/>
                  </a:lnTo>
                  <a:lnTo>
                    <a:pt x="1097" y="207"/>
                  </a:lnTo>
                  <a:lnTo>
                    <a:pt x="1167" y="228"/>
                  </a:lnTo>
                  <a:lnTo>
                    <a:pt x="1236" y="249"/>
                  </a:lnTo>
                  <a:lnTo>
                    <a:pt x="1306" y="272"/>
                  </a:lnTo>
                  <a:lnTo>
                    <a:pt x="1375" y="297"/>
                  </a:lnTo>
                  <a:lnTo>
                    <a:pt x="1445" y="321"/>
                  </a:lnTo>
                  <a:lnTo>
                    <a:pt x="1513" y="348"/>
                  </a:lnTo>
                  <a:lnTo>
                    <a:pt x="1582" y="377"/>
                  </a:lnTo>
                  <a:lnTo>
                    <a:pt x="1553" y="390"/>
                  </a:lnTo>
                  <a:lnTo>
                    <a:pt x="1521" y="403"/>
                  </a:lnTo>
                  <a:lnTo>
                    <a:pt x="1477" y="422"/>
                  </a:lnTo>
                  <a:lnTo>
                    <a:pt x="1424" y="443"/>
                  </a:lnTo>
                  <a:lnTo>
                    <a:pt x="1359" y="468"/>
                  </a:lnTo>
                  <a:lnTo>
                    <a:pt x="1287" y="492"/>
                  </a:lnTo>
                  <a:lnTo>
                    <a:pt x="1209" y="515"/>
                  </a:lnTo>
                  <a:lnTo>
                    <a:pt x="1164" y="498"/>
                  </a:lnTo>
                  <a:lnTo>
                    <a:pt x="1253" y="470"/>
                  </a:lnTo>
                  <a:lnTo>
                    <a:pt x="1295" y="453"/>
                  </a:lnTo>
                  <a:lnTo>
                    <a:pt x="1340" y="428"/>
                  </a:lnTo>
                  <a:lnTo>
                    <a:pt x="1388" y="399"/>
                  </a:lnTo>
                  <a:lnTo>
                    <a:pt x="1437" y="363"/>
                  </a:lnTo>
                  <a:lnTo>
                    <a:pt x="1413" y="354"/>
                  </a:lnTo>
                  <a:lnTo>
                    <a:pt x="1337" y="323"/>
                  </a:lnTo>
                  <a:lnTo>
                    <a:pt x="1283" y="304"/>
                  </a:lnTo>
                  <a:lnTo>
                    <a:pt x="1217" y="281"/>
                  </a:lnTo>
                  <a:lnTo>
                    <a:pt x="1141" y="257"/>
                  </a:lnTo>
                  <a:lnTo>
                    <a:pt x="1055" y="230"/>
                  </a:lnTo>
                  <a:lnTo>
                    <a:pt x="960" y="202"/>
                  </a:lnTo>
                  <a:lnTo>
                    <a:pt x="855" y="173"/>
                  </a:lnTo>
                  <a:lnTo>
                    <a:pt x="741" y="145"/>
                  </a:lnTo>
                  <a:lnTo>
                    <a:pt x="620" y="116"/>
                  </a:lnTo>
                  <a:lnTo>
                    <a:pt x="490" y="87"/>
                  </a:lnTo>
                  <a:lnTo>
                    <a:pt x="354" y="63"/>
                  </a:lnTo>
                  <a:lnTo>
                    <a:pt x="209" y="38"/>
                  </a:lnTo>
                  <a:lnTo>
                    <a:pt x="59" y="1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3" name="Freeform 89"/>
            <p:cNvSpPr>
              <a:spLocks/>
            </p:cNvSpPr>
            <p:nvPr/>
          </p:nvSpPr>
          <p:spPr bwMode="auto">
            <a:xfrm>
              <a:off x="1757" y="937"/>
              <a:ext cx="528" cy="197"/>
            </a:xfrm>
            <a:custGeom>
              <a:avLst/>
              <a:gdLst>
                <a:gd name="T0" fmla="*/ 0 w 1058"/>
                <a:gd name="T1" fmla="*/ 0 h 394"/>
                <a:gd name="T2" fmla="*/ 116 w 1058"/>
                <a:gd name="T3" fmla="*/ 23 h 394"/>
                <a:gd name="T4" fmla="*/ 242 w 1058"/>
                <a:gd name="T5" fmla="*/ 50 h 394"/>
                <a:gd name="T6" fmla="*/ 316 w 1058"/>
                <a:gd name="T7" fmla="*/ 67 h 394"/>
                <a:gd name="T8" fmla="*/ 396 w 1058"/>
                <a:gd name="T9" fmla="*/ 84 h 394"/>
                <a:gd name="T10" fmla="*/ 480 w 1058"/>
                <a:gd name="T11" fmla="*/ 105 h 394"/>
                <a:gd name="T12" fmla="*/ 567 w 1058"/>
                <a:gd name="T13" fmla="*/ 130 h 394"/>
                <a:gd name="T14" fmla="*/ 655 w 1058"/>
                <a:gd name="T15" fmla="*/ 154 h 394"/>
                <a:gd name="T16" fmla="*/ 742 w 1058"/>
                <a:gd name="T17" fmla="*/ 179 h 394"/>
                <a:gd name="T18" fmla="*/ 828 w 1058"/>
                <a:gd name="T19" fmla="*/ 208 h 394"/>
                <a:gd name="T20" fmla="*/ 909 w 1058"/>
                <a:gd name="T21" fmla="*/ 238 h 394"/>
                <a:gd name="T22" fmla="*/ 987 w 1058"/>
                <a:gd name="T23" fmla="*/ 269 h 394"/>
                <a:gd name="T24" fmla="*/ 1058 w 1058"/>
                <a:gd name="T25" fmla="*/ 303 h 394"/>
                <a:gd name="T26" fmla="*/ 1006 w 1058"/>
                <a:gd name="T27" fmla="*/ 335 h 394"/>
                <a:gd name="T28" fmla="*/ 955 w 1058"/>
                <a:gd name="T29" fmla="*/ 366 h 394"/>
                <a:gd name="T30" fmla="*/ 896 w 1058"/>
                <a:gd name="T31" fmla="*/ 394 h 394"/>
                <a:gd name="T32" fmla="*/ 786 w 1058"/>
                <a:gd name="T33" fmla="*/ 341 h 394"/>
                <a:gd name="T34" fmla="*/ 848 w 1058"/>
                <a:gd name="T35" fmla="*/ 343 h 394"/>
                <a:gd name="T36" fmla="*/ 978 w 1058"/>
                <a:gd name="T37" fmla="*/ 310 h 394"/>
                <a:gd name="T38" fmla="*/ 961 w 1058"/>
                <a:gd name="T39" fmla="*/ 303 h 394"/>
                <a:gd name="T40" fmla="*/ 909 w 1058"/>
                <a:gd name="T41" fmla="*/ 280 h 394"/>
                <a:gd name="T42" fmla="*/ 873 w 1058"/>
                <a:gd name="T43" fmla="*/ 265 h 394"/>
                <a:gd name="T44" fmla="*/ 829 w 1058"/>
                <a:gd name="T45" fmla="*/ 248 h 394"/>
                <a:gd name="T46" fmla="*/ 778 w 1058"/>
                <a:gd name="T47" fmla="*/ 227 h 394"/>
                <a:gd name="T48" fmla="*/ 719 w 1058"/>
                <a:gd name="T49" fmla="*/ 206 h 394"/>
                <a:gd name="T50" fmla="*/ 655 w 1058"/>
                <a:gd name="T51" fmla="*/ 183 h 394"/>
                <a:gd name="T52" fmla="*/ 584 w 1058"/>
                <a:gd name="T53" fmla="*/ 158 h 394"/>
                <a:gd name="T54" fmla="*/ 506 w 1058"/>
                <a:gd name="T55" fmla="*/ 134 h 394"/>
                <a:gd name="T56" fmla="*/ 424 w 1058"/>
                <a:gd name="T57" fmla="*/ 109 h 394"/>
                <a:gd name="T58" fmla="*/ 337 w 1058"/>
                <a:gd name="T59" fmla="*/ 86 h 394"/>
                <a:gd name="T60" fmla="*/ 244 w 1058"/>
                <a:gd name="T61" fmla="*/ 61 h 394"/>
                <a:gd name="T62" fmla="*/ 145 w 1058"/>
                <a:gd name="T63" fmla="*/ 39 h 394"/>
                <a:gd name="T64" fmla="*/ 42 w 1058"/>
                <a:gd name="T65" fmla="*/ 16 h 394"/>
                <a:gd name="T66" fmla="*/ 0 w 1058"/>
                <a:gd name="T67" fmla="*/ 0 h 394"/>
                <a:gd name="T68" fmla="*/ 0 w 1058"/>
                <a:gd name="T69" fmla="*/ 0 h 394"/>
                <a:gd name="T70" fmla="*/ 0 w 1058"/>
                <a:gd name="T71"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58" h="394">
                  <a:moveTo>
                    <a:pt x="0" y="0"/>
                  </a:moveTo>
                  <a:lnTo>
                    <a:pt x="116" y="23"/>
                  </a:lnTo>
                  <a:lnTo>
                    <a:pt x="242" y="50"/>
                  </a:lnTo>
                  <a:lnTo>
                    <a:pt x="316" y="67"/>
                  </a:lnTo>
                  <a:lnTo>
                    <a:pt x="396" y="84"/>
                  </a:lnTo>
                  <a:lnTo>
                    <a:pt x="480" y="105"/>
                  </a:lnTo>
                  <a:lnTo>
                    <a:pt x="567" y="130"/>
                  </a:lnTo>
                  <a:lnTo>
                    <a:pt x="655" y="154"/>
                  </a:lnTo>
                  <a:lnTo>
                    <a:pt x="742" y="179"/>
                  </a:lnTo>
                  <a:lnTo>
                    <a:pt x="828" y="208"/>
                  </a:lnTo>
                  <a:lnTo>
                    <a:pt x="909" y="238"/>
                  </a:lnTo>
                  <a:lnTo>
                    <a:pt x="987" y="269"/>
                  </a:lnTo>
                  <a:lnTo>
                    <a:pt x="1058" y="303"/>
                  </a:lnTo>
                  <a:lnTo>
                    <a:pt x="1006" y="335"/>
                  </a:lnTo>
                  <a:lnTo>
                    <a:pt x="955" y="366"/>
                  </a:lnTo>
                  <a:lnTo>
                    <a:pt x="896" y="394"/>
                  </a:lnTo>
                  <a:lnTo>
                    <a:pt x="786" y="341"/>
                  </a:lnTo>
                  <a:lnTo>
                    <a:pt x="848" y="343"/>
                  </a:lnTo>
                  <a:lnTo>
                    <a:pt x="978" y="310"/>
                  </a:lnTo>
                  <a:lnTo>
                    <a:pt x="961" y="303"/>
                  </a:lnTo>
                  <a:lnTo>
                    <a:pt x="909" y="280"/>
                  </a:lnTo>
                  <a:lnTo>
                    <a:pt x="873" y="265"/>
                  </a:lnTo>
                  <a:lnTo>
                    <a:pt x="829" y="248"/>
                  </a:lnTo>
                  <a:lnTo>
                    <a:pt x="778" y="227"/>
                  </a:lnTo>
                  <a:lnTo>
                    <a:pt x="719" y="206"/>
                  </a:lnTo>
                  <a:lnTo>
                    <a:pt x="655" y="183"/>
                  </a:lnTo>
                  <a:lnTo>
                    <a:pt x="584" y="158"/>
                  </a:lnTo>
                  <a:lnTo>
                    <a:pt x="506" y="134"/>
                  </a:lnTo>
                  <a:lnTo>
                    <a:pt x="424" y="109"/>
                  </a:lnTo>
                  <a:lnTo>
                    <a:pt x="337" y="86"/>
                  </a:lnTo>
                  <a:lnTo>
                    <a:pt x="244" y="61"/>
                  </a:lnTo>
                  <a:lnTo>
                    <a:pt x="145" y="39"/>
                  </a:lnTo>
                  <a:lnTo>
                    <a:pt x="42" y="16"/>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4" name="Freeform 90"/>
            <p:cNvSpPr>
              <a:spLocks/>
            </p:cNvSpPr>
            <p:nvPr/>
          </p:nvSpPr>
          <p:spPr bwMode="auto">
            <a:xfrm>
              <a:off x="1835" y="1260"/>
              <a:ext cx="415" cy="569"/>
            </a:xfrm>
            <a:custGeom>
              <a:avLst/>
              <a:gdLst>
                <a:gd name="T0" fmla="*/ 371 w 831"/>
                <a:gd name="T1" fmla="*/ 150 h 1139"/>
                <a:gd name="T2" fmla="*/ 327 w 831"/>
                <a:gd name="T3" fmla="*/ 344 h 1139"/>
                <a:gd name="T4" fmla="*/ 282 w 831"/>
                <a:gd name="T5" fmla="*/ 510 h 1139"/>
                <a:gd name="T6" fmla="*/ 223 w 831"/>
                <a:gd name="T7" fmla="*/ 688 h 1139"/>
                <a:gd name="T8" fmla="*/ 187 w 831"/>
                <a:gd name="T9" fmla="*/ 782 h 1139"/>
                <a:gd name="T10" fmla="*/ 147 w 831"/>
                <a:gd name="T11" fmla="*/ 873 h 1139"/>
                <a:gd name="T12" fmla="*/ 103 w 831"/>
                <a:gd name="T13" fmla="*/ 964 h 1139"/>
                <a:gd name="T14" fmla="*/ 54 w 831"/>
                <a:gd name="T15" fmla="*/ 1053 h 1139"/>
                <a:gd name="T16" fmla="*/ 0 w 831"/>
                <a:gd name="T17" fmla="*/ 1139 h 1139"/>
                <a:gd name="T18" fmla="*/ 152 w 831"/>
                <a:gd name="T19" fmla="*/ 1093 h 1139"/>
                <a:gd name="T20" fmla="*/ 259 w 831"/>
                <a:gd name="T21" fmla="*/ 1057 h 1139"/>
                <a:gd name="T22" fmla="*/ 384 w 831"/>
                <a:gd name="T23" fmla="*/ 1010 h 1139"/>
                <a:gd name="T24" fmla="*/ 489 w 831"/>
                <a:gd name="T25" fmla="*/ 966 h 1139"/>
                <a:gd name="T26" fmla="*/ 563 w 831"/>
                <a:gd name="T27" fmla="*/ 934 h 1139"/>
                <a:gd name="T28" fmla="*/ 675 w 831"/>
                <a:gd name="T29" fmla="*/ 878 h 1139"/>
                <a:gd name="T30" fmla="*/ 831 w 831"/>
                <a:gd name="T31" fmla="*/ 793 h 1139"/>
                <a:gd name="T32" fmla="*/ 799 w 831"/>
                <a:gd name="T33" fmla="*/ 626 h 1139"/>
                <a:gd name="T34" fmla="*/ 744 w 831"/>
                <a:gd name="T35" fmla="*/ 390 h 1139"/>
                <a:gd name="T36" fmla="*/ 691 w 831"/>
                <a:gd name="T37" fmla="*/ 190 h 1139"/>
                <a:gd name="T38" fmla="*/ 651 w 831"/>
                <a:gd name="T39" fmla="*/ 61 h 1139"/>
                <a:gd name="T40" fmla="*/ 603 w 831"/>
                <a:gd name="T41" fmla="*/ 0 h 1139"/>
                <a:gd name="T42" fmla="*/ 645 w 831"/>
                <a:gd name="T43" fmla="*/ 152 h 1139"/>
                <a:gd name="T44" fmla="*/ 696 w 831"/>
                <a:gd name="T45" fmla="*/ 369 h 1139"/>
                <a:gd name="T46" fmla="*/ 746 w 831"/>
                <a:gd name="T47" fmla="*/ 747 h 1139"/>
                <a:gd name="T48" fmla="*/ 647 w 831"/>
                <a:gd name="T49" fmla="*/ 821 h 1139"/>
                <a:gd name="T50" fmla="*/ 575 w 831"/>
                <a:gd name="T51" fmla="*/ 869 h 1139"/>
                <a:gd name="T52" fmla="*/ 487 w 831"/>
                <a:gd name="T53" fmla="*/ 924 h 1139"/>
                <a:gd name="T54" fmla="*/ 383 w 831"/>
                <a:gd name="T55" fmla="*/ 977 h 1139"/>
                <a:gd name="T56" fmla="*/ 267 w 831"/>
                <a:gd name="T57" fmla="*/ 1031 h 1139"/>
                <a:gd name="T58" fmla="*/ 139 w 831"/>
                <a:gd name="T59" fmla="*/ 1076 h 1139"/>
                <a:gd name="T60" fmla="*/ 177 w 831"/>
                <a:gd name="T61" fmla="*/ 977 h 1139"/>
                <a:gd name="T62" fmla="*/ 242 w 831"/>
                <a:gd name="T63" fmla="*/ 801 h 1139"/>
                <a:gd name="T64" fmla="*/ 291 w 831"/>
                <a:gd name="T65" fmla="*/ 648 h 1139"/>
                <a:gd name="T66" fmla="*/ 337 w 831"/>
                <a:gd name="T67" fmla="*/ 481 h 1139"/>
                <a:gd name="T68" fmla="*/ 405 w 831"/>
                <a:gd name="T69" fmla="*/ 44 h 1139"/>
                <a:gd name="T70" fmla="*/ 392 w 831"/>
                <a:gd name="T71" fmla="*/ 42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1" h="1139">
                  <a:moveTo>
                    <a:pt x="392" y="42"/>
                  </a:moveTo>
                  <a:lnTo>
                    <a:pt x="371" y="150"/>
                  </a:lnTo>
                  <a:lnTo>
                    <a:pt x="346" y="272"/>
                  </a:lnTo>
                  <a:lnTo>
                    <a:pt x="327" y="344"/>
                  </a:lnTo>
                  <a:lnTo>
                    <a:pt x="306" y="424"/>
                  </a:lnTo>
                  <a:lnTo>
                    <a:pt x="282" y="510"/>
                  </a:lnTo>
                  <a:lnTo>
                    <a:pt x="255" y="597"/>
                  </a:lnTo>
                  <a:lnTo>
                    <a:pt x="223" y="688"/>
                  </a:lnTo>
                  <a:lnTo>
                    <a:pt x="206" y="734"/>
                  </a:lnTo>
                  <a:lnTo>
                    <a:pt x="187" y="782"/>
                  </a:lnTo>
                  <a:lnTo>
                    <a:pt x="168" y="827"/>
                  </a:lnTo>
                  <a:lnTo>
                    <a:pt x="147" y="873"/>
                  </a:lnTo>
                  <a:lnTo>
                    <a:pt x="126" y="920"/>
                  </a:lnTo>
                  <a:lnTo>
                    <a:pt x="103" y="964"/>
                  </a:lnTo>
                  <a:lnTo>
                    <a:pt x="78" y="1010"/>
                  </a:lnTo>
                  <a:lnTo>
                    <a:pt x="54" y="1053"/>
                  </a:lnTo>
                  <a:lnTo>
                    <a:pt x="27" y="1097"/>
                  </a:lnTo>
                  <a:lnTo>
                    <a:pt x="0" y="1139"/>
                  </a:lnTo>
                  <a:lnTo>
                    <a:pt x="73" y="1118"/>
                  </a:lnTo>
                  <a:lnTo>
                    <a:pt x="152" y="1093"/>
                  </a:lnTo>
                  <a:lnTo>
                    <a:pt x="204" y="1078"/>
                  </a:lnTo>
                  <a:lnTo>
                    <a:pt x="259" y="1057"/>
                  </a:lnTo>
                  <a:lnTo>
                    <a:pt x="320" y="1036"/>
                  </a:lnTo>
                  <a:lnTo>
                    <a:pt x="384" y="1010"/>
                  </a:lnTo>
                  <a:lnTo>
                    <a:pt x="453" y="983"/>
                  </a:lnTo>
                  <a:lnTo>
                    <a:pt x="489" y="966"/>
                  </a:lnTo>
                  <a:lnTo>
                    <a:pt x="525" y="951"/>
                  </a:lnTo>
                  <a:lnTo>
                    <a:pt x="563" y="934"/>
                  </a:lnTo>
                  <a:lnTo>
                    <a:pt x="599" y="917"/>
                  </a:lnTo>
                  <a:lnTo>
                    <a:pt x="675" y="878"/>
                  </a:lnTo>
                  <a:lnTo>
                    <a:pt x="753" y="837"/>
                  </a:lnTo>
                  <a:lnTo>
                    <a:pt x="831" y="793"/>
                  </a:lnTo>
                  <a:lnTo>
                    <a:pt x="816" y="713"/>
                  </a:lnTo>
                  <a:lnTo>
                    <a:pt x="799" y="626"/>
                  </a:lnTo>
                  <a:lnTo>
                    <a:pt x="774" y="515"/>
                  </a:lnTo>
                  <a:lnTo>
                    <a:pt x="744" y="390"/>
                  </a:lnTo>
                  <a:lnTo>
                    <a:pt x="710" y="257"/>
                  </a:lnTo>
                  <a:lnTo>
                    <a:pt x="691" y="190"/>
                  </a:lnTo>
                  <a:lnTo>
                    <a:pt x="672" y="126"/>
                  </a:lnTo>
                  <a:lnTo>
                    <a:pt x="651" y="61"/>
                  </a:lnTo>
                  <a:lnTo>
                    <a:pt x="630" y="0"/>
                  </a:lnTo>
                  <a:lnTo>
                    <a:pt x="603" y="0"/>
                  </a:lnTo>
                  <a:lnTo>
                    <a:pt x="624" y="72"/>
                  </a:lnTo>
                  <a:lnTo>
                    <a:pt x="645" y="152"/>
                  </a:lnTo>
                  <a:lnTo>
                    <a:pt x="672" y="253"/>
                  </a:lnTo>
                  <a:lnTo>
                    <a:pt x="696" y="369"/>
                  </a:lnTo>
                  <a:lnTo>
                    <a:pt x="719" y="494"/>
                  </a:lnTo>
                  <a:lnTo>
                    <a:pt x="746" y="747"/>
                  </a:lnTo>
                  <a:lnTo>
                    <a:pt x="702" y="783"/>
                  </a:lnTo>
                  <a:lnTo>
                    <a:pt x="647" y="821"/>
                  </a:lnTo>
                  <a:lnTo>
                    <a:pt x="613" y="844"/>
                  </a:lnTo>
                  <a:lnTo>
                    <a:pt x="575" y="869"/>
                  </a:lnTo>
                  <a:lnTo>
                    <a:pt x="533" y="896"/>
                  </a:lnTo>
                  <a:lnTo>
                    <a:pt x="487" y="924"/>
                  </a:lnTo>
                  <a:lnTo>
                    <a:pt x="436" y="951"/>
                  </a:lnTo>
                  <a:lnTo>
                    <a:pt x="383" y="977"/>
                  </a:lnTo>
                  <a:lnTo>
                    <a:pt x="325" y="1004"/>
                  </a:lnTo>
                  <a:lnTo>
                    <a:pt x="267" y="1031"/>
                  </a:lnTo>
                  <a:lnTo>
                    <a:pt x="204" y="1055"/>
                  </a:lnTo>
                  <a:lnTo>
                    <a:pt x="139" y="1076"/>
                  </a:lnTo>
                  <a:lnTo>
                    <a:pt x="149" y="1052"/>
                  </a:lnTo>
                  <a:lnTo>
                    <a:pt x="177" y="977"/>
                  </a:lnTo>
                  <a:lnTo>
                    <a:pt x="219" y="867"/>
                  </a:lnTo>
                  <a:lnTo>
                    <a:pt x="242" y="801"/>
                  </a:lnTo>
                  <a:lnTo>
                    <a:pt x="267" y="728"/>
                  </a:lnTo>
                  <a:lnTo>
                    <a:pt x="291" y="648"/>
                  </a:lnTo>
                  <a:lnTo>
                    <a:pt x="314" y="567"/>
                  </a:lnTo>
                  <a:lnTo>
                    <a:pt x="337" y="481"/>
                  </a:lnTo>
                  <a:lnTo>
                    <a:pt x="358" y="394"/>
                  </a:lnTo>
                  <a:lnTo>
                    <a:pt x="405" y="44"/>
                  </a:lnTo>
                  <a:lnTo>
                    <a:pt x="392" y="42"/>
                  </a:lnTo>
                  <a:lnTo>
                    <a:pt x="392" y="42"/>
                  </a:lnTo>
                  <a:lnTo>
                    <a:pt x="39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5" name="Freeform 91"/>
            <p:cNvSpPr>
              <a:spLocks/>
            </p:cNvSpPr>
            <p:nvPr/>
          </p:nvSpPr>
          <p:spPr bwMode="auto">
            <a:xfrm>
              <a:off x="1967" y="1300"/>
              <a:ext cx="221" cy="403"/>
            </a:xfrm>
            <a:custGeom>
              <a:avLst/>
              <a:gdLst>
                <a:gd name="T0" fmla="*/ 173 w 443"/>
                <a:gd name="T1" fmla="*/ 66 h 806"/>
                <a:gd name="T2" fmla="*/ 161 w 443"/>
                <a:gd name="T3" fmla="*/ 142 h 806"/>
                <a:gd name="T4" fmla="*/ 146 w 443"/>
                <a:gd name="T5" fmla="*/ 226 h 806"/>
                <a:gd name="T6" fmla="*/ 125 w 443"/>
                <a:gd name="T7" fmla="*/ 331 h 806"/>
                <a:gd name="T8" fmla="*/ 100 w 443"/>
                <a:gd name="T9" fmla="*/ 447 h 806"/>
                <a:gd name="T10" fmla="*/ 72 w 443"/>
                <a:gd name="T11" fmla="*/ 570 h 806"/>
                <a:gd name="T12" fmla="*/ 55 w 443"/>
                <a:gd name="T13" fmla="*/ 633 h 806"/>
                <a:gd name="T14" fmla="*/ 38 w 443"/>
                <a:gd name="T15" fmla="*/ 694 h 806"/>
                <a:gd name="T16" fmla="*/ 21 w 443"/>
                <a:gd name="T17" fmla="*/ 751 h 806"/>
                <a:gd name="T18" fmla="*/ 0 w 443"/>
                <a:gd name="T19" fmla="*/ 806 h 806"/>
                <a:gd name="T20" fmla="*/ 47 w 443"/>
                <a:gd name="T21" fmla="*/ 793 h 806"/>
                <a:gd name="T22" fmla="*/ 100 w 443"/>
                <a:gd name="T23" fmla="*/ 776 h 806"/>
                <a:gd name="T24" fmla="*/ 165 w 443"/>
                <a:gd name="T25" fmla="*/ 753 h 806"/>
                <a:gd name="T26" fmla="*/ 235 w 443"/>
                <a:gd name="T27" fmla="*/ 724 h 806"/>
                <a:gd name="T28" fmla="*/ 273 w 443"/>
                <a:gd name="T29" fmla="*/ 709 h 806"/>
                <a:gd name="T30" fmla="*/ 310 w 443"/>
                <a:gd name="T31" fmla="*/ 690 h 806"/>
                <a:gd name="T32" fmla="*/ 380 w 443"/>
                <a:gd name="T33" fmla="*/ 652 h 806"/>
                <a:gd name="T34" fmla="*/ 443 w 443"/>
                <a:gd name="T35" fmla="*/ 608 h 806"/>
                <a:gd name="T36" fmla="*/ 433 w 443"/>
                <a:gd name="T37" fmla="*/ 557 h 806"/>
                <a:gd name="T38" fmla="*/ 407 w 443"/>
                <a:gd name="T39" fmla="*/ 418 h 806"/>
                <a:gd name="T40" fmla="*/ 388 w 443"/>
                <a:gd name="T41" fmla="*/ 325 h 806"/>
                <a:gd name="T42" fmla="*/ 361 w 443"/>
                <a:gd name="T43" fmla="*/ 222 h 806"/>
                <a:gd name="T44" fmla="*/ 332 w 443"/>
                <a:gd name="T45" fmla="*/ 114 h 806"/>
                <a:gd name="T46" fmla="*/ 296 w 443"/>
                <a:gd name="T47" fmla="*/ 0 h 806"/>
                <a:gd name="T48" fmla="*/ 296 w 443"/>
                <a:gd name="T49" fmla="*/ 21 h 806"/>
                <a:gd name="T50" fmla="*/ 313 w 443"/>
                <a:gd name="T51" fmla="*/ 80 h 806"/>
                <a:gd name="T52" fmla="*/ 348 w 443"/>
                <a:gd name="T53" fmla="*/ 228 h 806"/>
                <a:gd name="T54" fmla="*/ 386 w 443"/>
                <a:gd name="T55" fmla="*/ 424 h 806"/>
                <a:gd name="T56" fmla="*/ 405 w 443"/>
                <a:gd name="T57" fmla="*/ 623 h 806"/>
                <a:gd name="T58" fmla="*/ 382 w 443"/>
                <a:gd name="T59" fmla="*/ 635 h 806"/>
                <a:gd name="T60" fmla="*/ 355 w 443"/>
                <a:gd name="T61" fmla="*/ 648 h 806"/>
                <a:gd name="T62" fmla="*/ 317 w 443"/>
                <a:gd name="T63" fmla="*/ 667 h 806"/>
                <a:gd name="T64" fmla="*/ 266 w 443"/>
                <a:gd name="T65" fmla="*/ 686 h 806"/>
                <a:gd name="T66" fmla="*/ 207 w 443"/>
                <a:gd name="T67" fmla="*/ 709 h 806"/>
                <a:gd name="T68" fmla="*/ 135 w 443"/>
                <a:gd name="T69" fmla="*/ 730 h 806"/>
                <a:gd name="T70" fmla="*/ 53 w 443"/>
                <a:gd name="T71" fmla="*/ 753 h 806"/>
                <a:gd name="T72" fmla="*/ 64 w 443"/>
                <a:gd name="T73" fmla="*/ 696 h 806"/>
                <a:gd name="T74" fmla="*/ 99 w 443"/>
                <a:gd name="T75" fmla="*/ 546 h 806"/>
                <a:gd name="T76" fmla="*/ 118 w 443"/>
                <a:gd name="T77" fmla="*/ 445 h 806"/>
                <a:gd name="T78" fmla="*/ 140 w 443"/>
                <a:gd name="T79" fmla="*/ 331 h 806"/>
                <a:gd name="T80" fmla="*/ 180 w 443"/>
                <a:gd name="T81" fmla="*/ 82 h 806"/>
                <a:gd name="T82" fmla="*/ 173 w 443"/>
                <a:gd name="T83" fmla="*/ 66 h 806"/>
                <a:gd name="T84" fmla="*/ 173 w 443"/>
                <a:gd name="T85" fmla="*/ 66 h 806"/>
                <a:gd name="T86" fmla="*/ 173 w 443"/>
                <a:gd name="T87" fmla="*/ 66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3" h="806">
                  <a:moveTo>
                    <a:pt x="173" y="66"/>
                  </a:moveTo>
                  <a:lnTo>
                    <a:pt x="161" y="142"/>
                  </a:lnTo>
                  <a:lnTo>
                    <a:pt x="146" y="226"/>
                  </a:lnTo>
                  <a:lnTo>
                    <a:pt x="125" y="331"/>
                  </a:lnTo>
                  <a:lnTo>
                    <a:pt x="100" y="447"/>
                  </a:lnTo>
                  <a:lnTo>
                    <a:pt x="72" y="570"/>
                  </a:lnTo>
                  <a:lnTo>
                    <a:pt x="55" y="633"/>
                  </a:lnTo>
                  <a:lnTo>
                    <a:pt x="38" y="694"/>
                  </a:lnTo>
                  <a:lnTo>
                    <a:pt x="21" y="751"/>
                  </a:lnTo>
                  <a:lnTo>
                    <a:pt x="0" y="806"/>
                  </a:lnTo>
                  <a:lnTo>
                    <a:pt x="47" y="793"/>
                  </a:lnTo>
                  <a:lnTo>
                    <a:pt x="100" y="776"/>
                  </a:lnTo>
                  <a:lnTo>
                    <a:pt x="165" y="753"/>
                  </a:lnTo>
                  <a:lnTo>
                    <a:pt x="235" y="724"/>
                  </a:lnTo>
                  <a:lnTo>
                    <a:pt x="273" y="709"/>
                  </a:lnTo>
                  <a:lnTo>
                    <a:pt x="310" y="690"/>
                  </a:lnTo>
                  <a:lnTo>
                    <a:pt x="380" y="652"/>
                  </a:lnTo>
                  <a:lnTo>
                    <a:pt x="443" y="608"/>
                  </a:lnTo>
                  <a:lnTo>
                    <a:pt x="433" y="557"/>
                  </a:lnTo>
                  <a:lnTo>
                    <a:pt x="407" y="418"/>
                  </a:lnTo>
                  <a:lnTo>
                    <a:pt x="388" y="325"/>
                  </a:lnTo>
                  <a:lnTo>
                    <a:pt x="361" y="222"/>
                  </a:lnTo>
                  <a:lnTo>
                    <a:pt x="332" y="114"/>
                  </a:lnTo>
                  <a:lnTo>
                    <a:pt x="296" y="0"/>
                  </a:lnTo>
                  <a:lnTo>
                    <a:pt x="296" y="21"/>
                  </a:lnTo>
                  <a:lnTo>
                    <a:pt x="313" y="80"/>
                  </a:lnTo>
                  <a:lnTo>
                    <a:pt x="348" y="228"/>
                  </a:lnTo>
                  <a:lnTo>
                    <a:pt x="386" y="424"/>
                  </a:lnTo>
                  <a:lnTo>
                    <a:pt x="405" y="623"/>
                  </a:lnTo>
                  <a:lnTo>
                    <a:pt x="382" y="635"/>
                  </a:lnTo>
                  <a:lnTo>
                    <a:pt x="355" y="648"/>
                  </a:lnTo>
                  <a:lnTo>
                    <a:pt x="317" y="667"/>
                  </a:lnTo>
                  <a:lnTo>
                    <a:pt x="266" y="686"/>
                  </a:lnTo>
                  <a:lnTo>
                    <a:pt x="207" y="709"/>
                  </a:lnTo>
                  <a:lnTo>
                    <a:pt x="135" y="730"/>
                  </a:lnTo>
                  <a:lnTo>
                    <a:pt x="53" y="753"/>
                  </a:lnTo>
                  <a:lnTo>
                    <a:pt x="64" y="696"/>
                  </a:lnTo>
                  <a:lnTo>
                    <a:pt x="99" y="546"/>
                  </a:lnTo>
                  <a:lnTo>
                    <a:pt x="118" y="445"/>
                  </a:lnTo>
                  <a:lnTo>
                    <a:pt x="140" y="331"/>
                  </a:lnTo>
                  <a:lnTo>
                    <a:pt x="180" y="82"/>
                  </a:lnTo>
                  <a:lnTo>
                    <a:pt x="173" y="66"/>
                  </a:lnTo>
                  <a:lnTo>
                    <a:pt x="173" y="66"/>
                  </a:lnTo>
                  <a:lnTo>
                    <a:pt x="173"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6" name="Freeform 92"/>
            <p:cNvSpPr>
              <a:spLocks/>
            </p:cNvSpPr>
            <p:nvPr/>
          </p:nvSpPr>
          <p:spPr bwMode="auto">
            <a:xfrm>
              <a:off x="2053" y="1300"/>
              <a:ext cx="67" cy="41"/>
            </a:xfrm>
            <a:custGeom>
              <a:avLst/>
              <a:gdLst>
                <a:gd name="T0" fmla="*/ 0 w 133"/>
                <a:gd name="T1" fmla="*/ 66 h 82"/>
                <a:gd name="T2" fmla="*/ 123 w 133"/>
                <a:gd name="T3" fmla="*/ 0 h 82"/>
                <a:gd name="T4" fmla="*/ 133 w 133"/>
                <a:gd name="T5" fmla="*/ 36 h 82"/>
                <a:gd name="T6" fmla="*/ 7 w 133"/>
                <a:gd name="T7" fmla="*/ 82 h 82"/>
                <a:gd name="T8" fmla="*/ 0 w 133"/>
                <a:gd name="T9" fmla="*/ 66 h 82"/>
                <a:gd name="T10" fmla="*/ 0 w 133"/>
                <a:gd name="T11" fmla="*/ 66 h 82"/>
                <a:gd name="T12" fmla="*/ 0 w 133"/>
                <a:gd name="T13" fmla="*/ 66 h 82"/>
                <a:gd name="T14" fmla="*/ 0 w 133"/>
                <a:gd name="T15" fmla="*/ 66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82">
                  <a:moveTo>
                    <a:pt x="0" y="66"/>
                  </a:moveTo>
                  <a:lnTo>
                    <a:pt x="123" y="0"/>
                  </a:lnTo>
                  <a:lnTo>
                    <a:pt x="133" y="36"/>
                  </a:lnTo>
                  <a:lnTo>
                    <a:pt x="7" y="82"/>
                  </a:lnTo>
                  <a:lnTo>
                    <a:pt x="0" y="66"/>
                  </a:lnTo>
                  <a:lnTo>
                    <a:pt x="0" y="66"/>
                  </a:lnTo>
                  <a:lnTo>
                    <a:pt x="0"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7" name="Freeform 93"/>
            <p:cNvSpPr>
              <a:spLocks/>
            </p:cNvSpPr>
            <p:nvPr/>
          </p:nvSpPr>
          <p:spPr bwMode="auto">
            <a:xfrm>
              <a:off x="2018" y="1329"/>
              <a:ext cx="136" cy="317"/>
            </a:xfrm>
            <a:custGeom>
              <a:avLst/>
              <a:gdLst>
                <a:gd name="T0" fmla="*/ 92 w 272"/>
                <a:gd name="T1" fmla="*/ 47 h 635"/>
                <a:gd name="T2" fmla="*/ 67 w 272"/>
                <a:gd name="T3" fmla="*/ 228 h 635"/>
                <a:gd name="T4" fmla="*/ 38 w 272"/>
                <a:gd name="T5" fmla="*/ 416 h 635"/>
                <a:gd name="T6" fmla="*/ 21 w 272"/>
                <a:gd name="T7" fmla="*/ 523 h 635"/>
                <a:gd name="T8" fmla="*/ 0 w 272"/>
                <a:gd name="T9" fmla="*/ 635 h 635"/>
                <a:gd name="T10" fmla="*/ 29 w 272"/>
                <a:gd name="T11" fmla="*/ 627 h 635"/>
                <a:gd name="T12" fmla="*/ 101 w 272"/>
                <a:gd name="T13" fmla="*/ 606 h 635"/>
                <a:gd name="T14" fmla="*/ 190 w 272"/>
                <a:gd name="T15" fmla="*/ 574 h 635"/>
                <a:gd name="T16" fmla="*/ 272 w 272"/>
                <a:gd name="T17" fmla="*/ 534 h 635"/>
                <a:gd name="T18" fmla="*/ 249 w 272"/>
                <a:gd name="T19" fmla="*/ 334 h 635"/>
                <a:gd name="T20" fmla="*/ 221 w 272"/>
                <a:gd name="T21" fmla="*/ 160 h 635"/>
                <a:gd name="T22" fmla="*/ 206 w 272"/>
                <a:gd name="T23" fmla="*/ 74 h 635"/>
                <a:gd name="T24" fmla="*/ 187 w 272"/>
                <a:gd name="T25" fmla="*/ 0 h 635"/>
                <a:gd name="T26" fmla="*/ 181 w 272"/>
                <a:gd name="T27" fmla="*/ 6 h 635"/>
                <a:gd name="T28" fmla="*/ 192 w 272"/>
                <a:gd name="T29" fmla="*/ 53 h 635"/>
                <a:gd name="T30" fmla="*/ 213 w 272"/>
                <a:gd name="T31" fmla="*/ 175 h 635"/>
                <a:gd name="T32" fmla="*/ 244 w 272"/>
                <a:gd name="T33" fmla="*/ 515 h 635"/>
                <a:gd name="T34" fmla="*/ 183 w 272"/>
                <a:gd name="T35" fmla="*/ 551 h 635"/>
                <a:gd name="T36" fmla="*/ 152 w 272"/>
                <a:gd name="T37" fmla="*/ 566 h 635"/>
                <a:gd name="T38" fmla="*/ 116 w 272"/>
                <a:gd name="T39" fmla="*/ 584 h 635"/>
                <a:gd name="T40" fmla="*/ 76 w 272"/>
                <a:gd name="T41" fmla="*/ 601 h 635"/>
                <a:gd name="T42" fmla="*/ 33 w 272"/>
                <a:gd name="T43" fmla="*/ 614 h 635"/>
                <a:gd name="T44" fmla="*/ 55 w 272"/>
                <a:gd name="T45" fmla="*/ 430 h 635"/>
                <a:gd name="T46" fmla="*/ 76 w 272"/>
                <a:gd name="T47" fmla="*/ 249 h 635"/>
                <a:gd name="T48" fmla="*/ 95 w 272"/>
                <a:gd name="T49" fmla="*/ 57 h 635"/>
                <a:gd name="T50" fmla="*/ 92 w 272"/>
                <a:gd name="T51" fmla="*/ 47 h 635"/>
                <a:gd name="T52" fmla="*/ 92 w 272"/>
                <a:gd name="T53" fmla="*/ 47 h 635"/>
                <a:gd name="T54" fmla="*/ 92 w 272"/>
                <a:gd name="T55" fmla="*/ 4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635">
                  <a:moveTo>
                    <a:pt x="92" y="47"/>
                  </a:moveTo>
                  <a:lnTo>
                    <a:pt x="67" y="228"/>
                  </a:lnTo>
                  <a:lnTo>
                    <a:pt x="38" y="416"/>
                  </a:lnTo>
                  <a:lnTo>
                    <a:pt x="21" y="523"/>
                  </a:lnTo>
                  <a:lnTo>
                    <a:pt x="0" y="635"/>
                  </a:lnTo>
                  <a:lnTo>
                    <a:pt x="29" y="627"/>
                  </a:lnTo>
                  <a:lnTo>
                    <a:pt x="101" y="606"/>
                  </a:lnTo>
                  <a:lnTo>
                    <a:pt x="190" y="574"/>
                  </a:lnTo>
                  <a:lnTo>
                    <a:pt x="272" y="534"/>
                  </a:lnTo>
                  <a:lnTo>
                    <a:pt x="249" y="334"/>
                  </a:lnTo>
                  <a:lnTo>
                    <a:pt x="221" y="160"/>
                  </a:lnTo>
                  <a:lnTo>
                    <a:pt x="206" y="74"/>
                  </a:lnTo>
                  <a:lnTo>
                    <a:pt x="187" y="0"/>
                  </a:lnTo>
                  <a:lnTo>
                    <a:pt x="181" y="6"/>
                  </a:lnTo>
                  <a:lnTo>
                    <a:pt x="192" y="53"/>
                  </a:lnTo>
                  <a:lnTo>
                    <a:pt x="213" y="175"/>
                  </a:lnTo>
                  <a:lnTo>
                    <a:pt x="244" y="515"/>
                  </a:lnTo>
                  <a:lnTo>
                    <a:pt x="183" y="551"/>
                  </a:lnTo>
                  <a:lnTo>
                    <a:pt x="152" y="566"/>
                  </a:lnTo>
                  <a:lnTo>
                    <a:pt x="116" y="584"/>
                  </a:lnTo>
                  <a:lnTo>
                    <a:pt x="76" y="601"/>
                  </a:lnTo>
                  <a:lnTo>
                    <a:pt x="33" y="614"/>
                  </a:lnTo>
                  <a:lnTo>
                    <a:pt x="55" y="430"/>
                  </a:lnTo>
                  <a:lnTo>
                    <a:pt x="76" y="249"/>
                  </a:lnTo>
                  <a:lnTo>
                    <a:pt x="95" y="57"/>
                  </a:lnTo>
                  <a:lnTo>
                    <a:pt x="92" y="47"/>
                  </a:lnTo>
                  <a:lnTo>
                    <a:pt x="92" y="47"/>
                  </a:lnTo>
                  <a:lnTo>
                    <a:pt x="92"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8" name="Freeform 94"/>
            <p:cNvSpPr>
              <a:spLocks/>
            </p:cNvSpPr>
            <p:nvPr/>
          </p:nvSpPr>
          <p:spPr bwMode="auto">
            <a:xfrm>
              <a:off x="2064" y="1329"/>
              <a:ext cx="47" cy="39"/>
            </a:xfrm>
            <a:custGeom>
              <a:avLst/>
              <a:gdLst>
                <a:gd name="T0" fmla="*/ 0 w 95"/>
                <a:gd name="T1" fmla="*/ 47 h 78"/>
                <a:gd name="T2" fmla="*/ 95 w 95"/>
                <a:gd name="T3" fmla="*/ 0 h 78"/>
                <a:gd name="T4" fmla="*/ 93 w 95"/>
                <a:gd name="T5" fmla="*/ 9 h 78"/>
                <a:gd name="T6" fmla="*/ 0 w 95"/>
                <a:gd name="T7" fmla="*/ 78 h 78"/>
                <a:gd name="T8" fmla="*/ 0 w 95"/>
                <a:gd name="T9" fmla="*/ 47 h 78"/>
                <a:gd name="T10" fmla="*/ 0 w 95"/>
                <a:gd name="T11" fmla="*/ 47 h 78"/>
                <a:gd name="T12" fmla="*/ 0 w 95"/>
                <a:gd name="T13" fmla="*/ 47 h 78"/>
                <a:gd name="T14" fmla="*/ 0 w 95"/>
                <a:gd name="T15" fmla="*/ 47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78">
                  <a:moveTo>
                    <a:pt x="0" y="47"/>
                  </a:moveTo>
                  <a:lnTo>
                    <a:pt x="95" y="0"/>
                  </a:lnTo>
                  <a:lnTo>
                    <a:pt x="93" y="9"/>
                  </a:lnTo>
                  <a:lnTo>
                    <a:pt x="0" y="78"/>
                  </a:lnTo>
                  <a:lnTo>
                    <a:pt x="0" y="47"/>
                  </a:lnTo>
                  <a:lnTo>
                    <a:pt x="0" y="47"/>
                  </a:lnTo>
                  <a:lnTo>
                    <a:pt x="0" y="47"/>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79" name="Freeform 95"/>
            <p:cNvSpPr>
              <a:spLocks/>
            </p:cNvSpPr>
            <p:nvPr/>
          </p:nvSpPr>
          <p:spPr bwMode="auto">
            <a:xfrm>
              <a:off x="2058" y="1384"/>
              <a:ext cx="65" cy="39"/>
            </a:xfrm>
            <a:custGeom>
              <a:avLst/>
              <a:gdLst>
                <a:gd name="T0" fmla="*/ 4 w 129"/>
                <a:gd name="T1" fmla="*/ 40 h 78"/>
                <a:gd name="T2" fmla="*/ 129 w 129"/>
                <a:gd name="T3" fmla="*/ 0 h 78"/>
                <a:gd name="T4" fmla="*/ 128 w 129"/>
                <a:gd name="T5" fmla="*/ 12 h 78"/>
                <a:gd name="T6" fmla="*/ 0 w 129"/>
                <a:gd name="T7" fmla="*/ 78 h 78"/>
                <a:gd name="T8" fmla="*/ 4 w 129"/>
                <a:gd name="T9" fmla="*/ 40 h 78"/>
                <a:gd name="T10" fmla="*/ 4 w 129"/>
                <a:gd name="T11" fmla="*/ 40 h 78"/>
                <a:gd name="T12" fmla="*/ 4 w 129"/>
                <a:gd name="T13" fmla="*/ 40 h 78"/>
                <a:gd name="T14" fmla="*/ 4 w 129"/>
                <a:gd name="T15" fmla="*/ 4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78">
                  <a:moveTo>
                    <a:pt x="4" y="40"/>
                  </a:moveTo>
                  <a:lnTo>
                    <a:pt x="129" y="0"/>
                  </a:lnTo>
                  <a:lnTo>
                    <a:pt x="128" y="12"/>
                  </a:lnTo>
                  <a:lnTo>
                    <a:pt x="0" y="78"/>
                  </a:lnTo>
                  <a:lnTo>
                    <a:pt x="4" y="40"/>
                  </a:lnTo>
                  <a:lnTo>
                    <a:pt x="4" y="40"/>
                  </a:lnTo>
                  <a:lnTo>
                    <a:pt x="4" y="40"/>
                  </a:lnTo>
                  <a:lnTo>
                    <a:pt x="4"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0" name="Freeform 96"/>
            <p:cNvSpPr>
              <a:spLocks/>
            </p:cNvSpPr>
            <p:nvPr/>
          </p:nvSpPr>
          <p:spPr bwMode="auto">
            <a:xfrm>
              <a:off x="2050" y="1453"/>
              <a:ext cx="84" cy="43"/>
            </a:xfrm>
            <a:custGeom>
              <a:avLst/>
              <a:gdLst>
                <a:gd name="T0" fmla="*/ 0 w 169"/>
                <a:gd name="T1" fmla="*/ 78 h 85"/>
                <a:gd name="T2" fmla="*/ 165 w 169"/>
                <a:gd name="T3" fmla="*/ 0 h 85"/>
                <a:gd name="T4" fmla="*/ 169 w 169"/>
                <a:gd name="T5" fmla="*/ 36 h 85"/>
                <a:gd name="T6" fmla="*/ 0 w 169"/>
                <a:gd name="T7" fmla="*/ 85 h 85"/>
                <a:gd name="T8" fmla="*/ 0 w 169"/>
                <a:gd name="T9" fmla="*/ 78 h 85"/>
                <a:gd name="T10" fmla="*/ 0 w 169"/>
                <a:gd name="T11" fmla="*/ 78 h 85"/>
                <a:gd name="T12" fmla="*/ 0 w 169"/>
                <a:gd name="T13" fmla="*/ 78 h 85"/>
                <a:gd name="T14" fmla="*/ 0 w 169"/>
                <a:gd name="T15" fmla="*/ 78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85">
                  <a:moveTo>
                    <a:pt x="0" y="78"/>
                  </a:moveTo>
                  <a:lnTo>
                    <a:pt x="165" y="0"/>
                  </a:lnTo>
                  <a:lnTo>
                    <a:pt x="169" y="36"/>
                  </a:lnTo>
                  <a:lnTo>
                    <a:pt x="0" y="85"/>
                  </a:lnTo>
                  <a:lnTo>
                    <a:pt x="0" y="78"/>
                  </a:lnTo>
                  <a:lnTo>
                    <a:pt x="0" y="78"/>
                  </a:lnTo>
                  <a:lnTo>
                    <a:pt x="0" y="78"/>
                  </a:lnTo>
                  <a:lnTo>
                    <a:pt x="0"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1" name="Freeform 97"/>
            <p:cNvSpPr>
              <a:spLocks/>
            </p:cNvSpPr>
            <p:nvPr/>
          </p:nvSpPr>
          <p:spPr bwMode="auto">
            <a:xfrm>
              <a:off x="2039" y="1526"/>
              <a:ext cx="101" cy="54"/>
            </a:xfrm>
            <a:custGeom>
              <a:avLst/>
              <a:gdLst>
                <a:gd name="T0" fmla="*/ 202 w 202"/>
                <a:gd name="T1" fmla="*/ 0 h 109"/>
                <a:gd name="T2" fmla="*/ 6 w 202"/>
                <a:gd name="T3" fmla="*/ 54 h 109"/>
                <a:gd name="T4" fmla="*/ 0 w 202"/>
                <a:gd name="T5" fmla="*/ 109 h 109"/>
                <a:gd name="T6" fmla="*/ 202 w 202"/>
                <a:gd name="T7" fmla="*/ 8 h 109"/>
                <a:gd name="T8" fmla="*/ 202 w 202"/>
                <a:gd name="T9" fmla="*/ 0 h 109"/>
                <a:gd name="T10" fmla="*/ 202 w 202"/>
                <a:gd name="T11" fmla="*/ 0 h 109"/>
                <a:gd name="T12" fmla="*/ 202 w 202"/>
                <a:gd name="T13" fmla="*/ 0 h 109"/>
                <a:gd name="T14" fmla="*/ 202 w 20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09">
                  <a:moveTo>
                    <a:pt x="202" y="0"/>
                  </a:moveTo>
                  <a:lnTo>
                    <a:pt x="6" y="54"/>
                  </a:lnTo>
                  <a:lnTo>
                    <a:pt x="0" y="109"/>
                  </a:lnTo>
                  <a:lnTo>
                    <a:pt x="202" y="8"/>
                  </a:lnTo>
                  <a:lnTo>
                    <a:pt x="202" y="0"/>
                  </a:lnTo>
                  <a:lnTo>
                    <a:pt x="202" y="0"/>
                  </a:lnTo>
                  <a:lnTo>
                    <a:pt x="202" y="0"/>
                  </a:lnTo>
                  <a:lnTo>
                    <a:pt x="2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2" name="Freeform 98"/>
            <p:cNvSpPr>
              <a:spLocks/>
            </p:cNvSpPr>
            <p:nvPr/>
          </p:nvSpPr>
          <p:spPr bwMode="auto">
            <a:xfrm>
              <a:off x="1823" y="1290"/>
              <a:ext cx="137" cy="207"/>
            </a:xfrm>
            <a:custGeom>
              <a:avLst/>
              <a:gdLst>
                <a:gd name="T0" fmla="*/ 117 w 273"/>
                <a:gd name="T1" fmla="*/ 9 h 414"/>
                <a:gd name="T2" fmla="*/ 104 w 273"/>
                <a:gd name="T3" fmla="*/ 125 h 414"/>
                <a:gd name="T4" fmla="*/ 91 w 273"/>
                <a:gd name="T5" fmla="*/ 184 h 414"/>
                <a:gd name="T6" fmla="*/ 70 w 273"/>
                <a:gd name="T7" fmla="*/ 253 h 414"/>
                <a:gd name="T8" fmla="*/ 39 w 273"/>
                <a:gd name="T9" fmla="*/ 331 h 414"/>
                <a:gd name="T10" fmla="*/ 22 w 273"/>
                <a:gd name="T11" fmla="*/ 371 h 414"/>
                <a:gd name="T12" fmla="*/ 0 w 273"/>
                <a:gd name="T13" fmla="*/ 414 h 414"/>
                <a:gd name="T14" fmla="*/ 55 w 273"/>
                <a:gd name="T15" fmla="*/ 405 h 414"/>
                <a:gd name="T16" fmla="*/ 79 w 273"/>
                <a:gd name="T17" fmla="*/ 367 h 414"/>
                <a:gd name="T18" fmla="*/ 106 w 273"/>
                <a:gd name="T19" fmla="*/ 323 h 414"/>
                <a:gd name="T20" fmla="*/ 140 w 273"/>
                <a:gd name="T21" fmla="*/ 270 h 414"/>
                <a:gd name="T22" fmla="*/ 176 w 273"/>
                <a:gd name="T23" fmla="*/ 207 h 414"/>
                <a:gd name="T24" fmla="*/ 212 w 273"/>
                <a:gd name="T25" fmla="*/ 139 h 414"/>
                <a:gd name="T26" fmla="*/ 245 w 273"/>
                <a:gd name="T27" fmla="*/ 68 h 414"/>
                <a:gd name="T28" fmla="*/ 273 w 273"/>
                <a:gd name="T29" fmla="*/ 0 h 414"/>
                <a:gd name="T30" fmla="*/ 224 w 273"/>
                <a:gd name="T31" fmla="*/ 0 h 414"/>
                <a:gd name="T32" fmla="*/ 216 w 273"/>
                <a:gd name="T33" fmla="*/ 34 h 414"/>
                <a:gd name="T34" fmla="*/ 188 w 273"/>
                <a:gd name="T35" fmla="*/ 122 h 414"/>
                <a:gd name="T36" fmla="*/ 165 w 273"/>
                <a:gd name="T37" fmla="*/ 181 h 414"/>
                <a:gd name="T38" fmla="*/ 136 w 273"/>
                <a:gd name="T39" fmla="*/ 245 h 414"/>
                <a:gd name="T40" fmla="*/ 119 w 273"/>
                <a:gd name="T41" fmla="*/ 279 h 414"/>
                <a:gd name="T42" fmla="*/ 100 w 273"/>
                <a:gd name="T43" fmla="*/ 316 h 414"/>
                <a:gd name="T44" fmla="*/ 79 w 273"/>
                <a:gd name="T45" fmla="*/ 352 h 414"/>
                <a:gd name="T46" fmla="*/ 57 w 273"/>
                <a:gd name="T47" fmla="*/ 388 h 414"/>
                <a:gd name="T48" fmla="*/ 26 w 273"/>
                <a:gd name="T49" fmla="*/ 380 h 414"/>
                <a:gd name="T50" fmla="*/ 43 w 273"/>
                <a:gd name="T51" fmla="*/ 348 h 414"/>
                <a:gd name="T52" fmla="*/ 83 w 273"/>
                <a:gd name="T53" fmla="*/ 260 h 414"/>
                <a:gd name="T54" fmla="*/ 127 w 273"/>
                <a:gd name="T55" fmla="*/ 141 h 414"/>
                <a:gd name="T56" fmla="*/ 157 w 273"/>
                <a:gd name="T57" fmla="*/ 9 h 414"/>
                <a:gd name="T58" fmla="*/ 117 w 273"/>
                <a:gd name="T59" fmla="*/ 9 h 414"/>
                <a:gd name="T60" fmla="*/ 117 w 273"/>
                <a:gd name="T61" fmla="*/ 9 h 414"/>
                <a:gd name="T62" fmla="*/ 117 w 273"/>
                <a:gd name="T63" fmla="*/ 9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3" h="414">
                  <a:moveTo>
                    <a:pt x="117" y="9"/>
                  </a:moveTo>
                  <a:lnTo>
                    <a:pt x="104" y="125"/>
                  </a:lnTo>
                  <a:lnTo>
                    <a:pt x="91" y="184"/>
                  </a:lnTo>
                  <a:lnTo>
                    <a:pt x="70" y="253"/>
                  </a:lnTo>
                  <a:lnTo>
                    <a:pt x="39" y="331"/>
                  </a:lnTo>
                  <a:lnTo>
                    <a:pt x="22" y="371"/>
                  </a:lnTo>
                  <a:lnTo>
                    <a:pt x="0" y="414"/>
                  </a:lnTo>
                  <a:lnTo>
                    <a:pt x="55" y="405"/>
                  </a:lnTo>
                  <a:lnTo>
                    <a:pt x="79" y="367"/>
                  </a:lnTo>
                  <a:lnTo>
                    <a:pt x="106" y="323"/>
                  </a:lnTo>
                  <a:lnTo>
                    <a:pt x="140" y="270"/>
                  </a:lnTo>
                  <a:lnTo>
                    <a:pt x="176" y="207"/>
                  </a:lnTo>
                  <a:lnTo>
                    <a:pt x="212" y="139"/>
                  </a:lnTo>
                  <a:lnTo>
                    <a:pt x="245" y="68"/>
                  </a:lnTo>
                  <a:lnTo>
                    <a:pt x="273" y="0"/>
                  </a:lnTo>
                  <a:lnTo>
                    <a:pt x="224" y="0"/>
                  </a:lnTo>
                  <a:lnTo>
                    <a:pt x="216" y="34"/>
                  </a:lnTo>
                  <a:lnTo>
                    <a:pt x="188" y="122"/>
                  </a:lnTo>
                  <a:lnTo>
                    <a:pt x="165" y="181"/>
                  </a:lnTo>
                  <a:lnTo>
                    <a:pt x="136" y="245"/>
                  </a:lnTo>
                  <a:lnTo>
                    <a:pt x="119" y="279"/>
                  </a:lnTo>
                  <a:lnTo>
                    <a:pt x="100" y="316"/>
                  </a:lnTo>
                  <a:lnTo>
                    <a:pt x="79" y="352"/>
                  </a:lnTo>
                  <a:lnTo>
                    <a:pt x="57" y="388"/>
                  </a:lnTo>
                  <a:lnTo>
                    <a:pt x="26" y="380"/>
                  </a:lnTo>
                  <a:lnTo>
                    <a:pt x="43" y="348"/>
                  </a:lnTo>
                  <a:lnTo>
                    <a:pt x="83" y="260"/>
                  </a:lnTo>
                  <a:lnTo>
                    <a:pt x="127" y="141"/>
                  </a:lnTo>
                  <a:lnTo>
                    <a:pt x="157" y="9"/>
                  </a:lnTo>
                  <a:lnTo>
                    <a:pt x="117" y="9"/>
                  </a:lnTo>
                  <a:lnTo>
                    <a:pt x="117" y="9"/>
                  </a:lnTo>
                  <a:lnTo>
                    <a:pt x="11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3" name="Freeform 99"/>
            <p:cNvSpPr>
              <a:spLocks/>
            </p:cNvSpPr>
            <p:nvPr/>
          </p:nvSpPr>
          <p:spPr bwMode="auto">
            <a:xfrm>
              <a:off x="1866" y="1397"/>
              <a:ext cx="147" cy="70"/>
            </a:xfrm>
            <a:custGeom>
              <a:avLst/>
              <a:gdLst>
                <a:gd name="T0" fmla="*/ 0 w 295"/>
                <a:gd name="T1" fmla="*/ 139 h 139"/>
                <a:gd name="T2" fmla="*/ 32 w 295"/>
                <a:gd name="T3" fmla="*/ 127 h 139"/>
                <a:gd name="T4" fmla="*/ 112 w 295"/>
                <a:gd name="T5" fmla="*/ 99 h 139"/>
                <a:gd name="T6" fmla="*/ 160 w 295"/>
                <a:gd name="T7" fmla="*/ 82 h 139"/>
                <a:gd name="T8" fmla="*/ 209 w 295"/>
                <a:gd name="T9" fmla="*/ 61 h 139"/>
                <a:gd name="T10" fmla="*/ 289 w 295"/>
                <a:gd name="T11" fmla="*/ 15 h 139"/>
                <a:gd name="T12" fmla="*/ 295 w 295"/>
                <a:gd name="T13" fmla="*/ 0 h 139"/>
                <a:gd name="T14" fmla="*/ 274 w 295"/>
                <a:gd name="T15" fmla="*/ 7 h 139"/>
                <a:gd name="T16" fmla="*/ 219 w 295"/>
                <a:gd name="T17" fmla="*/ 23 h 139"/>
                <a:gd name="T18" fmla="*/ 145 w 295"/>
                <a:gd name="T19" fmla="*/ 36 h 139"/>
                <a:gd name="T20" fmla="*/ 57 w 295"/>
                <a:gd name="T21" fmla="*/ 40 h 139"/>
                <a:gd name="T22" fmla="*/ 0 w 295"/>
                <a:gd name="T23" fmla="*/ 139 h 139"/>
                <a:gd name="T24" fmla="*/ 0 w 295"/>
                <a:gd name="T25" fmla="*/ 139 h 139"/>
                <a:gd name="T26" fmla="*/ 0 w 295"/>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139">
                  <a:moveTo>
                    <a:pt x="0" y="139"/>
                  </a:moveTo>
                  <a:lnTo>
                    <a:pt x="32" y="127"/>
                  </a:lnTo>
                  <a:lnTo>
                    <a:pt x="112" y="99"/>
                  </a:lnTo>
                  <a:lnTo>
                    <a:pt x="160" y="82"/>
                  </a:lnTo>
                  <a:lnTo>
                    <a:pt x="209" y="61"/>
                  </a:lnTo>
                  <a:lnTo>
                    <a:pt x="289" y="15"/>
                  </a:lnTo>
                  <a:lnTo>
                    <a:pt x="295" y="0"/>
                  </a:lnTo>
                  <a:lnTo>
                    <a:pt x="274" y="7"/>
                  </a:lnTo>
                  <a:lnTo>
                    <a:pt x="219" y="23"/>
                  </a:lnTo>
                  <a:lnTo>
                    <a:pt x="145" y="36"/>
                  </a:lnTo>
                  <a:lnTo>
                    <a:pt x="57" y="40"/>
                  </a:lnTo>
                  <a:lnTo>
                    <a:pt x="0" y="139"/>
                  </a:lnTo>
                  <a:lnTo>
                    <a:pt x="0" y="139"/>
                  </a:lnTo>
                  <a:lnTo>
                    <a:pt x="0"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4" name="Freeform 100"/>
            <p:cNvSpPr>
              <a:spLocks/>
            </p:cNvSpPr>
            <p:nvPr/>
          </p:nvSpPr>
          <p:spPr bwMode="auto">
            <a:xfrm>
              <a:off x="989" y="953"/>
              <a:ext cx="177" cy="37"/>
            </a:xfrm>
            <a:custGeom>
              <a:avLst/>
              <a:gdLst>
                <a:gd name="T0" fmla="*/ 0 w 356"/>
                <a:gd name="T1" fmla="*/ 0 h 74"/>
                <a:gd name="T2" fmla="*/ 356 w 356"/>
                <a:gd name="T3" fmla="*/ 74 h 74"/>
                <a:gd name="T4" fmla="*/ 344 w 356"/>
                <a:gd name="T5" fmla="*/ 30 h 74"/>
                <a:gd name="T6" fmla="*/ 0 w 356"/>
                <a:gd name="T7" fmla="*/ 0 h 74"/>
                <a:gd name="T8" fmla="*/ 0 w 356"/>
                <a:gd name="T9" fmla="*/ 0 h 74"/>
                <a:gd name="T10" fmla="*/ 0 w 356"/>
                <a:gd name="T11" fmla="*/ 0 h 74"/>
                <a:gd name="T12" fmla="*/ 0 w 356"/>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356" h="74">
                  <a:moveTo>
                    <a:pt x="0" y="0"/>
                  </a:moveTo>
                  <a:lnTo>
                    <a:pt x="356" y="74"/>
                  </a:lnTo>
                  <a:lnTo>
                    <a:pt x="344" y="3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5" name="Freeform 101"/>
            <p:cNvSpPr>
              <a:spLocks/>
            </p:cNvSpPr>
            <p:nvPr/>
          </p:nvSpPr>
          <p:spPr bwMode="auto">
            <a:xfrm>
              <a:off x="961" y="956"/>
              <a:ext cx="17" cy="87"/>
            </a:xfrm>
            <a:custGeom>
              <a:avLst/>
              <a:gdLst>
                <a:gd name="T0" fmla="*/ 23 w 34"/>
                <a:gd name="T1" fmla="*/ 173 h 173"/>
                <a:gd name="T2" fmla="*/ 34 w 34"/>
                <a:gd name="T3" fmla="*/ 169 h 173"/>
                <a:gd name="T4" fmla="*/ 0 w 34"/>
                <a:gd name="T5" fmla="*/ 0 h 173"/>
                <a:gd name="T6" fmla="*/ 23 w 34"/>
                <a:gd name="T7" fmla="*/ 173 h 173"/>
                <a:gd name="T8" fmla="*/ 23 w 34"/>
                <a:gd name="T9" fmla="*/ 173 h 173"/>
                <a:gd name="T10" fmla="*/ 23 w 34"/>
                <a:gd name="T11" fmla="*/ 173 h 173"/>
                <a:gd name="T12" fmla="*/ 23 w 34"/>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34" h="173">
                  <a:moveTo>
                    <a:pt x="23" y="173"/>
                  </a:moveTo>
                  <a:lnTo>
                    <a:pt x="34" y="169"/>
                  </a:lnTo>
                  <a:lnTo>
                    <a:pt x="0" y="0"/>
                  </a:lnTo>
                  <a:lnTo>
                    <a:pt x="23" y="173"/>
                  </a:lnTo>
                  <a:lnTo>
                    <a:pt x="23" y="173"/>
                  </a:lnTo>
                  <a:lnTo>
                    <a:pt x="23" y="173"/>
                  </a:lnTo>
                  <a:lnTo>
                    <a:pt x="23"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6" name="Freeform 102"/>
            <p:cNvSpPr>
              <a:spLocks/>
            </p:cNvSpPr>
            <p:nvPr/>
          </p:nvSpPr>
          <p:spPr bwMode="auto">
            <a:xfrm>
              <a:off x="1389" y="1013"/>
              <a:ext cx="40" cy="95"/>
            </a:xfrm>
            <a:custGeom>
              <a:avLst/>
              <a:gdLst>
                <a:gd name="T0" fmla="*/ 0 w 79"/>
                <a:gd name="T1" fmla="*/ 190 h 190"/>
                <a:gd name="T2" fmla="*/ 79 w 79"/>
                <a:gd name="T3" fmla="*/ 152 h 190"/>
                <a:gd name="T4" fmla="*/ 32 w 79"/>
                <a:gd name="T5" fmla="*/ 0 h 190"/>
                <a:gd name="T6" fmla="*/ 41 w 79"/>
                <a:gd name="T7" fmla="*/ 129 h 190"/>
                <a:gd name="T8" fmla="*/ 0 w 79"/>
                <a:gd name="T9" fmla="*/ 190 h 190"/>
                <a:gd name="T10" fmla="*/ 0 w 79"/>
                <a:gd name="T11" fmla="*/ 190 h 190"/>
                <a:gd name="T12" fmla="*/ 0 w 79"/>
                <a:gd name="T13" fmla="*/ 190 h 190"/>
                <a:gd name="T14" fmla="*/ 0 w 79"/>
                <a:gd name="T15" fmla="*/ 190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90">
                  <a:moveTo>
                    <a:pt x="0" y="190"/>
                  </a:moveTo>
                  <a:lnTo>
                    <a:pt x="79" y="152"/>
                  </a:lnTo>
                  <a:lnTo>
                    <a:pt x="32" y="0"/>
                  </a:lnTo>
                  <a:lnTo>
                    <a:pt x="41" y="129"/>
                  </a:lnTo>
                  <a:lnTo>
                    <a:pt x="0" y="190"/>
                  </a:lnTo>
                  <a:lnTo>
                    <a:pt x="0" y="190"/>
                  </a:lnTo>
                  <a:lnTo>
                    <a:pt x="0" y="190"/>
                  </a:lnTo>
                  <a:lnTo>
                    <a:pt x="0" y="1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7" name="Freeform 103"/>
            <p:cNvSpPr>
              <a:spLocks/>
            </p:cNvSpPr>
            <p:nvPr/>
          </p:nvSpPr>
          <p:spPr bwMode="auto">
            <a:xfrm>
              <a:off x="1580" y="1238"/>
              <a:ext cx="447" cy="46"/>
            </a:xfrm>
            <a:custGeom>
              <a:avLst/>
              <a:gdLst>
                <a:gd name="T0" fmla="*/ 0 w 893"/>
                <a:gd name="T1" fmla="*/ 0 h 93"/>
                <a:gd name="T2" fmla="*/ 13 w 893"/>
                <a:gd name="T3" fmla="*/ 90 h 93"/>
                <a:gd name="T4" fmla="*/ 270 w 893"/>
                <a:gd name="T5" fmla="*/ 93 h 93"/>
                <a:gd name="T6" fmla="*/ 544 w 893"/>
                <a:gd name="T7" fmla="*/ 82 h 93"/>
                <a:gd name="T8" fmla="*/ 869 w 893"/>
                <a:gd name="T9" fmla="*/ 44 h 93"/>
                <a:gd name="T10" fmla="*/ 893 w 893"/>
                <a:gd name="T11" fmla="*/ 31 h 93"/>
                <a:gd name="T12" fmla="*/ 814 w 893"/>
                <a:gd name="T13" fmla="*/ 40 h 93"/>
                <a:gd name="T14" fmla="*/ 612 w 893"/>
                <a:gd name="T15" fmla="*/ 59 h 93"/>
                <a:gd name="T16" fmla="*/ 344 w 893"/>
                <a:gd name="T17" fmla="*/ 73 h 93"/>
                <a:gd name="T18" fmla="*/ 61 w 893"/>
                <a:gd name="T19" fmla="*/ 59 h 93"/>
                <a:gd name="T20" fmla="*/ 0 w 893"/>
                <a:gd name="T21" fmla="*/ 0 h 93"/>
                <a:gd name="T22" fmla="*/ 0 w 893"/>
                <a:gd name="T23" fmla="*/ 0 h 93"/>
                <a:gd name="T24" fmla="*/ 0 w 893"/>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3" h="93">
                  <a:moveTo>
                    <a:pt x="0" y="0"/>
                  </a:moveTo>
                  <a:lnTo>
                    <a:pt x="13" y="90"/>
                  </a:lnTo>
                  <a:lnTo>
                    <a:pt x="270" y="93"/>
                  </a:lnTo>
                  <a:lnTo>
                    <a:pt x="544" y="82"/>
                  </a:lnTo>
                  <a:lnTo>
                    <a:pt x="869" y="44"/>
                  </a:lnTo>
                  <a:lnTo>
                    <a:pt x="893" y="31"/>
                  </a:lnTo>
                  <a:lnTo>
                    <a:pt x="814" y="40"/>
                  </a:lnTo>
                  <a:lnTo>
                    <a:pt x="612" y="59"/>
                  </a:lnTo>
                  <a:lnTo>
                    <a:pt x="344" y="73"/>
                  </a:lnTo>
                  <a:lnTo>
                    <a:pt x="61" y="59"/>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8" name="Freeform 104"/>
            <p:cNvSpPr>
              <a:spLocks/>
            </p:cNvSpPr>
            <p:nvPr/>
          </p:nvSpPr>
          <p:spPr bwMode="auto">
            <a:xfrm>
              <a:off x="1932" y="1682"/>
              <a:ext cx="183" cy="91"/>
            </a:xfrm>
            <a:custGeom>
              <a:avLst/>
              <a:gdLst>
                <a:gd name="T0" fmla="*/ 31 w 367"/>
                <a:gd name="T1" fmla="*/ 86 h 183"/>
                <a:gd name="T2" fmla="*/ 0 w 367"/>
                <a:gd name="T3" fmla="*/ 183 h 183"/>
                <a:gd name="T4" fmla="*/ 29 w 367"/>
                <a:gd name="T5" fmla="*/ 173 h 183"/>
                <a:gd name="T6" fmla="*/ 109 w 367"/>
                <a:gd name="T7" fmla="*/ 145 h 183"/>
                <a:gd name="T8" fmla="*/ 162 w 367"/>
                <a:gd name="T9" fmla="*/ 122 h 183"/>
                <a:gd name="T10" fmla="*/ 225 w 367"/>
                <a:gd name="T11" fmla="*/ 92 h 183"/>
                <a:gd name="T12" fmla="*/ 291 w 367"/>
                <a:gd name="T13" fmla="*/ 55 h 183"/>
                <a:gd name="T14" fmla="*/ 363 w 367"/>
                <a:gd name="T15" fmla="*/ 14 h 183"/>
                <a:gd name="T16" fmla="*/ 367 w 367"/>
                <a:gd name="T17" fmla="*/ 0 h 183"/>
                <a:gd name="T18" fmla="*/ 343 w 367"/>
                <a:gd name="T19" fmla="*/ 14 h 183"/>
                <a:gd name="T20" fmla="*/ 282 w 367"/>
                <a:gd name="T21" fmla="*/ 46 h 183"/>
                <a:gd name="T22" fmla="*/ 244 w 367"/>
                <a:gd name="T23" fmla="*/ 65 h 183"/>
                <a:gd name="T24" fmla="*/ 204 w 367"/>
                <a:gd name="T25" fmla="*/ 82 h 183"/>
                <a:gd name="T26" fmla="*/ 166 w 367"/>
                <a:gd name="T27" fmla="*/ 99 h 183"/>
                <a:gd name="T28" fmla="*/ 131 w 367"/>
                <a:gd name="T29" fmla="*/ 111 h 183"/>
                <a:gd name="T30" fmla="*/ 103 w 367"/>
                <a:gd name="T31" fmla="*/ 84 h 183"/>
                <a:gd name="T32" fmla="*/ 65 w 367"/>
                <a:gd name="T33" fmla="*/ 128 h 183"/>
                <a:gd name="T34" fmla="*/ 31 w 367"/>
                <a:gd name="T35" fmla="*/ 86 h 183"/>
                <a:gd name="T36" fmla="*/ 31 w 367"/>
                <a:gd name="T37" fmla="*/ 86 h 183"/>
                <a:gd name="T38" fmla="*/ 31 w 367"/>
                <a:gd name="T39" fmla="*/ 8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183">
                  <a:moveTo>
                    <a:pt x="31" y="86"/>
                  </a:moveTo>
                  <a:lnTo>
                    <a:pt x="0" y="183"/>
                  </a:lnTo>
                  <a:lnTo>
                    <a:pt x="29" y="173"/>
                  </a:lnTo>
                  <a:lnTo>
                    <a:pt x="109" y="145"/>
                  </a:lnTo>
                  <a:lnTo>
                    <a:pt x="162" y="122"/>
                  </a:lnTo>
                  <a:lnTo>
                    <a:pt x="225" y="92"/>
                  </a:lnTo>
                  <a:lnTo>
                    <a:pt x="291" y="55"/>
                  </a:lnTo>
                  <a:lnTo>
                    <a:pt x="363" y="14"/>
                  </a:lnTo>
                  <a:lnTo>
                    <a:pt x="367" y="0"/>
                  </a:lnTo>
                  <a:lnTo>
                    <a:pt x="343" y="14"/>
                  </a:lnTo>
                  <a:lnTo>
                    <a:pt x="282" y="46"/>
                  </a:lnTo>
                  <a:lnTo>
                    <a:pt x="244" y="65"/>
                  </a:lnTo>
                  <a:lnTo>
                    <a:pt x="204" y="82"/>
                  </a:lnTo>
                  <a:lnTo>
                    <a:pt x="166" y="99"/>
                  </a:lnTo>
                  <a:lnTo>
                    <a:pt x="131" y="111"/>
                  </a:lnTo>
                  <a:lnTo>
                    <a:pt x="103" y="84"/>
                  </a:lnTo>
                  <a:lnTo>
                    <a:pt x="65" y="128"/>
                  </a:lnTo>
                  <a:lnTo>
                    <a:pt x="31" y="86"/>
                  </a:lnTo>
                  <a:lnTo>
                    <a:pt x="31" y="86"/>
                  </a:lnTo>
                  <a:lnTo>
                    <a:pt x="31"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89" name="Freeform 105"/>
            <p:cNvSpPr>
              <a:spLocks/>
            </p:cNvSpPr>
            <p:nvPr/>
          </p:nvSpPr>
          <p:spPr bwMode="auto">
            <a:xfrm>
              <a:off x="2168" y="1171"/>
              <a:ext cx="72" cy="51"/>
            </a:xfrm>
            <a:custGeom>
              <a:avLst/>
              <a:gdLst>
                <a:gd name="T0" fmla="*/ 0 w 142"/>
                <a:gd name="T1" fmla="*/ 103 h 103"/>
                <a:gd name="T2" fmla="*/ 142 w 142"/>
                <a:gd name="T3" fmla="*/ 57 h 103"/>
                <a:gd name="T4" fmla="*/ 64 w 142"/>
                <a:gd name="T5" fmla="*/ 0 h 103"/>
                <a:gd name="T6" fmla="*/ 87 w 142"/>
                <a:gd name="T7" fmla="*/ 42 h 103"/>
                <a:gd name="T8" fmla="*/ 0 w 142"/>
                <a:gd name="T9" fmla="*/ 103 h 103"/>
                <a:gd name="T10" fmla="*/ 0 w 142"/>
                <a:gd name="T11" fmla="*/ 103 h 103"/>
                <a:gd name="T12" fmla="*/ 0 w 142"/>
                <a:gd name="T13" fmla="*/ 103 h 103"/>
                <a:gd name="T14" fmla="*/ 0 w 142"/>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03">
                  <a:moveTo>
                    <a:pt x="0" y="103"/>
                  </a:moveTo>
                  <a:lnTo>
                    <a:pt x="142" y="57"/>
                  </a:lnTo>
                  <a:lnTo>
                    <a:pt x="64" y="0"/>
                  </a:lnTo>
                  <a:lnTo>
                    <a:pt x="87" y="42"/>
                  </a:lnTo>
                  <a:lnTo>
                    <a:pt x="0" y="103"/>
                  </a:lnTo>
                  <a:lnTo>
                    <a:pt x="0" y="103"/>
                  </a:lnTo>
                  <a:lnTo>
                    <a:pt x="0" y="103"/>
                  </a:lnTo>
                  <a:lnTo>
                    <a:pt x="0"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962090" name="Rectangle 106"/>
          <p:cNvSpPr>
            <a:spLocks noChangeArrowheads="1"/>
          </p:cNvSpPr>
          <p:nvPr/>
        </p:nvSpPr>
        <p:spPr bwMode="auto">
          <a:xfrm>
            <a:off x="4965700" y="1016000"/>
            <a:ext cx="38544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C012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285750" indent="-285750">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altLang="en-US" sz="2000" b="1">
                <a:solidFill>
                  <a:schemeClr val="tx2"/>
                </a:solidFill>
                <a:latin typeface="Arial" charset="0"/>
              </a:rPr>
              <a:t>a) aim directly at the image</a:t>
            </a:r>
          </a:p>
          <a:p>
            <a:pPr>
              <a:spcBef>
                <a:spcPct val="50000"/>
              </a:spcBef>
            </a:pPr>
            <a:r>
              <a:rPr lang="en-US" altLang="en-US" sz="2000" b="1">
                <a:solidFill>
                  <a:schemeClr val="tx2"/>
                </a:solidFill>
                <a:latin typeface="Arial" charset="0"/>
              </a:rPr>
              <a:t>b) aim slightly above</a:t>
            </a:r>
            <a:endParaRPr lang="en-US" altLang="en-US" sz="2000" b="1" baseline="30000">
              <a:solidFill>
                <a:schemeClr val="tx2"/>
              </a:solidFill>
              <a:latin typeface="Arial" charset="0"/>
            </a:endParaRPr>
          </a:p>
          <a:p>
            <a:pPr>
              <a:spcBef>
                <a:spcPct val="50000"/>
              </a:spcBef>
            </a:pPr>
            <a:r>
              <a:rPr lang="en-US" altLang="en-US" sz="2000" b="1">
                <a:solidFill>
                  <a:schemeClr val="tx2"/>
                </a:solidFill>
                <a:latin typeface="Arial" charset="0"/>
              </a:rPr>
              <a:t>c) aim slightly below</a:t>
            </a:r>
            <a:endParaRPr lang="en-US" altLang="en-US" sz="2000" b="1">
              <a:solidFill>
                <a:schemeClr val="tx2"/>
              </a:solidFill>
              <a:effectLst>
                <a:outerShdw blurRad="38100" dist="38100" dir="2700000" algn="tl">
                  <a:srgbClr val="C0C0C0"/>
                </a:outerShdw>
              </a:effectLst>
              <a:latin typeface="Arial" charset="0"/>
            </a:endParaRPr>
          </a:p>
        </p:txBody>
      </p:sp>
      <p:sp>
        <p:nvSpPr>
          <p:cNvPr id="1962091" name="Rectangle 107"/>
          <p:cNvSpPr>
            <a:spLocks noGrp="1" noChangeArrowheads="1"/>
          </p:cNvSpPr>
          <p:nvPr>
            <p:ph type="body" idx="1"/>
          </p:nvPr>
        </p:nvSpPr>
        <p:spPr>
          <a:xfrm>
            <a:off x="0" y="679450"/>
            <a:ext cx="4811713" cy="1890713"/>
          </a:xfrm>
          <a:noFill/>
          <a:ln/>
        </p:spPr>
        <p:txBody>
          <a:bodyPr/>
          <a:lstStyle/>
          <a:p>
            <a:pPr marL="401638" indent="-401638">
              <a:lnSpc>
                <a:spcPct val="130000"/>
              </a:lnSpc>
              <a:buFont typeface="Monotype Sorts" charset="2"/>
              <a:buNone/>
            </a:pPr>
            <a:r>
              <a:rPr lang="en-US" altLang="en-US" sz="2000" b="1" dirty="0">
                <a:latin typeface="Arial" charset="0"/>
                <a:ea typeface="Arial" charset="0"/>
                <a:cs typeface="Arial" charset="0"/>
              </a:rPr>
              <a:t>	To shoot a fish with a </a:t>
            </a:r>
            <a:r>
              <a:rPr lang="en-US" altLang="en-US" sz="2000" b="1" i="1" dirty="0">
                <a:latin typeface="Arial" charset="0"/>
                <a:ea typeface="Arial" charset="0"/>
                <a:cs typeface="Arial" charset="0"/>
              </a:rPr>
              <a:t>laser gun</a:t>
            </a:r>
            <a:r>
              <a:rPr lang="en-US" altLang="en-US" sz="2000" b="1" dirty="0">
                <a:latin typeface="Arial" charset="0"/>
                <a:ea typeface="Arial" charset="0"/>
                <a:cs typeface="Arial" charset="0"/>
              </a:rPr>
              <a:t>, should you aim directly at the image, slightly above, or slightly below?</a:t>
            </a:r>
          </a:p>
        </p:txBody>
      </p:sp>
      <p:sp>
        <p:nvSpPr>
          <p:cNvPr id="2" name="Slide Number Placeholder 1"/>
          <p:cNvSpPr>
            <a:spLocks noGrp="1"/>
          </p:cNvSpPr>
          <p:nvPr>
            <p:ph type="sldNum" sz="quarter" idx="12"/>
          </p:nvPr>
        </p:nvSpPr>
        <p:spPr/>
        <p:txBody>
          <a:bodyPr/>
          <a:lstStyle/>
          <a:p>
            <a:fld id="{8D0DBD5B-780F-6245-80EF-25CF4A396C05}" type="slidenum">
              <a:rPr lang="en-US" smtClean="0"/>
              <a:pPr/>
              <a:t>7</a:t>
            </a:fld>
            <a:endParaRPr lang="en-US"/>
          </a:p>
        </p:txBody>
      </p:sp>
    </p:spTree>
    <p:extLst>
      <p:ext uri="{BB962C8B-B14F-4D97-AF65-F5344CB8AC3E}">
        <p14:creationId xmlns:p14="http://schemas.microsoft.com/office/powerpoint/2010/main" val="542393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2" name="Text Box 8"/>
          <p:cNvSpPr txBox="1">
            <a:spLocks noChangeArrowheads="1"/>
          </p:cNvSpPr>
          <p:nvPr/>
        </p:nvSpPr>
        <p:spPr bwMode="auto">
          <a:xfrm>
            <a:off x="0" y="4267200"/>
            <a:ext cx="1752600" cy="336550"/>
          </a:xfrm>
          <a:prstGeom prst="rect">
            <a:avLst/>
          </a:prstGeom>
          <a:solidFill>
            <a:srgbClr val="0000FF"/>
          </a:solidFill>
          <a:ln>
            <a:noFill/>
          </a:ln>
          <a:effectLst/>
        </p:spPr>
        <p:txBody>
          <a:bodyPr>
            <a:spAutoFit/>
          </a:bodyPr>
          <a:lstStyle/>
          <a:p>
            <a:pPr>
              <a:spcBef>
                <a:spcPct val="50000"/>
              </a:spcBef>
            </a:pPr>
            <a:r>
              <a:rPr lang="en-US" sz="1600" b="1" dirty="0">
                <a:solidFill>
                  <a:srgbClr val="FFFFFF"/>
                </a:solidFill>
                <a:latin typeface="Palatino" charset="0"/>
              </a:rPr>
              <a:t>Apparent Depth</a:t>
            </a:r>
            <a:endParaRPr lang="en-US" sz="1600" dirty="0">
              <a:solidFill>
                <a:srgbClr val="FFFFFF"/>
              </a:solidFill>
            </a:endParaRPr>
          </a:p>
        </p:txBody>
      </p:sp>
      <p:pic>
        <p:nvPicPr>
          <p:cNvPr id="98314" name="Picture 10" descr="Refractio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90600"/>
            <a:ext cx="4618038" cy="214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15" name="Picture 11" descr="Refraction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886200"/>
            <a:ext cx="2336800" cy="277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16" name="Text Box 12"/>
          <p:cNvSpPr txBox="1">
            <a:spLocks noChangeArrowheads="1"/>
          </p:cNvSpPr>
          <p:nvPr/>
        </p:nvSpPr>
        <p:spPr bwMode="auto">
          <a:xfrm>
            <a:off x="4724400" y="3124200"/>
            <a:ext cx="1600200" cy="336550"/>
          </a:xfrm>
          <a:prstGeom prst="rect">
            <a:avLst/>
          </a:prstGeom>
          <a:solidFill>
            <a:srgbClr val="0000FF"/>
          </a:solidFill>
          <a:ln>
            <a:noFill/>
          </a:ln>
          <a:effectLst/>
          <a:extLst/>
        </p:spPr>
        <p:txBody>
          <a:bodyPr>
            <a:spAutoFit/>
          </a:bodyPr>
          <a:lstStyle/>
          <a:p>
            <a:pPr>
              <a:spcBef>
                <a:spcPct val="50000"/>
              </a:spcBef>
            </a:pPr>
            <a:r>
              <a:rPr lang="en-US" sz="1600" b="1" dirty="0">
                <a:solidFill>
                  <a:srgbClr val="FFFFFF"/>
                </a:solidFill>
                <a:latin typeface="Palatino" charset="0"/>
              </a:rPr>
              <a:t>Critical Angle</a:t>
            </a:r>
            <a:endParaRPr lang="en-US" sz="1600" dirty="0">
              <a:solidFill>
                <a:srgbClr val="FFFFFF"/>
              </a:solidFill>
            </a:endParaRPr>
          </a:p>
        </p:txBody>
      </p:sp>
      <p:grpSp>
        <p:nvGrpSpPr>
          <p:cNvPr id="9" name="Group 27"/>
          <p:cNvGrpSpPr>
            <a:grpSpLocks/>
          </p:cNvGrpSpPr>
          <p:nvPr/>
        </p:nvGrpSpPr>
        <p:grpSpPr bwMode="auto">
          <a:xfrm>
            <a:off x="0" y="0"/>
            <a:ext cx="9144000" cy="762000"/>
            <a:chOff x="0" y="0"/>
            <a:chExt cx="5760" cy="480"/>
          </a:xfrm>
        </p:grpSpPr>
        <p:sp>
          <p:nvSpPr>
            <p:cNvPr id="10" name="Rectangle 26"/>
            <p:cNvSpPr>
              <a:spLocks noChangeArrowheads="1"/>
            </p:cNvSpPr>
            <p:nvPr/>
          </p:nvSpPr>
          <p:spPr bwMode="auto">
            <a:xfrm>
              <a:off x="0" y="0"/>
              <a:ext cx="5760" cy="480"/>
            </a:xfrm>
            <a:prstGeom prst="rect">
              <a:avLst/>
            </a:prstGeom>
            <a:solidFill>
              <a:srgbClr val="00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 Box 2"/>
            <p:cNvSpPr txBox="1">
              <a:spLocks noChangeArrowheads="1"/>
            </p:cNvSpPr>
            <p:nvPr/>
          </p:nvSpPr>
          <p:spPr bwMode="auto">
            <a:xfrm>
              <a:off x="176" y="72"/>
              <a:ext cx="5424" cy="3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000" b="1" dirty="0" smtClean="0">
                  <a:solidFill>
                    <a:schemeClr val="bg1"/>
                  </a:solidFill>
                  <a:latin typeface="Palatino" charset="0"/>
                </a:rPr>
                <a:t>Total Internal Reflection</a:t>
              </a:r>
              <a:endParaRPr lang="en-US" sz="3000" dirty="0">
                <a:solidFill>
                  <a:schemeClr val="bg1"/>
                </a:solidFill>
                <a:latin typeface="Palatino" charset="0"/>
              </a:endParaRPr>
            </a:p>
          </p:txBody>
        </p:sp>
      </p:grpSp>
      <p:sp>
        <p:nvSpPr>
          <p:cNvPr id="2" name="Slide Number Placeholder 1"/>
          <p:cNvSpPr>
            <a:spLocks noGrp="1"/>
          </p:cNvSpPr>
          <p:nvPr>
            <p:ph type="sldNum" sz="quarter" idx="12"/>
          </p:nvPr>
        </p:nvSpPr>
        <p:spPr/>
        <p:txBody>
          <a:bodyPr/>
          <a:lstStyle/>
          <a:p>
            <a:fld id="{1597F004-51C4-AD46-AD95-3ED2652F59C2}" type="slidenum">
              <a:rPr lang="en-US" smtClean="0"/>
              <a:pPr/>
              <a:t>8</a:t>
            </a:fld>
            <a:endParaRPr lang="en-US"/>
          </a:p>
        </p:txBody>
      </p:sp>
    </p:spTree>
    <p:extLst>
      <p:ext uri="{BB962C8B-B14F-4D97-AF65-F5344CB8AC3E}">
        <p14:creationId xmlns:p14="http://schemas.microsoft.com/office/powerpoint/2010/main" val="2048801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83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8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83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8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2" grpId="0" animBg="1" autoUpdateAnimBg="0"/>
      <p:bldP spid="98316"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73.8|2|9|15.3"/>
</p:tagLst>
</file>

<file path=ppt/tags/tag2.xml><?xml version="1.0" encoding="utf-8"?>
<p:tagLst xmlns:a="http://schemas.openxmlformats.org/drawingml/2006/main" xmlns:r="http://schemas.openxmlformats.org/officeDocument/2006/relationships" xmlns:p="http://schemas.openxmlformats.org/presentationml/2006/main">
  <p:tag name="TIMING" val="|30.5|14.7"/>
</p:tagLst>
</file>

<file path=ppt/tags/tag3.xml><?xml version="1.0" encoding="utf-8"?>
<p:tagLst xmlns:a="http://schemas.openxmlformats.org/drawingml/2006/main" xmlns:r="http://schemas.openxmlformats.org/officeDocument/2006/relationships" xmlns:p="http://schemas.openxmlformats.org/presentationml/2006/main">
  <p:tag name="TIMING" val="|7.2|39.3"/>
</p:tagLst>
</file>

<file path=ppt/tags/tag4.xml><?xml version="1.0" encoding="utf-8"?>
<p:tagLst xmlns:a="http://schemas.openxmlformats.org/drawingml/2006/main" xmlns:r="http://schemas.openxmlformats.org/officeDocument/2006/relationships" xmlns:p="http://schemas.openxmlformats.org/presentationml/2006/main">
  <p:tag name="TIMING" val="|11.8|47.8"/>
</p:tagLst>
</file>

<file path=ppt/tags/tag5.xml><?xml version="1.0" encoding="utf-8"?>
<p:tagLst xmlns:a="http://schemas.openxmlformats.org/drawingml/2006/main" xmlns:r="http://schemas.openxmlformats.org/officeDocument/2006/relationships" xmlns:p="http://schemas.openxmlformats.org/presentationml/2006/main">
  <p:tag name="TIMING" val="|2.3|23.9|15.6"/>
</p:tagLst>
</file>

<file path=ppt/tags/tag6.xml><?xml version="1.0" encoding="utf-8"?>
<p:tagLst xmlns:a="http://schemas.openxmlformats.org/drawingml/2006/main" xmlns:r="http://schemas.openxmlformats.org/officeDocument/2006/relationships" xmlns:p="http://schemas.openxmlformats.org/presentationml/2006/main">
  <p:tag name="TIMING" val="|59.4|0.9|32.5|25.6|17|8.1|7.1"/>
</p:tagLst>
</file>

<file path=ppt/tags/tag7.xml><?xml version="1.0" encoding="utf-8"?>
<p:tagLst xmlns:a="http://schemas.openxmlformats.org/drawingml/2006/main" xmlns:r="http://schemas.openxmlformats.org/officeDocument/2006/relationships" xmlns:p="http://schemas.openxmlformats.org/presentationml/2006/main">
  <p:tag name="TIMING" val="|33.8|27.7"/>
</p:tagLst>
</file>

<file path=ppt/tags/tag8.xml><?xml version="1.0" encoding="utf-8"?>
<p:tagLst xmlns:a="http://schemas.openxmlformats.org/drawingml/2006/main" xmlns:r="http://schemas.openxmlformats.org/officeDocument/2006/relationships" xmlns:p="http://schemas.openxmlformats.org/presentationml/2006/main">
  <p:tag name="TIMING" val="|16.6|31.9|11.2|24.2|37.3|19.1|6"/>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rgbClr val="0000FF"/>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rgbClr val="0000FF"/>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15504</TotalTime>
  <Words>1630</Words>
  <Application>Microsoft Macintosh PowerPoint</Application>
  <PresentationFormat>On-screen Show (4:3)</PresentationFormat>
  <Paragraphs>318</Paragraphs>
  <Slides>40</Slides>
  <Notes>22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40</vt:i4>
      </vt:variant>
    </vt:vector>
  </HeadingPairs>
  <TitlesOfParts>
    <vt:vector size="54" baseType="lpstr">
      <vt:lpstr>Calibri</vt:lpstr>
      <vt:lpstr>Cambria Math</vt:lpstr>
      <vt:lpstr>Monotype Sorts</vt:lpstr>
      <vt:lpstr>ＭＳ Ｐゴシック</vt:lpstr>
      <vt:lpstr>Palatino</vt:lpstr>
      <vt:lpstr>Symbol</vt:lpstr>
      <vt:lpstr>Times</vt:lpstr>
      <vt:lpstr>Verdana</vt:lpstr>
      <vt:lpstr>ヒラギノ角ゴ Pro W3</vt:lpstr>
      <vt:lpstr>Arial</vt:lpstr>
      <vt:lpstr>Blank Presentation</vt:lpstr>
      <vt:lpstr>Equation</vt:lpstr>
      <vt:lpstr>Photo Editor Photo</vt:lpstr>
      <vt:lpstr>Bitmap Image</vt:lpstr>
      <vt:lpstr>PowerPoint Presentation</vt:lpstr>
      <vt:lpstr>PowerPoint Presentation</vt:lpstr>
      <vt:lpstr>PowerPoint Presentation</vt:lpstr>
      <vt:lpstr>PowerPoint Presentation</vt:lpstr>
      <vt:lpstr>Question 22.1   Reflection</vt:lpstr>
      <vt:lpstr>Question 22.2b   Refraction II</vt:lpstr>
      <vt:lpstr>Question 22.3a   Gone Fishin’ I</vt:lpstr>
      <vt:lpstr>Question 22.3b   Gone Fishin’ II</vt:lpstr>
      <vt:lpstr>PowerPoint Presentation</vt:lpstr>
      <vt:lpstr>Question 22.4    Parallel 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Valparaiso University</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Shirvel Stanislaus</dc:creator>
  <cp:lastModifiedBy>Jim Drachenberg</cp:lastModifiedBy>
  <cp:revision>735</cp:revision>
  <dcterms:created xsi:type="dcterms:W3CDTF">2003-07-07T05:38:36Z</dcterms:created>
  <dcterms:modified xsi:type="dcterms:W3CDTF">2017-09-05T21:44:11Z</dcterms:modified>
</cp:coreProperties>
</file>