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55"/>
  </p:notesMasterIdLst>
  <p:handoutMasterIdLst>
    <p:handoutMasterId r:id="rId56"/>
  </p:handoutMasterIdLst>
  <p:sldIdLst>
    <p:sldId id="461" r:id="rId2"/>
    <p:sldId id="460" r:id="rId3"/>
    <p:sldId id="462" r:id="rId4"/>
    <p:sldId id="463" r:id="rId5"/>
    <p:sldId id="464" r:id="rId6"/>
    <p:sldId id="465" r:id="rId7"/>
    <p:sldId id="466" r:id="rId8"/>
    <p:sldId id="467" r:id="rId9"/>
    <p:sldId id="468" r:id="rId10"/>
    <p:sldId id="470" r:id="rId11"/>
    <p:sldId id="471" r:id="rId12"/>
    <p:sldId id="472" r:id="rId13"/>
    <p:sldId id="473" r:id="rId14"/>
    <p:sldId id="474" r:id="rId15"/>
    <p:sldId id="475" r:id="rId16"/>
    <p:sldId id="476" r:id="rId17"/>
    <p:sldId id="477" r:id="rId18"/>
    <p:sldId id="487" r:id="rId19"/>
    <p:sldId id="488" r:id="rId20"/>
    <p:sldId id="479" r:id="rId21"/>
    <p:sldId id="480" r:id="rId22"/>
    <p:sldId id="481" r:id="rId23"/>
    <p:sldId id="482" r:id="rId24"/>
    <p:sldId id="483" r:id="rId25"/>
    <p:sldId id="484" r:id="rId26"/>
    <p:sldId id="485" r:id="rId27"/>
    <p:sldId id="489" r:id="rId28"/>
    <p:sldId id="490" r:id="rId29"/>
    <p:sldId id="491" r:id="rId30"/>
    <p:sldId id="492" r:id="rId31"/>
    <p:sldId id="493" r:id="rId32"/>
    <p:sldId id="494" r:id="rId33"/>
    <p:sldId id="496" r:id="rId34"/>
    <p:sldId id="497" r:id="rId35"/>
    <p:sldId id="498" r:id="rId36"/>
    <p:sldId id="503" r:id="rId37"/>
    <p:sldId id="499" r:id="rId38"/>
    <p:sldId id="500" r:id="rId39"/>
    <p:sldId id="502" r:id="rId40"/>
    <p:sldId id="504" r:id="rId41"/>
    <p:sldId id="505" r:id="rId42"/>
    <p:sldId id="507" r:id="rId43"/>
    <p:sldId id="508" r:id="rId44"/>
    <p:sldId id="509" r:id="rId45"/>
    <p:sldId id="510" r:id="rId46"/>
    <p:sldId id="512" r:id="rId47"/>
    <p:sldId id="513" r:id="rId48"/>
    <p:sldId id="514" r:id="rId49"/>
    <p:sldId id="516" r:id="rId50"/>
    <p:sldId id="517" r:id="rId51"/>
    <p:sldId id="518" r:id="rId52"/>
    <p:sldId id="520" r:id="rId53"/>
    <p:sldId id="526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AAAA"/>
    <a:srgbClr val="008F00"/>
    <a:srgbClr val="0432FF"/>
    <a:srgbClr val="009051"/>
    <a:srgbClr val="FF9300"/>
    <a:srgbClr val="C50E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64"/>
    <p:restoredTop sz="95330"/>
  </p:normalViewPr>
  <p:slideViewPr>
    <p:cSldViewPr snapToGrid="0" snapToObjects="1">
      <p:cViewPr>
        <p:scale>
          <a:sx n="110" d="100"/>
          <a:sy n="110" d="100"/>
        </p:scale>
        <p:origin x="1136" y="312"/>
      </p:cViewPr>
      <p:guideLst/>
    </p:cSldViewPr>
  </p:slideViewPr>
  <p:outlineViewPr>
    <p:cViewPr>
      <p:scale>
        <a:sx n="33" d="100"/>
        <a:sy n="33" d="100"/>
      </p:scale>
      <p:origin x="0" y="-177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54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69AA4-4EB1-5B40-A4D8-96462B13F621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67E18-88ED-FA4E-8B2B-3C9B12152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8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448D6-3C28-624D-8072-5F4DF85ACC2F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C4BED-8329-504F-A555-F6C93D7E4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0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28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36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90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32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2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49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341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95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9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31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13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21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14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56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77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861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7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0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602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72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67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26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605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318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805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83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075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793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985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936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7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205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38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252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370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467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16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073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422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569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684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601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417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79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122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912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656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992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61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74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30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56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4BED-8329-504F-A555-F6C93D7E47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22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8694F-B932-AB4A-A1D6-BC53DF59F2F2}" type="datetime1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 4320: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DABE-7290-0748-A791-5210D4A82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07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3AD5-1223-B648-B337-9D70E4E1C446}" type="datetime1">
              <a:rPr lang="en-US" smtClean="0"/>
              <a:t>10/25/17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 4320: Introduction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DABE-7290-0748-A791-5210D4A82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0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09E7-1327-3043-9B8B-49AB7CACF074}" type="datetime1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 4320: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DABE-7290-0748-A791-5210D4A82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24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F018E-29BA-0444-B5EF-A03A48C21402}" type="datetime1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 4320: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DABE-7290-0748-A791-5210D4A82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5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" y="9144"/>
            <a:ext cx="8988552" cy="64008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5277" y="6537435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fld id="{28CC1EB9-00D4-B846-92CD-27832D53DA94}" type="datetime1">
              <a:rPr lang="en-US" smtClean="0"/>
              <a:t>10/25/17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0990" y="6540967"/>
            <a:ext cx="2204632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PHYS 4320: Introduction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25475" y="6538912"/>
            <a:ext cx="21336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A0CFC46-F6FF-9D4A-A694-72A24931C001}" type="slidenum">
              <a:rPr lang="en-US" smtClean="0"/>
              <a:pPr/>
              <a:t>‹#›</a:t>
            </a:fld>
            <a:endParaRPr lang="en-US" dirty="0"/>
          </a:p>
        </p:txBody>
      </p:sp>
      <p:sp useBgFill="1">
        <p:nvSpPr>
          <p:cNvPr id="7" name="Line 3"/>
          <p:cNvSpPr>
            <a:spLocks noChangeShapeType="1"/>
          </p:cNvSpPr>
          <p:nvPr userDrawn="1"/>
        </p:nvSpPr>
        <p:spPr bwMode="auto">
          <a:xfrm>
            <a:off x="0" y="729014"/>
            <a:ext cx="9144000" cy="0"/>
          </a:xfrm>
          <a:prstGeom prst="line">
            <a:avLst/>
          </a:prstGeom>
          <a:ln w="57150">
            <a:solidFill>
              <a:srgbClr val="C50E1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17"/>
          <p:cNvSpPr>
            <a:spLocks noChangeShapeType="1"/>
          </p:cNvSpPr>
          <p:nvPr userDrawn="1"/>
        </p:nvSpPr>
        <p:spPr bwMode="auto">
          <a:xfrm>
            <a:off x="0" y="6578600"/>
            <a:ext cx="9144000" cy="0"/>
          </a:xfrm>
          <a:prstGeom prst="line">
            <a:avLst/>
          </a:prstGeom>
          <a:noFill/>
          <a:ln w="57150">
            <a:solidFill>
              <a:srgbClr val="C50E1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56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3E6E6-FFCD-314D-882A-3E002BE6B016}" type="datetime1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 4320: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DABE-7290-0748-A791-5210D4A82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40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EB44-B898-534C-AE2B-3916F4A5509E}" type="datetime1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 4320: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DABE-7290-0748-A791-5210D4A82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37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E410C-71F2-024A-BB5D-6A15987A0C95}" type="datetime1">
              <a:rPr lang="en-US" smtClean="0"/>
              <a:t>10/25/17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 4320: Introduction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DABE-7290-0748-A791-5210D4A82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2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AD68-529B-EF4B-92C3-C32082FCF177}" type="datetime1">
              <a:rPr lang="en-US" smtClean="0"/>
              <a:t>10/25/17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 4320: Introduction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DABE-7290-0748-A791-5210D4A82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2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F21E-AEEA-C848-BDE6-2C0761A136D8}" type="datetime1">
              <a:rPr lang="en-US" smtClean="0"/>
              <a:t>10/25/17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 4320: Introduction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DABE-7290-0748-A791-5210D4A82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30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D783C-4076-F14A-A20F-9A274879A175}" type="datetime1">
              <a:rPr lang="en-US" smtClean="0"/>
              <a:t>10/25/17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 4320: Introduction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DABE-7290-0748-A791-5210D4A82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60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2690-5A01-614E-AD55-1AD727AF0428}" type="datetime1">
              <a:rPr lang="en-US" smtClean="0"/>
              <a:t>10/25/17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 4320: Introduction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DABE-7290-0748-A791-5210D4A82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60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A3FAD-2125-1741-BD0C-37187E28EB9A}" type="datetime1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PHYS 4320: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CDABE-7290-0748-A791-5210D4A82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0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6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7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8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9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0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8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0.png"/><Relationship Id="rId4" Type="http://schemas.openxmlformats.org/officeDocument/2006/relationships/image" Target="../media/image2860.png"/><Relationship Id="rId5" Type="http://schemas.openxmlformats.org/officeDocument/2006/relationships/image" Target="../media/image2870.png"/><Relationship Id="rId6" Type="http://schemas.openxmlformats.org/officeDocument/2006/relationships/image" Target="../media/image2880.png"/><Relationship Id="rId7" Type="http://schemas.openxmlformats.org/officeDocument/2006/relationships/image" Target="../media/image2890.png"/><Relationship Id="rId8" Type="http://schemas.openxmlformats.org/officeDocument/2006/relationships/image" Target="../media/image29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2.png"/><Relationship Id="rId4" Type="http://schemas.openxmlformats.org/officeDocument/2006/relationships/image" Target="../media/image2860.png"/><Relationship Id="rId5" Type="http://schemas.openxmlformats.org/officeDocument/2006/relationships/image" Target="../media/image2870.png"/><Relationship Id="rId6" Type="http://schemas.openxmlformats.org/officeDocument/2006/relationships/image" Target="../media/image2880.png"/><Relationship Id="rId7" Type="http://schemas.openxmlformats.org/officeDocument/2006/relationships/image" Target="../media/image2890.png"/><Relationship Id="rId8" Type="http://schemas.openxmlformats.org/officeDocument/2006/relationships/image" Target="../media/image29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2940.png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0.png"/><Relationship Id="rId4" Type="http://schemas.openxmlformats.org/officeDocument/2006/relationships/image" Target="../media/image2950.png"/><Relationship Id="rId5" Type="http://schemas.openxmlformats.org/officeDocument/2006/relationships/image" Target="../media/image2980.png"/><Relationship Id="rId6" Type="http://schemas.openxmlformats.org/officeDocument/2006/relationships/image" Target="../media/image2990.png"/><Relationship Id="rId7" Type="http://schemas.openxmlformats.org/officeDocument/2006/relationships/image" Target="../media/image3000.png"/><Relationship Id="rId8" Type="http://schemas.openxmlformats.org/officeDocument/2006/relationships/image" Target="../media/image3011.png"/><Relationship Id="rId9" Type="http://schemas.openxmlformats.org/officeDocument/2006/relationships/image" Target="../media/image3020.png"/><Relationship Id="rId10" Type="http://schemas.openxmlformats.org/officeDocument/2006/relationships/image" Target="../media/image30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9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6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0.png"/><Relationship Id="rId4" Type="http://schemas.openxmlformats.org/officeDocument/2006/relationships/image" Target="../media/image3090.png"/><Relationship Id="rId5" Type="http://schemas.openxmlformats.org/officeDocument/2006/relationships/image" Target="../media/image31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0.png"/><Relationship Id="rId4" Type="http://schemas.openxmlformats.org/officeDocument/2006/relationships/image" Target="../media/image3120.png"/><Relationship Id="rId5" Type="http://schemas.openxmlformats.org/officeDocument/2006/relationships/image" Target="../media/image31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1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0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17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1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19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20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21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22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23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24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2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2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270.png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60.png"/><Relationship Id="rId12" Type="http://schemas.openxmlformats.org/officeDocument/2006/relationships/image" Target="../media/image3370.png"/><Relationship Id="rId13" Type="http://schemas.openxmlformats.org/officeDocument/2006/relationships/image" Target="../media/image3380.png"/><Relationship Id="rId14" Type="http://schemas.openxmlformats.org/officeDocument/2006/relationships/image" Target="../media/image3390.png"/><Relationship Id="rId15" Type="http://schemas.openxmlformats.org/officeDocument/2006/relationships/image" Target="../media/image3400.png"/><Relationship Id="rId16" Type="http://schemas.openxmlformats.org/officeDocument/2006/relationships/image" Target="../media/image3411.png"/><Relationship Id="rId17" Type="http://schemas.openxmlformats.org/officeDocument/2006/relationships/image" Target="../media/image34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280.png"/><Relationship Id="rId4" Type="http://schemas.openxmlformats.org/officeDocument/2006/relationships/image" Target="../media/image3290.png"/><Relationship Id="rId5" Type="http://schemas.openxmlformats.org/officeDocument/2006/relationships/image" Target="../media/image3300.png"/><Relationship Id="rId6" Type="http://schemas.openxmlformats.org/officeDocument/2006/relationships/image" Target="../media/image3311.png"/><Relationship Id="rId7" Type="http://schemas.openxmlformats.org/officeDocument/2006/relationships/image" Target="../media/image3320.png"/><Relationship Id="rId8" Type="http://schemas.openxmlformats.org/officeDocument/2006/relationships/image" Target="../media/image3330.png"/><Relationship Id="rId9" Type="http://schemas.openxmlformats.org/officeDocument/2006/relationships/image" Target="../media/image3340.png"/><Relationship Id="rId10" Type="http://schemas.openxmlformats.org/officeDocument/2006/relationships/image" Target="../media/image335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43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4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4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843510"/>
            <a:ext cx="7772400" cy="2399419"/>
          </a:xfrm>
          <a:solidFill>
            <a:schemeClr val="bg2"/>
          </a:solidFill>
          <a:ln w="57150">
            <a:solidFill>
              <a:srgbClr val="FC0128"/>
            </a:solidFill>
            <a:miter lim="800000"/>
            <a:headEnd/>
            <a:tailEnd/>
          </a:ln>
        </p:spPr>
        <p:txBody>
          <a:bodyPr vert="horz" lIns="90487" tIns="44450" rIns="90487" bIns="44450" rtlCol="0" anchor="ctr">
            <a:normAutofit/>
          </a:bodyPr>
          <a:lstStyle/>
          <a:p>
            <a:pPr eaLnBrk="1" hangingPunct="1">
              <a:defRPr/>
            </a:pPr>
            <a:r>
              <a:rPr lang="en-US" sz="5400" b="1" dirty="0" smtClean="0">
                <a:latin typeface="+mn-lt"/>
              </a:rPr>
              <a:t>PHYS 4320</a:t>
            </a:r>
            <a:br>
              <a:rPr lang="en-US" sz="5400" b="1" dirty="0" smtClean="0">
                <a:latin typeface="+mn-lt"/>
              </a:rPr>
            </a:br>
            <a:r>
              <a:rPr lang="en-US" sz="5400" b="1" dirty="0" smtClean="0">
                <a:latin typeface="+mn-lt"/>
              </a:rPr>
              <a:t>Angular Momentum and Co.</a:t>
            </a:r>
            <a:endParaRPr lang="en-US" sz="54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334" t="7287" r="15465" b="1551"/>
          <a:stretch/>
        </p:blipFill>
        <p:spPr>
          <a:xfrm>
            <a:off x="3111795" y="3518694"/>
            <a:ext cx="3235842" cy="290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8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Momentum: Linear Algebra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0323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0116" y="933778"/>
                <a:ext cx="8806524" cy="52043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Recall the Simple Harmonic Oscillator for a sec…</a:t>
                </a:r>
                <a:endParaRPr lang="en-US" altLang="en-US" sz="200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𝐻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−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𝑘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den>
                      </m:f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𝑚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We used this to motivate the following operators: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∓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1/2</m:t>
                          </m:r>
                        </m:sup>
                      </m:sSup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±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𝜔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→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𝐻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=ℏ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𝜔</m:t>
                      </m:r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ℏ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𝜔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𝑁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en-US" sz="2000" i="1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So, for example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𝐻</m:t>
                    </m:r>
                    <m:d>
                      <m:dPr>
                        <m:begChr m:val="|"/>
                        <m:endChr m:val="〉"/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=ℏ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𝜔</m:t>
                    </m:r>
                    <m:d>
                      <m:d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𝑛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fPr>
                          <m:num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den>
                        </m:f>
                      </m:e>
                    </m:d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Now, we’ve seen the TISE for central potentials reduce to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−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den>
                      </m:f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𝜇</m:t>
                              </m:r>
                              <m:sSup>
                                <m:sSup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𝑢</m:t>
                      </m:r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𝑟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𝐸𝑢</m:t>
                      </m:r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altLang="en-US" sz="2000" b="1" i="1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b="1" i="1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So, can we find convenient operators like we did with the SHO?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i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…so glad you asked!…</a:t>
                </a:r>
                <a:endParaRPr lang="en-US" altLang="en-US" sz="2000" b="1" i="1" dirty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6" y="933778"/>
                <a:ext cx="8806524" cy="5204373"/>
              </a:xfrm>
              <a:prstGeom prst="rect">
                <a:avLst/>
              </a:prstGeom>
              <a:blipFill rotWithShape="0">
                <a:blip r:embed="rId3"/>
                <a:stretch>
                  <a:fillRect t="-585" b="-1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412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Momentum: Linear Algebra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0323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0116" y="806182"/>
                <a:ext cx="8806524" cy="55832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</m:acc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</m:acc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altLang="en-US" sz="2000" b="1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→</m:t>
                      </m:r>
                      <m:sSubSup>
                        <m:sSub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altLang="en-US" sz="2000" b="1" dirty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Now, we know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and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really well!  For example…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𝜃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𝜙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𝑙</m:t>
                      </m:r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+1</m:t>
                          </m:r>
                        </m:e>
                      </m:d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𝜃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𝜃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𝜙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𝜃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So, let’s try an operator motivated by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sub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bSup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+</m:t>
                    </m:r>
                    <m:sSubSup>
                      <m:sSub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𝑦</m:t>
                        </m:r>
                      </m:sub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…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𝑖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−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𝑖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altLang="en-US" sz="2000" i="1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So,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are NOT Hermitian…however,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−</m:t>
                        </m:r>
                      </m:sub>
                    </m:sSub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sSubSup>
                      <m:sSubSup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+</m:t>
                        </m:r>
                      </m:sub>
                      <m:sup>
                        <m:r>
                          <a:rPr lang="en-US" alt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†</m:t>
                        </m:r>
                      </m:sup>
                    </m:sSubSup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, i.e. “mutually </a:t>
                </a:r>
                <a:r>
                  <a:rPr lang="en-US" altLang="en-US" sz="2000" dirty="0" err="1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adjoint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”</a:t>
                </a:r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b="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We can find (</a:t>
                </a:r>
                <a:r>
                  <a:rPr lang="en-US" altLang="en-US" sz="2000" b="0" i="1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for homework!</a:t>
                </a:r>
                <a:r>
                  <a:rPr lang="en-US" altLang="en-US" sz="2000" b="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) with relative ease…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±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∓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±ℏ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en-US" sz="2000" b="1" i="1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=2ℏ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en-US" sz="2000" b="1" i="1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±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±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ℏ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±</m:t>
                          </m:r>
                        </m:sub>
                      </m:sSub>
                    </m:oMath>
                  </m:oMathPara>
                </a14:m>
                <a:endParaRPr lang="en-US" altLang="en-US" sz="2000" b="1" i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±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0</m:t>
                      </m:r>
                    </m:oMath>
                  </m:oMathPara>
                </a14:m>
                <a:endParaRPr lang="en-US" altLang="en-US" sz="2000" b="1" i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6" y="806182"/>
                <a:ext cx="8806524" cy="558326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834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Momentum: Linear Algebra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0323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0116" y="901879"/>
                <a:ext cx="8806524" cy="54085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Let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𝜓</m:t>
                    </m:r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≡</m:t>
                    </m:r>
                    <m:d>
                      <m:dPr>
                        <m:begChr m:val="|"/>
                        <m:endChr m:val="〉"/>
                        <m:ctrlP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𝜆</m:t>
                        </m:r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𝜇</m:t>
                        </m:r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be an eigenstate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: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𝜆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𝜆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𝜆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𝜆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𝜇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ℏ</m:t>
                      </m:r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𝜆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Consider the operations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±</m:t>
                        </m:r>
                      </m:sub>
                    </m:sSub>
                  </m:oMath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±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〉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𝜆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𝜇</m:t>
                              </m:r>
                            </m:e>
                          </m:d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𝜆</m:t>
                      </m:r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±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〉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𝜆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𝜇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en-US" sz="20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±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〉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𝜆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𝜇</m:t>
                              </m:r>
                            </m:e>
                          </m:d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±1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ℏ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±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〉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𝜆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𝜇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en-US" sz="2000" i="1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So,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±</m:t>
                        </m:r>
                      </m:sub>
                    </m:sSub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𝜆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𝜇</m:t>
                        </m:r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is an eigenstate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with eigenvalues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𝜆</m:t>
                    </m:r>
                    <m:sSup>
                      <m:s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ℏ</m:t>
                        </m:r>
                      </m:e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𝜇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±1</m:t>
                        </m:r>
                      </m:e>
                    </m:d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ℏ</m:t>
                    </m:r>
                  </m:oMath>
                </a14:m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b="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What can we decipher about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𝜆</m:t>
                    </m:r>
                  </m:oMath>
                </a14:m>
                <a:r>
                  <a:rPr lang="en-US" altLang="en-US" sz="2000" b="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𝜇</m:t>
                    </m:r>
                  </m:oMath>
                </a14:m>
                <a:r>
                  <a:rPr lang="en-US" altLang="en-US" sz="2000" b="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?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𝜆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  <m:e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𝜆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𝜆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en-US" sz="2000" b="1" i="1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𝜆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  <m:e>
                          <m:sSubSup>
                            <m:sSub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bSup>
                        </m:e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𝜆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𝜆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  <m:e>
                          <m:sSubSup>
                            <m:sSub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bSup>
                        </m:e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𝜆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</m:d>
                    </m:oMath>
                  </m:oMathPara>
                </a14:m>
                <a:endParaRPr lang="en-US" altLang="en-US" sz="2000" b="1" i="1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en-US" sz="2000" b="0" i="1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→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𝜆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≥</m:t>
                      </m:r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en-US" sz="2000" b="1" i="1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marL="342900" indent="-342900" algn="ctr">
                  <a:buClr>
                    <a:schemeClr val="tx1"/>
                  </a:buClr>
                  <a:buFont typeface="Wingdings" charset="2"/>
                  <a:buChar char="à"/>
                </a:pPr>
                <a:r>
                  <a:rPr lang="en-US" altLang="en-US" sz="20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there are limits to the extent we can raise/lower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𝜇</m:t>
                    </m:r>
                  </m:oMath>
                </a14:m>
                <a:r>
                  <a:rPr lang="en-US" altLang="en-US" sz="20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!</a:t>
                </a: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i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…So, what are those limits?...</a:t>
                </a:r>
                <a:endParaRPr lang="en-US" altLang="en-US" sz="2000" b="1" i="1" dirty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6" y="901879"/>
                <a:ext cx="8806524" cy="5408532"/>
              </a:xfrm>
              <a:prstGeom prst="rect">
                <a:avLst/>
              </a:prstGeom>
              <a:blipFill rotWithShape="0">
                <a:blip r:embed="rId3"/>
                <a:stretch>
                  <a:fillRect t="-676" b="-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197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Momentum: Linear Algebra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0323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0116" y="901879"/>
                <a:ext cx="8806524" cy="5379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Let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𝜆</m:t>
                        </m:r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en-US" sz="2000" b="0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max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be the eigenstate with the highest eigenvalue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000">
                            <a:latin typeface="Cambria Math" charset="0"/>
                            <a:ea typeface="Calibri" charset="0"/>
                            <a:cs typeface="Calibri" charset="0"/>
                          </a:rPr>
                          <m:t>max</m:t>
                        </m:r>
                      </m:sub>
                    </m:sSub>
                  </m:oMath>
                </a14:m>
                <a:endParaRPr lang="en-US" altLang="en-US" sz="2000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0" dirty="0" smtClean="0">
                    <a:ea typeface="Calibri" charset="0"/>
                    <a:cs typeface="Calibri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+</m:t>
                        </m:r>
                      </m:sub>
                    </m:sSub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𝜆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en-US" sz="200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max</m:t>
                            </m:r>
                          </m:sub>
                        </m:sSub>
                      </m:e>
                    </m:d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0</m:t>
                    </m:r>
                  </m:oMath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lvl="5">
                  <a:buClr>
                    <a:schemeClr val="tx1"/>
                  </a:buClr>
                </a:pPr>
                <a:r>
                  <a:rPr lang="en-US" altLang="en-US" sz="2000" dirty="0">
                    <a:solidFill>
                      <a:srgbClr val="008F00"/>
                    </a:solidFill>
                    <a:ea typeface="Calibri" charset="0"/>
                    <a:cs typeface="Calibri" charset="0"/>
                  </a:rPr>
                  <a:t>a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ea typeface="Calibri" charset="0"/>
                    <a:cs typeface="Calibri" charset="0"/>
                  </a:rPr>
                  <a:t>nd then</a:t>
                </a:r>
                <a:r>
                  <a:rPr lang="en-US" altLang="en-US" sz="2000" dirty="0" smtClean="0"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−</m:t>
                        </m:r>
                      </m:sub>
                    </m:sSub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+</m:t>
                        </m:r>
                      </m:sub>
                    </m:sSub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𝜆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en-US" sz="200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max</m:t>
                            </m:r>
                          </m:sub>
                        </m:sSub>
                      </m:e>
                    </m:d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=0</m:t>
                    </m:r>
                  </m:oMath>
                </a14:m>
                <a:endParaRPr lang="en-US" altLang="en-US" sz="20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𝜆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max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−ℏ</m:t>
                          </m:r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𝜆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max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𝜆</m:t>
                          </m:r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max</m:t>
                              </m:r>
                            </m:sub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max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𝜆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max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→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𝜆</m:t>
                      </m:r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max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−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max</m:t>
                          </m:r>
                        </m:sub>
                      </m:sSub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=0</m:t>
                      </m:r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max</m:t>
                          </m:r>
                        </m:sub>
                      </m:sSub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max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+1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𝜆</m:t>
                      </m:r>
                    </m:oMath>
                  </m:oMathPara>
                </a14:m>
                <a:endParaRPr lang="en-US" altLang="en-US" sz="20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…on the other hand…</a:t>
                </a: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Let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𝜆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en-US" sz="200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altLang="en-US" sz="2000" b="0" i="0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in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en-US" sz="2000" dirty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be the eigenstate with the </a:t>
                </a: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lowest </a:t>
                </a:r>
                <a:r>
                  <a:rPr lang="en-US" altLang="en-US" sz="2000" dirty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eigenvalue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000">
                            <a:latin typeface="Cambria Math" charset="0"/>
                            <a:ea typeface="Calibri" charset="0"/>
                            <a:cs typeface="Calibri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in</m:t>
                        </m:r>
                      </m:sub>
                    </m:sSub>
                  </m:oMath>
                </a14:m>
                <a:endParaRPr lang="en-US" altLang="en-US" sz="2000" dirty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>
                    <a:ea typeface="Calibri" charset="0"/>
                    <a:cs typeface="Calibri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−</m:t>
                        </m:r>
                      </m:sub>
                    </m:sSub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𝜆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en-US" sz="200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altLang="en-US" sz="2000" b="0" i="0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in</m:t>
                            </m:r>
                          </m:sub>
                        </m:sSub>
                      </m:e>
                    </m:d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=0</m:t>
                    </m:r>
                  </m:oMath>
                </a14:m>
                <a:endParaRPr lang="en-US" altLang="en-US" sz="20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lvl="5">
                  <a:buClr>
                    <a:schemeClr val="tx1"/>
                  </a:buClr>
                </a:pPr>
                <a:r>
                  <a:rPr lang="en-US" altLang="en-US" sz="2000" dirty="0">
                    <a:solidFill>
                      <a:srgbClr val="008F00"/>
                    </a:solidFill>
                    <a:ea typeface="Calibri" charset="0"/>
                    <a:cs typeface="Calibri" charset="0"/>
                  </a:rPr>
                  <a:t>and then</a:t>
                </a:r>
                <a:r>
                  <a:rPr lang="en-US" altLang="en-US" sz="2000" dirty="0"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+</m:t>
                        </m:r>
                      </m:sub>
                    </m:sSub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−</m:t>
                        </m:r>
                      </m:sub>
                    </m:sSub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𝜆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en-US" sz="200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min</m:t>
                            </m:r>
                          </m:sub>
                        </m:sSub>
                      </m:e>
                    </m:d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=0</m:t>
                    </m:r>
                  </m:oMath>
                </a14:m>
                <a:endParaRPr lang="en-US" altLang="en-US" sz="20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𝜆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min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𝜆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min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𝜆</m:t>
                          </m:r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m</m:t>
                              </m:r>
                              <m:r>
                                <m:rPr>
                                  <m:sty m:val="p"/>
                                </m:rPr>
                                <a:rPr lang="en-US" altLang="en-US" sz="2000" b="0" i="0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in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min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𝜆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min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→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𝜆</m:t>
                      </m:r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min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min</m:t>
                          </m:r>
                        </m:sub>
                      </m:sSub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=0</m:t>
                      </m:r>
                    </m:oMath>
                  </m:oMathPara>
                </a14:m>
                <a:endParaRPr lang="en-US" altLang="en-US" sz="20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min</m:t>
                          </m:r>
                        </m:sub>
                      </m:sSub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min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𝜆</m:t>
                      </m:r>
                    </m:oMath>
                  </m:oMathPara>
                </a14:m>
                <a:endParaRPr lang="en-US" altLang="en-US" sz="20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6" y="901879"/>
                <a:ext cx="8806524" cy="5379165"/>
              </a:xfrm>
              <a:prstGeom prst="rect">
                <a:avLst/>
              </a:prstGeom>
              <a:blipFill rotWithShape="0">
                <a:blip r:embed="rId3"/>
                <a:stretch>
                  <a:fillRect t="-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06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Momentum: Linear Algebra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0323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0116" y="901879"/>
                <a:ext cx="8806524" cy="55418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We get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000">
                            <a:latin typeface="Cambria Math" charset="0"/>
                            <a:ea typeface="Calibri" charset="0"/>
                            <a:cs typeface="Calibri" charset="0"/>
                          </a:rPr>
                          <m:t>min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000">
                            <a:latin typeface="Cambria Math" charset="0"/>
                            <a:ea typeface="Calibri" charset="0"/>
                            <a:cs typeface="Calibri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through successive iterations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, raising by 1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</a:t>
                </a: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000">
                            <a:latin typeface="Cambria Math" charset="0"/>
                            <a:ea typeface="Calibri" charset="0"/>
                            <a:cs typeface="Calibri" charset="0"/>
                          </a:rPr>
                          <m:t>min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i="1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and</a:t>
                </a: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000">
                            <a:latin typeface="Cambria Math" charset="0"/>
                            <a:ea typeface="Calibri" charset="0"/>
                            <a:cs typeface="Calibri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i="1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differ by integer!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max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min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𝑛</m:t>
                      </m:r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max</m:t>
                          </m:r>
                        </m:sub>
                      </m:sSub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max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+1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𝜆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min</m:t>
                          </m:r>
                        </m:sub>
                      </m:sSub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min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altLang="en-US" sz="20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→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max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𝑛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i="1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Eigenvalues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b="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en-US" sz="2000" b="1" i="1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are </a:t>
                </a:r>
                <a:r>
                  <a:rPr lang="en-US" altLang="en-US" sz="2000" b="1" i="1" u="sng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integer</a:t>
                </a:r>
                <a:r>
                  <a:rPr lang="en-US" altLang="en-US" sz="2000" b="1" i="1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or </a:t>
                </a:r>
                <a:r>
                  <a:rPr lang="en-US" altLang="en-US" sz="2000" b="1" i="1" u="sng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half-integer</a:t>
                </a:r>
                <a:r>
                  <a:rPr lang="en-US" altLang="en-US" sz="2000" b="1" i="1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units of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ℏ</m:t>
                    </m:r>
                  </m:oMath>
                </a14:m>
                <a:r>
                  <a:rPr lang="en-US" altLang="en-US" sz="2000" b="1" i="1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!</a:t>
                </a:r>
              </a:p>
              <a:p>
                <a:pPr algn="ctr">
                  <a:buClr>
                    <a:schemeClr val="tx1"/>
                  </a:buClr>
                </a:pPr>
                <a:endParaRPr lang="en-US" altLang="en-US" sz="2000" b="1" i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As an example, (re)consider Orbital Angular Momentum</a:t>
                </a:r>
              </a:p>
              <a:p>
                <a:pPr marL="342900" indent="-342900" algn="ctr">
                  <a:buClr>
                    <a:schemeClr val="tx1"/>
                  </a:buClr>
                  <a:buFont typeface="Wingdings" charset="2"/>
                  <a:buChar char="à"/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Set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𝑙</m:t>
                    </m:r>
                    <m:r>
                      <a:rPr lang="en-US" altLang="en-US" sz="2000" b="0" i="0" smtClean="0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000">
                            <a:latin typeface="Cambria Math" charset="0"/>
                            <a:ea typeface="Calibri" charset="0"/>
                            <a:cs typeface="Calibri" charset="0"/>
                          </a:rPr>
                          <m:t>max</m:t>
                        </m:r>
                      </m:sub>
                    </m:sSub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→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𝜆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𝑙</m:t>
                    </m:r>
                    <m:d>
                      <m:d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𝑙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+1</m:t>
                        </m:r>
                      </m:e>
                    </m:d>
                  </m:oMath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𝜓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≡</m:t>
                    </m:r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𝜆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𝜇</m:t>
                        </m:r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must be </a:t>
                </a:r>
                <a:r>
                  <a:rPr lang="en-US" altLang="en-US" sz="2000" b="1" i="1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single-valued 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for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0" smtClean="0">
                        <a:latin typeface="Cambria Math" charset="0"/>
                        <a:ea typeface="Calibri" charset="0"/>
                        <a:cs typeface="Calibri" charset="0"/>
                      </a:rPr>
                      <m:t>2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𝜋</m:t>
                    </m:r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rotations</a:t>
                </a:r>
              </a:p>
              <a:p>
                <a:pPr marL="342900" indent="-342900" algn="ctr">
                  <a:buClr>
                    <a:schemeClr val="tx1"/>
                  </a:buClr>
                  <a:buFont typeface="Wingdings" charset="2"/>
                  <a:buChar char="à"/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Restricts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𝜇</m:t>
                    </m:r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to integral values, call ‘</a:t>
                </a:r>
                <a:r>
                  <a:rPr lang="en-US" altLang="en-US" sz="2000" dirty="0" err="1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em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𝑚</m:t>
                    </m:r>
                  </m:oMath>
                </a14:m>
                <a:endParaRPr lang="en-US" altLang="en-US" sz="200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So, with our OAM </a:t>
                </a:r>
                <a:r>
                  <a:rPr lang="en-US" altLang="en-US" sz="2000" dirty="0" err="1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eigenfunctions</a:t>
                </a: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,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𝑌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𝑙𝑚</m:t>
                        </m:r>
                      </m:sub>
                    </m:sSub>
                    <m:d>
                      <m:d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𝜃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𝜙</m:t>
                        </m:r>
                      </m:e>
                    </m:d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≡</m:t>
                    </m:r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𝑙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</m:e>
                    </m:d>
                  </m:oMath>
                </a14:m>
                <a:endParaRPr lang="en-US" altLang="en-US" sz="200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𝑙</m:t>
                      </m:r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+1</m:t>
                          </m:r>
                        </m:e>
                      </m:d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altLang="en-US" sz="20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𝑚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ℏ</m:t>
                      </m:r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altLang="en-US" sz="2000" dirty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±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𝑙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+1</m:t>
                          </m:r>
                        </m:e>
                      </m:d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±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altLang="en-US" sz="2000" dirty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±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+1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ℏ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±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altLang="en-US" sz="2000" dirty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6" y="901879"/>
                <a:ext cx="8806524" cy="5541838"/>
              </a:xfrm>
              <a:prstGeom prst="rect">
                <a:avLst/>
              </a:prstGeom>
              <a:blipFill rotWithShape="0">
                <a:blip r:embed="rId3"/>
                <a:stretch>
                  <a:fillRect t="-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413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Momentum: Linear Algebra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0323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0116" y="795549"/>
                <a:ext cx="8806524" cy="57142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Assuming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𝑙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is normalized, we can let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𝐶</m:t>
                      </m:r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+1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𝐷</m:t>
                      </m:r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altLang="en-US" sz="2000" dirty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Then, the expectation values become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en-US" sz="20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+1</m:t>
                          </m:r>
                        </m:e>
                        <m:e>
                          <m:sSub>
                            <m:sSubPr>
                              <m:ctrlP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</m:sub>
                          </m:sSub>
                        </m:e>
                        <m:e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</m:d>
                      <m:r>
                        <a:rPr lang="en-US" alt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+1</m:t>
                          </m:r>
                        </m:e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𝑙</m:t>
                              </m:r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libri" charset="0"/>
                          <a:cs typeface="Calibri" charset="0"/>
                        </a:rPr>
                        <m:t>𝐶</m:t>
                      </m:r>
                    </m:oMath>
                  </m:oMathPara>
                </a14:m>
                <a:endParaRPr lang="en-US" altLang="en-US" sz="20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+1</m:t>
                          </m:r>
                        </m:e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</m:sub>
                          </m:sSub>
                        </m:e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−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𝑙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+1</m:t>
                              </m:r>
                            </m:e>
                          </m:d>
                        </m:e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altLang="en-US" sz="20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→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𝐶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altLang="en-US" sz="20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Then, we can write down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+</m:t>
                        </m:r>
                      </m:sub>
                    </m:sSub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−</m:t>
                        </m:r>
                      </m:sub>
                    </m:sSub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𝑙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+1</m:t>
                        </m:r>
                      </m:e>
                    </m:d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sSup>
                      <m:sSup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𝐶</m:t>
                            </m:r>
                          </m:e>
                        </m:d>
                      </m:e>
                      <m:sup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𝑙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𝐷</m:t>
                            </m:r>
                          </m:e>
                        </m:d>
                      </m:e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𝑙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+1</m:t>
                        </m:r>
                      </m:e>
                    </m:d>
                  </m:oMath>
                </a14:m>
                <a:endParaRPr lang="en-US" altLang="en-US" sz="2000" dirty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But also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+</m:t>
                        </m:r>
                      </m:sub>
                    </m:sSub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−</m:t>
                        </m:r>
                      </m:sub>
                    </m:sSub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𝑙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+1</m:t>
                        </m:r>
                      </m:e>
                    </m:d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p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Sup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+ℏ</m:t>
                        </m:r>
                        <m:sSub>
                          <m:sSubPr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𝑙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+1</m:t>
                        </m:r>
                      </m:e>
                    </m:d>
                  </m:oMath>
                </a14:m>
                <a:endParaRPr lang="en-US" altLang="en-US" sz="20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ea typeface="Calibri" charset="0"/>
                    <a:cs typeface="Calibri" charset="0"/>
                  </a:rPr>
                  <a:t>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𝑙</m:t>
                        </m:r>
                        <m:d>
                          <m:dPr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𝑙</m:t>
                            </m:r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+1</m:t>
                            </m:r>
                          </m:e>
                        </m:d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−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  <m:d>
                          <m:d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+1</m:t>
                            </m:r>
                          </m:e>
                        </m:d>
                      </m:e>
                    </m:d>
                    <m:sSup>
                      <m:sSup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ℏ</m:t>
                        </m:r>
                      </m:e>
                      <m:sup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𝑙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+1</m:t>
                        </m:r>
                      </m:e>
                    </m:d>
                  </m:oMath>
                </a14:m>
                <a:endParaRPr lang="en-US" altLang="en-US" sz="20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0" dirty="0" smtClean="0">
                    <a:solidFill>
                      <a:schemeClr val="accent2">
                        <a:lumMod val="50000"/>
                      </a:schemeClr>
                    </a:solidFill>
                    <a:ea typeface="Calibri" charset="0"/>
                    <a:cs typeface="Calibri" charset="0"/>
                  </a:rPr>
                  <a:t>Choosing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𝐶</m:t>
                    </m:r>
                  </m:oMath>
                </a14:m>
                <a:r>
                  <a:rPr lang="en-US" altLang="en-US" sz="2000" b="0" dirty="0" smtClean="0">
                    <a:solidFill>
                      <a:schemeClr val="accent2">
                        <a:lumMod val="50000"/>
                      </a:schemeClr>
                    </a:solidFill>
                    <a:ea typeface="Calibri" charset="0"/>
                    <a:cs typeface="Calibri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𝐷</m:t>
                    </m:r>
                  </m:oMath>
                </a14:m>
                <a:r>
                  <a:rPr lang="en-US" altLang="en-US" sz="2000" b="0" dirty="0" smtClean="0">
                    <a:solidFill>
                      <a:schemeClr val="accent2">
                        <a:lumMod val="50000"/>
                      </a:schemeClr>
                    </a:solidFill>
                    <a:ea typeface="Calibri" charset="0"/>
                    <a:cs typeface="Calibri" charset="0"/>
                  </a:rPr>
                  <a:t> real:</a:t>
                </a:r>
                <a:r>
                  <a:rPr lang="en-US" altLang="en-US" sz="2000" b="0" dirty="0" smtClean="0"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𝐶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𝐷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radPr>
                      <m:deg/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𝑙</m:t>
                        </m:r>
                        <m:d>
                          <m:d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𝑙</m:t>
                            </m:r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+1</m:t>
                            </m:r>
                          </m:e>
                        </m:d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−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  <m:d>
                          <m:d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+1</m:t>
                            </m:r>
                          </m:e>
                        </m:d>
                      </m:e>
                    </m:rad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ℏ</m:t>
                    </m:r>
                  </m:oMath>
                </a14:m>
                <a:endParaRPr lang="en-US" altLang="en-US" sz="20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radPr>
                        <m:deg/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𝑙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+1</m:t>
                              </m:r>
                            </m:e>
                          </m:d>
                        </m:e>
                      </m:ra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ℏ</m:t>
                      </m:r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ea typeface="Calibri" charset="0"/>
                    <a:cs typeface="Calibri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𝑙</m:t>
                            </m:r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−</m:t>
                            </m:r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</m:e>
                        </m:d>
                        <m:d>
                          <m:dPr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𝑙</m:t>
                            </m:r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</m:t>
                            </m:r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+1</m:t>
                            </m:r>
                          </m:e>
                        </m:d>
                      </m:e>
                    </m:rad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ℏ</m:t>
                    </m:r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𝑙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+1</m:t>
                        </m:r>
                      </m:e>
                    </m:d>
                  </m:oMath>
                </a14:m>
                <a:endParaRPr lang="en-US" altLang="en-US" sz="20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+1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radPr>
                        <m:deg/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𝑙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+1</m:t>
                              </m:r>
                            </m:e>
                          </m:d>
                        </m:e>
                      </m:ra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ℏ</m:t>
                      </m:r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  <m:r>
                            <a:rPr lang="en-US" altLang="en-US" sz="200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altLang="en-US" sz="2000" dirty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radPr>
                        <m:deg/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𝑙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−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e>
                          </m:d>
                        </m:e>
                      </m:ra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ℏ</m:t>
                      </m:r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altLang="en-US" sz="200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ea typeface="Calibri" charset="0"/>
                    <a:cs typeface="Calibri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r>
                              <a:rPr lang="en-US" altLang="en-US" sz="200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𝑙</m:t>
                            </m:r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</m:t>
                            </m:r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</m:e>
                        </m:d>
                        <m:d>
                          <m:d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𝑙</m:t>
                            </m:r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−</m:t>
                            </m:r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</m:t>
                            </m:r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e>
                        </m:d>
                      </m:e>
                    </m:rad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ℏ</m:t>
                    </m:r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𝑙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−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e>
                    </m:d>
                  </m:oMath>
                </a14:m>
                <a:endParaRPr lang="en-US" altLang="en-US" sz="20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6" y="795549"/>
                <a:ext cx="8806524" cy="5714257"/>
              </a:xfrm>
              <a:prstGeom prst="rect">
                <a:avLst/>
              </a:prstGeom>
              <a:blipFill rotWithShape="0">
                <a:blip r:embed="rId3"/>
                <a:stretch>
                  <a:fillRect t="-640" b="-1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905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Momentum: Linear Algebra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0323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0116" y="795549"/>
                <a:ext cx="8806524" cy="56477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As we did with the SHO, we can find matrix elements,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±</m:t>
                        </m:r>
                      </m:sub>
                    </m:sSub>
                  </m:oMath>
                </a14:m>
                <a:endParaRPr lang="en-US" altLang="en-US" sz="2000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</m:den>
                      </m:f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en-US" sz="20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p>
                        </m:e>
                        <m:e>
                          <m:sSub>
                            <m:sSubPr>
                              <m:ctrlP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</m:e>
                        <m:e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</m:d>
                      <m:r>
                        <a:rPr lang="en-US" alt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p>
                        </m:e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−</m:t>
                              </m:r>
                            </m:sub>
                          </m:sSub>
                        </m:e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radPr>
                        <m:deg/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𝑙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+1</m:t>
                              </m:r>
                            </m:e>
                          </m:d>
                        </m:e>
                      </m:rad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</m:e>
                        <m:sub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</m:e>
                        <m:sub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+1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+1</m:t>
                              </m:r>
                            </m:e>
                          </m:d>
                        </m:e>
                      </m:rad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</m:e>
                        <m:sub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altLang="en-US" sz="20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For integral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𝑙</m:t>
                    </m:r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𝑚</m:t>
                    </m:r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…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acc>
                            <m:accPr>
                              <m:chr m:val="̿"/>
                              <m:ctrlPr>
                                <a:rPr lang="en-US" altLang="en-US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</m:acc>
                        </m:e>
                        <m:sub>
                          <m: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r>
                        <a:rPr lang="en-US" altLang="en-US" sz="14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𝑙</m:t>
                                </m:r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𝑚</m:t>
                                </m:r>
                              </m:e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00</m:t>
                                </m:r>
                              </m:e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1,+1</m:t>
                                </m:r>
                              </m:e>
                              <m:e>
                                <m:r>
                                  <a:rPr lang="en-US" altLang="en-US" sz="1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1,</m:t>
                                </m:r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en-US" sz="1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1,</m:t>
                                </m:r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</m:t>
                                </m:r>
                                <m:r>
                                  <a:rPr lang="en-US" altLang="en-US" sz="1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  <m:r>
                                  <a:rPr lang="en-US" altLang="en-US" sz="1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,+</m:t>
                                </m:r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en-US" sz="1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2,+</m:t>
                                </m:r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en-US" sz="1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2,</m:t>
                                </m:r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en-US" sz="1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2,</m:t>
                                </m:r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altLang="en-US" sz="1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2,</m:t>
                                </m:r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</m:t>
                                </m:r>
                                <m:r>
                                  <a:rPr lang="en-US" altLang="en-US" sz="1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00</m:t>
                                </m:r>
                              </m:e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/>
                              <m:e/>
                              <m:e/>
                              <m:e/>
                              <m:e/>
                              <m:e/>
                              <m:e/>
                              <m:e/>
                              <m:e/>
                            </m:mr>
                            <m:mr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1,+1</m:t>
                                </m:r>
                              </m:e>
                              <m:e/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/>
                              <m:e/>
                              <m:e/>
                              <m:e/>
                              <m:e/>
                              <m:e/>
                            </m:mr>
                            <m:mr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1,0</m:t>
                                </m:r>
                              </m:e>
                              <m:e/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en-US" sz="14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en-US" sz="14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en-US" sz="14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en-US" sz="14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  <m:e/>
                              <m:e/>
                              <m:e/>
                              <m:e/>
                              <m:e/>
                              <m:e/>
                            </m:mr>
                            <m:mr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1,−1</m:t>
                                </m:r>
                              </m:e>
                              <m:e/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en-US" sz="14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en-US" sz="14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/>
                              <m:e/>
                              <m:e/>
                              <m:e/>
                              <m:e/>
                              <m:e/>
                            </m:mr>
                            <m:mr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2,+2</m:t>
                                </m:r>
                              </m:e>
                              <m:e/>
                              <m:e/>
                              <m:e/>
                              <m:e/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en-US" sz="14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en-US" sz="14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4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/>
                            </m:mr>
                            <m:mr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2,+1</m:t>
                                </m:r>
                              </m:e>
                              <m:e/>
                              <m:e/>
                              <m:e/>
                              <m:e/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en-US" sz="14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en-US" sz="14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4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en-US" sz="14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en-US" sz="14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6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/>
                            </m:mr>
                            <m:mr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2,0</m:t>
                                </m:r>
                              </m:e>
                              <m:e/>
                              <m:e/>
                              <m:e/>
                              <m:e/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en-US" sz="14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en-US" sz="14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6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en-US" sz="14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en-US" sz="14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6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/>
                            </m:mr>
                            <m:mr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2,−1</m:t>
                                </m:r>
                              </m:e>
                              <m:e/>
                              <m:e/>
                              <m:e/>
                              <m:e/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en-US" sz="14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en-US" sz="14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6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en-US" sz="14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en-US" sz="14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4</m:t>
                                    </m:r>
                                  </m:e>
                                </m:rad>
                              </m:e>
                              <m:e/>
                            </m:mr>
                            <m:mr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2,−2</m:t>
                                </m:r>
                              </m:e>
                              <m:e/>
                              <m:e/>
                              <m:e/>
                              <m:e/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en-US" sz="14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en-US" sz="14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4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/>
                            </m:mr>
                            <m:mr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⋮</m:t>
                                </m:r>
                              </m:e>
                              <m:e/>
                              <m:e/>
                              <m:e/>
                              <m:e/>
                              <m:e/>
                              <m:e/>
                              <m:e/>
                              <m:e/>
                              <m:e/>
                              <m:e>
                                <m:r>
                                  <a:rPr lang="en-US" alt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⋱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en-US" sz="14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6" y="795549"/>
                <a:ext cx="8806524" cy="5647765"/>
              </a:xfrm>
              <a:prstGeom prst="rect">
                <a:avLst/>
              </a:prstGeom>
              <a:blipFill rotWithShape="0">
                <a:blip r:embed="rId3"/>
                <a:stretch>
                  <a:fillRect t="-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2144226" y="3760372"/>
            <a:ext cx="5383625" cy="2534102"/>
            <a:chOff x="2144226" y="3760372"/>
            <a:chExt cx="5383625" cy="2534102"/>
          </a:xfrm>
        </p:grpSpPr>
        <p:grpSp>
          <p:nvGrpSpPr>
            <p:cNvPr id="14" name="Group 13"/>
            <p:cNvGrpSpPr/>
            <p:nvPr/>
          </p:nvGrpSpPr>
          <p:grpSpPr>
            <a:xfrm>
              <a:off x="2172587" y="3785191"/>
              <a:ext cx="5355264" cy="2509283"/>
              <a:chOff x="2172587" y="3785191"/>
              <a:chExt cx="5355264" cy="2509283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2636875" y="3785191"/>
                <a:ext cx="0" cy="2509283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2172587" y="3937590"/>
                <a:ext cx="5355264" cy="708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/>
            <p:cNvCxnSpPr/>
            <p:nvPr/>
          </p:nvCxnSpPr>
          <p:spPr>
            <a:xfrm>
              <a:off x="3055090" y="3767467"/>
              <a:ext cx="0" cy="250928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68458" y="3760372"/>
              <a:ext cx="0" cy="250928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144226" y="4143155"/>
              <a:ext cx="5355264" cy="708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158399" y="4901621"/>
              <a:ext cx="5355264" cy="708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356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Momentum: Linear Algebra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0323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0116" y="869980"/>
                <a:ext cx="8806524" cy="4082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An example problem:</a:t>
                </a:r>
                <a:endParaRPr lang="en-US" altLang="en-US" sz="2000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Find the eigenvectors/values of</a:t>
                </a: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for</a:t>
                </a: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𝑙</m:t>
                    </m:r>
                    <m:r>
                      <a:rPr lang="en-US" altLang="en-US" sz="2000" i="1" dirty="0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=1</m:t>
                    </m:r>
                  </m:oMath>
                </a14:m>
                <a:endParaRPr lang="en-US" altLang="en-US" sz="2000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altLang="en-US" sz="20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mPr>
                        <m:mr>
                          <m:e>
                            <m: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𝜆</m:t>
                            </m:r>
                          </m:e>
                          <m:e/>
                        </m:mr>
                        <m:mr>
                          <m:e>
                            <m: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+ℏ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alt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alt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11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alt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alt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1,1</m:t>
                                    </m:r>
                                  </m:e>
                                </m:d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+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e>
                                </m:rad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1,</m:t>
                                    </m:r>
                                    <m: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+</m:t>
                                </m:r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1,</m:t>
                                    </m:r>
                                    <m: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−</m:t>
                                    </m:r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0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1</m:t>
                                        </m:r>
                                        <m:r>
                                          <a:rPr lang="en-US" altLang="en-US" sz="2000" b="0" i="1" smtClean="0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altLang="en-US" sz="200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e>
                                </m:rad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1,1</m:t>
                                    </m:r>
                                  </m:e>
                                </m:d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1,−1</m:t>
                                    </m:r>
                                  </m:e>
                                </m:d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−ℏ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1</m:t>
                                        </m:r>
                                        <m:r>
                                          <a:rPr lang="en-US" altLang="en-US" sz="2000" b="0" i="1" smtClean="0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−</m:t>
                                        </m:r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1,1</m:t>
                                    </m:r>
                                  </m:e>
                                </m:d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e>
                                </m:rad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1,0</m:t>
                                    </m:r>
                                  </m:e>
                                </m:d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+</m:t>
                                </m:r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1,−1</m:t>
                                    </m:r>
                                  </m:e>
                                </m:d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altLang="en-US" sz="2000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6" y="869980"/>
                <a:ext cx="8806524" cy="4082015"/>
              </a:xfrm>
              <a:prstGeom prst="rect">
                <a:avLst/>
              </a:prstGeom>
              <a:blipFill rotWithShape="0">
                <a:blip r:embed="rId3"/>
                <a:stretch>
                  <a:fillRect t="-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1981201" y="2709795"/>
            <a:ext cx="5355264" cy="2213079"/>
            <a:chOff x="1981201" y="2709795"/>
            <a:chExt cx="5355264" cy="2213079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981201" y="3023190"/>
              <a:ext cx="5355264" cy="708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657432" y="2709795"/>
              <a:ext cx="11340" cy="221307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33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Momentum: Linear Algebra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0323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0116" y="667954"/>
                <a:ext cx="8806524" cy="61031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An example problem:</a:t>
                </a:r>
                <a:endParaRPr lang="en-US" altLang="en-US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Find the eigenvectors/values of</a:t>
                </a:r>
                <a:r>
                  <a:rPr lang="en-US" altLang="en-US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en-US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for</a:t>
                </a:r>
                <a:r>
                  <a:rPr lang="en-US" altLang="en-US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𝑙</m:t>
                    </m:r>
                    <m:r>
                      <a:rPr lang="en-US" altLang="en-US" i="1" dirty="0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=1</m:t>
                    </m:r>
                  </m:oMath>
                </a14:m>
                <a:endParaRPr lang="en-US" altLang="en-US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We found</a:t>
                </a:r>
                <a:endParaRPr lang="en-US" altLang="en-US" dirty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altLang="en-US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mPr>
                        <m:mr>
                          <m:e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𝜆</m:t>
                            </m:r>
                          </m:e>
                          <m:e/>
                        </m:mr>
                        <m:mr>
                          <m:e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+ℏ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alt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11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altLang="en-US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altLang="en-US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0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en-US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en-US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altLang="en-US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1</m:t>
                                        </m:r>
                                        <m:r>
                                          <a:rPr lang="en-US" altLang="en-US" b="0" i="1" smtClean="0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e>
                                </m:rad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en-US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en-US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en-US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en-US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−</m:t>
                                      </m:r>
                                      <m:r>
                                        <a:rPr lang="en-US" altLang="en-US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−ℏ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en-US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en-US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altLang="en-US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1</m:t>
                                        </m:r>
                                        <m:r>
                                          <a:rPr lang="en-US" altLang="en-US" b="0" i="1" smtClean="0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−</m:t>
                                        </m:r>
                                        <m:r>
                                          <a:rPr lang="en-US" altLang="en-US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en-US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en-US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−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altLang="en-US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altLang="en-US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en-US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altLang="en-US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But we can expand these in terms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en-US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eigenvectors as</a:t>
                </a:r>
                <a:endParaRPr lang="en-US" altLang="en-US" dirty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〉"/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r>
                        <a:rPr lang="en-US" altLang="en-US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altLang="en-US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en-US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en-US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en-US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altLang="en-US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e>
                          </m:rad>
                          <m:d>
                            <m:dPr>
                              <m:begChr m:val="["/>
                              <m:endChr m:val="]"/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en-US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altLang="en-US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en-US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en-US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altLang="en-US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en-US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altLang="en-US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en-US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altLang="en-US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〉"/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10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r>
                        <a:rPr lang="en-US" altLang="en-US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en-US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altLang="en-US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en-US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altLang="en-US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〉"/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1−1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r>
                        <a:rPr lang="en-US" altLang="en-US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en-US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altLang="en-US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e>
                          </m:rad>
                          <m:d>
                            <m:dPr>
                              <m:begChr m:val="["/>
                              <m:endChr m:val="]"/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en-US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en-US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altLang="en-US" i="1" dirty="0">
                  <a:latin typeface="Cambria Math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6" y="667954"/>
                <a:ext cx="8806524" cy="6103146"/>
              </a:xfrm>
              <a:prstGeom prst="rect">
                <a:avLst/>
              </a:prstGeom>
              <a:blipFill rotWithShape="0">
                <a:blip r:embed="rId3"/>
                <a:stretch>
                  <a:fillRect t="-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3310278" y="1465771"/>
            <a:ext cx="2760913" cy="2649029"/>
            <a:chOff x="2172583" y="2709795"/>
            <a:chExt cx="2760913" cy="2649029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2172583" y="3009022"/>
              <a:ext cx="2760913" cy="1416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657432" y="2709795"/>
              <a:ext cx="11329" cy="264902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540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Momentum: Linear Algebra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0323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91382" y="667954"/>
                <a:ext cx="8806524" cy="44680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An example problem:</a:t>
                </a:r>
                <a:endParaRPr lang="en-US" altLang="en-US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Find the eigenvectors/values of</a:t>
                </a:r>
                <a:r>
                  <a:rPr lang="en-US" altLang="en-US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en-US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for</a:t>
                </a:r>
                <a:r>
                  <a:rPr lang="en-US" altLang="en-US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𝑙</m:t>
                    </m:r>
                    <m:r>
                      <a:rPr lang="en-US" altLang="en-US" i="1" dirty="0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=1</m:t>
                    </m:r>
                  </m:oMath>
                </a14:m>
                <a:endParaRPr lang="en-US" altLang="en-US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dirty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dirty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mPr>
                        <m:m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𝜆</m:t>
                            </m:r>
                          </m:e>
                          <m:e/>
                        </m:mr>
                        <m:m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+ℏ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11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1,1</m:t>
                                    </m:r>
                                  </m:e>
                                </m:d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+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e>
                                </m:rad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1,0</m:t>
                                    </m:r>
                                  </m:e>
                                </m:d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+</m:t>
                                </m:r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1,−1</m:t>
                                    </m:r>
                                  </m:e>
                                </m:d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0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10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e>
                                </m:rad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1,1</m:t>
                                    </m:r>
                                  </m:e>
                                </m:d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1,−1</m:t>
                                    </m:r>
                                  </m:e>
                                </m:d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−ℏ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1−1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1,1</m:t>
                                    </m:r>
                                  </m:e>
                                </m:d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e>
                                </m:rad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1,0</m:t>
                                    </m:r>
                                  </m:e>
                                </m:d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+</m:t>
                                </m:r>
                                <m:d>
                                  <m:dPr>
                                    <m:begChr m:val="|"/>
                                    <m:endChr m:val="〉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1,−1</m:t>
                                    </m:r>
                                  </m:e>
                                </m:d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altLang="en-US" sz="2000" dirty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82" y="667954"/>
                <a:ext cx="8806524" cy="4468018"/>
              </a:xfrm>
              <a:prstGeom prst="rect">
                <a:avLst/>
              </a:prstGeom>
              <a:blipFill rotWithShape="0">
                <a:blip r:embed="rId3"/>
                <a:stretch>
                  <a:fillRect t="-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1981201" y="2592832"/>
            <a:ext cx="5355264" cy="2213079"/>
            <a:chOff x="1981201" y="2709795"/>
            <a:chExt cx="5355264" cy="2213079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981201" y="3023190"/>
              <a:ext cx="5355264" cy="708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657432" y="2709795"/>
              <a:ext cx="11340" cy="221307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228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Momentum: Translations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0116" y="886762"/>
                <a:ext cx="8806524" cy="5510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Take a step back for a sec…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…consider a displacement in time…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𝑡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→</m:t>
                      </m:r>
                      <m:r>
                        <a:rPr lang="en-US" altLang="en-US" sz="200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𝑡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𝛿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𝑡</m:t>
                      </m:r>
                    </m:oMath>
                  </m:oMathPara>
                </a14:m>
                <a:endParaRPr lang="en-US" altLang="en-US" sz="2000" b="1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The operator: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𝒯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𝛿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𝑡</m:t>
                    </m:r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is infinitesimal</a:t>
                </a:r>
                <a:endParaRPr lang="en-US" altLang="en-US" sz="2000" dirty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𝜕𝜓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𝜕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den>
                      </m:f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𝛿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𝑡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+…</m:t>
                      </m:r>
                    </m:oMath>
                  </m:oMathPara>
                </a14:m>
                <a:endParaRPr lang="en-US" altLang="en-US" sz="200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Keep only the leading terms</a:t>
                </a:r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𝒯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𝜕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𝒯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=1+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𝛿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𝑡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𝜕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        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=1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−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𝑖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𝐻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den>
                      </m:f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𝛿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𝑡</m:t>
                      </m:r>
                    </m:oMath>
                  </m:oMathPara>
                </a14:m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Here, we’re going to assume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𝐻</m:t>
                    </m:r>
                  </m:oMath>
                </a14:m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 is time-independent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6" y="886762"/>
                <a:ext cx="8806524" cy="5510226"/>
              </a:xfrm>
              <a:prstGeom prst="rect">
                <a:avLst/>
              </a:prstGeom>
              <a:blipFill rotWithShape="0">
                <a:blip r:embed="rId3"/>
                <a:stretch>
                  <a:fillRect t="-553" b="-9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071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Momentum: Rotations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0323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0116" y="869980"/>
                <a:ext cx="8806524" cy="3870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Another example problem:</a:t>
                </a:r>
                <a:endParaRPr lang="en-US" altLang="en-US" sz="2000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Rotate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 eigenstate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b="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1,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by</a:t>
                </a: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90°</m:t>
                    </m:r>
                  </m:oMath>
                </a14:m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about the x-axis</a:t>
                </a: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ℛ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1,0</m:t>
                          </m:r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〉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1,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〉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1,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In terms of spherical harmonics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ℛ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4</m:t>
                                  </m:r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en-US" sz="2000" b="0" i="0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4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𝜋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in</m:t>
                          </m:r>
                        </m:fName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𝜙</m:t>
                          </m:r>
                        </m:e>
                      </m:func>
                    </m:oMath>
                  </m:oMathPara>
                </a14:m>
                <a:endParaRPr lang="en-US" altLang="en-US" sz="20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6" y="869980"/>
                <a:ext cx="8806524" cy="3870611"/>
              </a:xfrm>
              <a:prstGeom prst="rect">
                <a:avLst/>
              </a:prstGeom>
              <a:blipFill rotWithShape="0">
                <a:blip r:embed="rId3"/>
                <a:stretch>
                  <a:fillRect t="-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203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Momentum: Rotations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0116" y="822964"/>
                <a:ext cx="8806524" cy="5443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Let’s consider a simple “rotational” physical system…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…model a diatomic molecule as a rotating dumb-bell…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Particles are free to rotate but with fixed separation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𝑉</m:t>
                      </m:r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𝑟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0</m:t>
                      </m:r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𝐻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→−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den>
                      </m:f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0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𝛻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−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𝜕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𝜕</m:t>
                                  </m:r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Now, remember that for the center-of-mass system</a:t>
                </a:r>
                <a:endParaRPr lang="en-US" altLang="en-US" sz="20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𝜇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en-US" sz="200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en-US" sz="200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𝑟</m:t>
                          </m:r>
                        </m:e>
                      </m:acc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−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altLang="en-US" sz="2000" i="1" dirty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Since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𝑟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sSub>
                      <m:sSub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𝑅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, i.e. constant</a:t>
                </a:r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𝐻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→−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en-US" sz="200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ea typeface="Calibri" charset="0"/>
                    <a:cs typeface="Calibri" charset="0"/>
                  </a:rPr>
                  <a:t>As in the classical problem, define the moment of inertia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𝐼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≡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𝜇</m:t>
                    </m:r>
                    <m:sSup>
                      <m:s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𝑟</m:t>
                        </m:r>
                      </m:e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en-US" sz="2000" i="1" dirty="0" smtClean="0"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𝐻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en-US" altLang="en-US" sz="200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So, this is just like the classical problem, but now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p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is the </a:t>
                </a:r>
                <a:r>
                  <a:rPr lang="en-US" altLang="en-US" sz="2000" b="1" i="1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operator</a:t>
                </a:r>
                <a:endParaRPr lang="en-US" altLang="en-US" sz="2000" b="1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6" y="822964"/>
                <a:ext cx="8806524" cy="5443991"/>
              </a:xfrm>
              <a:prstGeom prst="rect">
                <a:avLst/>
              </a:prstGeom>
              <a:blipFill rotWithShape="0">
                <a:blip r:embed="rId3"/>
                <a:stretch>
                  <a:fillRect t="-560" b="-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159478" y="1327015"/>
            <a:ext cx="1708768" cy="1752065"/>
            <a:chOff x="159478" y="1327015"/>
            <a:chExt cx="1708768" cy="1752065"/>
          </a:xfrm>
        </p:grpSpPr>
        <p:grpSp>
          <p:nvGrpSpPr>
            <p:cNvPr id="30" name="Group 29"/>
            <p:cNvGrpSpPr/>
            <p:nvPr/>
          </p:nvGrpSpPr>
          <p:grpSpPr>
            <a:xfrm>
              <a:off x="159478" y="1327015"/>
              <a:ext cx="1708768" cy="1752065"/>
              <a:chOff x="159478" y="1327015"/>
              <a:chExt cx="1708768" cy="1752065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59478" y="1327015"/>
                <a:ext cx="1708768" cy="1752065"/>
                <a:chOff x="435936" y="1252584"/>
                <a:chExt cx="1708768" cy="1752065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584802" y="1828797"/>
                  <a:ext cx="1350335" cy="467832"/>
                  <a:chOff x="574169" y="1764999"/>
                  <a:chExt cx="1350335" cy="467832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7" name="TextBox 16"/>
                      <p:cNvSpPr txBox="1"/>
                      <p:nvPr/>
                    </p:nvSpPr>
                    <p:spPr>
                      <a:xfrm>
                        <a:off x="1057936" y="1924422"/>
                        <a:ext cx="233590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sz="1400" dirty="0"/>
                      </a:p>
                    </p:txBody>
                  </p:sp>
                </mc:Choice>
                <mc:Fallback xmlns="">
                  <p:sp>
                    <p:nvSpPr>
                      <p:cNvPr id="17" name="TextBox 1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057936" y="1924422"/>
                        <a:ext cx="233590" cy="215444"/>
                      </a:xfrm>
                      <a:prstGeom prst="rect">
                        <a:avLst/>
                      </a:prstGeom>
                      <a:blipFill rotWithShape="0">
                        <a:blip r:embed="rId4"/>
                        <a:stretch>
                          <a:fillRect l="-18421" r="-5263" b="-1111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19" name="Straight Arrow Connector 18"/>
                  <p:cNvCxnSpPr/>
                  <p:nvPr/>
                </p:nvCxnSpPr>
                <p:spPr>
                  <a:xfrm flipV="1">
                    <a:off x="1391250" y="1764999"/>
                    <a:ext cx="533254" cy="21163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/>
                  <p:cNvCxnSpPr/>
                  <p:nvPr/>
                </p:nvCxnSpPr>
                <p:spPr>
                  <a:xfrm flipV="1">
                    <a:off x="574169" y="2087529"/>
                    <a:ext cx="439468" cy="14530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6"/>
                <p:cNvGrpSpPr/>
                <p:nvPr/>
              </p:nvGrpSpPr>
              <p:grpSpPr>
                <a:xfrm>
                  <a:off x="435936" y="1252584"/>
                  <a:ext cx="1708768" cy="1752065"/>
                  <a:chOff x="435935" y="1252584"/>
                  <a:chExt cx="1708768" cy="1752065"/>
                </a:xfrm>
              </p:grpSpPr>
              <p:cxnSp>
                <p:nvCxnSpPr>
                  <p:cNvPr id="15" name="Straight Connector 14"/>
                  <p:cNvCxnSpPr/>
                  <p:nvPr/>
                </p:nvCxnSpPr>
                <p:spPr>
                  <a:xfrm flipV="1">
                    <a:off x="648586" y="1977656"/>
                    <a:ext cx="1318437" cy="485553"/>
                  </a:xfrm>
                  <a:prstGeom prst="line">
                    <a:avLst/>
                  </a:prstGeom>
                  <a:ln w="28575" cap="rnd">
                    <a:solidFill>
                      <a:srgbClr val="0432FF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435935" y="1252584"/>
                    <a:ext cx="1708768" cy="1752065"/>
                    <a:chOff x="435935" y="1252584"/>
                    <a:chExt cx="1708768" cy="1752065"/>
                  </a:xfrm>
                </p:grpSpPr>
                <p:grpSp>
                  <p:nvGrpSpPr>
                    <p:cNvPr id="13" name="Group 12"/>
                    <p:cNvGrpSpPr/>
                    <p:nvPr/>
                  </p:nvGrpSpPr>
                  <p:grpSpPr>
                    <a:xfrm>
                      <a:off x="435935" y="1307805"/>
                      <a:ext cx="1701209" cy="1541720"/>
                      <a:chOff x="435935" y="1307805"/>
                      <a:chExt cx="1701209" cy="1541720"/>
                    </a:xfrm>
                  </p:grpSpPr>
                  <p:cxnSp>
                    <p:nvCxnSpPr>
                      <p:cNvPr id="6" name="Straight Arrow Connector 5"/>
                      <p:cNvCxnSpPr/>
                      <p:nvPr/>
                    </p:nvCxnSpPr>
                    <p:spPr>
                      <a:xfrm>
                        <a:off x="435935" y="2222205"/>
                        <a:ext cx="1701209" cy="0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headEnd type="triangle" w="med" len="med"/>
                        <a:tailEnd type="triangl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" name="Straight Arrow Connector 8"/>
                      <p:cNvCxnSpPr/>
                      <p:nvPr/>
                    </p:nvCxnSpPr>
                    <p:spPr>
                      <a:xfrm flipV="1">
                        <a:off x="648586" y="2076893"/>
                        <a:ext cx="818701" cy="772632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headEnd type="triangl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" name="Straight Arrow Connector 10"/>
                      <p:cNvCxnSpPr/>
                      <p:nvPr/>
                    </p:nvCxnSpPr>
                    <p:spPr>
                      <a:xfrm>
                        <a:off x="1307805" y="1307805"/>
                        <a:ext cx="3538" cy="1080977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headEnd type="triangl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2" name="TextBox 21"/>
                        <p:cNvSpPr txBox="1"/>
                        <p:nvPr/>
                      </p:nvSpPr>
                      <p:spPr>
                        <a:xfrm>
                          <a:off x="721238" y="2789205"/>
                          <a:ext cx="141705" cy="21544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p:txBody>
                    </p:sp>
                  </mc:Choice>
                  <mc:Fallback xmlns="">
                    <p:sp>
                      <p:nvSpPr>
                        <p:cNvPr id="22" name="TextBox 21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21238" y="2789205"/>
                          <a:ext cx="141705" cy="215444"/>
                        </a:xfrm>
                        <a:prstGeom prst="rect">
                          <a:avLst/>
                        </a:prstGeom>
                        <a:blipFill rotWithShape="0">
                          <a:blip r:embed="rId5"/>
                          <a:stretch>
                            <a:fillRect l="-21739" r="-8696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3" name="TextBox 22"/>
                        <p:cNvSpPr txBox="1"/>
                        <p:nvPr/>
                      </p:nvSpPr>
                      <p:spPr>
                        <a:xfrm>
                          <a:off x="2000561" y="2241698"/>
                          <a:ext cx="144142" cy="21544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p:txBody>
                    </p:sp>
                  </mc:Choice>
                  <mc:Fallback xmlns="">
                    <p:sp>
                      <p:nvSpPr>
                        <p:cNvPr id="23" name="TextBox 22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000561" y="2241698"/>
                          <a:ext cx="144142" cy="215444"/>
                        </a:xfrm>
                        <a:prstGeom prst="rect">
                          <a:avLst/>
                        </a:prstGeom>
                        <a:blipFill rotWithShape="0">
                          <a:blip r:embed="rId6"/>
                          <a:stretch>
                            <a:fillRect l="-34783" r="-26087" b="-2285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4" name="TextBox 23"/>
                        <p:cNvSpPr txBox="1"/>
                        <p:nvPr/>
                      </p:nvSpPr>
                      <p:spPr>
                        <a:xfrm>
                          <a:off x="1111101" y="1252584"/>
                          <a:ext cx="129716" cy="21544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charset="0"/>
                                  </a:rPr>
                                  <m:t>𝑧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p:txBody>
                    </p:sp>
                  </mc:Choice>
                  <mc:Fallback xmlns="">
                    <p:sp>
                      <p:nvSpPr>
                        <p:cNvPr id="24" name="TextBox 23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111101" y="1252584"/>
                          <a:ext cx="129716" cy="215444"/>
                        </a:xfrm>
                        <a:prstGeom prst="rect">
                          <a:avLst/>
                        </a:prstGeom>
                        <a:blipFill rotWithShape="0">
                          <a:blip r:embed="rId7"/>
                          <a:stretch>
                            <a:fillRect l="-23810" r="-14286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967893" y="2643963"/>
                    <a:ext cx="173894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latin typeface="Cambria Math" charset="0"/>
                            </a:rPr>
                            <m:t>𝜔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7893" y="2643963"/>
                    <a:ext cx="173894" cy="21544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17857" r="-1071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1" name="Circular Arrow 30"/>
            <p:cNvSpPr/>
            <p:nvPr/>
          </p:nvSpPr>
          <p:spPr>
            <a:xfrm rot="10352990" flipH="1">
              <a:off x="719325" y="2165532"/>
              <a:ext cx="549082" cy="47928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800000"/>
                <a:gd name="adj5" fmla="val 13094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66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Momentum: Rotations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0116" y="886763"/>
                <a:ext cx="8806524" cy="5356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4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So, the TISE for the rigid rotator becomes…</a:t>
                </a: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𝐻</m:t>
                      </m:r>
                      <m:r>
                        <a:rPr lang="en-US" altLang="en-US" sz="24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r>
                        <a:rPr lang="en-US" altLang="en-US" sz="24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4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24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4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en-US" sz="24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24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  <m:r>
                            <a:rPr lang="en-US" altLang="en-US" sz="24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𝐼</m:t>
                          </m:r>
                        </m:den>
                      </m:f>
                      <m:r>
                        <a:rPr lang="en-US" altLang="en-US" sz="24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r>
                        <a:rPr lang="en-US" altLang="en-US" sz="24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4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𝐸</m:t>
                      </m:r>
                      <m:r>
                        <a:rPr lang="en-US" altLang="en-US" sz="24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</m:oMath>
                  </m:oMathPara>
                </a14:m>
                <a:endParaRPr lang="en-US" altLang="en-US" sz="240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→</m:t>
                      </m:r>
                      <m:sSup>
                        <m:sSupPr>
                          <m:ctrlPr>
                            <a:rPr lang="en-US" altLang="en-US" sz="24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4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en-US" sz="24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4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r>
                        <a:rPr lang="en-US" altLang="en-US" sz="2400" i="1">
                          <a:latin typeface="Cambria Math" charset="0"/>
                          <a:ea typeface="Calibri" charset="0"/>
                          <a:cs typeface="Calibri" charset="0"/>
                        </a:rPr>
                        <m:t>=2</m:t>
                      </m:r>
                      <m:r>
                        <a:rPr lang="en-US" altLang="en-US" sz="24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𝐼𝐸</m:t>
                      </m:r>
                      <m:r>
                        <a:rPr lang="en-US" altLang="en-US" sz="24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</m:oMath>
                  </m:oMathPara>
                </a14:m>
                <a:endParaRPr lang="en-US" altLang="en-US" sz="240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4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So,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 charset="0"/>
                        <a:ea typeface="Calibri" charset="0"/>
                        <a:cs typeface="Calibri" charset="0"/>
                      </a:rPr>
                      <m:t>𝜓</m:t>
                    </m:r>
                  </m:oMath>
                </a14:m>
                <a:r>
                  <a:rPr lang="en-US" altLang="en-US" sz="24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is an eigenvector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sz="24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p>
                        <m:r>
                          <a:rPr lang="en-US" altLang="en-US" sz="24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en-US" sz="240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400" dirty="0" smtClean="0">
                    <a:ea typeface="Calibri" charset="0"/>
                    <a:cs typeface="Calibri" charset="0"/>
                  </a:rPr>
                  <a:t>i.e.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 charset="0"/>
                        <a:ea typeface="Calibri" charset="0"/>
                        <a:cs typeface="Calibri" charset="0"/>
                      </a:rPr>
                      <m:t>𝜓</m:t>
                    </m:r>
                    <m:r>
                      <a:rPr lang="en-US" altLang="en-US" sz="2400" i="1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sSub>
                      <m:sSubPr>
                        <m:ctrlPr>
                          <a:rPr lang="en-US" altLang="en-US" sz="24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4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𝑌</m:t>
                        </m:r>
                      </m:e>
                      <m:sub>
                        <m:r>
                          <a:rPr lang="en-US" altLang="en-US" sz="24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𝑙𝑚</m:t>
                        </m:r>
                      </m:sub>
                    </m:sSub>
                    <m:d>
                      <m:dPr>
                        <m:ctrlPr>
                          <a:rPr lang="en-US" altLang="en-US" sz="24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4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𝜃</m:t>
                        </m:r>
                        <m:r>
                          <a:rPr lang="en-US" altLang="en-US" sz="24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4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𝜙</m:t>
                        </m:r>
                      </m:e>
                    </m:d>
                    <m:r>
                      <a:rPr lang="en-US" altLang="en-US" sz="24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≡</m:t>
                    </m:r>
                    <m:d>
                      <m:dPr>
                        <m:begChr m:val="|"/>
                        <m:endChr m:val="〉"/>
                        <m:ctrlPr>
                          <a:rPr lang="en-US" altLang="en-US" sz="24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4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𝑙</m:t>
                        </m:r>
                        <m:r>
                          <a:rPr lang="en-US" altLang="en-US" sz="24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4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</m:e>
                    </m:d>
                  </m:oMath>
                </a14:m>
                <a:endParaRPr lang="en-US" altLang="en-US" sz="240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4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4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The eigenvalues are…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>
                          <a:latin typeface="Cambria Math" charset="0"/>
                          <a:ea typeface="Calibri" charset="0"/>
                          <a:cs typeface="Calibri" charset="0"/>
                        </a:rPr>
                        <m:t>𝑙</m:t>
                      </m:r>
                      <m:d>
                        <m:dPr>
                          <m:ctrlPr>
                            <a:rPr lang="en-US" altLang="en-US" sz="24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4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r>
                            <a:rPr lang="en-US" altLang="en-US" sz="24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+1</m:t>
                          </m:r>
                        </m:e>
                      </m:d>
                      <m:sSup>
                        <m:sSupPr>
                          <m:ctrlPr>
                            <a:rPr lang="en-US" altLang="en-US" sz="24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4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sz="24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4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400" i="1">
                          <a:latin typeface="Cambria Math" charset="0"/>
                          <a:ea typeface="Calibri" charset="0"/>
                          <a:cs typeface="Calibri" charset="0"/>
                        </a:rPr>
                        <m:t>2</m:t>
                      </m:r>
                      <m:r>
                        <a:rPr lang="en-US" altLang="en-US" sz="2400" i="1">
                          <a:latin typeface="Cambria Math" charset="0"/>
                          <a:ea typeface="Calibri" charset="0"/>
                          <a:cs typeface="Calibri" charset="0"/>
                        </a:rPr>
                        <m:t>𝐼</m:t>
                      </m:r>
                      <m:sSub>
                        <m:sSubPr>
                          <m:ctrlPr>
                            <a:rPr lang="en-US" altLang="en-US" sz="24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4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en-US" sz="24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altLang="en-US" sz="240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4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4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en-US" sz="24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</m:sub>
                      </m:sSub>
                      <m:r>
                        <a:rPr lang="en-US" altLang="en-US" sz="24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4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4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en-US" sz="24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4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𝑙</m:t>
                              </m:r>
                              <m:r>
                                <a:rPr lang="en-US" altLang="en-US" sz="24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+1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en-US" sz="24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4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en-US" sz="24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24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  <m:r>
                            <a:rPr lang="en-US" altLang="en-US" sz="24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𝐼</m:t>
                          </m:r>
                        </m:den>
                      </m:f>
                      <m:r>
                        <a:rPr lang="en-US" altLang="en-US" sz="24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4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4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en-US" sz="24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4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𝑙</m:t>
                              </m:r>
                              <m:r>
                                <a:rPr lang="en-US" altLang="en-US" sz="24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+1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en-US" sz="24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4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en-US" sz="24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24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  <m:r>
                            <a:rPr lang="en-US" altLang="en-US" sz="24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  <m:sSubSup>
                            <m:sSubSupPr>
                              <m:ctrlPr>
                                <a:rPr lang="en-US" altLang="en-US" sz="24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4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en-US" sz="24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en-US" sz="24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altLang="en-US" sz="240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400" b="1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400" b="1" dirty="0" smtClean="0">
                    <a:latin typeface="Calibri" charset="0"/>
                    <a:ea typeface="Calibri" charset="0"/>
                    <a:cs typeface="Calibri" charset="0"/>
                  </a:rPr>
                  <a:t>Notice:</a:t>
                </a:r>
                <a:r>
                  <a:rPr lang="en-US" altLang="en-US" sz="24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4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the energy does not depend upon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 charset="0"/>
                        <a:ea typeface="Calibri" charset="0"/>
                        <a:cs typeface="Calibri" charset="0"/>
                      </a:rPr>
                      <m:t>𝑚</m:t>
                    </m:r>
                  </m:oMath>
                </a14:m>
                <a:r>
                  <a:rPr lang="en-US" altLang="en-US" sz="24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!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400" dirty="0" smtClean="0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</a:t>
                </a:r>
                <a:r>
                  <a:rPr lang="en-US" altLang="en-US" sz="24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</a:t>
                </a:r>
                <a:r>
                  <a:rPr lang="en-US" altLang="en-US" sz="24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Energy levels are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40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𝑙</m:t>
                        </m:r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altLang="en-US" sz="24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-fold degenerate</a:t>
                </a:r>
                <a:endParaRPr lang="en-US" altLang="en-US" sz="24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6" y="886763"/>
                <a:ext cx="8806524" cy="5356531"/>
              </a:xfrm>
              <a:prstGeom prst="rect">
                <a:avLst/>
              </a:prstGeom>
              <a:blipFill rotWithShape="0">
                <a:blip r:embed="rId3"/>
                <a:stretch>
                  <a:fillRect t="-910" b="-1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159478" y="1327015"/>
            <a:ext cx="1708768" cy="1752065"/>
            <a:chOff x="159478" y="1327015"/>
            <a:chExt cx="1708768" cy="1752065"/>
          </a:xfrm>
        </p:grpSpPr>
        <p:grpSp>
          <p:nvGrpSpPr>
            <p:cNvPr id="30" name="Group 29"/>
            <p:cNvGrpSpPr/>
            <p:nvPr/>
          </p:nvGrpSpPr>
          <p:grpSpPr>
            <a:xfrm>
              <a:off x="159478" y="1327015"/>
              <a:ext cx="1708768" cy="1752065"/>
              <a:chOff x="159478" y="1327015"/>
              <a:chExt cx="1708768" cy="1752065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59478" y="1327015"/>
                <a:ext cx="1708768" cy="1752065"/>
                <a:chOff x="435936" y="1252584"/>
                <a:chExt cx="1708768" cy="1752065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584802" y="1828797"/>
                  <a:ext cx="1350335" cy="467832"/>
                  <a:chOff x="574169" y="1764999"/>
                  <a:chExt cx="1350335" cy="467832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7" name="TextBox 16"/>
                      <p:cNvSpPr txBox="1"/>
                      <p:nvPr/>
                    </p:nvSpPr>
                    <p:spPr>
                      <a:xfrm>
                        <a:off x="1057936" y="1924422"/>
                        <a:ext cx="233590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sz="1400" dirty="0"/>
                      </a:p>
                    </p:txBody>
                  </p:sp>
                </mc:Choice>
                <mc:Fallback xmlns="">
                  <p:sp>
                    <p:nvSpPr>
                      <p:cNvPr id="17" name="TextBox 1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057936" y="1924422"/>
                        <a:ext cx="233590" cy="215444"/>
                      </a:xfrm>
                      <a:prstGeom prst="rect">
                        <a:avLst/>
                      </a:prstGeom>
                      <a:blipFill rotWithShape="0">
                        <a:blip r:embed="rId4"/>
                        <a:stretch>
                          <a:fillRect l="-18421" r="-5263" b="-1111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19" name="Straight Arrow Connector 18"/>
                  <p:cNvCxnSpPr/>
                  <p:nvPr/>
                </p:nvCxnSpPr>
                <p:spPr>
                  <a:xfrm flipV="1">
                    <a:off x="1391250" y="1764999"/>
                    <a:ext cx="533254" cy="21163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/>
                  <p:cNvCxnSpPr/>
                  <p:nvPr/>
                </p:nvCxnSpPr>
                <p:spPr>
                  <a:xfrm flipV="1">
                    <a:off x="574169" y="2087529"/>
                    <a:ext cx="439468" cy="14530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6"/>
                <p:cNvGrpSpPr/>
                <p:nvPr/>
              </p:nvGrpSpPr>
              <p:grpSpPr>
                <a:xfrm>
                  <a:off x="435936" y="1252584"/>
                  <a:ext cx="1708768" cy="1752065"/>
                  <a:chOff x="435935" y="1252584"/>
                  <a:chExt cx="1708768" cy="1752065"/>
                </a:xfrm>
              </p:grpSpPr>
              <p:cxnSp>
                <p:nvCxnSpPr>
                  <p:cNvPr id="15" name="Straight Connector 14"/>
                  <p:cNvCxnSpPr/>
                  <p:nvPr/>
                </p:nvCxnSpPr>
                <p:spPr>
                  <a:xfrm flipV="1">
                    <a:off x="648586" y="1977656"/>
                    <a:ext cx="1318437" cy="485553"/>
                  </a:xfrm>
                  <a:prstGeom prst="line">
                    <a:avLst/>
                  </a:prstGeom>
                  <a:ln w="28575" cap="rnd">
                    <a:solidFill>
                      <a:srgbClr val="0432FF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435935" y="1252584"/>
                    <a:ext cx="1708768" cy="1752065"/>
                    <a:chOff x="435935" y="1252584"/>
                    <a:chExt cx="1708768" cy="1752065"/>
                  </a:xfrm>
                </p:grpSpPr>
                <p:grpSp>
                  <p:nvGrpSpPr>
                    <p:cNvPr id="13" name="Group 12"/>
                    <p:cNvGrpSpPr/>
                    <p:nvPr/>
                  </p:nvGrpSpPr>
                  <p:grpSpPr>
                    <a:xfrm>
                      <a:off x="435935" y="1307805"/>
                      <a:ext cx="1701209" cy="1541720"/>
                      <a:chOff x="435935" y="1307805"/>
                      <a:chExt cx="1701209" cy="1541720"/>
                    </a:xfrm>
                  </p:grpSpPr>
                  <p:cxnSp>
                    <p:nvCxnSpPr>
                      <p:cNvPr id="6" name="Straight Arrow Connector 5"/>
                      <p:cNvCxnSpPr/>
                      <p:nvPr/>
                    </p:nvCxnSpPr>
                    <p:spPr>
                      <a:xfrm>
                        <a:off x="435935" y="2222205"/>
                        <a:ext cx="1701209" cy="0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headEnd type="triangle" w="med" len="med"/>
                        <a:tailEnd type="triangl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" name="Straight Arrow Connector 8"/>
                      <p:cNvCxnSpPr/>
                      <p:nvPr/>
                    </p:nvCxnSpPr>
                    <p:spPr>
                      <a:xfrm flipV="1">
                        <a:off x="648586" y="2076893"/>
                        <a:ext cx="818701" cy="772632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headEnd type="triangl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" name="Straight Arrow Connector 10"/>
                      <p:cNvCxnSpPr/>
                      <p:nvPr/>
                    </p:nvCxnSpPr>
                    <p:spPr>
                      <a:xfrm>
                        <a:off x="1307805" y="1307805"/>
                        <a:ext cx="3538" cy="1080977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headEnd type="triangl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2" name="TextBox 21"/>
                        <p:cNvSpPr txBox="1"/>
                        <p:nvPr/>
                      </p:nvSpPr>
                      <p:spPr>
                        <a:xfrm>
                          <a:off x="721238" y="2789205"/>
                          <a:ext cx="141705" cy="21544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p:txBody>
                    </p:sp>
                  </mc:Choice>
                  <mc:Fallback xmlns="">
                    <p:sp>
                      <p:nvSpPr>
                        <p:cNvPr id="22" name="TextBox 21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21238" y="2789205"/>
                          <a:ext cx="141705" cy="215444"/>
                        </a:xfrm>
                        <a:prstGeom prst="rect">
                          <a:avLst/>
                        </a:prstGeom>
                        <a:blipFill rotWithShape="0">
                          <a:blip r:embed="rId5"/>
                          <a:stretch>
                            <a:fillRect l="-21739" r="-8696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3" name="TextBox 22"/>
                        <p:cNvSpPr txBox="1"/>
                        <p:nvPr/>
                      </p:nvSpPr>
                      <p:spPr>
                        <a:xfrm>
                          <a:off x="2000561" y="2241698"/>
                          <a:ext cx="144142" cy="21544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p:txBody>
                    </p:sp>
                  </mc:Choice>
                  <mc:Fallback xmlns="">
                    <p:sp>
                      <p:nvSpPr>
                        <p:cNvPr id="23" name="TextBox 22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000561" y="2241698"/>
                          <a:ext cx="144142" cy="215444"/>
                        </a:xfrm>
                        <a:prstGeom prst="rect">
                          <a:avLst/>
                        </a:prstGeom>
                        <a:blipFill rotWithShape="0">
                          <a:blip r:embed="rId6"/>
                          <a:stretch>
                            <a:fillRect l="-34783" r="-26087" b="-2285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4" name="TextBox 23"/>
                        <p:cNvSpPr txBox="1"/>
                        <p:nvPr/>
                      </p:nvSpPr>
                      <p:spPr>
                        <a:xfrm>
                          <a:off x="1111101" y="1252584"/>
                          <a:ext cx="129716" cy="21544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charset="0"/>
                                  </a:rPr>
                                  <m:t>𝑧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p:txBody>
                    </p:sp>
                  </mc:Choice>
                  <mc:Fallback xmlns="">
                    <p:sp>
                      <p:nvSpPr>
                        <p:cNvPr id="24" name="TextBox 23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111101" y="1252584"/>
                          <a:ext cx="129716" cy="215444"/>
                        </a:xfrm>
                        <a:prstGeom prst="rect">
                          <a:avLst/>
                        </a:prstGeom>
                        <a:blipFill rotWithShape="0">
                          <a:blip r:embed="rId7"/>
                          <a:stretch>
                            <a:fillRect l="-23810" r="-14286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967893" y="2643963"/>
                    <a:ext cx="173894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latin typeface="Cambria Math" charset="0"/>
                            </a:rPr>
                            <m:t>𝜔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7893" y="2643963"/>
                    <a:ext cx="173894" cy="21544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17857" r="-1071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1" name="Circular Arrow 30"/>
            <p:cNvSpPr/>
            <p:nvPr/>
          </p:nvSpPr>
          <p:spPr>
            <a:xfrm rot="10352990" flipH="1">
              <a:off x="719325" y="2165532"/>
              <a:ext cx="549082" cy="47928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800000"/>
                <a:gd name="adj5" fmla="val 13094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74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0116" y="886763"/>
            <a:ext cx="88065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en-US" sz="2400" b="1" dirty="0" smtClean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…And now…</a:t>
            </a:r>
          </a:p>
          <a:p>
            <a:pPr algn="ctr">
              <a:buClr>
                <a:schemeClr val="tx1"/>
              </a:buClr>
            </a:pPr>
            <a:endParaRPr lang="en-US" altLang="en-US" sz="2400" b="1" dirty="0">
              <a:solidFill>
                <a:srgbClr val="0432F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tx1"/>
              </a:buClr>
            </a:pPr>
            <a:endParaRPr lang="en-US" altLang="en-US" sz="2400" b="1" dirty="0" smtClean="0">
              <a:solidFill>
                <a:srgbClr val="0432F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tx1"/>
              </a:buClr>
            </a:pPr>
            <a:endParaRPr lang="en-US" altLang="en-US" sz="2400" b="1" dirty="0">
              <a:solidFill>
                <a:srgbClr val="0432F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tx1"/>
              </a:buClr>
            </a:pPr>
            <a:endParaRPr lang="en-US" altLang="en-US" sz="2400" b="1" dirty="0" smtClean="0">
              <a:solidFill>
                <a:srgbClr val="0432F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tx1"/>
              </a:buClr>
            </a:pPr>
            <a:endParaRPr lang="en-US" altLang="en-US" sz="2400" b="1" dirty="0">
              <a:solidFill>
                <a:srgbClr val="0432F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tx1"/>
              </a:buClr>
            </a:pPr>
            <a:endParaRPr lang="en-US" altLang="en-US" sz="2400" b="1" dirty="0" smtClean="0">
              <a:solidFill>
                <a:srgbClr val="0432F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tx1"/>
              </a:buClr>
            </a:pPr>
            <a:endParaRPr lang="en-US" altLang="en-US" sz="2400" b="1" dirty="0">
              <a:solidFill>
                <a:srgbClr val="0432F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tx1"/>
              </a:buClr>
            </a:pPr>
            <a:endParaRPr lang="en-US" altLang="en-US" sz="2400" b="1" dirty="0" smtClean="0">
              <a:solidFill>
                <a:srgbClr val="0432F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tx1"/>
              </a:buClr>
            </a:pPr>
            <a:endParaRPr lang="en-US" altLang="en-US" sz="2400" b="1" dirty="0">
              <a:solidFill>
                <a:srgbClr val="0432F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tx1"/>
              </a:buClr>
            </a:pPr>
            <a:endParaRPr lang="en-US" altLang="en-US" sz="2400" b="1" dirty="0" smtClean="0">
              <a:solidFill>
                <a:srgbClr val="0432F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tx1"/>
              </a:buClr>
            </a:pPr>
            <a:endParaRPr lang="en-US" altLang="en-US" sz="2400" b="1" dirty="0">
              <a:solidFill>
                <a:srgbClr val="0432F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tx1"/>
              </a:buClr>
            </a:pPr>
            <a:endParaRPr lang="en-US" altLang="en-US" sz="2400" b="1" dirty="0" smtClean="0">
              <a:solidFill>
                <a:srgbClr val="0432F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tx1"/>
              </a:buClr>
            </a:pPr>
            <a:endParaRPr lang="en-US" altLang="en-US" sz="2400" b="1" dirty="0">
              <a:solidFill>
                <a:srgbClr val="0432F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tx1"/>
              </a:buClr>
            </a:pPr>
            <a:r>
              <a:rPr lang="en-US" altLang="en-US" sz="2400" b="1" dirty="0" smtClean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…for something completely different…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414728"/>
            <a:ext cx="82550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Intrinsic Angular Momentum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2896" y="1099415"/>
            <a:ext cx="802758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en-US" sz="2400" b="1" dirty="0" smtClean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Every particle has a peculiar property:</a:t>
            </a:r>
          </a:p>
          <a:p>
            <a:pPr algn="ctr">
              <a:buClr>
                <a:schemeClr val="tx1"/>
              </a:buClr>
            </a:pPr>
            <a:r>
              <a:rPr lang="en-US" altLang="en-US" sz="2400" b="1" i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intrinsic </a:t>
            </a:r>
            <a:r>
              <a:rPr lang="en-US" altLang="en-US" sz="2400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angular momentum (“spin”)</a:t>
            </a:r>
          </a:p>
          <a:p>
            <a:pPr algn="ctr">
              <a:buClr>
                <a:schemeClr val="tx1"/>
              </a:buClr>
            </a:pPr>
            <a:endParaRPr lang="en-US" altLang="en-US" sz="2400" dirty="0" smtClean="0">
              <a:solidFill>
                <a:srgbClr val="7030A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altLang="en-US" sz="2400" dirty="0" smtClean="0">
                <a:solidFill>
                  <a:srgbClr val="008F00"/>
                </a:solidFill>
                <a:latin typeface="Calibri" charset="0"/>
                <a:ea typeface="Calibri" charset="0"/>
                <a:cs typeface="Calibri" charset="0"/>
              </a:rPr>
              <a:t>Spin is 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WEIRD</a:t>
            </a:r>
            <a:r>
              <a:rPr lang="en-US" altLang="en-US" sz="2400" dirty="0" smtClean="0">
                <a:solidFill>
                  <a:srgbClr val="008F00"/>
                </a:solidFill>
                <a:latin typeface="Calibri" charset="0"/>
                <a:ea typeface="Calibri" charset="0"/>
                <a:cs typeface="Calibri" charset="0"/>
              </a:rPr>
              <a:t>!</a:t>
            </a:r>
            <a:endParaRPr lang="en-US" altLang="en-US" sz="2400" dirty="0">
              <a:solidFill>
                <a:srgbClr val="008F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altLang="en-US" sz="2400" dirty="0" smtClean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Stems directly from the quantum mechanical and relativistic nature of particles</a:t>
            </a: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altLang="en-US" sz="2400" dirty="0" smtClean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In this sense, spin is a 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particularly </a:t>
            </a:r>
            <a:r>
              <a:rPr lang="en-US" altLang="en-US" sz="2400" dirty="0" smtClean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useful tool for probing fundamental properties of nature</a:t>
            </a: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altLang="en-US" sz="24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The intrinsic angular momentum of composite particles is still not well understood and an area of active investigation by </a:t>
            </a:r>
            <a:r>
              <a:rPr lang="en-US" altLang="en-US" sz="2400" b="1" dirty="0" smtClean="0">
                <a:solidFill>
                  <a:srgbClr val="008F00"/>
                </a:solidFill>
                <a:latin typeface="Calibri" charset="0"/>
                <a:ea typeface="Calibri" charset="0"/>
                <a:cs typeface="Calibri" charset="0"/>
              </a:rPr>
              <a:t>global </a:t>
            </a:r>
            <a:r>
              <a:rPr lang="en-US" altLang="en-US" sz="24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physics community</a:t>
            </a:r>
          </a:p>
        </p:txBody>
      </p:sp>
    </p:spTree>
    <p:extLst>
      <p:ext uri="{BB962C8B-B14F-4D97-AF65-F5344CB8AC3E}">
        <p14:creationId xmlns:p14="http://schemas.microsoft.com/office/powerpoint/2010/main" val="72589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Intrinsic Angular Momentum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874" y="791058"/>
                <a:ext cx="8431619" cy="59677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Sounds dubious…any evidence?...</a:t>
                </a:r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Rotating or “spinning” charge produces a magnetic moment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ea typeface="Calibri" charset="0"/>
                    <a:cs typeface="Calibri" charset="0"/>
                  </a:rPr>
                  <a:t>e.g.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20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ℳ</m:t>
                        </m:r>
                      </m:e>
                    </m:acc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𝐼</m:t>
                    </m:r>
                    <m:acc>
                      <m:accPr>
                        <m:chr m:val="⃗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𝐴</m:t>
                        </m:r>
                      </m:e>
                    </m:acc>
                  </m:oMath>
                </a14:m>
                <a:endParaRPr lang="en-US" altLang="en-US" sz="2000" dirty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For an orbiting electron, for instance</a:t>
                </a: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𝐼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𝑒𝑣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/2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𝜋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𝑟</m:t>
                      </m:r>
                    </m:oMath>
                  </m:oMathPara>
                </a14:m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ℳ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𝑒𝑣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𝜋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𝑟</m:t>
                          </m:r>
                        </m:den>
                      </m:f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𝜋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𝑒𝑣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𝑟</m:t>
                      </m:r>
                    </m:oMath>
                  </m:oMathPara>
                </a14:m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Using the expression for classical angular momentum</a:t>
                </a: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ℳ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𝑒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den>
                      </m:f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𝐿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𝐵</m:t>
                          </m:r>
                        </m:sub>
                      </m:sSub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den>
                      </m:f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,</m:t>
                      </m:r>
                    </m:oMath>
                  </m:oMathPara>
                </a14:m>
                <a:endParaRPr lang="en-US" altLang="en-US" sz="2000" dirty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𝐵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≡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𝑒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“Bohr </a:t>
                </a:r>
                <a:r>
                  <a:rPr lang="en-US" altLang="en-US" sz="2000" dirty="0" err="1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Magniton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”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So, interacting with an external magnetic field will produce a force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𝐹</m:t>
                          </m:r>
                        </m:e>
                      </m:acc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b="0" i="0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𝛻</m:t>
                          </m:r>
                        </m:e>
                      </m:acc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ℳ</m:t>
                              </m:r>
                            </m:e>
                          </m:acc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ℳ</m:t>
                          </m:r>
                        </m:e>
                      </m:acc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⋅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altLang="en-US" sz="2000" dirty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ℳ</m:t>
                          </m:r>
                        </m:e>
                      </m:acc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⋅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altLang="en-US" sz="2000" dirty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ℳ</m:t>
                          </m:r>
                        </m:e>
                      </m:acc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⋅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altLang="en-US" sz="2000" dirty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74" y="791058"/>
                <a:ext cx="8431619" cy="5967724"/>
              </a:xfrm>
              <a:prstGeom prst="rect">
                <a:avLst/>
              </a:prstGeom>
              <a:blipFill rotWithShape="0">
                <a:blip r:embed="rId3"/>
                <a:stretch>
                  <a:fillRect t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730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75" y="1382884"/>
            <a:ext cx="3614970" cy="16046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Intrinsic Angular Momentum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874" y="791058"/>
                <a:ext cx="8431619" cy="56716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A classic: Stern-</a:t>
                </a:r>
                <a:r>
                  <a:rPr lang="en-US" altLang="en-US" sz="2000" b="1" dirty="0" err="1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Gerlach</a:t>
                </a: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Experiment</a:t>
                </a:r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Pass a beam of silver atoms through an inhomogeneous magnetic field</a:t>
                </a:r>
              </a:p>
              <a:p>
                <a:pPr lvl="8">
                  <a:buClr>
                    <a:schemeClr val="tx1"/>
                  </a:buClr>
                </a:pPr>
                <a:endParaRPr lang="en-US" altLang="en-US" sz="2000" dirty="0" smtClean="0">
                  <a:solidFill>
                    <a:schemeClr val="tx1"/>
                  </a:solidFill>
                  <a:ea typeface="Calibri" charset="0"/>
                  <a:cs typeface="Calibri" charset="0"/>
                </a:endParaRPr>
              </a:p>
              <a:p>
                <a:pPr lvl="8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1">
                        <a:lumMod val="50000"/>
                      </a:schemeClr>
                    </a:solidFill>
                    <a:ea typeface="Calibri" charset="0"/>
                    <a:cs typeface="Calibri" charset="0"/>
                  </a:rPr>
                  <a:t>Arrange field so 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𝐵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chemeClr val="accent1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survives</a:t>
                </a:r>
                <a:endParaRPr lang="en-US" altLang="en-US" sz="2000" dirty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lvl="8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Furthermore, arrange so 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𝜕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𝐵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≠0</m:t>
                    </m:r>
                  </m:oMath>
                </a14:m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lvl="8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𝐹</m:t>
                          </m:r>
                        </m:e>
                      </m:acc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ℳ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𝑘</m:t>
                          </m:r>
                        </m:e>
                      </m:acc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𝐵</m:t>
                          </m:r>
                        </m:sub>
                      </m:sSub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den>
                      </m:f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Since the incident beam is </a:t>
                </a:r>
                <a:r>
                  <a:rPr lang="en-US" altLang="en-US" sz="2000" dirty="0" err="1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unpolarized</a:t>
                </a: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200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ℳ</m:t>
                        </m:r>
                      </m:e>
                    </m:acc>
                  </m:oMath>
                </a14:m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 is randomly oriented</a:t>
                </a:r>
              </a:p>
              <a:p>
                <a:pPr marL="342900" indent="-342900" algn="ctr">
                  <a:buClr>
                    <a:schemeClr val="tx1"/>
                  </a:buClr>
                  <a:buFont typeface="Wingdings" charset="2"/>
                  <a:buChar char="à"/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Naïvely expect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ℳ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to take any value between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±</m:t>
                    </m:r>
                    <m:r>
                      <a:rPr lang="en-US" altLang="en-US" sz="2000" i="1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ℳ</m:t>
                    </m:r>
                  </m:oMath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marL="342900" indent="-342900" algn="ctr">
                  <a:buClr>
                    <a:schemeClr val="tx1"/>
                  </a:buClr>
                  <a:buFont typeface="Wingdings" charset="2"/>
                  <a:buChar char="à"/>
                </a:pPr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marL="342900" indent="-342900" algn="ctr">
                  <a:buClr>
                    <a:schemeClr val="tx1"/>
                  </a:buClr>
                  <a:buFont typeface="Wingdings" charset="2"/>
                  <a:buChar char="à"/>
                </a:pPr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marL="342900" indent="-342900" algn="ctr">
                  <a:buClr>
                    <a:schemeClr val="tx1"/>
                  </a:buClr>
                  <a:buFont typeface="Wingdings" charset="2"/>
                  <a:buChar char="à"/>
                </a:pPr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“Space quantization” (found the same for Cu and Au)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Means component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20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along direction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20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can only take certain values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Duh!</a:t>
                </a: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</a:t>
                </a: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  <m:d>
                      <m:dPr>
                        <m:begChr m:val="|"/>
                        <m:endChr m:val="〉"/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𝑙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</m:e>
                    </m:d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𝑚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ℏ</m:t>
                    </m:r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𝑙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, w/ multiplicity</a:t>
                </a: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𝛼</m:t>
                    </m:r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=2</m:t>
                    </m:r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𝑙</m:t>
                    </m:r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+1</m:t>
                    </m:r>
                  </m:oMath>
                </a14:m>
                <a:endParaRPr lang="en-US" altLang="en-US" sz="2000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But hold the phone…</a:t>
                </a:r>
                <a:r>
                  <a:rPr lang="en-US" altLang="en-US" sz="2000" dirty="0">
                    <a:solidFill>
                      <a:srgbClr val="7030A0"/>
                    </a:solidFill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𝛼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=1,3,5,…</m:t>
                    </m:r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for integral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𝑙</m:t>
                    </m:r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…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…we </a:t>
                </a:r>
                <a:r>
                  <a:rPr lang="en-US" altLang="en-US" sz="2000" b="1" i="1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observe</a:t>
                </a: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𝛼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=2</m:t>
                    </m:r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…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Whatever drives this effect must have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𝑙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=1/2</m:t>
                    </m:r>
                  </m:oMath>
                </a14:m>
                <a:r>
                  <a:rPr lang="en-US" altLang="en-US" sz="20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!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74" y="791058"/>
                <a:ext cx="8431619" cy="5671681"/>
              </a:xfrm>
              <a:prstGeom prst="rect">
                <a:avLst/>
              </a:prstGeom>
              <a:blipFill rotWithShape="0">
                <a:blip r:embed="rId4"/>
                <a:stretch>
                  <a:fillRect t="-645" b="-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2475254" y="3480446"/>
            <a:ext cx="1820299" cy="1134065"/>
            <a:chOff x="350874" y="4229893"/>
            <a:chExt cx="2073350" cy="1434298"/>
          </a:xfrm>
        </p:grpSpPr>
        <p:grpSp>
          <p:nvGrpSpPr>
            <p:cNvPr id="12" name="Group 11"/>
            <p:cNvGrpSpPr/>
            <p:nvPr/>
          </p:nvGrpSpPr>
          <p:grpSpPr>
            <a:xfrm>
              <a:off x="350874" y="4494610"/>
              <a:ext cx="2073350" cy="1169581"/>
              <a:chOff x="1350944" y="4235335"/>
              <a:chExt cx="2073350" cy="116958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l="68870" t="45301" r="8456" b="23812"/>
              <a:stretch/>
            </p:blipFill>
            <p:spPr>
              <a:xfrm>
                <a:off x="1350944" y="4235335"/>
                <a:ext cx="2073350" cy="1169581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68870" t="45301" r="15711" b="43686"/>
              <a:stretch/>
            </p:blipFill>
            <p:spPr>
              <a:xfrm>
                <a:off x="1430024" y="4488198"/>
                <a:ext cx="1409977" cy="417081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73704" t="65855" r="14203" b="26003"/>
              <a:stretch/>
            </p:blipFill>
            <p:spPr>
              <a:xfrm>
                <a:off x="1887891" y="4803578"/>
                <a:ext cx="1105786" cy="308345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900151" y="4229893"/>
              <a:ext cx="8079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dirty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expect</a:t>
              </a:r>
              <a:endParaRPr lang="en-US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31484" y="3463680"/>
            <a:ext cx="1846454" cy="1140198"/>
            <a:chOff x="7182315" y="3490557"/>
            <a:chExt cx="2073350" cy="14652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68870" t="45301" r="8456" b="23812"/>
            <a:stretch/>
          </p:blipFill>
          <p:spPr>
            <a:xfrm>
              <a:off x="7182315" y="3786254"/>
              <a:ext cx="2073350" cy="1169581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7668933" y="3490557"/>
              <a:ext cx="9323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observe</a:t>
              </a:r>
              <a:endParaRPr lang="en-US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102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Intrinsic Angular Momentum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874" y="791058"/>
                <a:ext cx="8431619" cy="56596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The explanation: electron intrinsic angular momentum!</a:t>
                </a:r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1925: </a:t>
                </a:r>
                <a:r>
                  <a:rPr lang="en-US" altLang="en-US" sz="2000" dirty="0" err="1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Goudsmit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and </a:t>
                </a:r>
                <a:r>
                  <a:rPr lang="en-US" altLang="en-US" sz="2000" dirty="0" err="1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Uhlenbeck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show spectral-line splitting for atoms in magnetic fields (“Zeeman splitting”) explained if electrons contain intrinsic angular momentum (“spin”)</a:t>
                </a:r>
              </a:p>
              <a:p>
                <a:pPr lvl="8">
                  <a:buClr>
                    <a:schemeClr val="tx1"/>
                  </a:buClr>
                </a:pPr>
                <a:endParaRPr lang="en-US" altLang="en-US" sz="2000" dirty="0" smtClean="0">
                  <a:solidFill>
                    <a:schemeClr val="tx1"/>
                  </a:solidFill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1">
                        <a:lumMod val="50000"/>
                      </a:schemeClr>
                    </a:solidFill>
                    <a:ea typeface="Calibri" charset="0"/>
                    <a:cs typeface="Calibri" charset="0"/>
                  </a:rPr>
                  <a:t>So, for atoms:</a:t>
                </a:r>
                <a:endParaRPr lang="en-US" altLang="en-US" sz="2000" dirty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ℳ</m:t>
                          </m:r>
                        </m:e>
                      </m:acc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−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</m:acc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</m:acc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/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ℏ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,</m:t>
                      </m:r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acc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ℳ</m:t>
                            </m:r>
                          </m:e>
                        </m:acc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sub>
                    </m:sSub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=−</m:t>
                    </m:r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𝜇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𝑔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</m:acc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/ℏ</m:t>
                    </m:r>
                  </m:oMath>
                </a14:m>
                <a:r>
                  <a:rPr lang="en-US" altLang="en-US" sz="2000" dirty="0" smtClean="0">
                    <a:solidFill>
                      <a:schemeClr val="accent1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, where</a:t>
                </a: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US" altLang="en-US" sz="2000" dirty="0" smtClean="0">
                    <a:solidFill>
                      <a:schemeClr val="accent1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-- “spin” angular momentum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𝑔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chemeClr val="accent1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-- “gyromagnetic ratio”</a:t>
                </a: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Eigenvalues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:</a:t>
                </a:r>
                <a:r>
                  <a:rPr lang="en-US" altLang="en-US" sz="2000" dirty="0" smtClean="0">
                    <a:solidFill>
                      <a:schemeClr val="accent1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en-US" sz="20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radPr>
                      <m:deg/>
                      <m:e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𝑠</m:t>
                        </m:r>
                        <m:d>
                          <m:dPr>
                            <m:ctrlP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𝑠</m:t>
                            </m:r>
                            <m: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+1</m:t>
                            </m:r>
                          </m:e>
                        </m:d>
                      </m:e>
                    </m:rad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ℏ</m:t>
                    </m:r>
                  </m:oMath>
                </a14:m>
                <a:endParaRPr lang="en-US" altLang="en-US" sz="2000" dirty="0" smtClean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ea typeface="Calibri" charset="0"/>
                    <a:cs typeface="Calibri" charset="0"/>
                  </a:rPr>
                  <a:t>where</a:t>
                </a:r>
                <a:r>
                  <a:rPr lang="en-US" altLang="en-US" sz="2000" dirty="0" smtClean="0"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𝑠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0,</m:t>
                    </m:r>
                    <m:f>
                      <m:f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fPr>
                      <m:num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num>
                      <m:den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den>
                    </m:f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,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1,</m:t>
                    </m:r>
                    <m:f>
                      <m:f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fPr>
                      <m:num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3</m:t>
                        </m:r>
                      </m:num>
                      <m:den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den>
                    </m:f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,2,…</m:t>
                    </m:r>
                  </m:oMath>
                </a14:m>
                <a:endParaRPr lang="en-US" altLang="en-US" sz="2000" dirty="0" smtClean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Stern-</a:t>
                </a:r>
                <a:r>
                  <a:rPr lang="en-US" altLang="en-US" sz="2000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Gerlach</a:t>
                </a:r>
                <a:r>
                  <a:rPr lang="en-US" altLang="en-US" sz="20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experiment apparently explained by atomic electrons with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𝑠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=1/2</m:t>
                    </m:r>
                  </m:oMath>
                </a14:m>
                <a:r>
                  <a:rPr lang="en-US" altLang="en-US" sz="2000" dirty="0" smtClean="0">
                    <a:solidFill>
                      <a:schemeClr val="accent1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and</a:t>
                </a:r>
                <a:r>
                  <a:rPr lang="en-US" altLang="en-US" sz="2000" dirty="0" smtClean="0">
                    <a:solidFill>
                      <a:schemeClr val="accent1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𝑙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0</m:t>
                    </m:r>
                  </m:oMath>
                </a14:m>
                <a:r>
                  <a:rPr lang="en-US" altLang="en-US" sz="20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!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74" y="791058"/>
                <a:ext cx="8431619" cy="5659691"/>
              </a:xfrm>
              <a:prstGeom prst="rect">
                <a:avLst/>
              </a:prstGeom>
              <a:blipFill rotWithShape="0">
                <a:blip r:embed="rId3"/>
                <a:stretch>
                  <a:fillRect t="-647" b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468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Intrinsic Angular Momentum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874" y="791058"/>
                <a:ext cx="8431619" cy="5628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Spin obeys EVERYTHING we’ve learned </a:t>
                </a:r>
                <a:r>
                  <a:rPr lang="en-US" altLang="en-US" sz="2000" b="1" dirty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about angular </a:t>
                </a: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momentum!</a:t>
                </a:r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𝑖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ℏ</m:t>
                    </m:r>
                    <m:sSub>
                      <m:sSub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, etc.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±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±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𝑖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±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∓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±ℏ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en-US" sz="2000" dirty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2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ℏ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±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−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ℏ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±</m:t>
                          </m:r>
                        </m:sub>
                      </m:sSub>
                    </m:oMath>
                  </m:oMathPara>
                </a14:m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We can have eigenvectors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p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, call ‘</a:t>
                </a:r>
                <a:r>
                  <a:rPr lang="en-US" altLang="en-US" sz="2000" dirty="0" err="1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em</a:t>
                </a: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𝜒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𝑠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𝑠</m:t>
                            </m:r>
                          </m:sub>
                        </m:sSub>
                      </m:sub>
                    </m:sSub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≡</m:t>
                    </m:r>
                    <m:d>
                      <m:dPr>
                        <m:begChr m:val="|"/>
                        <m:endChr m:val="〉"/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𝑠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: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𝑠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+1</m:t>
                          </m:r>
                        </m:e>
                      </m:d>
                      <m:sSup>
                        <m:sSupPr>
                          <m:ctrlP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ℏ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0" dirty="0" smtClean="0">
                    <a:solidFill>
                      <a:schemeClr val="accent2">
                        <a:lumMod val="50000"/>
                      </a:schemeClr>
                    </a:solidFill>
                    <a:ea typeface="Calibri" charset="0"/>
                    <a:cs typeface="Calibri" charset="0"/>
                  </a:rPr>
                  <a:t>with</a:t>
                </a:r>
                <a:r>
                  <a:rPr lang="en-US" altLang="en-US" sz="2000" b="0" dirty="0" smtClean="0"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−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𝑠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&lt;</m:t>
                    </m:r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𝑠</m:t>
                        </m:r>
                      </m:sub>
                    </m:sSub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&lt;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𝑠</m:t>
                    </m:r>
                  </m:oMath>
                </a14:m>
                <a:endParaRPr lang="en-US" altLang="en-US" sz="2000" dirty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r>
                            <a:rPr lang="en-US" altLang="en-US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bSup>
                        </m:e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</m:e>
                        <m:sub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</m:e>
                        <m:sub>
                          <m:sSubSup>
                            <m:sSub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altLang="en-US" sz="2000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OAM was restricted to integral values of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𝑙</m:t>
                    </m:r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𝑚</m:t>
                    </m:r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…spin…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…not so much!</a:t>
                </a:r>
              </a:p>
              <a:p>
                <a:pPr marL="2628900" lvl="5" indent="-342900">
                  <a:buClr>
                    <a:schemeClr val="tx1"/>
                  </a:buClr>
                  <a:buFont typeface="Arial" charset="0"/>
                  <a:buChar char="•"/>
                </a:pPr>
                <a:r>
                  <a:rPr lang="en-US" altLang="en-US" sz="2000" b="1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Integer spin 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– “Bosons”</a:t>
                </a:r>
              </a:p>
              <a:p>
                <a:pPr marL="2628900" lvl="5" indent="-342900">
                  <a:buClr>
                    <a:schemeClr val="tx1"/>
                  </a:buClr>
                  <a:buFont typeface="Arial" charset="0"/>
                  <a:buChar char="•"/>
                </a:pPr>
                <a:r>
                  <a:rPr lang="en-US" altLang="en-US" sz="2000" b="1" dirty="0" smtClean="0">
                    <a:solidFill>
                      <a:schemeClr val="accent1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Half-integer spin </a:t>
                </a:r>
                <a:r>
                  <a:rPr lang="en-US" altLang="en-US" sz="2000" dirty="0">
                    <a:solidFill>
                      <a:schemeClr val="accent1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–</a:t>
                </a:r>
                <a:r>
                  <a:rPr lang="en-US" altLang="en-US" sz="2000" dirty="0" smtClean="0">
                    <a:solidFill>
                      <a:schemeClr val="accent1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“Fermions”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74" y="791058"/>
                <a:ext cx="8431619" cy="5628207"/>
              </a:xfrm>
              <a:prstGeom prst="rect">
                <a:avLst/>
              </a:prstGeom>
              <a:blipFill rotWithShape="0">
                <a:blip r:embed="rId3"/>
                <a:stretch>
                  <a:fillRect t="-650" b="-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348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Intrinsic Angular Momentum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874" y="791058"/>
                <a:ext cx="8431619" cy="5601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First, consider Spin-1</a:t>
                </a:r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We can simply borrow the matrices for OAM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𝑙</m:t>
                    </m:r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=1</m:t>
                    </m:r>
                  </m:oMath>
                </a14:m>
                <a:r>
                  <a:rPr lang="en-US" altLang="en-US" sz="2000" b="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case!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ℏ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e>
                                </m:rad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sSub>
                              <m:sSub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=ℏ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−1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ℏ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e>
                                </m:rad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−</m:t>
                                      </m:r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𝑖</m:t>
                                      </m:r>
                                    </m:e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𝑖</m:t>
                                      </m:r>
                                    </m:e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−</m:t>
                                      </m:r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𝑖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𝑖</m:t>
                                      </m:r>
                                    </m:e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sSup>
                              <m:sSupPr>
                                <m:ctrlP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𝑆</m:t>
                                </m:r>
                              </m:e>
                              <m:sup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altLang="en-US" sz="2000" dirty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Exactly as before, we can have eigenvectors of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:</a:t>
                </a:r>
              </a:p>
              <a:p>
                <a:pPr lvl="2"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altLang="en-US" sz="200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𝑠</m:t>
                                </m:r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𝑠</m:t>
                                    </m:r>
                                  </m:sub>
                                </m:sSub>
                              </m:sub>
                            </m:sSub>
                          </m:e>
                          <m:e>
                            <m:r>
                              <m:rPr>
                                <m:sty m:val="p"/>
                              </m:rPr>
                              <a:rPr lang="en-US" altLang="en-US" sz="2000" b="0" i="0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EV</m:t>
                            </m:r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𝑆</m:t>
                                </m:r>
                              </m:e>
                              <m:sup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p>
                            </m:sSup>
                          </m:e>
                          <m:e>
                            <m:r>
                              <m:rPr>
                                <m:sty m:val="p"/>
                              </m:rPr>
                              <a:rPr lang="en-US" altLang="en-US" sz="2000" b="0" i="0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EV</m:t>
                            </m:r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,</m:t>
                                </m:r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=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p>
                            </m:sSup>
                          </m:e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ℏ</m:t>
                            </m:r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1,</m:t>
                                </m:r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=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p>
                            </m:sSup>
                          </m:e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0</m:t>
                            </m:r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1,</m:t>
                                </m:r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</m:t>
                                </m:r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=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p>
                            </m:sSup>
                          </m:e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−ℏ</m:t>
                            </m:r>
                          </m:e>
                        </m:mr>
                      </m:m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74" y="791058"/>
                <a:ext cx="8431619" cy="5601662"/>
              </a:xfrm>
              <a:prstGeom prst="rect">
                <a:avLst/>
              </a:prstGeom>
              <a:blipFill rotWithShape="0">
                <a:blip r:embed="rId3"/>
                <a:stretch>
                  <a:fillRect t="-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1215645" y="3412094"/>
            <a:ext cx="3164963" cy="2980626"/>
            <a:chOff x="311884" y="3412094"/>
            <a:chExt cx="3164963" cy="2980626"/>
          </a:xfrm>
        </p:grpSpPr>
        <p:grpSp>
          <p:nvGrpSpPr>
            <p:cNvPr id="6" name="Group 5"/>
            <p:cNvGrpSpPr/>
            <p:nvPr/>
          </p:nvGrpSpPr>
          <p:grpSpPr>
            <a:xfrm>
              <a:off x="311884" y="3432803"/>
              <a:ext cx="3164963" cy="2959917"/>
              <a:chOff x="1279447" y="2677896"/>
              <a:chExt cx="3164963" cy="2959917"/>
            </a:xfrm>
          </p:grpSpPr>
          <p:cxnSp>
            <p:nvCxnSpPr>
              <p:cNvPr id="7" name="Straight Connector 6"/>
              <p:cNvCxnSpPr/>
              <p:nvPr/>
            </p:nvCxnSpPr>
            <p:spPr>
              <a:xfrm flipV="1">
                <a:off x="1279447" y="3009019"/>
                <a:ext cx="3164963" cy="141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2742495" y="2677896"/>
                <a:ext cx="11338" cy="2959917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Connector 11"/>
            <p:cNvCxnSpPr/>
            <p:nvPr/>
          </p:nvCxnSpPr>
          <p:spPr>
            <a:xfrm>
              <a:off x="2660854" y="3412094"/>
              <a:ext cx="11338" cy="295991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486409" y="3724538"/>
            <a:ext cx="1896638" cy="2325391"/>
            <a:chOff x="5486409" y="3724538"/>
            <a:chExt cx="1896638" cy="2325391"/>
          </a:xfrm>
        </p:grpSpPr>
        <p:grpSp>
          <p:nvGrpSpPr>
            <p:cNvPr id="32" name="Group 31"/>
            <p:cNvGrpSpPr/>
            <p:nvPr/>
          </p:nvGrpSpPr>
          <p:grpSpPr>
            <a:xfrm>
              <a:off x="5759984" y="3724538"/>
              <a:ext cx="1623063" cy="2325391"/>
              <a:chOff x="5759984" y="3724538"/>
              <a:chExt cx="1623063" cy="2325391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759984" y="3724538"/>
                <a:ext cx="1555220" cy="2325391"/>
                <a:chOff x="5759984" y="3724538"/>
                <a:chExt cx="1555220" cy="2325391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5904619" y="3937589"/>
                  <a:ext cx="1410585" cy="2112340"/>
                  <a:chOff x="5330457" y="3778097"/>
                  <a:chExt cx="1410585" cy="2112340"/>
                </a:xfrm>
              </p:grpSpPr>
              <p:cxnSp>
                <p:nvCxnSpPr>
                  <p:cNvPr id="15" name="Straight Arrow Connector 14"/>
                  <p:cNvCxnSpPr/>
                  <p:nvPr/>
                </p:nvCxnSpPr>
                <p:spPr>
                  <a:xfrm flipH="1" flipV="1">
                    <a:off x="5592726" y="3778097"/>
                    <a:ext cx="31897" cy="211234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Arrow Connector 15"/>
                  <p:cNvCxnSpPr/>
                  <p:nvPr/>
                </p:nvCxnSpPr>
                <p:spPr>
                  <a:xfrm flipV="1">
                    <a:off x="5330457" y="4830723"/>
                    <a:ext cx="1410585" cy="35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Rectangle 19"/>
                    <p:cNvSpPr/>
                    <p:nvPr/>
                  </p:nvSpPr>
                  <p:spPr>
                    <a:xfrm>
                      <a:off x="5759984" y="3724538"/>
                      <a:ext cx="481333" cy="338554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en-US" sz="16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6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en-US" sz="16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𝑧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20" name="Rectangle 19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9984" y="3724538"/>
                      <a:ext cx="481333" cy="338554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31" name="Group 30"/>
              <p:cNvGrpSpPr/>
              <p:nvPr/>
            </p:nvGrpSpPr>
            <p:grpSpPr>
              <a:xfrm>
                <a:off x="6163345" y="4162632"/>
                <a:ext cx="1219702" cy="1607572"/>
                <a:chOff x="6163345" y="4162632"/>
                <a:chExt cx="1219702" cy="1607572"/>
              </a:xfrm>
            </p:grpSpPr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6163345" y="4986670"/>
                  <a:ext cx="854143" cy="0"/>
                </a:xfrm>
                <a:prstGeom prst="straightConnector1">
                  <a:avLst/>
                </a:prstGeom>
                <a:ln w="38100">
                  <a:solidFill>
                    <a:srgbClr val="0432FF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 flipV="1">
                  <a:off x="6177521" y="4465674"/>
                  <a:ext cx="574153" cy="513908"/>
                </a:xfrm>
                <a:prstGeom prst="straightConnector1">
                  <a:avLst/>
                </a:prstGeom>
                <a:ln w="38100">
                  <a:solidFill>
                    <a:srgbClr val="0432FF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6177524" y="4993759"/>
                  <a:ext cx="574150" cy="513906"/>
                </a:xfrm>
                <a:prstGeom prst="straightConnector1">
                  <a:avLst/>
                </a:prstGeom>
                <a:ln w="38100">
                  <a:solidFill>
                    <a:srgbClr val="0432FF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6560281" y="5402603"/>
                      <a:ext cx="599972" cy="36760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ad>
                              <m:radPr>
                                <m:degHide m:val="on"/>
                                <m:ctrlPr>
                                  <a:rPr lang="en-US" sz="1600" i="1" smtClean="0">
                                    <a:latin typeface="Cambria Math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  <m:r>
                              <a:rPr lang="en-US" sz="1600" b="0" i="1" smtClean="0">
                                <a:latin typeface="Cambria Math" charset="0"/>
                              </a:rPr>
                              <m:t>ℏ</m:t>
                            </m:r>
                          </m:oMath>
                        </m:oMathPara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28" name="Rectangle 27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60281" y="5402603"/>
                      <a:ext cx="599972" cy="367601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t="-45902" b="-2131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Rectangle 28"/>
                    <p:cNvSpPr/>
                    <p:nvPr/>
                  </p:nvSpPr>
                  <p:spPr>
                    <a:xfrm>
                      <a:off x="6580787" y="4162632"/>
                      <a:ext cx="599972" cy="36760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ad>
                              <m:radPr>
                                <m:degHide m:val="on"/>
                                <m:ctrlPr>
                                  <a:rPr lang="en-US" sz="1600" i="1" smtClean="0">
                                    <a:latin typeface="Cambria Math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  <m:r>
                              <a:rPr lang="en-US" sz="1600" b="0" i="1" smtClean="0">
                                <a:latin typeface="Cambria Math" charset="0"/>
                              </a:rPr>
                              <m:t>ℏ</m:t>
                            </m:r>
                          </m:oMath>
                        </m:oMathPara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29" name="Rectangle 28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80787" y="4162632"/>
                      <a:ext cx="599972" cy="367601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t="-46667" b="-2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Rectangle 29"/>
                    <p:cNvSpPr/>
                    <p:nvPr/>
                  </p:nvSpPr>
                  <p:spPr>
                    <a:xfrm>
                      <a:off x="6783075" y="4940640"/>
                      <a:ext cx="599972" cy="36760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ad>
                              <m:radPr>
                                <m:degHide m:val="on"/>
                                <m:ctrlPr>
                                  <a:rPr lang="en-US" sz="1600" i="1" smtClean="0">
                                    <a:latin typeface="Cambria Math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  <m:r>
                              <a:rPr lang="en-US" sz="1600" b="0" i="1" smtClean="0">
                                <a:latin typeface="Cambria Math" charset="0"/>
                              </a:rPr>
                              <m:t>ℏ</m:t>
                            </m:r>
                          </m:oMath>
                        </m:oMathPara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30" name="Rectangle 29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83075" y="4940640"/>
                      <a:ext cx="599972" cy="367601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t="-45902" b="-2131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39" name="Group 38"/>
            <p:cNvGrpSpPr/>
            <p:nvPr/>
          </p:nvGrpSpPr>
          <p:grpSpPr>
            <a:xfrm>
              <a:off x="5486409" y="4288096"/>
              <a:ext cx="1254637" cy="1374430"/>
              <a:chOff x="5486409" y="4288096"/>
              <a:chExt cx="1254637" cy="1374430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 flipV="1">
                <a:off x="6113721" y="4462130"/>
                <a:ext cx="627325" cy="35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V="1">
                <a:off x="6099661" y="5497034"/>
                <a:ext cx="627325" cy="35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Rectangle 35"/>
                  <p:cNvSpPr/>
                  <p:nvPr/>
                </p:nvSpPr>
                <p:spPr>
                  <a:xfrm>
                    <a:off x="5621759" y="4288096"/>
                    <a:ext cx="325979" cy="33855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charset="0"/>
                            </a:rPr>
                            <m:t>ℏ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36" name="Rectangle 3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21759" y="4288096"/>
                    <a:ext cx="325979" cy="33855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Rectangle 36"/>
                  <p:cNvSpPr/>
                  <p:nvPr/>
                </p:nvSpPr>
                <p:spPr>
                  <a:xfrm>
                    <a:off x="5486409" y="5323972"/>
                    <a:ext cx="454258" cy="33855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charset="0"/>
                            </a:rPr>
                            <m:t>ℏ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37" name="Rectangle 3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6409" y="5323972"/>
                    <a:ext cx="454258" cy="338554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Rectangle 37"/>
                  <p:cNvSpPr/>
                  <p:nvPr/>
                </p:nvSpPr>
                <p:spPr>
                  <a:xfrm>
                    <a:off x="5621587" y="4817393"/>
                    <a:ext cx="345004" cy="33855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charset="0"/>
                            </a:rPr>
                            <m:t>0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38" name="Rectangle 3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21587" y="4817393"/>
                    <a:ext cx="345004" cy="338554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6354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Momentum: Translations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2355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0116" y="886762"/>
                <a:ext cx="8806524" cy="55145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That’s infinitesimal…what about finite time intervals?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b="0" i="0" smtClean="0">
                        <a:latin typeface="Cambria Math" charset="0"/>
                        <a:ea typeface="Calibri" charset="0"/>
                        <a:cs typeface="Calibri" charset="0"/>
                      </a:rPr>
                      <m:t>Δ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𝑡</m:t>
                    </m:r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be finite time interval, divided into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𝑁</m:t>
                    </m:r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infinitesimal segments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2000" b="0" i="0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Δ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𝑡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𝑁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𝛿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𝑡</m:t>
                      </m:r>
                    </m:oMath>
                  </m:oMathPara>
                </a14:m>
                <a:endParaRPr lang="en-US" altLang="en-US" sz="2000" b="1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The operator: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𝒯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=1−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𝑖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𝐻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Δ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To get the finite operator</a:t>
                </a:r>
                <a:r>
                  <a:rPr lang="en-US" altLang="en-US" sz="2000" dirty="0"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𝒯</m:t>
                    </m:r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, apply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𝒯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𝛿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𝑁</m:t>
                    </m:r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times!</a:t>
                </a:r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𝒯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𝒯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𝒯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𝒯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…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𝒯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𝒯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𝑁</m:t>
                          </m:r>
                        </m:sup>
                      </m:sSubSup>
                    </m:oMath>
                  </m:oMathPara>
                </a14:m>
                <a:endParaRPr lang="en-US" altLang="en-US" sz="200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1−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𝐻</m:t>
                                  </m:r>
                                </m:num>
                                <m:den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ℏ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altLang="en-US" sz="200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Δ</m:t>
                                  </m:r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altLang="en-US" sz="2000" dirty="0">
                                  <a:solidFill>
                                    <a:srgbClr val="C00000"/>
                                  </a:solidFill>
                                  <a:latin typeface="Calibri" charset="0"/>
                                  <a:ea typeface="Calibri" charset="0"/>
                                  <a:cs typeface="Calibri" charset="0"/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In the limit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𝑁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→∞</m:t>
                    </m:r>
                  </m:oMath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𝒯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unc>
                        <m:funcPr>
                          <m:ctrlPr>
                            <a:rPr lang="en-US" altLang="en-US" sz="200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en-US" sz="200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2000" i="0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𝑁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1−</m:t>
                                  </m:r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𝐻</m:t>
                                      </m:r>
                                    </m:num>
                                    <m:den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ℏ</m:t>
                                      </m:r>
                                    </m:den>
                                  </m:f>
                                  <m:f>
                                    <m:f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altLang="en-US" sz="200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Δ</m:t>
                                      </m:r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𝑁</m:t>
                                      </m:r>
                                    </m:den>
                                  </m:f>
                                  <m:r>
                                    <m:rPr>
                                      <m:nor/>
                                    </m:rPr>
                                    <a:rPr lang="en-US" altLang="en-US" sz="2000" dirty="0">
                                      <a:solidFill>
                                        <a:srgbClr val="C00000"/>
                                      </a:solidFill>
                                      <a:latin typeface="Calibri" charset="0"/>
                                      <a:ea typeface="Calibri" charset="0"/>
                                      <a:cs typeface="Calibri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𝑁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altLang="en-US" sz="20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𝐻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Δ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6" y="886762"/>
                <a:ext cx="8806524" cy="5514523"/>
              </a:xfrm>
              <a:prstGeom prst="rect">
                <a:avLst/>
              </a:prstGeom>
              <a:blipFill rotWithShape="0">
                <a:blip r:embed="rId3"/>
                <a:stretch>
                  <a:fillRect t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029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Intrinsic Angular Momentum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1386" y="737893"/>
                <a:ext cx="8750596" cy="59877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Generalized wave function: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b="0" i="0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Ψ</m:t>
                    </m:r>
                    <m:d>
                      <m:dPr>
                        <m:ctrlP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accPr>
                          <m:e>
                            <m: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𝑟</m:t>
                            </m:r>
                          </m:e>
                        </m:acc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𝑡</m:t>
                        </m:r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𝜎</m:t>
                        </m:r>
                      </m:e>
                    </m:d>
                  </m:oMath>
                </a14:m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,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𝜎</m:t>
                    </m:r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denotes</a:t>
                </a: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charset="0"/>
                        <a:ea typeface="Calibri" charset="0"/>
                        <a:cs typeface="Calibri" charset="0"/>
                      </a:rPr>
                      <m:t>𝑧</m:t>
                    </m:r>
                  </m:oMath>
                </a14:m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-component of spin</a:t>
                </a:r>
                <a:endParaRPr lang="en-US" altLang="en-US" sz="2000" dirty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Expand in terms of spin eigenvectors: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2000">
                          <a:latin typeface="Cambria Math" charset="0"/>
                          <a:ea typeface="Calibri" charset="0"/>
                          <a:cs typeface="Calibri" charset="0"/>
                        </a:rPr>
                        <m:t>Ψ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𝜎</m:t>
                          </m:r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  <m:r>
                            <m:rPr>
                              <m:brk m:alnAt="23"/>
                            </m:r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=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</m:sub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</m:sup>
                        <m:e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Ψ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𝑠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𝑠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0" dirty="0" smtClean="0">
                    <a:solidFill>
                      <a:srgbClr val="7030A0"/>
                    </a:solidFill>
                    <a:ea typeface="Calibri" charset="0"/>
                    <a:cs typeface="Calibri" charset="0"/>
                  </a:rPr>
                  <a:t>and for spin-1: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2000">
                          <a:latin typeface="Cambria Math" charset="0"/>
                          <a:ea typeface="Calibri" charset="0"/>
                          <a:cs typeface="Calibri" charset="0"/>
                        </a:rPr>
                        <m:t>Ψ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𝜎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As usual, we normalize it…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en-US" sz="200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†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𝑡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𝜎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𝑡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𝜎</m:t>
                              </m:r>
                            </m:e>
                          </m:d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</m:e>
                      </m:nary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  <m:r>
                            <m:rPr>
                              <m:brk m:alnAt="23"/>
                            </m:r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=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</m:sup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en-US" sz="2000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altLang="en-US" sz="2000" i="1">
                                                  <a:latin typeface="Cambria Math" charset="0"/>
                                                  <a:ea typeface="Calibri" charset="0"/>
                                                  <a:cs typeface="Calibri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en-US" sz="2000" i="1">
                                                  <a:latin typeface="Cambria Math" charset="0"/>
                                                  <a:ea typeface="Calibri" charset="0"/>
                                                  <a:cs typeface="Calibri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en-US" sz="2000" i="1">
                                                  <a:latin typeface="Cambria Math" charset="0"/>
                                                  <a:ea typeface="Calibri" charset="0"/>
                                                  <a:cs typeface="Calibri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en-US" sz="2000" i="1">
                                                  <a:latin typeface="Cambria Math" charset="0"/>
                                                  <a:ea typeface="Calibri" charset="0"/>
                                                  <a:cs typeface="Calibri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en-US" sz="2000" i="1">
                                                  <a:latin typeface="Cambria Math" charset="0"/>
                                                  <a:ea typeface="Calibri" charset="0"/>
                                                  <a:cs typeface="Calibri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</m:acc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nary>
                        </m:e>
                      </m:nary>
                    </m:oMath>
                  </m:oMathPara>
                </a14:m>
                <a:endParaRPr lang="en-US" altLang="en-US" sz="200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en-US" sz="2000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2000" b="0" i="1" smtClean="0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en-US" sz="2000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2000" b="0" i="1" smtClean="0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en-US" sz="2000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2000" b="0" i="1" smtClean="0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Ψ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𝑠</m:t>
                                    </m:r>
                                  </m:sub>
                                </m:sSub>
                              </m:sub>
                            </m:sSub>
                            <m:d>
                              <m:dPr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𝑟</m:t>
                                    </m:r>
                                  </m:e>
                                </m:acc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,</m:t>
                                </m:r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  <m:r>
                      <a:rPr lang="en-US" altLang="en-US" i="1">
                        <a:latin typeface="Cambria Math" charset="0"/>
                        <a:ea typeface="Calibri" charset="0"/>
                        <a:cs typeface="Calibri" charset="0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en-US" dirty="0" smtClean="0">
                    <a:solidFill>
                      <a:schemeClr val="accent1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-- probability to find at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charset="0"/>
                        <a:ea typeface="Calibri" charset="0"/>
                        <a:cs typeface="Calibri" charset="0"/>
                      </a:rPr>
                      <m:t>𝑡</m:t>
                    </m:r>
                  </m:oMath>
                </a14:m>
                <a:r>
                  <a:rPr lang="en-US" altLang="en-US" dirty="0" smtClean="0">
                    <a:solidFill>
                      <a:schemeClr val="accent1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within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charset="0"/>
                        <a:ea typeface="Calibri" charset="0"/>
                        <a:cs typeface="Calibri" charset="0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en-US" dirty="0" smtClean="0">
                    <a:solidFill>
                      <a:schemeClr val="accent1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</m:e>
                      <m:sub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altLang="en-US" dirty="0" smtClean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∑</m:t>
                    </m:r>
                    <m:sSup>
                      <m:sSupPr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Ψ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𝑠</m:t>
                                    </m:r>
                                  </m:sub>
                                </m:sSub>
                              </m:sub>
                            </m:sSub>
                            <m:d>
                              <m:dPr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𝑟</m:t>
                                    </m:r>
                                  </m:e>
                                </m:acc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,</m:t>
                                </m:r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  <m:r>
                      <a:rPr lang="en-US" altLang="en-US" i="1">
                        <a:latin typeface="Cambria Math" charset="0"/>
                        <a:ea typeface="Calibri" charset="0"/>
                        <a:cs typeface="Calibri" charset="0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en-US" dirty="0">
                    <a:solidFill>
                      <a:schemeClr val="accent1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-- probability to find at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charset="0"/>
                        <a:ea typeface="Calibri" charset="0"/>
                        <a:cs typeface="Calibri" charset="0"/>
                      </a:rPr>
                      <m:t>𝑡</m:t>
                    </m:r>
                  </m:oMath>
                </a14:m>
                <a:r>
                  <a:rPr lang="en-US" altLang="en-US" dirty="0">
                    <a:solidFill>
                      <a:schemeClr val="accent1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within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charset="0"/>
                        <a:ea typeface="Calibri" charset="0"/>
                        <a:cs typeface="Calibri" charset="0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𝑟</m:t>
                        </m:r>
                      </m:e>
                    </m:acc>
                  </m:oMath>
                </a14:m>
                <a:endParaRPr lang="en-US" altLang="en-US" dirty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∫</m:t>
                    </m:r>
                    <m:sSup>
                      <m:sSupPr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Ψ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𝑠</m:t>
                                    </m:r>
                                  </m:sub>
                                </m:sSub>
                              </m:sub>
                            </m:sSub>
                            <m:d>
                              <m:dPr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𝑟</m:t>
                                    </m:r>
                                  </m:e>
                                </m:acc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,</m:t>
                                </m:r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  <m:r>
                      <a:rPr lang="en-US" altLang="en-US" i="1">
                        <a:latin typeface="Cambria Math" charset="0"/>
                        <a:ea typeface="Calibri" charset="0"/>
                        <a:cs typeface="Calibri" charset="0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en-US" dirty="0">
                    <a:solidFill>
                      <a:schemeClr val="accent1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-- probability to find </a:t>
                </a:r>
                <a:r>
                  <a:rPr lang="en-US" altLang="en-US" dirty="0" smtClean="0">
                    <a:solidFill>
                      <a:schemeClr val="accent1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</m:e>
                      <m:sub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altLang="en-US" dirty="0" smtClean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86" y="737893"/>
                <a:ext cx="8750596" cy="5987793"/>
              </a:xfrm>
              <a:prstGeom prst="rect">
                <a:avLst/>
              </a:prstGeom>
              <a:blipFill rotWithShape="0">
                <a:blip r:embed="rId3"/>
                <a:stretch>
                  <a:fillRect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887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Intrinsic Angular Momentum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1386" y="897386"/>
                <a:ext cx="8750596" cy="54850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What about expectation values?</a:t>
                </a:r>
                <a:endParaRPr lang="en-US" altLang="en-US" sz="2000" dirty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𝐴</m:t>
                          </m:r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Ψ</m:t>
                          </m:r>
                        </m:e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𝐴</m:t>
                          </m:r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Ψ</m:t>
                          </m:r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†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𝑡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𝜎</m:t>
                              </m:r>
                            </m:e>
                          </m:d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𝐴</m:t>
                          </m:r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𝑡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𝜎</m:t>
                              </m:r>
                            </m:e>
                          </m:d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naryPr>
                        <m:sub>
                          <m:sSubSup>
                            <m:sSub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brk m:alnAt="23"/>
                                </m:r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sub>
                        <m:sup/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𝑟</m:t>
                                  </m:r>
                                </m:e>
                              </m:acc>
                              <m:sSubSup>
                                <m:sSubSup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sz="200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Ψ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𝑠</m:t>
                                      </m:r>
                                    </m:sub>
                                    <m:sup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sub>
                                <m:sup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∗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,</m:t>
                                  </m:r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𝑡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𝑠</m:t>
                                  </m:r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𝑠</m:t>
                                      </m:r>
                                    </m:sub>
                                    <m:sup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sub>
                                <m:sup>
                                  <m:r>
                                    <a:rPr lang="en-US" altLang="en-US" sz="2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†</m:t>
                                  </m:r>
                                </m:sup>
                              </m:sSub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𝐴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sz="200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Ψ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,</m:t>
                                  </m:r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𝑡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𝑠</m:t>
                                  </m:r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altLang="en-US" sz="200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naryPr>
                        <m:sub>
                          <m:sSubSup>
                            <m:sSub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brk m:alnAt="23"/>
                                </m:r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sub>
                        <m:sup/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𝑟</m:t>
                                  </m:r>
                                </m:e>
                              </m:acc>
                              <m:sSubSup>
                                <m:sSubSup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sz="200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Ψ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𝑠</m:t>
                                      </m:r>
                                    </m:sub>
                                    <m:sup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sub>
                                <m:sup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∗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,</m:t>
                                  </m:r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𝑡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𝐴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𝑠</m:t>
                                      </m:r>
                                    </m:sub>
                                    <m:sup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sub>
                              </m:sSub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sz="200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Ψ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,</m:t>
                                  </m:r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,</m:t>
                      </m:r>
                    </m:oMath>
                  </m:oMathPara>
                </a14:m>
                <a:endParaRPr lang="en-US" altLang="en-US" sz="200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𝐴</m:t>
                          </m:r>
                        </m:e>
                        <m:sub>
                          <m:sSubSup>
                            <m:sSub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†</m:t>
                          </m:r>
                        </m:sup>
                      </m:sSub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𝐴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bSup>
                        </m:e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𝐴</m:t>
                          </m:r>
                        </m:e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Operator matrix elements in “spin space”</a:t>
                </a:r>
              </a:p>
              <a:p>
                <a:pPr algn="ctr">
                  <a:buClr>
                    <a:schemeClr val="tx1"/>
                  </a:buClr>
                </a:pPr>
                <a:endParaRPr lang="en-US" altLang="en-US" b="1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b="1" dirty="0" smtClean="0">
                    <a:latin typeface="Calibri" charset="0"/>
                    <a:ea typeface="Calibri" charset="0"/>
                    <a:cs typeface="Calibri" charset="0"/>
                  </a:rPr>
                  <a:t>NOTE:</a:t>
                </a:r>
                <a:r>
                  <a:rPr lang="en-US" altLang="en-US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Position/time variables decoupled from spin variable</a:t>
                </a:r>
              </a:p>
              <a:p>
                <a:pPr marL="285750" indent="-285750" algn="ctr">
                  <a:buClr>
                    <a:schemeClr val="tx1"/>
                  </a:buClr>
                  <a:buFont typeface="Wingdings" charset="2"/>
                  <a:buChar char="à"/>
                </a:pPr>
                <a:r>
                  <a:rPr lang="en-US" altLang="en-US" b="1" i="1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Treat separately!</a:t>
                </a:r>
                <a:r>
                  <a:rPr lang="en-US" altLang="en-US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</a:t>
                </a:r>
                <a:r>
                  <a:rPr lang="en-US" altLang="en-US" dirty="0" smtClean="0">
                    <a:solidFill>
                      <a:schemeClr val="accent1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(and stitch together in end)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Define the “spin state”: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𝜒</m:t>
                        </m:r>
                      </m:e>
                      <m:sub>
                        <m:r>
                          <a:rPr lang="en-US" altLang="en-US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𝑠</m:t>
                        </m:r>
                      </m:sub>
                    </m:sSub>
                    <m:r>
                      <a:rPr lang="en-US" altLang="en-US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𝑠</m:t>
                            </m:r>
                          </m:sub>
                        </m:sSub>
                      </m:sub>
                      <m:sup/>
                      <m:e>
                        <m:sSub>
                          <m:sSubPr>
                            <m:ctrlPr>
                              <a:rPr lang="en-US" altLang="en-US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𝑠</m:t>
                                </m:r>
                              </m:sub>
                            </m:sSub>
                          </m:sub>
                        </m:sSub>
                        <m:sSub>
                          <m:sSubPr>
                            <m:ctrlPr>
                              <a:rPr lang="en-US" altLang="en-US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m:rPr>
                                <m:brk/>
                              </m:rPr>
                              <a:rPr lang="en-US" altLang="en-US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𝑠</m:t>
                            </m:r>
                            <m:r>
                              <a:rPr lang="en-US" altLang="en-US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𝑠</m:t>
                                </m:r>
                              </m:sub>
                            </m:sSub>
                          </m:sub>
                        </m:sSub>
                      </m:e>
                    </m:nary>
                  </m:oMath>
                </a14:m>
                <a:r>
                  <a:rPr lang="en-US" altLang="en-US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, where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en-US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𝑎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𝑠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en-US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-- probability to find in state</a:t>
                </a:r>
                <a:r>
                  <a:rPr lang="en-US" altLang="en-US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m:rPr>
                            <m:brk/>
                          </m:r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𝜒</m:t>
                        </m:r>
                      </m:e>
                      <m:sub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𝑠</m:t>
                        </m:r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𝑠</m:t>
                            </m:r>
                          </m:sub>
                        </m:sSub>
                      </m:sub>
                    </m:sSub>
                  </m:oMath>
                </a14:m>
                <a:endParaRPr lang="en-US" altLang="en-US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dirty="0" smtClean="0">
                    <a:solidFill>
                      <a:schemeClr val="accent2">
                        <a:lumMod val="50000"/>
                      </a:schemeClr>
                    </a:solidFill>
                    <a:ea typeface="Calibri" charset="0"/>
                    <a:cs typeface="Calibri" charset="0"/>
                  </a:rPr>
                  <a:t>Where</a:t>
                </a:r>
                <a:r>
                  <a:rPr lang="en-US" altLang="en-US" dirty="0" smtClean="0"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𝑠</m:t>
                            </m:r>
                          </m:sub>
                        </m:sSub>
                      </m:sub>
                      <m:sup/>
                      <m:e>
                        <m:sSup>
                          <m:sSupPr>
                            <m:ctrl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altLang="en-US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en-US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altLang="en-US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altLang="en-US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=1</m:t>
                    </m:r>
                  </m:oMath>
                </a14:m>
                <a:endParaRPr lang="en-US" altLang="en-US" dirty="0" smtClean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86" y="897386"/>
                <a:ext cx="8750596" cy="5485091"/>
              </a:xfrm>
              <a:prstGeom prst="rect">
                <a:avLst/>
              </a:prstGeom>
              <a:blipFill rotWithShape="0">
                <a:blip r:embed="rId3"/>
                <a:stretch>
                  <a:fillRect t="-556" b="-1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273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Intrinsic Angular Momentum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1386" y="1035611"/>
                <a:ext cx="8750596" cy="4686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About that Spin Operator…it’s a bit…different….</a:t>
                </a:r>
                <a:endParaRPr lang="en-US" altLang="en-US" sz="2000" dirty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𝑠</m:t>
                                  </m:r>
                                </m:sub>
                              </m:sSub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/>
                                </m:r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𝑠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𝑠</m:t>
                      </m:r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+1</m:t>
                          </m:r>
                        </m:e>
                      </m:d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And generally speaking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en-US" b="0" i="0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Ψ</m:t>
                      </m:r>
                      <m:d>
                        <m:dPr>
                          <m:ctrlP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𝜎</m:t>
                          </m:r>
                        </m:e>
                      </m:d>
                      <m:r>
                        <a:rPr lang="en-US" altLang="en-US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US" altLang="en-US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Ψ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en-US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𝑠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en-US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/>
                                </m:r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  <m: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en-US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𝑠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  <m:r>
                        <a:rPr lang="en-US" altLang="en-US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i="1">
                          <a:latin typeface="Cambria Math" charset="0"/>
                          <a:ea typeface="Calibri" charset="0"/>
                          <a:cs typeface="Calibri" charset="0"/>
                        </a:rPr>
                        <m:t>𝑠</m:t>
                      </m:r>
                      <m:d>
                        <m:dPr>
                          <m:ctrlP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+1</m:t>
                          </m:r>
                        </m:e>
                      </m:d>
                      <m:sSup>
                        <m:sSupPr>
                          <m:ctrlP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en-US">
                          <a:latin typeface="Cambria Math" charset="0"/>
                          <a:ea typeface="Calibri" charset="0"/>
                          <a:cs typeface="Calibri" charset="0"/>
                        </a:rPr>
                        <m:t>Ψ</m:t>
                      </m:r>
                      <m:d>
                        <m:dPr>
                          <m:ctrlP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𝜎</m:t>
                          </m:r>
                        </m:e>
                      </m:d>
                    </m:oMath>
                  </m:oMathPara>
                </a14:m>
                <a:endParaRPr lang="en-US" altLang="en-US" b="1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b="1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b="1" dirty="0" smtClean="0">
                    <a:latin typeface="Calibri" charset="0"/>
                    <a:ea typeface="Calibri" charset="0"/>
                    <a:cs typeface="Calibri" charset="0"/>
                  </a:rPr>
                  <a:t>NOTE:</a:t>
                </a:r>
                <a:r>
                  <a:rPr lang="en-US" altLang="en-US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Most operators we’ve dealt with have involved something like a derivative…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…but the spin operator is completely numerical</a:t>
                </a:r>
              </a:p>
              <a:p>
                <a:pPr algn="ctr">
                  <a:buClr>
                    <a:schemeClr val="tx1"/>
                  </a:buClr>
                </a:pPr>
                <a:endParaRPr lang="en-US" altLang="en-US" dirty="0" smtClean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Wingdings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If the Hamiltonian is </a:t>
                </a:r>
                <a:r>
                  <a:rPr lang="en-US" altLang="en-US" b="1" i="1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spin-independent,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>
                          <a:latin typeface="Cambria Math" charset="0"/>
                          <a:ea typeface="Calibri" charset="0"/>
                          <a:cs typeface="Calibri" charset="0"/>
                        </a:rPr>
                        <m:t>Ψ</m:t>
                      </m:r>
                      <m:d>
                        <m:dPr>
                          <m:ctrlP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𝜎</m:t>
                          </m:r>
                        </m:e>
                      </m:d>
                      <m:r>
                        <a:rPr lang="en-US" altLang="en-US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altLang="en-US">
                          <a:latin typeface="Cambria Math" charset="0"/>
                          <a:ea typeface="Calibri" charset="0"/>
                          <a:cs typeface="Calibri" charset="0"/>
                        </a:rPr>
                        <m:t>Ψ</m:t>
                      </m:r>
                      <m:d>
                        <m:dPr>
                          <m:ctrlP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en-US" altLang="en-US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altLang="en-US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>
                        <a:latin typeface="Cambria Math" charset="0"/>
                        <a:ea typeface="Calibri" charset="0"/>
                        <a:cs typeface="Calibri" charset="0"/>
                      </a:rPr>
                      <m:t>Ψ</m:t>
                    </m:r>
                    <m:d>
                      <m:dPr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accPr>
                          <m:e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𝑟</m:t>
                            </m:r>
                          </m:e>
                        </m:acc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en-US" dirty="0" smtClean="0">
                    <a:latin typeface="Calibri" charset="0"/>
                    <a:ea typeface="Calibri" charset="0"/>
                    <a:cs typeface="Calibri" charset="0"/>
                  </a:rPr>
                  <a:t> -- “spin-less” solution to TDSE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𝜒</m:t>
                        </m:r>
                      </m:e>
                      <m:sub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en-US" dirty="0" smtClean="0">
                    <a:latin typeface="Calibri" charset="0"/>
                    <a:ea typeface="Calibri" charset="0"/>
                    <a:cs typeface="Calibri" charset="0"/>
                  </a:rPr>
                  <a:t> -- spin state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en-US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Ψ</m:t>
                          </m:r>
                        </m:e>
                        <m:sub>
                          <m:sSub>
                            <m:sSubPr>
                              <m:ctrlPr>
                                <a:rPr lang="en-US" altLang="en-US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e>
                      </m:d>
                      <m:r>
                        <a:rPr lang="en-US" altLang="en-US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en-US">
                          <a:latin typeface="Cambria Math" charset="0"/>
                          <a:ea typeface="Calibri" charset="0"/>
                          <a:cs typeface="Calibri" charset="0"/>
                        </a:rPr>
                        <m:t>Ψ</m:t>
                      </m:r>
                      <m:d>
                        <m:dPr>
                          <m:ctrlP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en-US" altLang="en-US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𝑎</m:t>
                          </m:r>
                        </m:e>
                        <m:sub>
                          <m:sSub>
                            <m:sSubPr>
                              <m:ctrlPr>
                                <a:rPr lang="en-US" altLang="en-US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altLang="en-US" dirty="0" smtClean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86" y="1035611"/>
                <a:ext cx="8750596" cy="4686732"/>
              </a:xfrm>
              <a:prstGeom prst="rect">
                <a:avLst/>
              </a:prstGeom>
              <a:blipFill rotWithShape="0">
                <a:blip r:embed="rId3"/>
                <a:stretch>
                  <a:fillRect t="-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94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Intrinsic Angular Momentum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1386" y="812324"/>
                <a:ext cx="8750596" cy="57059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The visible matter around us is composed of protons, neutrons, and electrons</a:t>
                </a:r>
                <a:endParaRPr lang="en-US" altLang="en-US" sz="2000" dirty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These are all spin-1/2 particles!</a:t>
                </a:r>
              </a:p>
              <a:p>
                <a:pPr algn="ctr">
                  <a:buClr>
                    <a:schemeClr val="tx1"/>
                  </a:buClr>
                </a:pPr>
                <a:endParaRPr lang="en-US" altLang="en-US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…Might be nice to understand this case…</a:t>
                </a: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What are the allowed values?</a:t>
                </a:r>
                <a:endParaRPr lang="en-US" altLang="en-US" sz="20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𝑠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f>
                      <m:f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fPr>
                      <m:num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num>
                      <m:den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en-US" sz="2000" b="0" i="0" smtClean="0">
                        <a:latin typeface="Cambria Math" charset="0"/>
                        <a:ea typeface="Calibri" charset="0"/>
                        <a:cs typeface="Calibri" charset="0"/>
                      </a:rPr>
                      <m:t>−</m:t>
                    </m:r>
                    <m:f>
                      <m:f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fPr>
                      <m:num>
                        <m:r>
                          <a:rPr lang="en-US" altLang="en-US" sz="2000" b="0" i="0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num>
                      <m:den>
                        <m:r>
                          <a:rPr lang="en-US" altLang="en-US" sz="2000" b="0" i="0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den>
                    </m:f>
                    <m:r>
                      <a:rPr lang="en-US" altLang="en-US" sz="2000" b="0" i="0" smtClean="0">
                        <a:latin typeface="Cambria Math" charset="0"/>
                        <a:ea typeface="Calibri" charset="0"/>
                        <a:cs typeface="Calibri" charset="0"/>
                      </a:rPr>
                      <m:t>&lt;</m:t>
                    </m:r>
                    <m:sSub>
                      <m:sSub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𝑠</m:t>
                        </m:r>
                      </m:sub>
                    </m:sSub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&lt;</m:t>
                    </m:r>
                    <m:f>
                      <m:f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fPr>
                      <m:num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num>
                      <m:den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den>
                    </m:f>
                  </m:oMath>
                </a14:m>
                <a:endParaRPr lang="en-US" altLang="en-US" sz="20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→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=±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en-US" sz="20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i="1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Only two allowed values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en-US" sz="2000" b="1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!</a:t>
                </a:r>
              </a:p>
              <a:p>
                <a:pPr algn="ctr">
                  <a:buClr>
                    <a:schemeClr val="tx1"/>
                  </a:buClr>
                </a:pPr>
                <a:endParaRPr lang="en-US" altLang="en-US" sz="2000" b="1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Define the eigenvectors…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libri" charset="0"/>
                          <a:cs typeface="Calibri" charset="0"/>
                        </a:rPr>
                        <m:t>𝛼</m:t>
                      </m:r>
                      <m:r>
                        <a:rPr lang="en-US" alt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libri" charset="0"/>
                          <a:cs typeface="Calibri" charset="0"/>
                        </a:rPr>
                        <m:t>≡</m:t>
                      </m:r>
                      <m:sSub>
                        <m:sSubPr>
                          <m:ctrlP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f>
                            <m:fPr>
                              <m:ctrlP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,+</m:t>
                          </m:r>
                          <m:f>
                            <m:fPr>
                              <m:ctrlP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en-US" altLang="en-US" sz="20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libri" charset="0"/>
                          <a:cs typeface="Calibri" charset="0"/>
                        </a:rPr>
                        <m:t>𝛽</m:t>
                      </m:r>
                      <m:r>
                        <a:rPr lang="en-US" altLang="en-US" sz="2000" i="1">
                          <a:solidFill>
                            <a:schemeClr val="tx1"/>
                          </a:solidFill>
                          <a:latin typeface="Cambria Math" charset="0"/>
                          <a:ea typeface="Calibri" charset="0"/>
                          <a:cs typeface="Calibri" charset="0"/>
                        </a:rPr>
                        <m:t>≡</m:t>
                      </m:r>
                      <m:sSub>
                        <m:sSubPr>
                          <m:ctrlPr>
                            <a:rPr lang="en-US" altLang="en-US" sz="20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f>
                            <m:fPr>
                              <m:ctrlPr>
                                <a:rPr lang="en-US" altLang="en-US" sz="20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en-US" sz="20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en-US" sz="20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en-US" altLang="en-US" sz="20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w</a:t>
                </a: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ith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𝛼</m:t>
                          </m:r>
                        </m:e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𝛼</m:t>
                          </m:r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𝛽</m:t>
                          </m:r>
                        </m:e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𝛽</m:t>
                          </m:r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=1</m:t>
                      </m:r>
                    </m:oMath>
                  </m:oMathPara>
                </a14:m>
                <a:endParaRPr lang="en-US" altLang="en-US" sz="200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𝛼</m:t>
                          </m:r>
                        </m:e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𝛽</m:t>
                          </m:r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=0</m:t>
                      </m:r>
                    </m:oMath>
                  </m:oMathPara>
                </a14:m>
                <a:endParaRPr lang="en-US" altLang="en-US" sz="200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86" y="812324"/>
                <a:ext cx="8750596" cy="5705921"/>
              </a:xfrm>
              <a:prstGeom prst="rect">
                <a:avLst/>
              </a:prstGeom>
              <a:blipFill rotWithShape="0">
                <a:blip r:embed="rId3"/>
                <a:stretch>
                  <a:fillRect t="-534" b="-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179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Intrinsic Angular Momentum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1386" y="908021"/>
                <a:ext cx="8750596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Operations become very, very simple!</a:t>
                </a:r>
              </a:p>
              <a:p>
                <a:pPr algn="ctr">
                  <a:buClr>
                    <a:schemeClr val="tx1"/>
                  </a:buClr>
                </a:pPr>
                <a:endParaRPr lang="en-US" altLang="en-US" sz="2000" b="1" dirty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b="1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b="1" dirty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b="1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b="1" dirty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b="1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b="1" dirty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±</m:t>
                        </m:r>
                      </m:sub>
                    </m:sSub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sSub>
                      <m:sSub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sub>
                    </m:sSub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±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𝑖</m:t>
                    </m:r>
                    <m:sSub>
                      <m:sSub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86" y="908021"/>
                <a:ext cx="8750596" cy="2862322"/>
              </a:xfrm>
              <a:prstGeom prst="rect">
                <a:avLst/>
              </a:prstGeom>
              <a:blipFill rotWithShape="0">
                <a:blip r:embed="rId3"/>
                <a:stretch>
                  <a:fillRect t="-1279" b="-3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165695" y="1364901"/>
                <a:ext cx="3342453" cy="42560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00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𝛼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𝛼</m:t>
                      </m:r>
                    </m:oMath>
                  </m:oMathPara>
                </a14:m>
                <a:endParaRPr lang="en-US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𝛼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=+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ℏ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𝛼</m:t>
                      </m:r>
                    </m:oMath>
                  </m:oMathPara>
                </a14:m>
                <a:endParaRPr lang="en-US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𝛼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=0</m:t>
                      </m:r>
                    </m:oMath>
                  </m:oMathPara>
                </a14:m>
                <a:endParaRPr lang="en-US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𝛼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=ℏ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𝛽</m:t>
                      </m:r>
                    </m:oMath>
                  </m:oMathPara>
                </a14:m>
                <a:endParaRPr lang="en-US" sz="2000" dirty="0" smtClean="0"/>
              </a:p>
              <a:p>
                <a:endParaRPr lang="en-US" sz="2000" dirty="0"/>
              </a:p>
              <a:p>
                <a:endParaRPr lang="en-US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𝛼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𝛽</m:t>
                      </m:r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𝛼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𝛽</m:t>
                      </m:r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𝛼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𝛼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𝛼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4</m:t>
                          </m:r>
                        </m:den>
                      </m:f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𝛼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695" y="1364901"/>
                <a:ext cx="3342453" cy="425603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688619" y="1375538"/>
                <a:ext cx="3078728" cy="42560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00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𝛽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𝛽</m:t>
                      </m:r>
                    </m:oMath>
                  </m:oMathPara>
                </a14:m>
                <a:endParaRPr lang="en-US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𝛽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=−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ℏ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𝛽</m:t>
                      </m:r>
                    </m:oMath>
                  </m:oMathPara>
                </a14:m>
                <a:endParaRPr lang="en-US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𝛽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=ℏ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𝛼</m:t>
                      </m:r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𝛽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0</m:t>
                      </m:r>
                    </m:oMath>
                  </m:oMathPara>
                </a14:m>
                <a:endParaRPr lang="en-US" sz="2000" dirty="0" smtClean="0"/>
              </a:p>
              <a:p>
                <a:endParaRPr lang="en-US" sz="2000" dirty="0"/>
              </a:p>
              <a:p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𝛽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𝛼</m:t>
                      </m:r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𝛽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=−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𝛼</m:t>
                      </m:r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𝛽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𝛽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𝛽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4</m:t>
                          </m:r>
                        </m:den>
                      </m:f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𝛽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619" y="1375538"/>
                <a:ext cx="3078728" cy="425603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99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Intrinsic Angular Momentum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1386" y="812324"/>
                <a:ext cx="8750596" cy="29969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Matrix Representation</a:t>
                </a:r>
                <a:endParaRPr lang="en-US" altLang="en-US" sz="2000" dirty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bSup>
                        </m:e>
                        <m:e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</m:e>
                        <m:sub>
                          <m:sSubSup>
                            <m:sSub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altLang="en-US" sz="20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bSup>
                        </m:e>
                        <m:e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</m:e>
                        <m:e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ℏ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</m:e>
                        <m:sub>
                          <m:sSubSup>
                            <m:sSub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altLang="en-US" sz="2000" dirty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bSup>
                        </m:e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</m:sub>
                          </m:sSub>
                        </m:e>
                        <m:e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=ℏ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</m:e>
                        <m:sub>
                          <m:sSubSup>
                            <m:sSub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</m:e>
                        <m:sub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en-US" altLang="en-US" sz="2000" b="1" i="1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bSup>
                        </m:e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−</m:t>
                              </m:r>
                            </m:sub>
                          </m:sSub>
                        </m:e>
                        <m:e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=ℏ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</m:e>
                        <m:sub>
                          <m:sSubSup>
                            <m:sSub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</m:e>
                        <m: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en-US" altLang="en-US" sz="2000" b="1" i="1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charset="0"/>
                        <a:ea typeface="Calibri" charset="0"/>
                        <a:cs typeface="Calibri" charset="0"/>
                      </a:rPr>
                      <m:t>2×2</m:t>
                    </m:r>
                  </m:oMath>
                </a14:m>
                <a:r>
                  <a:rPr lang="en-US" altLang="en-US" sz="2000" dirty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matrices for spin-1/2 particles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!</a:t>
                </a:r>
                <a:endParaRPr lang="en-US" altLang="en-US" sz="2000" dirty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86" y="812324"/>
                <a:ext cx="8750596" cy="2996911"/>
              </a:xfrm>
              <a:prstGeom prst="rect">
                <a:avLst/>
              </a:prstGeom>
              <a:blipFill rotWithShape="0">
                <a:blip r:embed="rId3"/>
                <a:stretch>
                  <a:fillRect t="-1016" b="-2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78350" y="3809235"/>
                <a:ext cx="3299980" cy="2303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̿"/>
                          <m:ctrlPr>
                            <a:rPr lang="en-US" altLang="en-US" sz="200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e>
                      </m:acc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acc>
                            <m:accPr>
                              <m:chr m:val="̿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</m:t>
                                </m:r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acc>
                            <m:accPr>
                              <m:chr m:val="̿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=ℏ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acc>
                            <m:accPr>
                              <m:chr m:val="̿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=ℏ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350" y="3809235"/>
                <a:ext cx="3299980" cy="230383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37745" y="3809235"/>
                <a:ext cx="3299980" cy="26177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acc>
                            <m:accPr>
                              <m:chr m:val="̿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acc>
                            <m:accPr>
                              <m:chr m:val="̿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</m:t>
                                </m:r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 smtClean="0"/>
              </a:p>
              <a:p>
                <a:pPr algn="ctr"/>
                <a:r>
                  <a:rPr lang="en-US" altLang="en-US" sz="2000" b="1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Eigenvectors: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en-US" sz="200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𝛼</m:t>
                          </m:r>
                        </m:e>
                      </m:acc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𝛽</m:t>
                          </m:r>
                        </m:e>
                      </m:acc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745" y="3809235"/>
                <a:ext cx="3299980" cy="261776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953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Intrinsic Angular Momentum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1386" y="993083"/>
                <a:ext cx="8750596" cy="51897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A convenient representation:</a:t>
                </a:r>
                <a:endParaRPr lang="en-US" altLang="en-US" sz="2000" dirty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</m:acc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𝜎</m:t>
                          </m:r>
                        </m:e>
                      </m:acc>
                    </m:oMath>
                  </m:oMathPara>
                </a14:m>
                <a:endParaRPr lang="en-US" altLang="en-US" sz="200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𝜎</m:t>
                        </m:r>
                      </m:e>
                    </m:acc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: Pauli Spin Matrices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acc>
                            <m:accPr>
                              <m:chr m:val="̿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acc>
                            <m:accPr>
                              <m:chr m:val="̿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</m:t>
                                </m:r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acc>
                            <m:accPr>
                              <m:chr m:val="̿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b="1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Note: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en-US" sz="20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Tr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libri" charset="0"/>
                          <a:cs typeface="Calibri" charset="0"/>
                        </a:rPr>
                        <m:t>=0</m:t>
                      </m:r>
                    </m:oMath>
                  </m:oMathPara>
                </a14:m>
                <a:endParaRPr lang="en-US" altLang="en-US" sz="20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det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−1</m:t>
                      </m:r>
                    </m:oMath>
                  </m:oMathPara>
                </a14:m>
                <a:endParaRPr lang="en-US" altLang="en-US" sz="2000" dirty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This representation is VERY powerful! In what way?...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…with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20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𝜎</m:t>
                        </m:r>
                      </m:e>
                    </m:acc>
                  </m:oMath>
                </a14:m>
                <a:r>
                  <a:rPr lang="en-US" altLang="en-US" sz="20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en-US" altLang="en-US" sz="20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𝐼</m:t>
                        </m:r>
                      </m:e>
                    </m:acc>
                    <m:r>
                      <a:rPr lang="en-US" altLang="en-US" sz="2000" i="1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</a:rPr>
                  <a:t>, one can express </a:t>
                </a:r>
                <a:r>
                  <a:rPr lang="en-US" sz="2000" b="1" i="1" dirty="0" smtClean="0">
                    <a:solidFill>
                      <a:srgbClr val="FF0000"/>
                    </a:solidFill>
                  </a:rPr>
                  <a:t>ANY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2</m:t>
                    </m:r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×2</m:t>
                    </m:r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</a:rPr>
                  <a:t> matrix!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86" y="993083"/>
                <a:ext cx="8750596" cy="5189754"/>
              </a:xfrm>
              <a:prstGeom prst="rect">
                <a:avLst/>
              </a:prstGeom>
              <a:blipFill rotWithShape="0">
                <a:blip r:embed="rId3"/>
                <a:stretch>
                  <a:fillRect t="-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876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Intrinsic Angular Momentum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1386" y="812324"/>
                <a:ext cx="8750596" cy="52578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A general spin-1/2 wave function can be represented</a:t>
                </a:r>
                <a:endParaRPr lang="en-US" altLang="en-US" sz="2000" dirty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b="1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2000" b="0" i="0" smtClean="0">
                          <a:solidFill>
                            <a:schemeClr val="tx1"/>
                          </a:solidFill>
                          <a:latin typeface="Cambria Math" charset="0"/>
                          <a:ea typeface="Calibri" charset="0"/>
                          <a:cs typeface="Calibri" charset="0"/>
                        </a:rPr>
                        <m:t>Ψ</m:t>
                      </m:r>
                      <m:d>
                        <m:dPr>
                          <m:ctrlP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𝜎</m:t>
                          </m:r>
                        </m:e>
                      </m:d>
                      <m:r>
                        <a:rPr lang="en-US" alt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Ψ</m:t>
                          </m:r>
                        </m:e>
                        <m:sub>
                          <m:f>
                            <m:f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𝛼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𝛽</m:t>
                      </m:r>
                    </m:oMath>
                  </m:oMathPara>
                </a14:m>
                <a:endParaRPr lang="en-US" altLang="en-US" sz="20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                                                      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Ψ</m:t>
                          </m:r>
                        </m:e>
                        <m:sub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00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Ψ</m:t>
                                    </m:r>
                                  </m:e>
                                  <m:sub>
                                    <m:f>
                                      <m:fPr>
                                        <m:ctrlP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𝑟</m:t>
                                        </m:r>
                                      </m:e>
                                    </m:acc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,</m:t>
                                    </m:r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00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Ψ</m:t>
                                    </m:r>
                                  </m:e>
                                  <m:sub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𝑟</m:t>
                                        </m:r>
                                      </m:e>
                                    </m:acc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,</m:t>
                                    </m:r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en-US" sz="2000" dirty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We can also just focus on the spin information…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𝜒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𝑎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𝛼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𝑏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𝛽</m:t>
                      </m:r>
                    </m:oMath>
                  </m:oMathPara>
                </a14:m>
                <a:endParaRPr lang="en-US" altLang="en-US" sz="2000" dirty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                        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𝑎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𝑏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en-US" sz="2000" dirty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=1</m:t>
                      </m:r>
                    </m:oMath>
                  </m:oMathPara>
                </a14:m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Note:</a:t>
                </a: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𝜒</m:t>
                        </m:r>
                      </m:e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𝜒</m:t>
                        </m:r>
                      </m:e>
                    </m:d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𝑎</m:t>
                              </m:r>
                            </m:e>
                          </m:mr>
                          <m:m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𝑏</m:t>
                              </m:r>
                            </m:e>
                          </m:mr>
                        </m:m>
                      </m:e>
                    </m:d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sSup>
                      <m:s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+</m:t>
                    </m:r>
                    <m:sSup>
                      <m:s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lvl="2">
                  <a:buClr>
                    <a:schemeClr val="tx1"/>
                  </a:buClr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-- probability to find particle in “spin-up” state</a:t>
                </a: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f>
                      <m:fPr>
                        <m:ctrlP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fPr>
                      <m:num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ℏ</m:t>
                        </m:r>
                      </m:num>
                      <m:den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)</a:t>
                </a:r>
              </a:p>
              <a:p>
                <a:pPr lvl="2">
                  <a:buClr>
                    <a:schemeClr val="tx1"/>
                  </a:buClr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000" dirty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-- probability to find particle in “</a:t>
                </a:r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spin-down” </a:t>
                </a:r>
                <a:r>
                  <a:rPr lang="en-US" altLang="en-US" sz="2000" dirty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state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−</m:t>
                    </m:r>
                    <m:f>
                      <m:f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fPr>
                      <m:num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ℏ</m:t>
                        </m:r>
                      </m:num>
                      <m:den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)</a:t>
                </a:r>
                <a:endParaRPr lang="en-US" altLang="en-US" sz="2000" dirty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86" y="812324"/>
                <a:ext cx="8750596" cy="5257850"/>
              </a:xfrm>
              <a:prstGeom prst="rect">
                <a:avLst/>
              </a:prstGeom>
              <a:blipFill rotWithShape="0">
                <a:blip r:embed="rId3"/>
                <a:stretch>
                  <a:fillRect t="-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42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Intrinsic Angular Momentum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1386" y="812324"/>
                <a:ext cx="8750596" cy="55538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Now…a bit o’ detail on the algebra…</a:t>
                </a:r>
                <a:endParaRPr lang="en-US" altLang="en-US" sz="2000" dirty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Sup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+</m:t>
                        </m:r>
                      </m:sub>
                      <m:sup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bSup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𝜒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0</m:t>
                    </m:r>
                  </m:oMath>
                </a14:m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</a:rPr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−</m:t>
                        </m:r>
                      </m:sub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bSup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𝜒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=0</m:t>
                    </m:r>
                  </m:oMath>
                </a14:m>
                <a:endParaRPr lang="en-US" altLang="en-US" sz="2000" dirty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±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±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=0</m:t>
                      </m:r>
                    </m:oMath>
                  </m:oMathPara>
                </a14:m>
                <a:endParaRPr lang="en-US" altLang="en-US" sz="2000" b="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                         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±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𝑖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Recall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sub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bSup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𝜒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f>
                      <m:f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p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4</m:t>
                        </m:r>
                      </m:den>
                    </m:f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𝜒</m:t>
                    </m:r>
                  </m:oMath>
                </a14:m>
                <a:r>
                  <a:rPr lang="en-US" altLang="en-US" sz="2000" dirty="0">
                    <a:latin typeface="Calibri" charset="0"/>
                    <a:ea typeface="Calibri" charset="0"/>
                    <a:cs typeface="Calibri" charset="0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𝑦</m:t>
                        </m:r>
                      </m:sub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bSup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𝜒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f>
                      <m:f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p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4</m:t>
                        </m:r>
                      </m:den>
                    </m:f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𝜒</m:t>
                    </m:r>
                  </m:oMath>
                </a14:m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±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=0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±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𝑖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→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=0</m:t>
                      </m:r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Define the “</a:t>
                </a:r>
                <a:r>
                  <a:rPr lang="en-US" altLang="en-US" sz="2000" dirty="0" err="1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anticommutator</a:t>
                </a: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”: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≡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We find…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=0</m:t>
                      </m:r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Combining </a:t>
                </a:r>
                <a:r>
                  <a:rPr lang="en-US" altLang="en-US" sz="2000" dirty="0" err="1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anticommutators</a:t>
                </a: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 with regular commutators…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𝑗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𝑘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,</m:t>
                      </m:r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𝑖</m:t>
                    </m:r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,</a:t>
                </a: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𝑗</m:t>
                    </m:r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,</a:t>
                </a: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𝑘</m:t>
                    </m:r>
                  </m:oMath>
                </a14:m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are cyclic permutations</a:t>
                </a:r>
                <a:endParaRPr lang="en-US" altLang="en-US" sz="2000" dirty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86" y="812324"/>
                <a:ext cx="8750596" cy="5553893"/>
              </a:xfrm>
              <a:prstGeom prst="rect">
                <a:avLst/>
              </a:prstGeom>
              <a:blipFill rotWithShape="0">
                <a:blip r:embed="rId3"/>
                <a:stretch>
                  <a:fillRect t="-549" b="-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645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Intrinsic Angular Momentum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1386" y="737893"/>
                <a:ext cx="8750596" cy="5887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Reduce ANY product of spin-1/2 operators to a linear or spin-independent term</a:t>
                </a:r>
                <a:endParaRPr lang="en-US" altLang="en-US" sz="2000" dirty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𝑦</m:t>
                        </m:r>
                      </m:sub>
                    </m:sSub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So, in general, we can express a spin-1/2 operator with</a:t>
                </a:r>
              </a:p>
              <a:p>
                <a:pPr marL="3086100" lvl="6" indent="-342900">
                  <a:buClr>
                    <a:schemeClr val="tx1"/>
                  </a:buClr>
                  <a:buFont typeface="Arial" charset="0"/>
                  <a:buChar char="•"/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a term independent of spin</a:t>
                </a:r>
              </a:p>
              <a:p>
                <a:pPr marL="3086100" lvl="6" indent="-342900">
                  <a:buClr>
                    <a:schemeClr val="tx1"/>
                  </a:buClr>
                  <a:buFont typeface="Arial" charset="0"/>
                  <a:buChar char="•"/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plus a term linear in spin: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𝐴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0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𝐴</m:t>
                          </m:r>
                        </m:e>
                      </m:acc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                                   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0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en-US" sz="2000" b="1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latin typeface="Calibri" charset="0"/>
                    <a:ea typeface="Calibri" charset="0"/>
                    <a:cs typeface="Calibri" charset="0"/>
                  </a:rPr>
                  <a:t>Note:</a:t>
                </a:r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We cannot determine the spin vector to precise direction!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Otherwise, we’d know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b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to arbitrary precision…but…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2000" b="0" i="0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Δ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Δ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≥−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𝐴</m:t>
                                      </m:r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,</m:t>
                                      </m:r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𝐵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So, we can only know both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𝐴</m:t>
                    </m:r>
                  </m:oMath>
                </a14:m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𝐵</m:t>
                    </m:r>
                  </m:oMath>
                </a14:m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 to arbitrary precision if they commute!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𝑖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ℏ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en-US" sz="200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en-US" sz="200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≥−</m:t>
                    </m:r>
                    <m:f>
                      <m:f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fPr>
                      <m:num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num>
                      <m:den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〈"/>
                                <m:endChr m:val="〉"/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altLang="en-US" sz="2000" b="0" i="1" smtClean="0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en-US" sz="200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                              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≥−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𝑖</m:t>
                                  </m:r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ℏ</m:t>
                                  </m:r>
                                  <m:sSub>
                                    <m:sSub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en-US" sz="200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2000">
                          <a:latin typeface="Cambria Math" charset="0"/>
                          <a:ea typeface="Calibri" charset="0"/>
                          <a:cs typeface="Calibri" charset="0"/>
                        </a:rPr>
                        <m:t>Δ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en-US" sz="2000">
                          <a:latin typeface="Cambria Math" charset="0"/>
                          <a:ea typeface="Calibri" charset="0"/>
                          <a:cs typeface="Calibri" charset="0"/>
                        </a:rPr>
                        <m:t>Δ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≥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altLang="en-US" sz="2000" dirty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86" y="737893"/>
                <a:ext cx="8750596" cy="5887317"/>
              </a:xfrm>
              <a:prstGeom prst="rect">
                <a:avLst/>
              </a:prstGeom>
              <a:blipFill rotWithShape="0">
                <a:blip r:embed="rId3"/>
                <a:stretch>
                  <a:fillRect t="-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942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Momentum: Translations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1339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0116" y="791065"/>
                <a:ext cx="8806524" cy="60965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What can we divine about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𝒯</m:t>
                    </m:r>
                  </m:oMath>
                </a14:m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?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Let</a:t>
                </a: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b="0" i="0" smtClean="0">
                        <a:latin typeface="Cambria Math" charset="0"/>
                        <a:ea typeface="Calibri" charset="0"/>
                        <a:cs typeface="Calibri" charset="0"/>
                      </a:rPr>
                      <m:t>Δ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𝑡</m:t>
                    </m:r>
                    <m:r>
                      <a:rPr lang="en-US" altLang="en-US" sz="2000" b="0" i="0" smtClean="0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𝑡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−</m:t>
                    </m:r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𝑡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en-US" sz="2000" b="1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𝒯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𝐻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𝑡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𝐻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−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𝒯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  <m:r>
                            <a:rPr lang="en-US" altLang="en-US" sz="200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But if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𝒯</m:t>
                    </m:r>
                    <m:d>
                      <m:d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𝑡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moves </a:t>
                </a:r>
                <a:r>
                  <a:rPr lang="en-US" altLang="en-US" sz="2000" b="1" i="1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forward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in time,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𝒯</m:t>
                    </m:r>
                    <m:d>
                      <m:d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𝑡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moves </a:t>
                </a:r>
                <a:r>
                  <a:rPr lang="en-US" altLang="en-US" sz="2000" b="1" i="1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backward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in time!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𝒯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 </m:t>
                          </m:r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𝒯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𝒯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Unitary operator!</a:t>
                </a:r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Consider a state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𝜓</m:t>
                    </m:r>
                    <m:d>
                      <m:d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𝑡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, expanded in energy </a:t>
                </a:r>
                <a:r>
                  <a:rPr lang="en-US" altLang="en-US" sz="2000" dirty="0" err="1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eigenfunctions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…</a:t>
                </a:r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 0</m:t>
                          </m:r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,0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𝒯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,0</m:t>
                          </m:r>
                        </m:e>
                      </m:d>
                    </m:oMath>
                  </m:oMathPara>
                </a14:m>
                <a:endParaRPr lang="en-US" altLang="en-US" sz="200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𝐻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,0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en-US" sz="20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1+</m:t>
                              </m:r>
                              <m:d>
                                <m:d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−</m:t>
                                  </m:r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ℏ</m:t>
                                      </m:r>
                                    </m:den>
                                  </m:f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𝐻</m:t>
                                  </m:r>
                                </m:e>
                              </m:d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−</m:t>
                                      </m:r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𝑖</m:t>
                                      </m:r>
                                      <m:f>
                                        <m:fPr>
                                          <m:ctrlP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𝑡</m:t>
                                          </m:r>
                                        </m:num>
                                        <m:den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ℏ</m:t>
                                          </m:r>
                                        </m:den>
                                      </m:f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𝐻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+…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,0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             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1+</m:t>
                              </m:r>
                              <m:d>
                                <m:d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−</m:t>
                                  </m:r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ℏ</m:t>
                                      </m:r>
                                    </m:den>
                                  </m:f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−</m:t>
                                      </m:r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𝑖</m:t>
                                      </m:r>
                                      <m:f>
                                        <m:fPr>
                                          <m:ctrlP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𝑡</m:t>
                                          </m:r>
                                        </m:num>
                                        <m:den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ℏ</m:t>
                                          </m:r>
                                        </m:den>
                                      </m:f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𝐸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+…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,0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en-US" sz="20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:endParaRPr lang="en-US" altLang="en-US" sz="20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6" y="791065"/>
                <a:ext cx="8806524" cy="6096541"/>
              </a:xfrm>
              <a:prstGeom prst="rect">
                <a:avLst/>
              </a:prstGeom>
              <a:blipFill rotWithShape="0">
                <a:blip r:embed="rId3"/>
                <a:stretch>
                  <a:fillRect t="-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7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Intrinsic Angular Momentum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1386" y="865489"/>
                <a:ext cx="8750596" cy="5538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Okay, we’ve talked about Cartesian components…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…what about arbitrary components?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I’m so glad you asked!</a:t>
                </a:r>
                <a:endParaRPr lang="en-US" altLang="en-US" sz="2000" dirty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Let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000" i="1" dirty="0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sz="2000" b="0" i="1" dirty="0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𝑛</m:t>
                        </m:r>
                      </m:e>
                    </m:acc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d>
                      <m:d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2000" b="0" i="0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𝜙</m:t>
                            </m:r>
                          </m:e>
                        </m:func>
                        <m:func>
                          <m:func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200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s</m:t>
                            </m:r>
                            <m:r>
                              <m:rPr>
                                <m:sty m:val="p"/>
                              </m:rPr>
                              <a:rPr lang="en-US" altLang="en-US" sz="2000" b="0" i="0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in</m:t>
                            </m:r>
                          </m:fName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𝜃</m:t>
                            </m:r>
                          </m:e>
                        </m:func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func>
                          <m:func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200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s</m:t>
                            </m:r>
                            <m:r>
                              <m:rPr>
                                <m:sty m:val="p"/>
                              </m:rPr>
                              <a:rPr lang="en-US" altLang="en-US" sz="2000" b="0" i="0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in</m:t>
                            </m:r>
                          </m:fName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𝜙</m:t>
                            </m:r>
                          </m:e>
                        </m:func>
                        <m:func>
                          <m:func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200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s</m:t>
                            </m:r>
                            <m:r>
                              <m:rPr>
                                <m:sty m:val="p"/>
                              </m:rPr>
                              <a:rPr lang="en-US" altLang="en-US" sz="2000" b="0" i="0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in</m:t>
                            </m:r>
                          </m:fName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𝜃</m:t>
                            </m:r>
                          </m:e>
                        </m:func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 </m:t>
                        </m:r>
                        <m:func>
                          <m:func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200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𝜃</m:t>
                            </m:r>
                          </m:e>
                        </m:func>
                      </m:e>
                    </m:d>
                  </m:oMath>
                </a14:m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1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Define: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𝑛</m:t>
                        </m:r>
                      </m:sub>
                    </m:sSub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en-US" sz="2000" i="1" dirty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sz="2000" i="1" dirty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𝑛</m:t>
                        </m:r>
                      </m:e>
                    </m:acc>
                    <m:r>
                      <a:rPr lang="en-US" altLang="en-US" sz="2000" b="0" i="1" dirty="0" smtClean="0">
                        <a:latin typeface="Cambria Math" charset="0"/>
                        <a:ea typeface="Calibri" charset="0"/>
                        <a:cs typeface="Calibri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</m:acc>
                  </m:oMath>
                </a14:m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Can we find the </a:t>
                </a:r>
                <a:r>
                  <a:rPr lang="en-US" altLang="en-US" sz="2000" dirty="0" err="1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eigenfunctions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of</a:t>
                </a: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?</a:t>
                </a:r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i.e. find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𝜒</m:t>
                    </m:r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such that</a:t>
                </a: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𝑆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𝑛</m:t>
                        </m:r>
                      </m:sub>
                    </m:sSub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𝜒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𝜈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ℏ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𝜒</m:t>
                    </m:r>
                  </m:oMath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0" dirty="0" smtClean="0">
                    <a:solidFill>
                      <a:schemeClr val="accent2">
                        <a:lumMod val="50000"/>
                      </a:schemeClr>
                    </a:solidFill>
                    <a:ea typeface="Calibri" charset="0"/>
                    <a:cs typeface="Calibri" charset="0"/>
                  </a:rPr>
                  <a:t>Solve the eigenvalue equation: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−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𝜈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ℏ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𝐼</m:t>
                        </m:r>
                      </m:e>
                    </m:d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𝜒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=0</m:t>
                    </m:r>
                  </m:oMath>
                </a14:m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100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acc>
                            <m:accPr>
                              <m:chr m:val="̿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𝑛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en-US" sz="200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en-US" sz="200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𝜃</m:t>
                                    </m:r>
                                  </m:e>
                                </m:func>
                                <m:sSup>
                                  <m:sSupPr>
                                    <m:ctrlP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−</m:t>
                                    </m:r>
                                    <m: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𝑖</m:t>
                                    </m:r>
                                    <m: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𝜙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en-US" sz="200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𝜃</m:t>
                                    </m:r>
                                  </m:e>
                                </m:func>
                                <m:sSup>
                                  <m:sSupPr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𝑖</m:t>
                                    </m:r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𝜙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en-US" sz="200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We find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𝜈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=±</m:t>
                    </m:r>
                    <m:f>
                      <m:f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fPr>
                      <m:num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num>
                      <m:den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! As you probably expected…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We also find…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≡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↑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en-US" sz="200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altLang="en-US" sz="2000" b="0" i="1" smtClean="0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𝜃</m:t>
                                        </m:r>
                                        <m:r>
                                          <a:rPr lang="en-US" altLang="en-US" sz="2000" b="0" i="1" smtClean="0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/2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en-US" sz="200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s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en-US" sz="2000" b="0" i="0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𝜃</m:t>
                                        </m:r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/2</m:t>
                                        </m:r>
                                      </m:e>
                                    </m:d>
                                  </m:e>
                                </m:func>
                                <m:sSup>
                                  <m:sSupPr>
                                    <m:ctrlP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𝑖</m:t>
                                    </m:r>
                                    <m: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𝜙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≡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↓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en-US" sz="200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𝜃</m:t>
                                        </m:r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/2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altLang="en-US" sz="2000" b="0" i="0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en-US" sz="200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𝜃</m:t>
                                        </m:r>
                                        <m:r>
                                          <a:rPr lang="en-US" altLang="en-US" sz="2000" i="1">
                                            <a:latin typeface="Cambria Math" charset="0"/>
                                            <a:ea typeface="Calibri" charset="0"/>
                                            <a:cs typeface="Calibri" charset="0"/>
                                          </a:rPr>
                                          <m:t>/2</m:t>
                                        </m:r>
                                      </m:e>
                                    </m:d>
                                  </m:e>
                                </m:func>
                                <m:sSup>
                                  <m:sSupPr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𝑖</m:t>
                                    </m:r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𝜙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86" y="865489"/>
                <a:ext cx="8750596" cy="5538055"/>
              </a:xfrm>
              <a:prstGeom prst="rect">
                <a:avLst/>
              </a:prstGeom>
              <a:blipFill rotWithShape="0">
                <a:blip r:embed="rId3"/>
                <a:stretch>
                  <a:fillRect t="-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916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Intrinsic Angular Momentum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1386" y="865489"/>
                <a:ext cx="8750596" cy="5454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Assorted Notes…</a:t>
                </a:r>
              </a:p>
              <a:p>
                <a:pPr algn="ctr">
                  <a:buClr>
                    <a:schemeClr val="tx1"/>
                  </a:buClr>
                </a:pPr>
                <a:endParaRPr lang="en-US" altLang="en-US" sz="200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𝜒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↑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-- “Spin-up”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𝜒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↓</m:t>
                        </m:r>
                      </m:sub>
                    </m:sSub>
                  </m:oMath>
                </a14:m>
                <a:r>
                  <a:rPr lang="en-US" altLang="en-US" sz="2000" dirty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-- “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Spin-down”</a:t>
                </a:r>
                <a:endParaRPr lang="en-US" altLang="en-US" sz="2000" dirty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Can be shown (for homework!), e.g. for spin-up: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b="0" i="1" dirty="0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 dirty="0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en-US" sz="2000" b="0" i="1" dirty="0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𝜙</m:t>
                          </m:r>
                        </m:e>
                      </m:func>
                      <m:func>
                        <m:func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 dirty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 dirty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en-US" sz="2000" i="1" dirty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in</m:t>
                          </m:r>
                        </m:fName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𝜙</m:t>
                          </m:r>
                        </m:e>
                      </m:func>
                      <m:func>
                        <m:func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 dirty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 dirty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en-US" sz="2000" i="1" dirty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co</m:t>
                          </m:r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s</m:t>
                          </m:r>
                        </m:fName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ea typeface="Calibri" charset="0"/>
                    <a:cs typeface="Calibri" charset="0"/>
                  </a:rPr>
                  <a:t>Can easily show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𝜒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↑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↓</m:t>
                        </m:r>
                      </m:sub>
                    </m:sSub>
                  </m:oMath>
                </a14:m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marL="2628900" lvl="5" indent="-342900">
                  <a:buClr>
                    <a:schemeClr val="tx1"/>
                  </a:buClr>
                  <a:buFont typeface="Arial" charset="0"/>
                  <a:buChar char="•"/>
                </a:pPr>
                <a:r>
                  <a:rPr lang="en-US" altLang="en-US" sz="2000" dirty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o</a:t>
                </a: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rthonormal</a:t>
                </a:r>
              </a:p>
              <a:p>
                <a:pPr marL="2628900" lvl="5" indent="-342900">
                  <a:buClr>
                    <a:schemeClr val="tx1"/>
                  </a:buClr>
                  <a:buFont typeface="Arial" charset="0"/>
                  <a:buChar char="•"/>
                </a:pPr>
                <a:r>
                  <a:rPr lang="en-US" altLang="en-US" sz="2000" dirty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a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complete set</a:t>
                </a:r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marL="2628900" lvl="5" indent="-342900">
                  <a:buClr>
                    <a:schemeClr val="tx1"/>
                  </a:buClr>
                  <a:buFont typeface="Arial" charset="0"/>
                  <a:buChar char="•"/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reduce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𝜒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↑</m:t>
                        </m:r>
                      </m:sub>
                    </m:sSub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and</a:t>
                </a:r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𝜒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↓</m:t>
                        </m:r>
                      </m:sub>
                    </m:sSub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for</a:t>
                </a:r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𝜃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→0</m:t>
                    </m:r>
                  </m:oMath>
                </a14:m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86" y="865489"/>
                <a:ext cx="8750596" cy="5454827"/>
              </a:xfrm>
              <a:prstGeom prst="rect">
                <a:avLst/>
              </a:prstGeom>
              <a:blipFill rotWithShape="0">
                <a:blip r:embed="rId3"/>
                <a:stretch>
                  <a:fillRect t="-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338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Total Angular Momentum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1386" y="865489"/>
                <a:ext cx="8750596" cy="55656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What if a particle contains both orbital and spin angular momenta?</a:t>
                </a:r>
                <a:endParaRPr lang="en-US" altLang="en-US" sz="200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Define “TOTAL” angular momentum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en-US" sz="200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𝐽</m:t>
                          </m:r>
                        </m:e>
                      </m:acc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</m:acc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Note: if system of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𝑁</m:t>
                    </m:r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particles,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𝐿</m:t>
                          </m:r>
                        </m:e>
                      </m:acc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=∑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</m:acc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𝑆</m:t>
                          </m:r>
                        </m:e>
                      </m:acc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=∑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altLang="en-US" sz="2000" dirty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𝐽</m:t>
                          </m:r>
                        </m:e>
                      </m:acc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=∑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∑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𝐿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ea typeface="Calibri" charset="0"/>
                    <a:cs typeface="Calibri" charset="0"/>
                  </a:rPr>
                  <a:t>Since the operators target different variables,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</m:acc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</m:acc>
                        </m:e>
                      </m:d>
                      <m:r>
                        <a:rPr lang="en-US" altLang="en-US" sz="200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0</m:t>
                      </m:r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and the components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</m:acc>
                  </m:oMath>
                </a14:m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obey basic angular momentum commutation relations</a:t>
                </a: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acc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𝐽</m:t>
                            </m:r>
                          </m:e>
                        </m:acc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𝐻</m:t>
                        </m:r>
                      </m:e>
                    </m:d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=0</m:t>
                    </m:r>
                  </m:oMath>
                </a14:m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, total angular momentum is conserved!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Also,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𝐻</m:t>
                    </m:r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p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mutually commute</a:t>
                </a:r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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Simultaneous </a:t>
                </a:r>
                <a:r>
                  <a:rPr lang="en-US" altLang="en-US" sz="2000" dirty="0" err="1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eigenfunctions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!</a:t>
                </a:r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86" y="865489"/>
                <a:ext cx="8750596" cy="5565691"/>
              </a:xfrm>
              <a:prstGeom prst="rect">
                <a:avLst/>
              </a:prstGeom>
              <a:blipFill rotWithShape="0">
                <a:blip r:embed="rId3"/>
                <a:stretch>
                  <a:fillRect t="-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803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Total Angular Momentum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1386" y="865489"/>
                <a:ext cx="8750596" cy="55535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Let’s say we rotate a spin state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</m:sub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′</m:t>
                          </m:r>
                        </m:sup>
                      </m:sSub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𝛼</m:t>
                          </m:r>
                          <m:acc>
                            <m:accPr>
                              <m:chr m:val="̂"/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𝑛</m:t>
                              </m:r>
                            </m:e>
                          </m:acc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/ℏ</m:t>
                          </m:r>
                        </m:sup>
                      </m:sSup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altLang="en-US" sz="200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For spin-1/2: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1/2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′</m:t>
                          </m:r>
                        </m:sup>
                      </m:sSub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𝛼</m:t>
                          </m:r>
                          <m:acc>
                            <m:accPr>
                              <m:chr m:val="̂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𝑛</m:t>
                              </m:r>
                            </m:e>
                          </m:acc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𝜎</m:t>
                              </m:r>
                            </m:e>
                          </m:acc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/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1/2</m:t>
                          </m:r>
                        </m:sub>
                      </m:sSub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                                           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𝐼</m:t>
                          </m:r>
                          <m:func>
                            <m:func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en-US" sz="2000" b="0" i="0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𝛼</m:t>
                                      </m:r>
                                    </m:num>
                                    <m:den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  <m:acc>
                            <m:accPr>
                              <m:chr m:val="̂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𝑛</m:t>
                              </m:r>
                            </m:e>
                          </m:acc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𝜎</m:t>
                              </m:r>
                            </m:e>
                          </m:acc>
                          <m:func>
                            <m:func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s</m:t>
                              </m:r>
                              <m:r>
                                <m:rPr>
                                  <m:sty m:val="p"/>
                                </m:rPr>
                                <a:rPr lang="en-US" altLang="en-US" sz="2000" b="0" i="0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𝛼</m:t>
                                      </m:r>
                                    </m:num>
                                    <m:den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1/2</m:t>
                          </m:r>
                        </m:sub>
                      </m:sSub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e.g., if we rotate about the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𝑧</m:t>
                    </m:r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-axis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′</m:t>
                          </m:r>
                        </m:sup>
                      </m:s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𝐼</m:t>
                          </m:r>
                          <m:func>
                            <m:func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𝛼</m:t>
                                      </m:r>
                                    </m:num>
                                    <m:den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𝛼</m:t>
                                      </m:r>
                                    </m:num>
                                    <m:den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𝜒</m:t>
                      </m:r>
                    </m:oMath>
                  </m:oMathPara>
                </a14:m>
                <a:endParaRPr lang="en-US" altLang="en-US" sz="2000" dirty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200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−</m:t>
                                    </m:r>
                                    <m: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𝑖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𝛼</m:t>
                                    </m:r>
                                    <m:r>
                                      <a:rPr lang="en-US" altLang="en-US" sz="2000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/2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2000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𝑖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𝛼</m:t>
                                    </m:r>
                                    <m:r>
                                      <a:rPr lang="en-US" altLang="en-US" sz="2000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/2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𝜒</m:t>
                      </m:r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ea typeface="Calibri" charset="0"/>
                    <a:cs typeface="Calibri" charset="0"/>
                  </a:rPr>
                  <a:t>Note: if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𝛼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=2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𝜋</m:t>
                    </m:r>
                  </m:oMath>
                </a14:m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ea typeface="Calibri" charset="0"/>
                    <a:cs typeface="Calibri" charset="0"/>
                  </a:rPr>
                  <a:t> about the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𝑧</m:t>
                    </m:r>
                  </m:oMath>
                </a14:m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ea typeface="Calibri" charset="0"/>
                    <a:cs typeface="Calibri" charset="0"/>
                  </a:rPr>
                  <a:t>-axis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′</m:t>
                          </m:r>
                        </m:sup>
                      </m:sSub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                               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</m:sup>
                      </m:sSup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marL="2628900" lvl="5" indent="-342900">
                  <a:buClr>
                    <a:schemeClr val="tx1"/>
                  </a:buClr>
                  <a:buFont typeface="Arial" charset="0"/>
                  <a:buChar char="•"/>
                </a:pP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Integer spin returns the spin state</a:t>
                </a:r>
              </a:p>
              <a:p>
                <a:pPr marL="2628900" lvl="5" indent="-342900">
                  <a:buClr>
                    <a:schemeClr val="tx1"/>
                  </a:buClr>
                  <a:buFont typeface="Arial" charset="0"/>
                  <a:buChar char="•"/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Half-integer spin flips the sign</a:t>
                </a:r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86" y="865489"/>
                <a:ext cx="8750596" cy="5553572"/>
              </a:xfrm>
              <a:prstGeom prst="rect">
                <a:avLst/>
              </a:prstGeom>
              <a:blipFill rotWithShape="0">
                <a:blip r:embed="rId3"/>
                <a:stretch>
                  <a:fillRect t="-659" b="-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057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 Addition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1386" y="939920"/>
                <a:ext cx="8750596" cy="4626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What if we interact two independent sets of angular momentum?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acc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sz="2000" i="1" dirty="0" smtClean="0">
                    <a:latin typeface="Cambria Math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</a:rPr>
                  <a:t>and</a:t>
                </a:r>
                <a:r>
                  <a:rPr lang="en-US" altLang="en-US" sz="2000" i="1" dirty="0" smtClean="0">
                    <a:latin typeface="Cambria Math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acc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b>
                    </m:sSub>
                  </m:oMath>
                </a14:m>
                <a:endParaRPr lang="en-US" altLang="en-US" sz="200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e.g. 2 diff. particles, 2 </a:t>
                </a:r>
                <a:r>
                  <a:rPr lang="en-US" altLang="en-US" sz="2000" dirty="0" err="1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indep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. sets of variables, </a:t>
                </a:r>
                <a:r>
                  <a:rPr lang="en-US" altLang="en-US" sz="2000" dirty="0" err="1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orbital+spin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for 1 particle, etc.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𝐽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𝐽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=0</m:t>
                      </m:r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Let eigenstates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acc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sz="2000" i="1" dirty="0">
                    <a:latin typeface="Cambria Math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and</a:t>
                </a:r>
                <a:r>
                  <a:rPr lang="en-US" altLang="en-US" sz="2000" i="1" dirty="0">
                    <a:solidFill>
                      <a:srgbClr val="7030A0"/>
                    </a:solidFill>
                    <a:latin typeface="Cambria Math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acc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sz="2000" i="1" dirty="0" smtClean="0">
                    <a:latin typeface="Cambria Math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be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, respectively</a:t>
                </a:r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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Simultaneous eigenvectors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sub>
                      <m:sup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b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b>
                    </m:sSub>
                  </m:oMath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≡</m:t>
                      </m:r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ea typeface="Calibri" charset="0"/>
                    <a:cs typeface="Calibri" charset="0"/>
                  </a:rPr>
                  <a:t>Great! But conserved angular momentum rotates ENTIRE system simultaneously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C00000"/>
                    </a:solidFill>
                    <a:ea typeface="Calibri" charset="0"/>
                    <a:cs typeface="Calibri" charset="0"/>
                  </a:rPr>
                  <a:t>Consider</a:t>
                </a:r>
                <a:r>
                  <a:rPr lang="en-US" altLang="en-US" sz="2000" dirty="0" smtClean="0"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</m:acc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acc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sub>
                    </m:sSub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+</m:t>
                    </m:r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acc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b>
                    </m:sSub>
                  </m:oMath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𝑖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ℏ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What about simultaneous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p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?</a:t>
                </a:r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86" y="939920"/>
                <a:ext cx="8750596" cy="4626266"/>
              </a:xfrm>
              <a:prstGeom prst="rect">
                <a:avLst/>
              </a:prstGeom>
              <a:blipFill rotWithShape="0">
                <a:blip r:embed="rId3"/>
                <a:stretch>
                  <a:fillRect t="-659" b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124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 Addition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1386" y="844223"/>
                <a:ext cx="8750596" cy="53816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We can quickly note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=0</m:t>
                      </m:r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=0</m:t>
                      </m:r>
                    </m:oMath>
                  </m:oMathPara>
                </a14:m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=0</m:t>
                      </m:r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=0</m:t>
                      </m:r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What about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p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?</a:t>
                </a:r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ea typeface="Calibri" charset="0"/>
                    <a:cs typeface="Calibri" charset="0"/>
                  </a:rPr>
                  <a:t>We find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bSup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+2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⋅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C00000"/>
                  </a:solidFill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C00000"/>
                    </a:solidFill>
                    <a:ea typeface="Calibri" charset="0"/>
                    <a:cs typeface="Calibri" charset="0"/>
                  </a:rPr>
                  <a:t>Then,</a:t>
                </a:r>
                <a:endParaRPr lang="en-US" altLang="en-US" sz="2000" dirty="0" smtClean="0"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=0</m:t>
                      </m:r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=0</m:t>
                      </m:r>
                    </m:oMath>
                  </m:oMathPara>
                </a14:m>
                <a:endParaRPr lang="en-US" altLang="en-US" sz="20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So, we can </a:t>
                </a:r>
                <a:r>
                  <a:rPr lang="en-US" altLang="en-US" sz="2000" dirty="0" err="1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diagonalize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sub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b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, simultaneously!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Cool!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…however…</a:t>
                </a:r>
                <a:endParaRPr lang="en-US" altLang="en-US" sz="2000" dirty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86" y="844223"/>
                <a:ext cx="8750596" cy="5381601"/>
              </a:xfrm>
              <a:prstGeom prst="rect">
                <a:avLst/>
              </a:prstGeom>
              <a:blipFill rotWithShape="0">
                <a:blip r:embed="rId3"/>
                <a:stretch>
                  <a:fillRect t="-566" b="-1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380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 Addition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1386" y="865489"/>
                <a:ext cx="8750596" cy="5241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What about commutators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?</a:t>
                </a:r>
              </a:p>
              <a:p>
                <a:pPr algn="ctr">
                  <a:buClr>
                    <a:schemeClr val="tx1"/>
                  </a:buClr>
                </a:pPr>
                <a:endParaRPr lang="en-US" altLang="en-US" sz="2000" b="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  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𝐽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𝐽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2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𝐽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𝐽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                                  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=2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 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                 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=2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               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 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ℏ</m:t>
                      </m:r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2+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1+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C00000"/>
                    </a:solidFill>
                    <a:ea typeface="Calibri" charset="0"/>
                    <a:cs typeface="Calibri" charset="0"/>
                  </a:rPr>
                  <a:t>This is not generally zero!</a:t>
                </a:r>
                <a:endParaRPr lang="en-US" altLang="en-US" sz="2000" b="1" dirty="0" smtClean="0"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In other words,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does not generally commute with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or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!</a:t>
                </a: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So, we have two distinct, complete sets of compatible operators</a:t>
                </a:r>
              </a:p>
              <a:p>
                <a:pPr marL="2171700" lvl="4" indent="-342900">
                  <a:buClr>
                    <a:schemeClr val="tx1"/>
                  </a:buClr>
                  <a:buFont typeface="Arial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sub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b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with an eigenvector</a:t>
                </a:r>
                <a:r>
                  <a:rPr lang="en-US" altLang="en-US" sz="20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marL="2171700" lvl="4" indent="-342900">
                  <a:buClr>
                    <a:schemeClr val="tx1"/>
                  </a:buClr>
                  <a:buFont typeface="Arial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sub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000" dirty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b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000" dirty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,</a:t>
                </a: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p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000" dirty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en-US" sz="2000" dirty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with an eigenvector</a:t>
                </a:r>
                <a:r>
                  <a:rPr lang="en-US" altLang="en-US" sz="2000" dirty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𝑗𝑚</m:t>
                        </m:r>
                      </m:e>
                    </m:d>
                  </m:oMath>
                </a14:m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86" y="865489"/>
                <a:ext cx="8750596" cy="5241563"/>
              </a:xfrm>
              <a:prstGeom prst="rect">
                <a:avLst/>
              </a:prstGeom>
              <a:blipFill rotWithShape="0">
                <a:blip r:embed="rId3"/>
                <a:stretch>
                  <a:fillRect t="-698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170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 Addition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1386" y="865489"/>
                <a:ext cx="8750596" cy="51846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So, we have two different bases for this vector space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with dimensions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2000" b="1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b="0" i="0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+1</m:t>
                        </m:r>
                      </m:e>
                    </m:d>
                    <m:r>
                      <a:rPr lang="en-US" altLang="en-US" sz="20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⨂</m:t>
                    </m:r>
                    <m:d>
                      <m:dPr>
                        <m:ctrlPr>
                          <a:rPr lang="en-US" altLang="en-US" sz="2000" b="1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+1</m:t>
                        </m:r>
                      </m:e>
                    </m:d>
                  </m:oMath>
                </a14:m>
                <a:endParaRPr lang="en-US" altLang="en-US" sz="2000" b="1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b="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C00000"/>
                    </a:solidFill>
                    <a:ea typeface="Calibri" charset="0"/>
                    <a:cs typeface="Calibri" charset="0"/>
                  </a:rPr>
                  <a:t>We can transform from one to the other with unitary operations</a:t>
                </a:r>
                <a:endParaRPr lang="en-US" altLang="en-US" sz="2000" b="1" dirty="0" smtClean="0"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𝑗𝑚</m:t>
                          </m:r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sub>
                        <m:sup/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𝑗𝑚</m:t>
                              </m:r>
                            </m:e>
                          </m:d>
                          <m:d>
                            <m:dPr>
                              <m:begChr m:val="|"/>
                              <m:endChr m:val="〉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</m:e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𝑗𝑚</m:t>
                        </m:r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-- “</a:t>
                </a:r>
                <a:r>
                  <a:rPr lang="en-US" altLang="en-US" sz="2000" dirty="0" err="1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Clebsch-Gordan</a:t>
                </a: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coefficients”</a:t>
                </a: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So, how do we find the allowed eigenvalues?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                               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ℏ</m:t>
                      </m:r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So,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altLang="en-US" sz="20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is an eigenstate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with eigenvalue</a:t>
                </a:r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𝑚</m:t>
                    </m:r>
                    <m:r>
                      <a:rPr lang="en-US" altLang="en-US" sz="2000" b="0" i="0" smtClean="0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sub>
                    </m:sSub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+</m:t>
                    </m:r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b>
                    </m:sSub>
                  </m:oMath>
                </a14:m>
                <a:endParaRPr lang="en-US" altLang="en-US" sz="20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So, then,</a:t>
                </a:r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</m:e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𝑗𝑚</m:t>
                        </m:r>
                      </m:e>
                    </m:d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=0</m:t>
                    </m:r>
                  </m:oMath>
                </a14:m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if</a:t>
                </a:r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𝑚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≠</m:t>
                    </m:r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sub>
                    </m:sSub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+</m:t>
                    </m:r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!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86" y="865489"/>
                <a:ext cx="8750596" cy="5184689"/>
              </a:xfrm>
              <a:prstGeom prst="rect">
                <a:avLst/>
              </a:prstGeom>
              <a:blipFill rotWithShape="0">
                <a:blip r:embed="rId3"/>
                <a:stretch>
                  <a:fillRect t="-706"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435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 Addition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6330" y="812324"/>
                <a:ext cx="8941982" cy="56893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Now, our double sum becomes a single sum:</a:t>
                </a:r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𝑗𝑚</m:t>
                          </m:r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</m:sub>
                        <m:sup/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𝑗𝑚</m:t>
                              </m:r>
                            </m:e>
                          </m:d>
                          <m:d>
                            <m:dPr>
                              <m:begChr m:val="|"/>
                              <m:endChr m:val="〉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=</m:t>
                                  </m:r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Similarly can express, with condition that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𝑚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sSub>
                      <m:sSub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sub>
                    </m:sSub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+</m:t>
                    </m:r>
                    <m:sSub>
                      <m:sSub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,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naryPr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〉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𝑗𝑚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en-US" sz="20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Now, use the ladder operators:</a:t>
                </a:r>
                <a:endParaRPr lang="en-US" altLang="en-US" sz="20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±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𝑗𝑚</m:t>
                          </m:r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radPr>
                        <m:deg/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±1</m:t>
                              </m:r>
                            </m:e>
                          </m:d>
                        </m:e>
                      </m:ra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ℏ</m:t>
                      </m:r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±1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en-US" sz="200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±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±</m:t>
                              </m:r>
                            </m:sub>
                          </m:sSub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</m:sub>
                        <m:sup/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𝑗𝑚</m:t>
                              </m:r>
                            </m:e>
                          </m:d>
                          <m:d>
                            <m:dPr>
                              <m:begChr m:val="|"/>
                              <m:endChr m:val="〉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=</m:t>
                                  </m:r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</m:sub>
                        <m:sup/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𝑗𝑚</m:t>
                              </m:r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en-US" sz="2000" b="0" i="1" smtClean="0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𝑗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2000" b="0" i="1" smtClean="0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en-US" sz="2000" b="0" i="1" smtClean="0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2000" b="0" i="1" smtClean="0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±1</m:t>
                                      </m:r>
                                    </m:e>
                                  </m:d>
                                </m:e>
                              </m:rad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  <m:d>
                                <m:dPr>
                                  <m:begChr m:val="|"/>
                                  <m:endChr m:val="〉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±1</m:t>
                                      </m:r>
                                    </m:e>
                                  </m:d>
                                  <m:d>
                                    <m:d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=</m:t>
                                      </m:r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𝑚</m:t>
                                      </m:r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>
                                        <m:sSubPr>
                                          <m:ctrlP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𝑗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2000" b="0" i="1" smtClean="0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en-US" sz="2000" i="1">
                                                  <a:latin typeface="Cambria Math" charset="0"/>
                                                  <a:ea typeface="Calibri" charset="0"/>
                                                  <a:cs typeface="Calibri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en-US" sz="2000" i="1">
                                                  <a:latin typeface="Cambria Math" charset="0"/>
                                                  <a:ea typeface="Calibri" charset="0"/>
                                                  <a:cs typeface="Calibri" charset="0"/>
                                                </a:rPr>
                                                <m:t>𝑗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en-US" sz="2000" b="0" i="1" smtClean="0">
                                                  <a:latin typeface="Cambria Math" charset="0"/>
                                                  <a:ea typeface="Calibri" charset="0"/>
                                                  <a:cs typeface="Calibri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+1</m:t>
                                          </m:r>
                                        </m:e>
                                      </m:d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2000" b="0" i="1" smtClean="0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en-US" sz="2000" i="1">
                                                  <a:latin typeface="Cambria Math" charset="0"/>
                                                  <a:ea typeface="Calibri" charset="0"/>
                                                  <a:cs typeface="Calibri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en-US" sz="2000" i="1">
                                                  <a:latin typeface="Cambria Math" charset="0"/>
                                                  <a:ea typeface="Calibri" charset="0"/>
                                                  <a:cs typeface="Calibri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en-US" sz="2000" b="0" i="1" smtClean="0">
                                                  <a:latin typeface="Cambria Math" charset="0"/>
                                                  <a:ea typeface="Calibri" charset="0"/>
                                                  <a:cs typeface="Calibri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±1</m:t>
                                          </m:r>
                                        </m:e>
                                      </m:d>
                                    </m:e>
                                  </m:rad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ℏ</m:t>
                                  </m:r>
                                  <m:d>
                                    <m:dPr>
                                      <m:begChr m:val="|"/>
                                      <m:endChr m:val="〉"/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𝑗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𝑗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altLang="en-US" sz="2000" b="0" i="1" smtClean="0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ctrlPr>
                                                <a:rPr lang="en-US" altLang="en-US" sz="2000" i="1">
                                                  <a:latin typeface="Cambria Math" charset="0"/>
                                                  <a:ea typeface="Calibri" charset="0"/>
                                                  <a:cs typeface="Calibri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en-US" sz="2000" i="1">
                                                      <a:latin typeface="Cambria Math" charset="0"/>
                                                      <a:ea typeface="Calibri" charset="0"/>
                                                      <a:cs typeface="Calibri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en-US" sz="2000" i="1">
                                                      <a:latin typeface="Cambria Math" charset="0"/>
                                                      <a:ea typeface="Calibri" charset="0"/>
                                                      <a:cs typeface="Calibri" charset="0"/>
                                                    </a:rPr>
                                                    <m:t>𝑚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en-US" sz="2000" i="1">
                                                      <a:latin typeface="Cambria Math" charset="0"/>
                                                      <a:ea typeface="Calibri" charset="0"/>
                                                      <a:cs typeface="Calibri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altLang="en-US" sz="2000" i="1">
                                                  <a:latin typeface="Cambria Math" charset="0"/>
                                                  <a:ea typeface="Calibri" charset="0"/>
                                                  <a:cs typeface="Calibri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en-US" altLang="en-US" sz="2000" i="1">
                                                  <a:latin typeface="Cambria Math" charset="0"/>
                                                  <a:ea typeface="Calibri" charset="0"/>
                                                  <a:cs typeface="Calibri" charset="0"/>
                                                </a:rPr>
                                                <m:t>𝑚</m:t>
                                              </m:r>
                                              <m:r>
                                                <a:rPr lang="en-US" altLang="en-US" sz="2000" i="1">
                                                  <a:latin typeface="Cambria Math" charset="0"/>
                                                  <a:ea typeface="Calibri" charset="0"/>
                                                  <a:cs typeface="Calibri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altLang="en-US" sz="2000" i="1">
                                                      <a:latin typeface="Cambria Math" charset="0"/>
                                                      <a:ea typeface="Calibri" charset="0"/>
                                                      <a:cs typeface="Calibri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en-US" sz="2000" i="1">
                                                      <a:latin typeface="Cambria Math" charset="0"/>
                                                      <a:ea typeface="Calibri" charset="0"/>
                                                      <a:cs typeface="Calibri" charset="0"/>
                                                    </a:rPr>
                                                    <m:t>𝑚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en-US" sz="2000" i="1">
                                                      <a:latin typeface="Cambria Math" charset="0"/>
                                                      <a:ea typeface="Calibri" charset="0"/>
                                                      <a:cs typeface="Calibri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lang="en-US" altLang="en-US" sz="2000" b="0" i="1" smtClean="0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±1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1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Can use this to construct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altLang="en-US" sz="20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𝑗𝑚</m:t>
                        </m:r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iteravely as a linear combo of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30" y="812324"/>
                <a:ext cx="8941982" cy="5689314"/>
              </a:xfrm>
              <a:prstGeom prst="rect">
                <a:avLst/>
              </a:prstGeom>
              <a:blipFill rotWithShape="0">
                <a:blip r:embed="rId3"/>
                <a:stretch>
                  <a:fillRect t="-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012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 Addition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6330" y="812324"/>
                <a:ext cx="8941982" cy="5632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What are the allowed values of </a:t>
                </a:r>
                <a14:m>
                  <m:oMath xmlns:m="http://schemas.openxmlformats.org/officeDocument/2006/math">
                    <m:r>
                      <a:rPr lang="en-US" altLang="en-US" sz="2000" b="0" i="1" dirty="0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𝑚</m:t>
                    </m:r>
                  </m:oMath>
                </a14:m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𝑗</m:t>
                    </m:r>
                  </m:oMath>
                </a14:m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?</a:t>
                </a:r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max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max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max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𝑗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𝑗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Only one such basis vector in our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+1</m:t>
                        </m:r>
                      </m:e>
                    </m:d>
                    <m:r>
                      <a:rPr lang="en-US" alt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⨂</m:t>
                    </m:r>
                    <m:d>
                      <m:d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space: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So,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is also eigenstate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0" i="1" dirty="0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sz="2000" i="1" dirty="0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p>
                        <m:r>
                          <a:rPr lang="en-US" altLang="en-US" sz="2000" b="0" i="1" dirty="0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and</a:t>
                </a:r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dirty="0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 dirty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b="0" i="1" dirty="0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altLang="en-US" sz="2000" dirty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ℏ</m:t>
                      </m:r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altLang="en-US" sz="20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What about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𝑗</m:t>
                    </m:r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?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𝑗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≥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𝑚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𝑗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𝑗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If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𝑗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&gt;</m:t>
                    </m:r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𝑗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sub>
                    </m:sSub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+</m:t>
                    </m:r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𝑗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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</a:t>
                </a: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use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to get larger values of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𝑚</m:t>
                    </m:r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corresponding to same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𝑗</m:t>
                    </m:r>
                  </m:oMath>
                </a14:m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But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+</m:t>
                        </m:r>
                      </m:sub>
                    </m:sSub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=0</m:t>
                    </m:r>
                  </m:oMath>
                </a14:m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!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𝑚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altLang="en-US" sz="2000" dirty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+1</m:t>
                          </m:r>
                        </m:e>
                      </m:d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Note: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e>
                        <m:e>
                          <m:d>
                            <m:d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=1</m:t>
                      </m:r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30" y="812324"/>
                <a:ext cx="8941982" cy="5632311"/>
              </a:xfrm>
              <a:prstGeom prst="rect">
                <a:avLst/>
              </a:prstGeom>
              <a:blipFill rotWithShape="0">
                <a:blip r:embed="rId3"/>
                <a:stretch>
                  <a:fillRect t="-541" b="-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900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Momentum: Translations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1339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0116" y="1078146"/>
                <a:ext cx="8806524" cy="49764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1+</m:t>
                              </m:r>
                              <m:d>
                                <m:d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−</m:t>
                                  </m:r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ℏ</m:t>
                                      </m:r>
                                    </m:den>
                                  </m:f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−</m:t>
                                      </m:r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𝑖</m:t>
                                      </m:r>
                                      <m:f>
                                        <m:fPr>
                                          <m:ctrlP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𝑡</m:t>
                                          </m:r>
                                        </m:num>
                                        <m:den>
                                          <m:r>
                                            <a:rPr lang="en-US" altLang="en-US" sz="2000" i="1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ℏ</m:t>
                                          </m:r>
                                        </m:den>
                                      </m:f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𝐸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+…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,0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en-US" sz="20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−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𝑖𝐸𝑡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/ℏ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,0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en-US" sz="20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b="1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An important point: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We assumed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𝐻</m:t>
                    </m:r>
                  </m:oMath>
                </a14:m>
                <a:r>
                  <a:rPr lang="en-US" altLang="en-US" sz="2000" i="1" dirty="0" smtClean="0">
                    <a:latin typeface="Cambria Math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was independent of time, so…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𝒯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𝐻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𝐻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𝒯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𝐻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𝒯</m:t>
                          </m:r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𝑡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0</m:t>
                      </m:r>
                    </m:oMath>
                  </m:oMathPara>
                </a14:m>
                <a:endParaRPr lang="en-US" altLang="en-US" sz="2000" dirty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But this is equivalent to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𝐻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𝐻</m:t>
                        </m:r>
                      </m:e>
                    </m:d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=0</m:t>
                    </m:r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which means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𝑑</m:t>
                          </m:r>
                          <m:d>
                            <m:dPr>
                              <m:begChr m:val="〈"/>
                              <m:endChr m:val="〉"/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𝐻</m:t>
                              </m:r>
                            </m:e>
                          </m:d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𝑑𝑡</m:t>
                          </m:r>
                        </m:den>
                      </m:f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𝑑</m:t>
                          </m:r>
                          <m:d>
                            <m:dPr>
                              <m:begChr m:val="〈"/>
                              <m:endChr m:val="〉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𝐸</m:t>
                              </m:r>
                            </m:e>
                          </m:d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𝑑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den>
                      </m:f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=0</m:t>
                      </m:r>
                    </m:oMath>
                  </m:oMathPara>
                </a14:m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i="1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Conservation of energy!!!</a:t>
                </a:r>
                <a:endParaRPr lang="en-US" altLang="en-US" sz="2000" b="1" i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6" y="1078146"/>
                <a:ext cx="8806524" cy="4976491"/>
              </a:xfrm>
              <a:prstGeom prst="rect">
                <a:avLst/>
              </a:prstGeom>
              <a:blipFill rotWithShape="0">
                <a:blip r:embed="rId3"/>
                <a:stretch>
                  <a:fillRect b="-1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77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4546" y="812324"/>
                <a:ext cx="8612372" cy="57332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Construct all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r>
                              <a:rPr lang="en-US" altLang="en-US" sz="200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states via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−</m:t>
                        </m:r>
                      </m:sub>
                    </m:sSub>
                  </m:oMath>
                </a14:m>
                <a:endParaRPr lang="en-US" altLang="en-US" sz="20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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Linear combo of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for allowed values of</a:t>
                </a:r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𝑚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sub>
                    </m:sSub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+</m:t>
                    </m:r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𝑚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in range </a:t>
                </a:r>
                <a14:m>
                  <m:oMath xmlns:m="http://schemas.openxmlformats.org/officeDocument/2006/math">
                    <m:r>
                      <a:rPr lang="en-US" altLang="en-US" sz="2000" b="0" i="0" smtClean="0">
                        <a:latin typeface="Cambria Math" charset="0"/>
                        <a:ea typeface="Calibri" charset="0"/>
                        <a:cs typeface="Calibri" charset="0"/>
                      </a:rPr>
                      <m:t>−</m:t>
                    </m:r>
                    <m:d>
                      <m:d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to</a:t>
                </a:r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𝑗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sub>
                    </m:sSub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+</m:t>
                    </m:r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𝑗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b>
                    </m:sSub>
                  </m:oMath>
                </a14:m>
                <a:endParaRPr lang="en-US" altLang="en-US" sz="2000" dirty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e.g. assume</a:t>
                </a:r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𝑗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b>
                    </m:sSub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≤</m:t>
                    </m:r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𝑗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and suppressing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𝑗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,</a:t>
                </a:r>
                <a:r>
                  <a:rPr lang="en-US" altLang="en-US" sz="2000" dirty="0"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𝑗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b>
                    </m:sSub>
                  </m:oMath>
                </a14:m>
                <a:endParaRPr lang="en-US" altLang="en-US" sz="20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altLang="en-US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altLang="en-US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𝑚</m:t>
                            </m:r>
                            <m:r>
                              <a:rPr lang="en-US" altLang="en-US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en-US" altLang="en-US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−1</m:t>
                            </m:r>
                          </m:e>
                          <m:e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−1,</m:t>
                                </m:r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en-US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,</m:t>
                            </m:r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−2</m:t>
                            </m:r>
                          </m:e>
                          <m:e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</m:t>
                                </m:r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,</m:t>
                            </m:r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−1</m:t>
                                </m:r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altLang="en-US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,</m:t>
                            </m:r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−1,</m:t>
                                </m:r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,</m:t>
                            </m:r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</m:t>
                                </m:r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⋮</m:t>
                            </m:r>
                          </m:e>
                          <m:e>
                            <m:r>
                              <a:rPr lang="en-US" altLang="en-US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⋮</m:t>
                            </m:r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,</m:t>
                                </m:r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,</m:t>
                            </m:r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−1</m:t>
                                </m:r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,−</m:t>
                                </m:r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+1</m:t>
                                </m:r>
                              </m:e>
                            </m:d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,</m:t>
                            </m:r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</m:t>
                                </m:r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,</m:t>
                                </m:r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+2</m:t>
                                </m:r>
                              </m:e>
                            </m:d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,</m:t>
                            </m:r>
                            <m:r>
                              <a:rPr lang="en-US" altLang="en-US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…,</m:t>
                            </m:r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n-US" altLang="en-US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b="0" i="1" smtClean="0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−1</m:t>
                            </m:r>
                          </m:e>
                          <m:e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−1</m:t>
                                </m:r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,−</m:t>
                                </m:r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,</m:t>
                            </m:r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</m:t>
                                </m:r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,−</m:t>
                                </m:r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+1</m:t>
                                </m:r>
                              </m:e>
                            </m:d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,</m:t>
                            </m:r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</m:t>
                                </m:r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3</m:t>
                                </m:r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,−</m:t>
                                </m:r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+2</m:t>
                                </m:r>
                              </m:e>
                            </m:d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,…,</m:t>
                            </m:r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−1</m:t>
                                </m:r>
                                <m:r>
                                  <a:rPr lang="en-US" altLang="en-US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en-US" i="1"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altLang="en-US" b="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i="1" dirty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So, we add an extra term up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𝑗</m:t>
                        </m:r>
                      </m:e>
                      <m:sub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sub>
                    </m:sSub>
                    <m:r>
                      <a:rPr lang="en-US" altLang="en-US" sz="2000" i="1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−</m:t>
                    </m:r>
                    <m:sSub>
                      <m:sSubPr>
                        <m:ctrlP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𝑗</m:t>
                        </m:r>
                      </m:e>
                      <m:sub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sz="2000" b="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, then same number of possibilities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Allowed values for </a:t>
                </a:r>
                <a14:m>
                  <m:oMath xmlns:m="http://schemas.openxmlformats.org/officeDocument/2006/math">
                    <m:r>
                      <a:rPr lang="en-US" altLang="en-US" sz="2000" b="0" i="1" dirty="0" smtClean="0">
                        <a:latin typeface="Cambria Math" charset="0"/>
                        <a:ea typeface="Calibri" charset="0"/>
                        <a:cs typeface="Calibri" charset="0"/>
                      </a:rPr>
                      <m:t>𝑗</m:t>
                    </m:r>
                  </m:oMath>
                </a14:m>
                <a:r>
                  <a:rPr lang="en-US" altLang="en-US" sz="2000" b="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, generalizing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𝑗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sub>
                    </m:sSub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≤</m:t>
                    </m:r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𝑗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sz="2000" b="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: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≤</m:t>
                      </m:r>
                      <m:r>
                        <a:rPr lang="en-US" altLang="en-US" sz="2000" i="1" dirty="0">
                          <a:latin typeface="Cambria Math" charset="0"/>
                          <a:ea typeface="Calibri" charset="0"/>
                          <a:cs typeface="Calibri" charset="0"/>
                        </a:rPr>
                        <m:t>𝑗</m:t>
                      </m:r>
                      <m:r>
                        <a:rPr lang="en-US" altLang="en-US" sz="2000" b="0" i="1" dirty="0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≤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𝑗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𝑗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en-US" sz="2000" b="0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1000" b="1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NOTE:</a:t>
                </a:r>
                <a:r>
                  <a:rPr lang="en-US" altLang="en-US" sz="20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altLang="en-US" sz="2000" b="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b="0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states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46" y="812324"/>
                <a:ext cx="8612372" cy="5733236"/>
              </a:xfrm>
              <a:prstGeom prst="rect">
                <a:avLst/>
              </a:prstGeom>
              <a:blipFill rotWithShape="0">
                <a:blip r:embed="rId3"/>
                <a:stretch>
                  <a:fillRect t="-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563526" y="4114800"/>
            <a:ext cx="1201479" cy="673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94617" y="4104167"/>
            <a:ext cx="6507123" cy="673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63526" y="3870251"/>
            <a:ext cx="1201479" cy="922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094617" y="3859618"/>
            <a:ext cx="6507123" cy="922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63526" y="3551275"/>
            <a:ext cx="1201479" cy="124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094617" y="3540642"/>
            <a:ext cx="6507123" cy="124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63526" y="3285460"/>
            <a:ext cx="1201479" cy="150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094617" y="3274827"/>
            <a:ext cx="6507123" cy="150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 Addition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40242" y="2574811"/>
            <a:ext cx="8474149" cy="2154867"/>
            <a:chOff x="340242" y="2574811"/>
            <a:chExt cx="8474149" cy="215486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40242" y="2966482"/>
              <a:ext cx="847414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1988288" y="2574811"/>
              <a:ext cx="14177" cy="21548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563526" y="3021451"/>
            <a:ext cx="1201479" cy="168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94617" y="3010818"/>
            <a:ext cx="6507123" cy="168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63526" y="4433771"/>
            <a:ext cx="1201479" cy="352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094617" y="4423138"/>
            <a:ext cx="6507123" cy="352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3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TextBox 155"/>
              <p:cNvSpPr txBox="1"/>
              <p:nvPr/>
            </p:nvSpPr>
            <p:spPr>
              <a:xfrm>
                <a:off x="162619" y="3651334"/>
                <a:ext cx="2642050" cy="23294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algn="ctr"/>
                <a:r>
                  <a:rPr lang="en-US" b="1" dirty="0" smtClean="0"/>
                  <a:t>“Two” vectors:</a:t>
                </a:r>
              </a:p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sz="1600" i="1">
                            <a:latin typeface="Cambria Math" charset="0"/>
                          </a:rPr>
                          <m:t>𝑗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charset="0"/>
                              </a:rPr>
                              <m:t>𝑗</m:t>
                            </m:r>
                            <m:r>
                              <a:rPr lang="en-US" sz="1600" b="0" i="1" smtClean="0">
                                <a:latin typeface="Cambria Math" charset="0"/>
                              </a:rPr>
                              <m:t>+1</m:t>
                            </m:r>
                          </m:e>
                        </m:d>
                      </m:e>
                    </m:rad>
                    <m:r>
                      <a:rPr lang="en-US" sz="1600" b="0" i="1" smtClean="0">
                        <a:latin typeface="Cambria Math" charset="0"/>
                      </a:rPr>
                      <m:t>ℏ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 err="1" smtClean="0"/>
                  <a:t>precess</a:t>
                </a:r>
                <a:r>
                  <a:rPr lang="en-US" sz="1600" dirty="0" smtClean="0"/>
                  <a:t> about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charset="0"/>
                      </a:rPr>
                      <m:t>𝑧</m:t>
                    </m:r>
                  </m:oMath>
                </a14:m>
                <a:endParaRPr lang="en-US" sz="1600" dirty="0" smtClean="0"/>
              </a:p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charset="0"/>
                          </a:rPr>
                          <m:t>𝑗</m:t>
                        </m:r>
                      </m:e>
                      <m:sub>
                        <m:r>
                          <a:rPr lang="en-US" sz="16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  <a:r>
                  <a:rPr lang="en-US" sz="1600" dirty="0" smtClean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charset="0"/>
                          </a:rPr>
                          <m:t>𝑗</m:t>
                        </m:r>
                      </m:e>
                      <m:sub>
                        <m:r>
                          <a:rPr lang="en-US" sz="1600" i="1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 err="1"/>
                  <a:t>precess</a:t>
                </a:r>
                <a:r>
                  <a:rPr lang="en-US" sz="1600" dirty="0"/>
                  <a:t> </a:t>
                </a:r>
                <a:r>
                  <a:rPr lang="en-US" sz="1600" b="1" i="1" dirty="0" smtClean="0"/>
                  <a:t>together</a:t>
                </a:r>
                <a:r>
                  <a:rPr lang="en-US" sz="1600" dirty="0" smtClean="0"/>
                  <a:t> about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charset="0"/>
                      </a:rPr>
                      <m:t>𝑗</m:t>
                    </m:r>
                  </m:oMath>
                </a14:m>
                <a:endParaRPr lang="en-US" sz="1600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600" dirty="0" smtClean="0"/>
                  <a:t>Different frequencies!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600" dirty="0" smtClean="0"/>
                  <a:t>Preserve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charset="0"/>
                      </a:rPr>
                      <m:t>𝑚</m:t>
                    </m:r>
                    <m:r>
                      <a:rPr lang="en-US" sz="1600" b="0" i="0" dirty="0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16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600" i="1" dirty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1600" b="0" i="0" dirty="0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16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600" dirty="0"/>
                  <a:t>Preserve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charset="0"/>
                      </a:rPr>
                      <m:t>𝑗</m:t>
                    </m:r>
                  </m:oMath>
                </a14:m>
                <a:endParaRPr lang="en-US" sz="1600" i="1" dirty="0" smtClean="0">
                  <a:latin typeface="Cambria Math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600" i="1" dirty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600" i="1" dirty="0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 smtClean="0"/>
                  <a:t> change in time!</a:t>
                </a:r>
                <a:endParaRPr lang="en-US" sz="1600" dirty="0"/>
              </a:p>
            </p:txBody>
          </p:sp>
        </mc:Choice>
        <mc:Fallback xmlns="">
          <p:sp>
            <p:nvSpPr>
              <p:cNvPr id="156" name="TextBox 1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19" y="3651334"/>
                <a:ext cx="2642050" cy="2329484"/>
              </a:xfrm>
              <a:prstGeom prst="rect">
                <a:avLst/>
              </a:prstGeom>
              <a:blipFill rotWithShape="0">
                <a:blip r:embed="rId3"/>
                <a:stretch>
                  <a:fillRect l="-4388" r="-462" b="-4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2" name="Group 131"/>
          <p:cNvGrpSpPr/>
          <p:nvPr/>
        </p:nvGrpSpPr>
        <p:grpSpPr>
          <a:xfrm>
            <a:off x="6220128" y="4499661"/>
            <a:ext cx="499970" cy="307777"/>
            <a:chOff x="954148" y="2171740"/>
            <a:chExt cx="499970" cy="307777"/>
          </a:xfrm>
        </p:grpSpPr>
        <p:cxnSp>
          <p:nvCxnSpPr>
            <p:cNvPr id="133" name="Straight Arrow Connector 132"/>
            <p:cNvCxnSpPr/>
            <p:nvPr/>
          </p:nvCxnSpPr>
          <p:spPr>
            <a:xfrm>
              <a:off x="1395741" y="2309654"/>
              <a:ext cx="4908" cy="147080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TextBox 133"/>
                <p:cNvSpPr txBox="1"/>
                <p:nvPr/>
              </p:nvSpPr>
              <p:spPr>
                <a:xfrm>
                  <a:off x="954148" y="2171740"/>
                  <a:ext cx="49997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400" i="1" dirty="0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34" name="TextBox 1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148" y="2171740"/>
                  <a:ext cx="499970" cy="30777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ectangle 3"/>
          <p:cNvSpPr/>
          <p:nvPr/>
        </p:nvSpPr>
        <p:spPr>
          <a:xfrm>
            <a:off x="244546" y="812324"/>
            <a:ext cx="86123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en-US" sz="2000" b="1" smtClean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Geometric Visualization</a:t>
            </a:r>
            <a:endParaRPr lang="en-US" altLang="en-US" sz="2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 Addition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2998054" y="3009017"/>
            <a:ext cx="2041803" cy="381421"/>
            <a:chOff x="1052272" y="2923953"/>
            <a:chExt cx="2041803" cy="381421"/>
          </a:xfrm>
        </p:grpSpPr>
        <p:cxnSp>
          <p:nvCxnSpPr>
            <p:cNvPr id="50" name="Straight Connector 49"/>
            <p:cNvCxnSpPr/>
            <p:nvPr/>
          </p:nvCxnSpPr>
          <p:spPr>
            <a:xfrm flipV="1">
              <a:off x="1605516" y="2923953"/>
              <a:ext cx="1488559" cy="21654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61"/>
            <p:cNvGrpSpPr/>
            <p:nvPr/>
          </p:nvGrpSpPr>
          <p:grpSpPr>
            <a:xfrm>
              <a:off x="1052272" y="2923953"/>
              <a:ext cx="499970" cy="381421"/>
              <a:chOff x="1052272" y="2923953"/>
              <a:chExt cx="499970" cy="381421"/>
            </a:xfrm>
          </p:grpSpPr>
          <p:cxnSp>
            <p:nvCxnSpPr>
              <p:cNvPr id="54" name="Straight Arrow Connector 53"/>
              <p:cNvCxnSpPr/>
              <p:nvPr/>
            </p:nvCxnSpPr>
            <p:spPr>
              <a:xfrm flipV="1">
                <a:off x="1515259" y="2923953"/>
                <a:ext cx="0" cy="381421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1052272" y="2960774"/>
                    <a:ext cx="49997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dirty="0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i="1" dirty="0" smtClean="0"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2272" y="2960774"/>
                    <a:ext cx="499970" cy="307777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4" name="Group 63"/>
          <p:cNvGrpSpPr/>
          <p:nvPr/>
        </p:nvGrpSpPr>
        <p:grpSpPr>
          <a:xfrm>
            <a:off x="3025702" y="2445492"/>
            <a:ext cx="2387239" cy="563527"/>
            <a:chOff x="1079920" y="2360428"/>
            <a:chExt cx="2387239" cy="563527"/>
          </a:xfrm>
        </p:grpSpPr>
        <p:cxnSp>
          <p:nvCxnSpPr>
            <p:cNvPr id="51" name="Straight Connector 50"/>
            <p:cNvCxnSpPr/>
            <p:nvPr/>
          </p:nvCxnSpPr>
          <p:spPr>
            <a:xfrm flipV="1">
              <a:off x="1637414" y="2371541"/>
              <a:ext cx="1829745" cy="1015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>
              <a:off x="1079920" y="2360428"/>
              <a:ext cx="499970" cy="563527"/>
              <a:chOff x="1079920" y="2360428"/>
              <a:chExt cx="499970" cy="563527"/>
            </a:xfrm>
          </p:grpSpPr>
          <p:cxnSp>
            <p:nvCxnSpPr>
              <p:cNvPr id="56" name="Straight Arrow Connector 55"/>
              <p:cNvCxnSpPr/>
              <p:nvPr/>
            </p:nvCxnSpPr>
            <p:spPr>
              <a:xfrm flipV="1">
                <a:off x="1513607" y="2360428"/>
                <a:ext cx="6849" cy="563527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1079920" y="2488302"/>
                    <a:ext cx="49997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dirty="0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i="1" dirty="0" smtClean="0"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60" name="TextBox 5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9920" y="2488302"/>
                    <a:ext cx="499970" cy="307777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5" name="Group 64"/>
          <p:cNvGrpSpPr/>
          <p:nvPr/>
        </p:nvGrpSpPr>
        <p:grpSpPr>
          <a:xfrm>
            <a:off x="6316700" y="3034374"/>
            <a:ext cx="2041803" cy="381421"/>
            <a:chOff x="1052272" y="2923953"/>
            <a:chExt cx="2041803" cy="381421"/>
          </a:xfrm>
        </p:grpSpPr>
        <p:cxnSp>
          <p:nvCxnSpPr>
            <p:cNvPr id="66" name="Straight Connector 65"/>
            <p:cNvCxnSpPr/>
            <p:nvPr/>
          </p:nvCxnSpPr>
          <p:spPr>
            <a:xfrm flipV="1">
              <a:off x="1605516" y="2923953"/>
              <a:ext cx="1488559" cy="21654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/>
            <p:cNvGrpSpPr/>
            <p:nvPr/>
          </p:nvGrpSpPr>
          <p:grpSpPr>
            <a:xfrm>
              <a:off x="1052272" y="2923953"/>
              <a:ext cx="499970" cy="381421"/>
              <a:chOff x="1052272" y="2923953"/>
              <a:chExt cx="499970" cy="381421"/>
            </a:xfrm>
          </p:grpSpPr>
          <p:cxnSp>
            <p:nvCxnSpPr>
              <p:cNvPr id="68" name="Straight Arrow Connector 67"/>
              <p:cNvCxnSpPr/>
              <p:nvPr/>
            </p:nvCxnSpPr>
            <p:spPr>
              <a:xfrm flipV="1">
                <a:off x="1515259" y="2923953"/>
                <a:ext cx="0" cy="381421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/>
                  <p:cNvSpPr txBox="1"/>
                  <p:nvPr/>
                </p:nvSpPr>
                <p:spPr>
                  <a:xfrm>
                    <a:off x="1052272" y="2960774"/>
                    <a:ext cx="49997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dirty="0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i="1" dirty="0" smtClean="0"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69" name="TextBox 6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2272" y="2960774"/>
                    <a:ext cx="499970" cy="307777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0" name="Group 69"/>
          <p:cNvGrpSpPr/>
          <p:nvPr/>
        </p:nvGrpSpPr>
        <p:grpSpPr>
          <a:xfrm>
            <a:off x="6344348" y="2470849"/>
            <a:ext cx="1587557" cy="563527"/>
            <a:chOff x="1079920" y="2360428"/>
            <a:chExt cx="1587557" cy="563527"/>
          </a:xfrm>
        </p:grpSpPr>
        <p:cxnSp>
          <p:nvCxnSpPr>
            <p:cNvPr id="71" name="Straight Connector 70"/>
            <p:cNvCxnSpPr/>
            <p:nvPr/>
          </p:nvCxnSpPr>
          <p:spPr>
            <a:xfrm flipV="1">
              <a:off x="1637414" y="2366968"/>
              <a:ext cx="1030063" cy="14725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 71"/>
            <p:cNvGrpSpPr/>
            <p:nvPr/>
          </p:nvGrpSpPr>
          <p:grpSpPr>
            <a:xfrm>
              <a:off x="1079920" y="2360428"/>
              <a:ext cx="499970" cy="563527"/>
              <a:chOff x="1079920" y="2360428"/>
              <a:chExt cx="499970" cy="563527"/>
            </a:xfrm>
          </p:grpSpPr>
          <p:cxnSp>
            <p:nvCxnSpPr>
              <p:cNvPr id="73" name="Straight Arrow Connector 72"/>
              <p:cNvCxnSpPr/>
              <p:nvPr/>
            </p:nvCxnSpPr>
            <p:spPr>
              <a:xfrm flipV="1">
                <a:off x="1513607" y="2360428"/>
                <a:ext cx="6849" cy="563527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1079920" y="2488302"/>
                    <a:ext cx="49997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dirty="0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i="1" dirty="0" smtClean="0"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74" name="TextBox 7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9920" y="2488302"/>
                    <a:ext cx="499970" cy="307777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80" name="Group 79"/>
          <p:cNvGrpSpPr/>
          <p:nvPr/>
        </p:nvGrpSpPr>
        <p:grpSpPr>
          <a:xfrm>
            <a:off x="3461041" y="1594887"/>
            <a:ext cx="2169535" cy="2094614"/>
            <a:chOff x="1515259" y="1509823"/>
            <a:chExt cx="2169535" cy="2094614"/>
          </a:xfrm>
        </p:grpSpPr>
        <p:grpSp>
          <p:nvGrpSpPr>
            <p:cNvPr id="78" name="Group 77"/>
            <p:cNvGrpSpPr/>
            <p:nvPr/>
          </p:nvGrpSpPr>
          <p:grpSpPr>
            <a:xfrm>
              <a:off x="1515259" y="1509823"/>
              <a:ext cx="2169535" cy="2094614"/>
              <a:chOff x="1515259" y="1509823"/>
              <a:chExt cx="2169535" cy="2094614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1515259" y="1509823"/>
                <a:ext cx="2036962" cy="2094614"/>
                <a:chOff x="685918" y="1509823"/>
                <a:chExt cx="2036962" cy="2094614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685918" y="1509823"/>
                  <a:ext cx="2006009" cy="2094614"/>
                  <a:chOff x="685918" y="1509823"/>
                  <a:chExt cx="2006009" cy="2094614"/>
                </a:xfrm>
              </p:grpSpPr>
              <p:cxnSp>
                <p:nvCxnSpPr>
                  <p:cNvPr id="23" name="Straight Arrow Connector 22"/>
                  <p:cNvCxnSpPr/>
                  <p:nvPr/>
                </p:nvCxnSpPr>
                <p:spPr>
                  <a:xfrm flipV="1">
                    <a:off x="914400" y="1509823"/>
                    <a:ext cx="10633" cy="209461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Arrow Connector 23"/>
                  <p:cNvCxnSpPr/>
                  <p:nvPr/>
                </p:nvCxnSpPr>
                <p:spPr>
                  <a:xfrm flipV="1">
                    <a:off x="685918" y="3305374"/>
                    <a:ext cx="2006009" cy="1417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" name="Straight Arrow Connector 27"/>
                <p:cNvCxnSpPr/>
                <p:nvPr/>
              </p:nvCxnSpPr>
              <p:spPr>
                <a:xfrm flipV="1">
                  <a:off x="914400" y="2351765"/>
                  <a:ext cx="1808480" cy="953610"/>
                </a:xfrm>
                <a:prstGeom prst="straightConnector1">
                  <a:avLst/>
                </a:prstGeom>
                <a:ln w="3810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 flipV="1">
                  <a:off x="949842" y="2923953"/>
                  <a:ext cx="1314893" cy="384970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 flipV="1">
                  <a:off x="2264734" y="2392325"/>
                  <a:ext cx="446568" cy="531628"/>
                </a:xfrm>
                <a:prstGeom prst="straightConnector1">
                  <a:avLst/>
                </a:prstGeom>
                <a:ln>
                  <a:solidFill>
                    <a:srgbClr val="008F00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2618915" y="2986130"/>
                    <a:ext cx="49997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dirty="0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latin typeface="Cambria Math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76" name="TextBox 7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18915" y="2986130"/>
                    <a:ext cx="499970" cy="307777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b="-6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TextBox 76"/>
                  <p:cNvSpPr txBox="1"/>
                  <p:nvPr/>
                </p:nvSpPr>
                <p:spPr>
                  <a:xfrm>
                    <a:off x="3184824" y="2557129"/>
                    <a:ext cx="49997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dirty="0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latin typeface="Cambria Math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77" name="TextBox 7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84824" y="2557129"/>
                    <a:ext cx="499970" cy="307777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b="-58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/>
                <p:cNvSpPr txBox="1"/>
                <p:nvPr/>
              </p:nvSpPr>
              <p:spPr>
                <a:xfrm>
                  <a:off x="2518263" y="2413979"/>
                  <a:ext cx="49997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>
                            <a:latin typeface="Cambria Math" charset="0"/>
                          </a:rPr>
                          <m:t>𝑗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79" name="TextBox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8263" y="2413979"/>
                  <a:ext cx="499970" cy="307777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6821547" y="1616541"/>
            <a:ext cx="2006009" cy="2094614"/>
            <a:chOff x="5396769" y="1531477"/>
            <a:chExt cx="2006009" cy="2094614"/>
          </a:xfrm>
        </p:grpSpPr>
        <p:grpSp>
          <p:nvGrpSpPr>
            <p:cNvPr id="41" name="Group 40"/>
            <p:cNvGrpSpPr/>
            <p:nvPr/>
          </p:nvGrpSpPr>
          <p:grpSpPr>
            <a:xfrm>
              <a:off x="5396769" y="1531477"/>
              <a:ext cx="2006009" cy="2094614"/>
              <a:chOff x="685918" y="1509823"/>
              <a:chExt cx="2006009" cy="2094614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685918" y="1509823"/>
                <a:ext cx="2006009" cy="2094614"/>
                <a:chOff x="685918" y="1509823"/>
                <a:chExt cx="2006009" cy="2094614"/>
              </a:xfrm>
            </p:grpSpPr>
            <p:cxnSp>
              <p:nvCxnSpPr>
                <p:cNvPr id="46" name="Straight Arrow Connector 45"/>
                <p:cNvCxnSpPr/>
                <p:nvPr/>
              </p:nvCxnSpPr>
              <p:spPr>
                <a:xfrm flipV="1">
                  <a:off x="914400" y="1509823"/>
                  <a:ext cx="10633" cy="209461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 flipV="1">
                  <a:off x="685918" y="3305374"/>
                  <a:ext cx="2006009" cy="1417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Straight Arrow Connector 42"/>
              <p:cNvCxnSpPr/>
              <p:nvPr/>
            </p:nvCxnSpPr>
            <p:spPr>
              <a:xfrm flipV="1">
                <a:off x="914400" y="2413202"/>
                <a:ext cx="881876" cy="892173"/>
              </a:xfrm>
              <a:prstGeom prst="straightConnector1">
                <a:avLst/>
              </a:prstGeom>
              <a:ln w="3810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 flipV="1">
                <a:off x="949842" y="2923953"/>
                <a:ext cx="1314893" cy="38497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H="1" flipV="1">
                <a:off x="1807527" y="2392325"/>
                <a:ext cx="446568" cy="531628"/>
              </a:xfrm>
              <a:prstGeom prst="straightConnector1">
                <a:avLst/>
              </a:prstGeom>
              <a:ln>
                <a:solidFill>
                  <a:srgbClr val="008F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6461581" y="2999594"/>
                  <a:ext cx="49997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400" b="0" i="1" dirty="0" smtClean="0">
                                <a:latin typeface="Cambria Math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581" y="2999594"/>
                  <a:ext cx="499970" cy="307777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6673852" y="2435654"/>
                  <a:ext cx="49997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400" b="0" i="1" dirty="0" smtClean="0">
                                <a:latin typeface="Cambria Math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3852" y="2435654"/>
                  <a:ext cx="499970" cy="307777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5898436" y="2455337"/>
                  <a:ext cx="49997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>
                            <a:latin typeface="Cambria Math" charset="0"/>
                          </a:rPr>
                          <m:t>𝑗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8436" y="2455337"/>
                  <a:ext cx="499970" cy="307777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5" name="Group 84"/>
          <p:cNvGrpSpPr/>
          <p:nvPr/>
        </p:nvGrpSpPr>
        <p:grpSpPr>
          <a:xfrm>
            <a:off x="3459389" y="3903282"/>
            <a:ext cx="2169535" cy="2094614"/>
            <a:chOff x="1515259" y="1509823"/>
            <a:chExt cx="2169535" cy="2094614"/>
          </a:xfrm>
        </p:grpSpPr>
        <p:grpSp>
          <p:nvGrpSpPr>
            <p:cNvPr id="86" name="Group 85"/>
            <p:cNvGrpSpPr/>
            <p:nvPr/>
          </p:nvGrpSpPr>
          <p:grpSpPr>
            <a:xfrm>
              <a:off x="1515259" y="1509823"/>
              <a:ext cx="2169535" cy="2094614"/>
              <a:chOff x="1515259" y="1509823"/>
              <a:chExt cx="2169535" cy="2094614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1515259" y="1509823"/>
                <a:ext cx="2036962" cy="2094614"/>
                <a:chOff x="685918" y="1509823"/>
                <a:chExt cx="2036962" cy="2094614"/>
              </a:xfrm>
            </p:grpSpPr>
            <p:grpSp>
              <p:nvGrpSpPr>
                <p:cNvPr id="91" name="Group 90"/>
                <p:cNvGrpSpPr/>
                <p:nvPr/>
              </p:nvGrpSpPr>
              <p:grpSpPr>
                <a:xfrm>
                  <a:off x="685918" y="1509823"/>
                  <a:ext cx="2006009" cy="2094614"/>
                  <a:chOff x="685918" y="1509823"/>
                  <a:chExt cx="2006009" cy="2094614"/>
                </a:xfrm>
              </p:grpSpPr>
              <p:cxnSp>
                <p:nvCxnSpPr>
                  <p:cNvPr id="95" name="Straight Arrow Connector 94"/>
                  <p:cNvCxnSpPr/>
                  <p:nvPr/>
                </p:nvCxnSpPr>
                <p:spPr>
                  <a:xfrm flipV="1">
                    <a:off x="914400" y="1509823"/>
                    <a:ext cx="10633" cy="209461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Arrow Connector 95"/>
                  <p:cNvCxnSpPr/>
                  <p:nvPr/>
                </p:nvCxnSpPr>
                <p:spPr>
                  <a:xfrm flipV="1">
                    <a:off x="685918" y="3305374"/>
                    <a:ext cx="2006009" cy="1417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2" name="Straight Arrow Connector 91"/>
                <p:cNvCxnSpPr/>
                <p:nvPr/>
              </p:nvCxnSpPr>
              <p:spPr>
                <a:xfrm flipV="1">
                  <a:off x="914400" y="2351765"/>
                  <a:ext cx="1808480" cy="953610"/>
                </a:xfrm>
                <a:prstGeom prst="straightConnector1">
                  <a:avLst/>
                </a:prstGeom>
                <a:ln w="3810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Arrow Connector 92"/>
                <p:cNvCxnSpPr/>
                <p:nvPr/>
              </p:nvCxnSpPr>
              <p:spPr>
                <a:xfrm flipV="1">
                  <a:off x="949842" y="2923953"/>
                  <a:ext cx="1314893" cy="384970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93"/>
                <p:cNvCxnSpPr/>
                <p:nvPr/>
              </p:nvCxnSpPr>
              <p:spPr>
                <a:xfrm flipV="1">
                  <a:off x="2264734" y="2392325"/>
                  <a:ext cx="446568" cy="531628"/>
                </a:xfrm>
                <a:prstGeom prst="straightConnector1">
                  <a:avLst/>
                </a:prstGeom>
                <a:ln>
                  <a:solidFill>
                    <a:srgbClr val="008F00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/>
                  <p:cNvSpPr txBox="1"/>
                  <p:nvPr/>
                </p:nvSpPr>
                <p:spPr>
                  <a:xfrm>
                    <a:off x="2618915" y="2986130"/>
                    <a:ext cx="49997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dirty="0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latin typeface="Cambria Math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89" name="TextBox 8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18915" y="2986130"/>
                    <a:ext cx="499970" cy="307777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b="-58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/>
                  <p:cNvSpPr txBox="1"/>
                  <p:nvPr/>
                </p:nvSpPr>
                <p:spPr>
                  <a:xfrm>
                    <a:off x="3184824" y="2557129"/>
                    <a:ext cx="49997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dirty="0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latin typeface="Cambria Math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90" name="TextBox 8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84824" y="2557129"/>
                    <a:ext cx="499970" cy="307777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b="-58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2518263" y="2413979"/>
                  <a:ext cx="49997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>
                            <a:latin typeface="Cambria Math" charset="0"/>
                          </a:rPr>
                          <m:t>𝑗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87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8263" y="2413979"/>
                  <a:ext cx="499970" cy="307777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2" name="Group 161"/>
          <p:cNvGrpSpPr/>
          <p:nvPr/>
        </p:nvGrpSpPr>
        <p:grpSpPr>
          <a:xfrm>
            <a:off x="6801591" y="3851921"/>
            <a:ext cx="2036962" cy="2094614"/>
            <a:chOff x="6801591" y="3851921"/>
            <a:chExt cx="2036962" cy="2094614"/>
          </a:xfrm>
        </p:grpSpPr>
        <p:grpSp>
          <p:nvGrpSpPr>
            <p:cNvPr id="97" name="Group 96"/>
            <p:cNvGrpSpPr/>
            <p:nvPr/>
          </p:nvGrpSpPr>
          <p:grpSpPr>
            <a:xfrm>
              <a:off x="6801591" y="3851921"/>
              <a:ext cx="2036962" cy="2094614"/>
              <a:chOff x="1515259" y="1509823"/>
              <a:chExt cx="2036962" cy="20946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1515259" y="1509823"/>
                <a:ext cx="2036962" cy="2094614"/>
                <a:chOff x="1515259" y="1509823"/>
                <a:chExt cx="2036962" cy="2094614"/>
              </a:xfrm>
            </p:grpSpPr>
            <p:grpSp>
              <p:nvGrpSpPr>
                <p:cNvPr id="100" name="Group 99"/>
                <p:cNvGrpSpPr/>
                <p:nvPr/>
              </p:nvGrpSpPr>
              <p:grpSpPr>
                <a:xfrm>
                  <a:off x="1515259" y="1509823"/>
                  <a:ext cx="2036962" cy="2094614"/>
                  <a:chOff x="685918" y="1509823"/>
                  <a:chExt cx="2036962" cy="2094614"/>
                </a:xfrm>
              </p:grpSpPr>
              <p:grpSp>
                <p:nvGrpSpPr>
                  <p:cNvPr id="103" name="Group 102"/>
                  <p:cNvGrpSpPr/>
                  <p:nvPr/>
                </p:nvGrpSpPr>
                <p:grpSpPr>
                  <a:xfrm>
                    <a:off x="685918" y="1509823"/>
                    <a:ext cx="2006009" cy="2094614"/>
                    <a:chOff x="685918" y="1509823"/>
                    <a:chExt cx="2006009" cy="2094614"/>
                  </a:xfrm>
                </p:grpSpPr>
                <p:cxnSp>
                  <p:nvCxnSpPr>
                    <p:cNvPr id="107" name="Straight Arrow Connector 106"/>
                    <p:cNvCxnSpPr/>
                    <p:nvPr/>
                  </p:nvCxnSpPr>
                  <p:spPr>
                    <a:xfrm flipV="1">
                      <a:off x="914400" y="1509823"/>
                      <a:ext cx="10633" cy="2094614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8" name="Straight Arrow Connector 107"/>
                    <p:cNvCxnSpPr/>
                    <p:nvPr/>
                  </p:nvCxnSpPr>
                  <p:spPr>
                    <a:xfrm flipV="1">
                      <a:off x="685918" y="3305374"/>
                      <a:ext cx="2006009" cy="14177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04" name="Straight Arrow Connector 103"/>
                  <p:cNvCxnSpPr/>
                  <p:nvPr/>
                </p:nvCxnSpPr>
                <p:spPr>
                  <a:xfrm flipV="1">
                    <a:off x="914400" y="2351765"/>
                    <a:ext cx="1808480" cy="953610"/>
                  </a:xfrm>
                  <a:prstGeom prst="straightConnector1">
                    <a:avLst/>
                  </a:prstGeom>
                  <a:ln w="38100">
                    <a:solidFill>
                      <a:srgbClr val="0432F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1" name="TextBox 100"/>
                    <p:cNvSpPr txBox="1"/>
                    <p:nvPr/>
                  </p:nvSpPr>
                  <p:spPr>
                    <a:xfrm>
                      <a:off x="1953839" y="2451798"/>
                      <a:ext cx="499970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dirty="0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dirty="0" smtClean="0">
                                    <a:latin typeface="Cambria Math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sz="1400" b="0" i="1" dirty="0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dirty="0"/>
                    </a:p>
                  </p:txBody>
                </p:sp>
              </mc:Choice>
              <mc:Fallback xmlns="">
                <p:sp>
                  <p:nvSpPr>
                    <p:cNvPr id="101" name="TextBox 10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53839" y="2451798"/>
                      <a:ext cx="499970" cy="307777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 b="-588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2" name="TextBox 101"/>
                    <p:cNvSpPr txBox="1"/>
                    <p:nvPr/>
                  </p:nvSpPr>
                  <p:spPr>
                    <a:xfrm>
                      <a:off x="2850012" y="2006246"/>
                      <a:ext cx="499970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dirty="0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dirty="0" smtClean="0">
                                    <a:latin typeface="Cambria Math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sz="1400" b="0" i="1" dirty="0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dirty="0"/>
                    </a:p>
                  </p:txBody>
                </p:sp>
              </mc:Choice>
              <mc:Fallback xmlns="">
                <p:sp>
                  <p:nvSpPr>
                    <p:cNvPr id="102" name="TextBox 10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50012" y="2006246"/>
                      <a:ext cx="499970" cy="307777"/>
                    </a:xfrm>
                    <a:prstGeom prst="rect">
                      <a:avLst/>
                    </a:prstGeom>
                    <a:blipFill rotWithShape="0">
                      <a:blip r:embed="rId9"/>
                      <a:stretch>
                        <a:fillRect b="-588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TextBox 98"/>
                  <p:cNvSpPr txBox="1"/>
                  <p:nvPr/>
                </p:nvSpPr>
                <p:spPr>
                  <a:xfrm>
                    <a:off x="2757615" y="2627356"/>
                    <a:ext cx="49997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 dirty="0">
                              <a:latin typeface="Cambria Math" charset="0"/>
                            </a:rPr>
                            <m:t>𝑗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99" name="TextBox 9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57615" y="2627356"/>
                    <a:ext cx="499970" cy="307777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b="-58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1" name="Group 160"/>
            <p:cNvGrpSpPr/>
            <p:nvPr/>
          </p:nvGrpSpPr>
          <p:grpSpPr>
            <a:xfrm>
              <a:off x="7020008" y="4643729"/>
              <a:ext cx="1787592" cy="1009755"/>
              <a:chOff x="7020008" y="4643729"/>
              <a:chExt cx="1787592" cy="1009755"/>
            </a:xfrm>
          </p:grpSpPr>
          <p:cxnSp>
            <p:nvCxnSpPr>
              <p:cNvPr id="109" name="Straight Arrow Connector 108"/>
              <p:cNvCxnSpPr/>
              <p:nvPr/>
            </p:nvCxnSpPr>
            <p:spPr>
              <a:xfrm flipV="1">
                <a:off x="7020008" y="4643729"/>
                <a:ext cx="920629" cy="1009755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/>
              <p:cNvCxnSpPr/>
              <p:nvPr/>
            </p:nvCxnSpPr>
            <p:spPr>
              <a:xfrm>
                <a:off x="7950702" y="4643729"/>
                <a:ext cx="856898" cy="44123"/>
              </a:xfrm>
              <a:prstGeom prst="straightConnector1">
                <a:avLst/>
              </a:prstGeom>
              <a:ln>
                <a:solidFill>
                  <a:srgbClr val="008F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5" name="Group 114"/>
          <p:cNvGrpSpPr/>
          <p:nvPr/>
        </p:nvGrpSpPr>
        <p:grpSpPr>
          <a:xfrm>
            <a:off x="2969360" y="5301732"/>
            <a:ext cx="2041803" cy="381421"/>
            <a:chOff x="1052272" y="2923953"/>
            <a:chExt cx="2041803" cy="381421"/>
          </a:xfrm>
        </p:grpSpPr>
        <p:cxnSp>
          <p:nvCxnSpPr>
            <p:cNvPr id="116" name="Straight Connector 115"/>
            <p:cNvCxnSpPr/>
            <p:nvPr/>
          </p:nvCxnSpPr>
          <p:spPr>
            <a:xfrm flipV="1">
              <a:off x="1605516" y="2923953"/>
              <a:ext cx="1488559" cy="21654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1052272" y="2923953"/>
              <a:ext cx="499970" cy="381421"/>
              <a:chOff x="1052272" y="2923953"/>
              <a:chExt cx="499970" cy="381421"/>
            </a:xfrm>
          </p:grpSpPr>
          <p:cxnSp>
            <p:nvCxnSpPr>
              <p:cNvPr id="118" name="Straight Arrow Connector 117"/>
              <p:cNvCxnSpPr/>
              <p:nvPr/>
            </p:nvCxnSpPr>
            <p:spPr>
              <a:xfrm flipV="1">
                <a:off x="1515259" y="2923953"/>
                <a:ext cx="0" cy="381421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9" name="TextBox 118"/>
                  <p:cNvSpPr txBox="1"/>
                  <p:nvPr/>
                </p:nvSpPr>
                <p:spPr>
                  <a:xfrm>
                    <a:off x="1052272" y="2960774"/>
                    <a:ext cx="49997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dirty="0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i="1" dirty="0" smtClean="0"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19" name="TextBox 1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2272" y="2960774"/>
                    <a:ext cx="499970" cy="307777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22" name="Group 121"/>
          <p:cNvGrpSpPr/>
          <p:nvPr/>
        </p:nvGrpSpPr>
        <p:grpSpPr>
          <a:xfrm>
            <a:off x="2997008" y="4738207"/>
            <a:ext cx="499970" cy="563527"/>
            <a:chOff x="1079920" y="2360428"/>
            <a:chExt cx="499970" cy="563527"/>
          </a:xfrm>
        </p:grpSpPr>
        <p:cxnSp>
          <p:nvCxnSpPr>
            <p:cNvPr id="123" name="Straight Arrow Connector 122"/>
            <p:cNvCxnSpPr/>
            <p:nvPr/>
          </p:nvCxnSpPr>
          <p:spPr>
            <a:xfrm flipV="1">
              <a:off x="1513607" y="2360428"/>
              <a:ext cx="6849" cy="563527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/>
                <p:cNvSpPr txBox="1"/>
                <p:nvPr/>
              </p:nvSpPr>
              <p:spPr>
                <a:xfrm>
                  <a:off x="1079920" y="2488302"/>
                  <a:ext cx="49997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400" i="1" dirty="0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24" name="TextBox 1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9920" y="2488302"/>
                  <a:ext cx="499970" cy="3077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5" name="Group 124"/>
          <p:cNvGrpSpPr/>
          <p:nvPr/>
        </p:nvGrpSpPr>
        <p:grpSpPr>
          <a:xfrm>
            <a:off x="6438214" y="4633102"/>
            <a:ext cx="1481535" cy="1000194"/>
            <a:chOff x="1172234" y="2305181"/>
            <a:chExt cx="1481535" cy="1000194"/>
          </a:xfrm>
        </p:grpSpPr>
        <p:cxnSp>
          <p:nvCxnSpPr>
            <p:cNvPr id="126" name="Straight Connector 125"/>
            <p:cNvCxnSpPr/>
            <p:nvPr/>
          </p:nvCxnSpPr>
          <p:spPr>
            <a:xfrm flipV="1">
              <a:off x="1634565" y="2305181"/>
              <a:ext cx="1019204" cy="2697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7" name="Group 126"/>
            <p:cNvGrpSpPr/>
            <p:nvPr/>
          </p:nvGrpSpPr>
          <p:grpSpPr>
            <a:xfrm>
              <a:off x="1172234" y="2315808"/>
              <a:ext cx="369947" cy="989567"/>
              <a:chOff x="1172234" y="2315808"/>
              <a:chExt cx="369947" cy="989567"/>
            </a:xfrm>
          </p:grpSpPr>
          <p:cxnSp>
            <p:nvCxnSpPr>
              <p:cNvPr id="128" name="Straight Arrow Connector 127"/>
              <p:cNvCxnSpPr/>
              <p:nvPr/>
            </p:nvCxnSpPr>
            <p:spPr>
              <a:xfrm flipV="1">
                <a:off x="1515259" y="2315808"/>
                <a:ext cx="3645" cy="989567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TextBox 128"/>
                  <p:cNvSpPr txBox="1"/>
                  <p:nvPr/>
                </p:nvSpPr>
                <p:spPr>
                  <a:xfrm>
                    <a:off x="1172234" y="2743891"/>
                    <a:ext cx="369947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dirty="0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i="1" dirty="0" smtClean="0"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29" name="TextBox 1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72234" y="2743891"/>
                    <a:ext cx="369947" cy="307777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/>
              <p:cNvSpPr txBox="1"/>
              <p:nvPr/>
            </p:nvSpPr>
            <p:spPr>
              <a:xfrm>
                <a:off x="171238" y="1040496"/>
                <a:ext cx="2877151" cy="21352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algn="ctr"/>
                <a:r>
                  <a:rPr lang="en-US" b="1" dirty="0" smtClean="0"/>
                  <a:t>Two vectors:</a:t>
                </a:r>
              </a:p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sz="16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600" b="0" i="1" smtClean="0">
                                <a:latin typeface="Cambria Math" charset="0"/>
                              </a:rPr>
                              <m:t>+1</m:t>
                            </m:r>
                          </m:e>
                        </m:d>
                      </m:e>
                    </m:rad>
                    <m:r>
                      <a:rPr lang="en-US" sz="1600" b="0" i="1" smtClean="0">
                        <a:latin typeface="Cambria Math" charset="0"/>
                      </a:rPr>
                      <m:t>ℏ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 err="1" smtClean="0"/>
                  <a:t>precess</a:t>
                </a:r>
                <a:r>
                  <a:rPr lang="en-US" sz="1600" dirty="0" smtClean="0"/>
                  <a:t> about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charset="0"/>
                      </a:rPr>
                      <m:t>𝑧</m:t>
                    </m:r>
                  </m:oMath>
                </a14:m>
                <a:endParaRPr lang="en-US" sz="1600" dirty="0" smtClean="0"/>
              </a:p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>
                            <a:latin typeface="Cambria Math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charset="0"/>
                              </a:rPr>
                              <m:t>+1</m:t>
                            </m:r>
                          </m:e>
                        </m:d>
                      </m:e>
                    </m:rad>
                    <m:r>
                      <a:rPr lang="en-US" sz="1600" i="1">
                        <a:latin typeface="Cambria Math" charset="0"/>
                      </a:rPr>
                      <m:t>ℏ</m:t>
                    </m:r>
                  </m:oMath>
                </a14:m>
                <a:r>
                  <a:rPr lang="en-US" sz="1600" dirty="0"/>
                  <a:t> </a:t>
                </a:r>
                <a:r>
                  <a:rPr lang="en-US" sz="1600" dirty="0" err="1"/>
                  <a:t>precess</a:t>
                </a:r>
                <a:r>
                  <a:rPr lang="en-US" sz="1600" dirty="0"/>
                  <a:t> about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charset="0"/>
                      </a:rPr>
                      <m:t>𝑧</m:t>
                    </m:r>
                  </m:oMath>
                </a14:m>
                <a:endParaRPr lang="en-US" sz="1600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600" dirty="0" smtClean="0"/>
                  <a:t>Different frequencies!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600" dirty="0" smtClean="0"/>
                  <a:t>Preserve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600" i="1" dirty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600" dirty="0" smtClean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600" dirty="0" smtClean="0"/>
                  <a:t>Preserve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charset="0"/>
                      </a:rPr>
                      <m:t>𝑚</m:t>
                    </m:r>
                    <m:r>
                      <a:rPr lang="en-US" sz="1600" dirty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16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600" i="1" dirty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1600" dirty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16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600" i="1" dirty="0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>
                        <a:latin typeface="Cambria Math" charset="0"/>
                      </a:rPr>
                      <m:t>𝑗</m:t>
                    </m:r>
                  </m:oMath>
                </a14:m>
                <a:r>
                  <a:rPr lang="en-US" sz="1600" dirty="0" smtClean="0"/>
                  <a:t> changes in time!</a:t>
                </a:r>
                <a:endParaRPr lang="en-US" sz="1600" dirty="0"/>
              </a:p>
            </p:txBody>
          </p:sp>
        </mc:Choice>
        <mc:Fallback xmlns="">
          <p:sp>
            <p:nvSpPr>
              <p:cNvPr id="140" name="TextBox 1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38" y="1040496"/>
                <a:ext cx="2877151" cy="2135200"/>
              </a:xfrm>
              <a:prstGeom prst="rect">
                <a:avLst/>
              </a:prstGeom>
              <a:blipFill rotWithShape="0">
                <a:blip r:embed="rId16"/>
                <a:stretch>
                  <a:fillRect l="-4025" b="-4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6" name="Group 145"/>
          <p:cNvGrpSpPr/>
          <p:nvPr/>
        </p:nvGrpSpPr>
        <p:grpSpPr>
          <a:xfrm>
            <a:off x="2731743" y="2447466"/>
            <a:ext cx="330451" cy="964627"/>
            <a:chOff x="1998079" y="2479365"/>
            <a:chExt cx="330451" cy="964627"/>
          </a:xfrm>
        </p:grpSpPr>
        <p:cxnSp>
          <p:nvCxnSpPr>
            <p:cNvPr id="142" name="Straight Arrow Connector 141"/>
            <p:cNvCxnSpPr/>
            <p:nvPr/>
          </p:nvCxnSpPr>
          <p:spPr>
            <a:xfrm flipV="1">
              <a:off x="2320394" y="2488019"/>
              <a:ext cx="8136" cy="955973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TextBox 142"/>
                <p:cNvSpPr txBox="1"/>
                <p:nvPr/>
              </p:nvSpPr>
              <p:spPr>
                <a:xfrm>
                  <a:off x="1998079" y="2479365"/>
                  <a:ext cx="32586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>
                            <a:latin typeface="Cambria Math" charset="0"/>
                          </a:rPr>
                          <m:t>𝑚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43" name="TextBox 1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8079" y="2479365"/>
                  <a:ext cx="325860" cy="307777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7" name="Group 146"/>
          <p:cNvGrpSpPr/>
          <p:nvPr/>
        </p:nvGrpSpPr>
        <p:grpSpPr>
          <a:xfrm>
            <a:off x="6031394" y="2470849"/>
            <a:ext cx="325860" cy="964627"/>
            <a:chOff x="2008712" y="2479365"/>
            <a:chExt cx="325860" cy="964627"/>
          </a:xfrm>
        </p:grpSpPr>
        <p:cxnSp>
          <p:nvCxnSpPr>
            <p:cNvPr id="148" name="Straight Arrow Connector 147"/>
            <p:cNvCxnSpPr/>
            <p:nvPr/>
          </p:nvCxnSpPr>
          <p:spPr>
            <a:xfrm flipV="1">
              <a:off x="2320394" y="2488019"/>
              <a:ext cx="8136" cy="955973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TextBox 148"/>
                <p:cNvSpPr txBox="1"/>
                <p:nvPr/>
              </p:nvSpPr>
              <p:spPr>
                <a:xfrm>
                  <a:off x="2008712" y="2479365"/>
                  <a:ext cx="32586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>
                            <a:latin typeface="Cambria Math" charset="0"/>
                          </a:rPr>
                          <m:t>𝑚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49" name="TextBox 1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8712" y="2479365"/>
                  <a:ext cx="325860" cy="307777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8" name="Group 157"/>
          <p:cNvGrpSpPr/>
          <p:nvPr/>
        </p:nvGrpSpPr>
        <p:grpSpPr>
          <a:xfrm>
            <a:off x="2695717" y="4748990"/>
            <a:ext cx="2688530" cy="964627"/>
            <a:chOff x="2695717" y="4748990"/>
            <a:chExt cx="2688530" cy="964627"/>
          </a:xfrm>
        </p:grpSpPr>
        <p:grpSp>
          <p:nvGrpSpPr>
            <p:cNvPr id="150" name="Group 149"/>
            <p:cNvGrpSpPr/>
            <p:nvPr/>
          </p:nvGrpSpPr>
          <p:grpSpPr>
            <a:xfrm>
              <a:off x="2695717" y="4748990"/>
              <a:ext cx="325860" cy="964627"/>
              <a:chOff x="2008712" y="2479365"/>
              <a:chExt cx="325860" cy="964627"/>
            </a:xfrm>
          </p:grpSpPr>
          <p:cxnSp>
            <p:nvCxnSpPr>
              <p:cNvPr id="151" name="Straight Arrow Connector 150"/>
              <p:cNvCxnSpPr/>
              <p:nvPr/>
            </p:nvCxnSpPr>
            <p:spPr>
              <a:xfrm flipV="1">
                <a:off x="2320394" y="2488019"/>
                <a:ext cx="8136" cy="955973"/>
              </a:xfrm>
              <a:prstGeom prst="straightConnector1">
                <a:avLst/>
              </a:prstGeom>
              <a:ln w="1905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2" name="TextBox 151"/>
                  <p:cNvSpPr txBox="1"/>
                  <p:nvPr/>
                </p:nvSpPr>
                <p:spPr>
                  <a:xfrm>
                    <a:off x="2008712" y="2479365"/>
                    <a:ext cx="32586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 dirty="0">
                              <a:latin typeface="Cambria Math" charset="0"/>
                            </a:rPr>
                            <m:t>𝑚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52" name="TextBox 1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08712" y="2479365"/>
                    <a:ext cx="325860" cy="307777"/>
                  </a:xfrm>
                  <a:prstGeom prst="rect">
                    <a:avLst/>
                  </a:prstGeom>
                  <a:blipFill rotWithShape="0"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57" name="Straight Connector 156"/>
            <p:cNvCxnSpPr/>
            <p:nvPr/>
          </p:nvCxnSpPr>
          <p:spPr>
            <a:xfrm flipV="1">
              <a:off x="3554502" y="4749320"/>
              <a:ext cx="1829745" cy="1015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Group 159"/>
          <p:cNvGrpSpPr/>
          <p:nvPr/>
        </p:nvGrpSpPr>
        <p:grpSpPr>
          <a:xfrm>
            <a:off x="5952698" y="4731361"/>
            <a:ext cx="2780441" cy="966396"/>
            <a:chOff x="5952698" y="4731361"/>
            <a:chExt cx="2780441" cy="966396"/>
          </a:xfrm>
        </p:grpSpPr>
        <p:grpSp>
          <p:nvGrpSpPr>
            <p:cNvPr id="153" name="Group 152"/>
            <p:cNvGrpSpPr/>
            <p:nvPr/>
          </p:nvGrpSpPr>
          <p:grpSpPr>
            <a:xfrm>
              <a:off x="5952698" y="4733130"/>
              <a:ext cx="362350" cy="964627"/>
              <a:chOff x="1966180" y="2479365"/>
              <a:chExt cx="362350" cy="964627"/>
            </a:xfrm>
          </p:grpSpPr>
          <p:cxnSp>
            <p:nvCxnSpPr>
              <p:cNvPr id="154" name="Straight Arrow Connector 153"/>
              <p:cNvCxnSpPr/>
              <p:nvPr/>
            </p:nvCxnSpPr>
            <p:spPr>
              <a:xfrm flipV="1">
                <a:off x="2320394" y="2488019"/>
                <a:ext cx="8136" cy="955973"/>
              </a:xfrm>
              <a:prstGeom prst="straightConnector1">
                <a:avLst/>
              </a:prstGeom>
              <a:ln w="1905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5" name="TextBox 154"/>
                  <p:cNvSpPr txBox="1"/>
                  <p:nvPr/>
                </p:nvSpPr>
                <p:spPr>
                  <a:xfrm>
                    <a:off x="1966180" y="2479365"/>
                    <a:ext cx="32586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 dirty="0">
                              <a:latin typeface="Cambria Math" charset="0"/>
                            </a:rPr>
                            <m:t>𝑚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55" name="TextBox 1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66180" y="2479365"/>
                    <a:ext cx="325860" cy="307777"/>
                  </a:xfrm>
                  <a:prstGeom prst="rect">
                    <a:avLst/>
                  </a:prstGeom>
                  <a:blipFill rotWithShape="0"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59" name="Straight Connector 158"/>
            <p:cNvCxnSpPr/>
            <p:nvPr/>
          </p:nvCxnSpPr>
          <p:spPr>
            <a:xfrm flipV="1">
              <a:off x="6903394" y="4731361"/>
              <a:ext cx="1829745" cy="1015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326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 Addition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68575" y="1088770"/>
                <a:ext cx="8239485" cy="2985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4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An outline for constructing </a:t>
                </a:r>
                <a:r>
                  <a:rPr lang="en-US" altLang="en-US" sz="2400" b="1" dirty="0" err="1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Clebsch-Gordan</a:t>
                </a:r>
                <a:r>
                  <a:rPr lang="en-US" altLang="en-US" sz="24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coefficients:</a:t>
                </a:r>
                <a:endParaRPr lang="en-US" altLang="en-US" sz="24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:endParaRPr lang="en-US" altLang="en-US" sz="2000" b="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marL="457200" indent="-457200"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en-US" altLang="en-US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Construct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−1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en-US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as a linear combination of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altLang="en-US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−1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en-US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and</a:t>
                </a:r>
                <a:r>
                  <a:rPr lang="en-US" altLang="en-US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altLang="en-US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−1</m:t>
                            </m:r>
                          </m:e>
                        </m:d>
                        <m:sSub>
                          <m:sSub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en-US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via the lower 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𝐽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−</m:t>
                        </m:r>
                      </m:sub>
                    </m:sSub>
                  </m:oMath>
                </a14:m>
                <a:endParaRPr lang="en-US" altLang="en-US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marL="457200" indent="-457200"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en-US" altLang="en-US" b="0" dirty="0" err="1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Orthogonalize</a:t>
                </a:r>
                <a:r>
                  <a:rPr lang="en-US" altLang="en-US" b="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altLang="en-US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−1</m:t>
                            </m:r>
                          </m:e>
                        </m:d>
                        <m:d>
                          <m:d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−1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en-US" b="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b="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to</a:t>
                </a:r>
                <a:r>
                  <a:rPr lang="en-US" altLang="en-US" b="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altLang="en-US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−1</m:t>
                            </m:r>
                          </m:e>
                        </m:d>
                      </m:e>
                    </m:d>
                  </m:oMath>
                </a14:m>
                <a:endParaRPr lang="en-US" altLang="en-US" b="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marL="457200" indent="-457200"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en-US" altLang="en-US" b="0" dirty="0" smtClean="0">
                    <a:solidFill>
                      <a:schemeClr val="accent2">
                        <a:lumMod val="50000"/>
                      </a:schemeClr>
                    </a:solidFill>
                    <a:ea typeface="Calibri" charset="0"/>
                    <a:cs typeface="Calibri" charset="0"/>
                  </a:rPr>
                  <a:t>Choose the phase so that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−1</m:t>
                            </m:r>
                          </m:e>
                        </m:d>
                      </m:e>
                      <m:e>
                        <m:d>
                          <m:dPr>
                            <m:ctrlP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−1</m:t>
                            </m:r>
                          </m:e>
                        </m:d>
                        <m:d>
                          <m:dPr>
                            <m:ctrlP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−1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en-US" b="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b="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is real and positive</a:t>
                </a:r>
                <a:endParaRPr lang="en-US" altLang="en-US" dirty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b="1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ITERATE</a:t>
                </a:r>
              </a:p>
              <a:p>
                <a:pPr marL="457200" indent="-457200">
                  <a:buClr>
                    <a:schemeClr val="tx1"/>
                  </a:buClr>
                  <a:buFont typeface="+mj-lt"/>
                  <a:buAutoNum type="arabicPeriod" startAt="4"/>
                </a:pPr>
                <a:r>
                  <a:rPr lang="en-US" altLang="en-US" b="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Choose</a:t>
                </a:r>
                <a:r>
                  <a:rPr lang="en-US" altLang="en-US" b="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en-US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𝑗𝑗</m:t>
                        </m:r>
                      </m:e>
                    </m:d>
                  </m:oMath>
                </a14:m>
                <a:r>
                  <a:rPr lang="en-US" altLang="en-US" b="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b="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so it is orthogonal to all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sSup>
                          <m:sSupPr>
                            <m:ctrlPr>
                              <a:rPr lang="en-US" altLang="en-US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pPr>
                          <m:e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p>
                            <m:r>
                              <a:rPr lang="en-US" altLang="en-US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𝑗</m:t>
                        </m:r>
                      </m:e>
                    </m:d>
                  </m:oMath>
                </a14:m>
                <a:r>
                  <a:rPr lang="en-US" altLang="en-US" b="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b="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and</a:t>
                </a:r>
                <a:r>
                  <a:rPr lang="en-US" altLang="en-US" b="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en-US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𝑗</m:t>
                        </m:r>
                        <m:sSup>
                          <m:sSupPr>
                            <m:ctrl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pPr>
                          <m:e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p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en-US" b="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b="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with</a:t>
                </a:r>
                <a:r>
                  <a:rPr lang="en-US" altLang="en-US" b="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𝑗</m:t>
                        </m:r>
                      </m:e>
                      <m:sup>
                        <m: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′</m:t>
                        </m:r>
                      </m:sup>
                    </m:sSup>
                    <m:r>
                      <a:rPr lang="en-US" altLang="en-US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&gt;</m:t>
                    </m:r>
                    <m:r>
                      <a:rPr lang="en-US" altLang="en-US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𝑗</m:t>
                    </m:r>
                  </m:oMath>
                </a14:m>
                <a:endParaRPr lang="en-US" altLang="en-US" b="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marL="457200" indent="-457200">
                  <a:buClr>
                    <a:schemeClr val="tx1"/>
                  </a:buClr>
                  <a:buFont typeface="+mj-lt"/>
                  <a:buAutoNum type="arabicPeriod" startAt="4"/>
                </a:pPr>
                <a:r>
                  <a:rPr lang="en-US" altLang="en-US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Choose the phase so that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altLang="en-US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r>
                              <a:rPr lang="en-US" altLang="en-US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𝑗</m:t>
                            </m:r>
                            <m:r>
                              <a:rPr lang="en-US" altLang="en-US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e>
                        <m:r>
                          <a:rPr lang="en-US" altLang="en-US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𝑗𝑗</m:t>
                        </m:r>
                      </m:e>
                    </m:d>
                  </m:oMath>
                </a14:m>
                <a:r>
                  <a:rPr lang="en-US" altLang="en-US" b="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b="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are real and positive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75" y="1088770"/>
                <a:ext cx="8239485" cy="2985433"/>
              </a:xfrm>
              <a:prstGeom prst="rect">
                <a:avLst/>
              </a:prstGeom>
              <a:blipFill rotWithShape="0">
                <a:blip r:embed="rId3"/>
                <a:stretch>
                  <a:fillRect l="-666" t="-1636"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56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 Addition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438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6330" y="812324"/>
                <a:ext cx="8941982" cy="55751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An important example:</a:t>
                </a:r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  <m:r>
                        <a:rPr lang="en-US" alt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⨁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Summarizing</a:t>
                </a:r>
                <a:endParaRPr lang="en-US" altLang="en-US" sz="20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𝐽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=1</m:t>
                      </m:r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11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en-US" sz="20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0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en-US" sz="2000" dirty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en-US" sz="2000" dirty="0">
                  <a:latin typeface="Calibri" charset="0"/>
                  <a:ea typeface="Calibri" charset="0"/>
                  <a:cs typeface="Calibri" charset="0"/>
                </a:endParaRPr>
              </a:p>
              <a:p>
                <a:pPr marL="342900" indent="-342900" algn="ctr">
                  <a:buClr>
                    <a:schemeClr val="tx1"/>
                  </a:buClr>
                  <a:buFont typeface="Wingdings" charset="2"/>
                  <a:buChar char="à"/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“Triplet”</a:t>
                </a:r>
              </a:p>
              <a:p>
                <a:pPr marL="342900" indent="-342900" algn="ctr">
                  <a:buClr>
                    <a:schemeClr val="tx1"/>
                  </a:buClr>
                  <a:buFont typeface="Wingdings" charset="2"/>
                  <a:buChar char="à"/>
                </a:pPr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𝐽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=0</m:t>
                      </m:r>
                    </m:oMath>
                  </m:oMathPara>
                </a14:m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00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−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|"/>
                          <m:endChr m:val="〉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en-US" sz="2000" dirty="0">
                  <a:latin typeface="Calibri" charset="0"/>
                  <a:ea typeface="Calibri" charset="0"/>
                  <a:cs typeface="Calibri" charset="0"/>
                </a:endParaRPr>
              </a:p>
              <a:p>
                <a:pPr marL="342900" indent="-342900" algn="ctr">
                  <a:buClr>
                    <a:schemeClr val="tx1"/>
                  </a:buClr>
                  <a:buFont typeface="Wingdings" charset="2"/>
                  <a:buChar char="à"/>
                </a:pP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“Singlet”</a:t>
                </a:r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30" y="812324"/>
                <a:ext cx="8941982" cy="5575116"/>
              </a:xfrm>
              <a:prstGeom prst="rect">
                <a:avLst/>
              </a:prstGeom>
              <a:blipFill rotWithShape="0">
                <a:blip r:embed="rId3"/>
                <a:stretch>
                  <a:fillRect t="-546" b="-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198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Momentum: Translations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0323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0116" y="706001"/>
                <a:ext cx="8806524" cy="59424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Now…consider displacements in space…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𝑥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→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𝑥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𝛿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𝑥</m:t>
                      </m:r>
                    </m:oMath>
                  </m:oMathPara>
                </a14:m>
                <a:endParaRPr lang="en-US" altLang="en-US" sz="2000" b="1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The operator: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𝒟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𝛿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𝑥</m:t>
                    </m:r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is infinitesimal, as with the time operator…</a:t>
                </a:r>
                <a:endParaRPr lang="en-US" altLang="en-US" sz="2000" dirty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𝒟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𝜕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𝒟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=1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𝑖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den>
                      </m:f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𝛿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𝑥</m:t>
                      </m:r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To get the 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operator for a finite translation,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b="0" i="0" smtClean="0">
                        <a:latin typeface="Cambria Math" charset="0"/>
                        <a:ea typeface="Calibri" charset="0"/>
                        <a:cs typeface="Calibri" charset="0"/>
                      </a:rPr>
                      <m:t>Δ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𝑥</m:t>
                    </m:r>
                  </m:oMath>
                </a14:m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, apply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𝒟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𝛿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en-US" sz="2000" dirty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𝑁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 </m:t>
                    </m:r>
                  </m:oMath>
                </a14:m>
                <a:r>
                  <a:rPr lang="en-US" altLang="en-US" sz="2000" dirty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times!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𝒟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unc>
                        <m:func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𝑁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+</m:t>
                                  </m:r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en-US" sz="2000" b="0" i="1" smtClean="0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sz="2000" b="0" i="1" smtClean="0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2000" b="0" i="1" smtClean="0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ℏ</m:t>
                                      </m:r>
                                    </m:den>
                                  </m:f>
                                  <m:f>
                                    <m:f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altLang="en-US" sz="200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Δ</m:t>
                                      </m:r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𝑁</m:t>
                                      </m:r>
                                    </m:den>
                                  </m:f>
                                  <m:r>
                                    <m:rPr>
                                      <m:nor/>
                                    </m:rPr>
                                    <a:rPr lang="en-US" altLang="en-US" sz="2000" dirty="0">
                                      <a:solidFill>
                                        <a:srgbClr val="C00000"/>
                                      </a:solidFill>
                                      <a:latin typeface="Calibri" charset="0"/>
                                      <a:ea typeface="Calibri" charset="0"/>
                                      <a:cs typeface="Calibri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𝑁</m:t>
                              </m:r>
                            </m:sup>
                          </m:sSup>
                        </m:e>
                      </m:func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Δ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Note:</a:t>
                </a: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 as with the time operator,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𝒟</m:t>
                    </m:r>
                  </m:oMath>
                </a14:m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 is unitary--</a:t>
                </a:r>
                <a:r>
                  <a:rPr lang="en-US" altLang="en-US" sz="2000" dirty="0"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𝒟</m:t>
                        </m:r>
                      </m:e>
                      <m:sup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†</m:t>
                        </m:r>
                      </m:sup>
                    </m:sSup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sSup>
                      <m:s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𝑒</m:t>
                        </m:r>
                      </m:e>
                      <m:sup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−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𝑖</m:t>
                        </m:r>
                        <m:f>
                          <m:f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en-US" sz="2000" i="1"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ℏ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en-US" altLang="en-US" sz="2000">
                            <a:latin typeface="Cambria Math" charset="0"/>
                            <a:ea typeface="Calibri" charset="0"/>
                            <a:cs typeface="Calibri" charset="0"/>
                          </a:rPr>
                          <m:t>Δ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sup>
                    </m:sSup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sSup>
                      <m:sSup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𝒟</m:t>
                        </m:r>
                      </m:e>
                      <m:sup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𝐻</m:t>
                    </m:r>
                  </m:oMath>
                </a14:m>
                <a:r>
                  <a:rPr lang="en-US" altLang="en-US" sz="2000" i="1" dirty="0">
                    <a:solidFill>
                      <a:schemeClr val="accent1">
                        <a:lumMod val="75000"/>
                      </a:schemeClr>
                    </a:solidFill>
                    <a:latin typeface="Cambria Math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is invariant under translations…</a:t>
                </a:r>
                <a:endParaRPr lang="en-US" altLang="en-US" sz="2000" dirty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𝒟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𝐻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𝐻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𝒟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𝐻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𝒟</m:t>
                          </m:r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=0</m:t>
                      </m:r>
                    </m:oMath>
                  </m:oMathPara>
                </a14:m>
                <a:endParaRPr lang="en-US" altLang="en-US" sz="2000" dirty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But this is equivalent to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𝐻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=0</m:t>
                    </m:r>
                  </m:oMath>
                </a14:m>
                <a:r>
                  <a:rPr lang="en-US" altLang="en-US" sz="2000" dirty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which means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𝑑</m:t>
                          </m:r>
                          <m:d>
                            <m:dPr>
                              <m:begChr m:val="〈"/>
                              <m:endChr m:val="〉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𝑑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den>
                      </m:f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=0</m:t>
                      </m:r>
                    </m:oMath>
                  </m:oMathPara>
                </a14:m>
                <a:endParaRPr lang="en-US" altLang="en-US" sz="2000" dirty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i="1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Conservation of </a:t>
                </a:r>
                <a:r>
                  <a:rPr lang="en-US" altLang="en-US" sz="2000" b="1" i="1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momentum!!!</a:t>
                </a:r>
                <a:endParaRPr lang="en-US" altLang="en-US" sz="2000" b="1" i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6" y="706001"/>
                <a:ext cx="8806524" cy="5942461"/>
              </a:xfrm>
              <a:prstGeom prst="rect">
                <a:avLst/>
              </a:prstGeom>
              <a:blipFill rotWithShape="0">
                <a:blip r:embed="rId3"/>
                <a:stretch>
                  <a:fillRect t="-615" b="-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650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Momentum: Rotations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69307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0116" y="833597"/>
                <a:ext cx="8806524" cy="5601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What about rotations?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Consider rotation through an angle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𝛿</m:t>
                    </m:r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𝜙</m:t>
                    </m:r>
                  </m:oMath>
                </a14:m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about the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𝑧</m:t>
                    </m:r>
                  </m:oMath>
                </a14:m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-axis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𝑥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→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′</m:t>
                          </m:r>
                        </m:sup>
                      </m:sSup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𝑥</m:t>
                      </m:r>
                      <m:func>
                        <m:func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𝛿𝜙</m:t>
                          </m:r>
                        </m:e>
                      </m:func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−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𝑦</m:t>
                      </m:r>
                      <m:func>
                        <m:func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𝜙</m:t>
                          </m:r>
                        </m:e>
                      </m:func>
                    </m:oMath>
                  </m:oMathPara>
                </a14:m>
                <a:endParaRPr lang="en-US" altLang="en-US" sz="2000" b="1" dirty="0" smtClean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𝑦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→</m:t>
                      </m:r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′</m:t>
                          </m:r>
                        </m:sup>
                      </m:s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𝑦</m:t>
                      </m:r>
                      <m:func>
                        <m:func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𝛿𝜙</m:t>
                          </m:r>
                        </m:e>
                      </m:func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𝑥</m:t>
                      </m:r>
                      <m:func>
                        <m:func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𝛿𝜙</m:t>
                          </m:r>
                        </m:e>
                      </m:func>
                    </m:oMath>
                  </m:oMathPara>
                </a14:m>
                <a:endParaRPr lang="en-US" altLang="en-US" sz="2000" b="1" dirty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𝛿</m:t>
                    </m:r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𝜙</m:t>
                    </m:r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is infinitesimal,</a:t>
                </a:r>
                <a:endParaRPr lang="en-US" altLang="en-US" sz="2000" dirty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′</m:t>
                          </m:r>
                        </m:sup>
                      </m:s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𝑥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−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𝑦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𝛿𝜙</m:t>
                      </m:r>
                    </m:oMath>
                  </m:oMathPara>
                </a14:m>
                <a:endParaRPr lang="en-US" altLang="en-US" sz="2000" b="1" dirty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′</m:t>
                          </m:r>
                        </m:sup>
                      </m:sSup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𝑦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𝑥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𝛿𝜙</m:t>
                      </m:r>
                    </m:oMath>
                  </m:oMathPara>
                </a14:m>
                <a:endParaRPr lang="en-US" altLang="en-US" sz="2000" b="1" dirty="0">
                  <a:solidFill>
                    <a:srgbClr val="0432FF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The </a:t>
                </a:r>
                <a:r>
                  <a:rPr lang="en-US" altLang="en-US" sz="2000" dirty="0">
                    <a:solidFill>
                      <a:schemeClr val="accent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operator: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ℛ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𝛿𝜙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𝛿𝜙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𝛿𝜙</m:t>
                          </m:r>
                        </m:e>
                      </m:d>
                    </m:oMath>
                  </m:oMathPara>
                </a14:m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ℛ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𝛿𝜙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𝜙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𝜕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+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𝛿𝜙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𝜕</m:t>
                              </m:r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ℛ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𝛿𝜙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1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−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𝛿𝜙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𝑦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den>
                      </m:f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𝛿𝜙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𝑥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den>
                      </m:f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1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den>
                      </m:f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𝛿𝜙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ℛ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𝛿𝜙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=1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+</m:t>
                      </m:r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𝑖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den>
                      </m:f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𝛿𝜙</m:t>
                      </m:r>
                    </m:oMath>
                  </m:oMathPara>
                </a14:m>
                <a:endParaRPr lang="en-US" altLang="en-US" sz="2000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Note: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B&amp;J adopts a slightly different convention, introducing a negative sign</a:t>
                </a:r>
                <a:endParaRPr lang="en-US" altLang="en-US" sz="2000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6" y="833597"/>
                <a:ext cx="8806524" cy="5601085"/>
              </a:xfrm>
              <a:prstGeom prst="rect">
                <a:avLst/>
              </a:prstGeom>
              <a:blipFill rotWithShape="0">
                <a:blip r:embed="rId3"/>
                <a:stretch>
                  <a:fillRect t="-653" b="-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013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Momentum: Rotations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0323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0116" y="801698"/>
                <a:ext cx="8806524" cy="53809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What about finite rotations</a:t>
                </a:r>
                <a:r>
                  <a:rPr lang="en-US" altLang="en-US" sz="2000" b="1" dirty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?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Divide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b="0" i="0" smtClean="0">
                        <a:latin typeface="Cambria Math" charset="0"/>
                        <a:ea typeface="Calibri" charset="0"/>
                        <a:cs typeface="Calibri" charset="0"/>
                      </a:rPr>
                      <m:t>Δ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𝜙</m:t>
                    </m:r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into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𝑁</m:t>
                    </m:r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infinitesimal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𝛿𝜙</m:t>
                    </m:r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 </m:t>
                    </m:r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rotations and apply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ℛ</m:t>
                        </m:r>
                      </m:e>
                      <m:sub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𝛿𝜙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charset="0"/>
                        <a:ea typeface="Calibri" charset="0"/>
                        <a:cs typeface="Calibri" charset="0"/>
                      </a:rPr>
                      <m:t>𝑁</m:t>
                    </m:r>
                  </m:oMath>
                </a14:m>
                <a:r>
                  <a:rPr lang="en-US" altLang="en-US" sz="2000" i="1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times</a:t>
                </a:r>
                <a:endParaRPr lang="en-US" altLang="en-US" sz="2000" dirty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ℛ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func>
                        <m:func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200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𝑁</m:t>
                              </m:r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1</m:t>
                                  </m:r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+</m:t>
                                  </m:r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en-US" sz="2000" b="0" i="1" smtClean="0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sz="2000" b="0" i="1" smtClean="0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2000" b="0" i="1" smtClean="0">
                                              <a:latin typeface="Cambria Math" charset="0"/>
                                              <a:ea typeface="Calibri" charset="0"/>
                                              <a:cs typeface="Calibri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ℏ</m:t>
                                      </m:r>
                                    </m:den>
                                  </m:f>
                                  <m:f>
                                    <m:fPr>
                                      <m:ctrlP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altLang="en-US" sz="200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Δ</m:t>
                                      </m:r>
                                      <m:r>
                                        <a:rPr lang="en-US" altLang="en-US" sz="2000" b="0" i="1" smtClean="0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𝜙</m:t>
                                      </m:r>
                                    </m:num>
                                    <m:den>
                                      <m:r>
                                        <a:rPr lang="en-US" altLang="en-US" sz="2000" i="1">
                                          <a:latin typeface="Cambria Math" charset="0"/>
                                          <a:ea typeface="Calibri" charset="0"/>
                                          <a:cs typeface="Calibri" charset="0"/>
                                        </a:rPr>
                                        <m:t>𝑁</m:t>
                                      </m:r>
                                    </m:den>
                                  </m:f>
                                  <m:r>
                                    <m:rPr>
                                      <m:nor/>
                                    </m:rPr>
                                    <a:rPr lang="en-US" altLang="en-US" sz="2000" dirty="0">
                                      <a:solidFill>
                                        <a:srgbClr val="C00000"/>
                                      </a:solidFill>
                                      <a:latin typeface="Calibri" charset="0"/>
                                      <a:ea typeface="Calibri" charset="0"/>
                                      <a:cs typeface="Calibri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𝑁</m:t>
                              </m:r>
                            </m:sup>
                          </m:sSup>
                        </m:e>
                      </m:func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Δ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For a general rotation through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𝛼</m:t>
                    </m:r>
                  </m:oMath>
                </a14:m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 about an arbitrary axis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00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𝑛</m:t>
                        </m:r>
                      </m:e>
                    </m:acc>
                  </m:oMath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ℛ</m:t>
                          </m:r>
                        </m:e>
                        <m:sub>
                          <m:acc>
                            <m:accPr>
                              <m:chr m:val="̂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𝑛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𝛼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𝐿</m:t>
                                  </m:r>
                                </m:e>
                              </m:acc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⋅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𝑛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latin typeface="Calibri" charset="0"/>
                    <a:ea typeface="Calibri" charset="0"/>
                    <a:cs typeface="Calibri" charset="0"/>
                  </a:rPr>
                  <a:t>Note:</a:t>
                </a:r>
                <a:r>
                  <a:rPr lang="en-US" altLang="en-US" sz="20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we’ve adopted B&amp;J’s sign convention, here</a:t>
                </a: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𝐻</m:t>
                    </m:r>
                  </m:oMath>
                </a14:m>
                <a:r>
                  <a:rPr lang="en-US" altLang="en-US" sz="2000" i="1" dirty="0">
                    <a:solidFill>
                      <a:schemeClr val="accent1">
                        <a:lumMod val="75000"/>
                      </a:schemeClr>
                    </a:solidFill>
                    <a:latin typeface="Cambria Math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is invariant under rotations…</a:t>
                </a:r>
                <a:endParaRPr lang="en-US" altLang="en-US" sz="2000" dirty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ℛ</m:t>
                          </m:r>
                        </m:e>
                        <m:sub>
                          <m:acc>
                            <m:accPr>
                              <m:chr m:val="̂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𝑛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𝛼</m:t>
                          </m:r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𝐻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𝐻</m:t>
                      </m:r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ℛ</m:t>
                          </m:r>
                        </m:e>
                        <m:sub>
                          <m:acc>
                            <m:accPr>
                              <m:chr m:val="̂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𝑛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𝛼</m:t>
                          </m:r>
                        </m:e>
                      </m:d>
                    </m:oMath>
                  </m:oMathPara>
                </a14:m>
                <a:endParaRPr lang="en-US" altLang="en-US" sz="2000" i="1" dirty="0" smtClean="0">
                  <a:latin typeface="Cambria Math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𝐻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ℛ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𝑛</m:t>
                                  </m:r>
                                </m:e>
                              </m:acc>
                            </m:sub>
                          </m:sSub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𝛼</m:t>
                              </m:r>
                            </m:e>
                          </m:d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=0</m:t>
                      </m:r>
                    </m:oMath>
                  </m:oMathPara>
                </a14:m>
                <a:endParaRPr lang="en-US" altLang="en-US" sz="2000" dirty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But this is </a:t>
                </a: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only true if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𝐻</m:t>
                        </m:r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acc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𝐿</m:t>
                            </m:r>
                          </m:e>
                        </m:acc>
                      </m:e>
                    </m:d>
                    <m:r>
                      <a:rPr lang="en-US" altLang="en-US" sz="2000" i="1">
                        <a:latin typeface="Cambria Math" charset="0"/>
                        <a:ea typeface="Calibri" charset="0"/>
                        <a:cs typeface="Calibri" charset="0"/>
                      </a:rPr>
                      <m:t>=0</m:t>
                    </m:r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,</a:t>
                </a:r>
                <a:r>
                  <a:rPr lang="en-US" altLang="en-US" sz="2000" dirty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which means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𝑑</m:t>
                          </m:r>
                          <m:d>
                            <m:dPr>
                              <m:begChr m:val="〈"/>
                              <m:endChr m:val="〉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𝐿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𝑑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𝑡</m:t>
                          </m:r>
                        </m:den>
                      </m:f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=0</m:t>
                      </m:r>
                    </m:oMath>
                  </m:oMathPara>
                </a14:m>
                <a:endParaRPr lang="en-US" altLang="en-US" sz="2000" dirty="0">
                  <a:solidFill>
                    <a:schemeClr val="accent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b="1" i="1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i="1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Conservation </a:t>
                </a:r>
                <a:r>
                  <a:rPr lang="en-US" altLang="en-US" sz="2000" b="1" i="1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of </a:t>
                </a:r>
                <a:r>
                  <a:rPr lang="en-US" altLang="en-US" sz="2000" b="1" i="1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angular momentum!!!</a:t>
                </a:r>
                <a:endParaRPr lang="en-US" altLang="en-US" sz="2000" b="1" i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6" y="801698"/>
                <a:ext cx="8806524" cy="5380960"/>
              </a:xfrm>
              <a:prstGeom prst="rect">
                <a:avLst/>
              </a:prstGeom>
              <a:blipFill rotWithShape="0">
                <a:blip r:embed="rId3"/>
                <a:stretch>
                  <a:fillRect t="-1701" b="-11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994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Angular Momentum: Rotations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CB1E-35CB-DC47-BA16-4697C43FF9E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0991" y="6540967"/>
            <a:ext cx="2703231" cy="365125"/>
          </a:xfrm>
        </p:spPr>
        <p:txBody>
          <a:bodyPr/>
          <a:lstStyle/>
          <a:p>
            <a:r>
              <a:rPr lang="en-US" smtClean="0"/>
              <a:t>PHYS 4320: Angular Momentum and Co.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0116" y="933778"/>
                <a:ext cx="8806524" cy="5235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altLang="en-US" sz="2000" b="1" dirty="0" smtClean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What happens when we apply a series of rotations</a:t>
                </a:r>
                <a:r>
                  <a:rPr lang="en-US" altLang="en-US" sz="2000" b="1" dirty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?</a:t>
                </a:r>
              </a:p>
              <a:p>
                <a:pPr algn="ctr">
                  <a:buClr>
                    <a:schemeClr val="tx1"/>
                  </a:buClr>
                </a:pPr>
                <a:endParaRPr lang="en-US" altLang="en-US" sz="2000" dirty="0" smtClean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Try a pair of (infinitesimal) rotations: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ℛ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rgbClr val="008F00"/>
                    </a:solidFill>
                    <a:latin typeface="Calibri" charset="0"/>
                    <a:ea typeface="Calibri" charset="0"/>
                    <a:cs typeface="Calibri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ℛ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d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𝑥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sz="2000" dirty="0">
                  <a:solidFill>
                    <a:srgbClr val="008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ℛ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ℛ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</m:t>
                          </m:r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dirty="0" smtClean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What if we flipped the order?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ℛ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ℛ</m:t>
                          </m:r>
                        </m:e>
                        <m: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1−</m:t>
                          </m:r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i="1" dirty="0" smtClean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i="1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Take the difference!</a:t>
                </a:r>
                <a:endParaRPr lang="en-US" altLang="en-US" sz="2000" i="1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ℛ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ℛ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ℛ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ℛ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en-US" sz="20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=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−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𝑖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d>
                        <m:d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ℛ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ℛ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charset="0"/>
                                      <a:ea typeface="Calibri" charset="0"/>
                                      <a:cs typeface="Calibri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=−</m:t>
                      </m:r>
                      <m:r>
                        <a:rPr lang="en-US" altLang="en-US" sz="2000" i="1">
                          <a:latin typeface="Cambria Math" charset="0"/>
                          <a:ea typeface="Calibri" charset="0"/>
                          <a:cs typeface="Calibri" charset="0"/>
                        </a:rPr>
                        <m:t>𝑖</m:t>
                      </m:r>
                      <m:f>
                        <m:fPr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ℏ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en-US" sz="2000" i="1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charset="0"/>
                                  <a:ea typeface="Calibri" charset="0"/>
                                  <a:cs typeface="Calibri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2000" dirty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endParaRPr lang="en-US" altLang="en-US" sz="2000" b="1" i="1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altLang="en-US" sz="2000" b="1" i="1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The non-</a:t>
                </a:r>
                <a:r>
                  <a:rPr lang="en-US" altLang="en-US" sz="2000" b="1" i="1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commutivity</a:t>
                </a:r>
                <a:r>
                  <a:rPr lang="en-US" altLang="en-US" sz="2000" b="1" i="1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of components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altLang="en-US" sz="20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US" altLang="en-US" sz="2000" b="1" i="1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is directly related to the non-</a:t>
                </a:r>
                <a:r>
                  <a:rPr lang="en-US" altLang="en-US" sz="2000" b="1" i="1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commutivity</a:t>
                </a:r>
                <a:r>
                  <a:rPr lang="en-US" altLang="en-US" sz="2000" b="1" i="1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of rotations about different axes!</a:t>
                </a:r>
                <a:endParaRPr lang="en-US" altLang="en-US" sz="2000" b="1" i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6" y="933778"/>
                <a:ext cx="8806524" cy="5235216"/>
              </a:xfrm>
              <a:prstGeom prst="rect">
                <a:avLst/>
              </a:prstGeom>
              <a:blipFill rotWithShape="0">
                <a:blip r:embed="rId3"/>
                <a:stretch>
                  <a:fillRect t="-582" b="-1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227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68170</TotalTime>
  <Words>11985</Words>
  <Application>Microsoft Macintosh PowerPoint</Application>
  <PresentationFormat>On-screen Show (4:3)</PresentationFormat>
  <Paragraphs>960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Calibri</vt:lpstr>
      <vt:lpstr>Calibri Light</vt:lpstr>
      <vt:lpstr>Cambria Math</vt:lpstr>
      <vt:lpstr>Wingdings</vt:lpstr>
      <vt:lpstr>Arial</vt:lpstr>
      <vt:lpstr>Office Theme</vt:lpstr>
      <vt:lpstr>PHYS 4320 Angular Momentum and Co.</vt:lpstr>
      <vt:lpstr>Angular Momentum: Translations</vt:lpstr>
      <vt:lpstr>Angular Momentum: Translations</vt:lpstr>
      <vt:lpstr>Angular Momentum: Translations</vt:lpstr>
      <vt:lpstr>Angular Momentum: Translations</vt:lpstr>
      <vt:lpstr>Angular Momentum: Translations</vt:lpstr>
      <vt:lpstr>Angular Momentum: Rotations</vt:lpstr>
      <vt:lpstr>Angular Momentum: Rotations</vt:lpstr>
      <vt:lpstr>Angular Momentum: Rotations</vt:lpstr>
      <vt:lpstr>Angular Momentum: Linear Algebra</vt:lpstr>
      <vt:lpstr>Angular Momentum: Linear Algebra</vt:lpstr>
      <vt:lpstr>Angular Momentum: Linear Algebra</vt:lpstr>
      <vt:lpstr>Angular Momentum: Linear Algebra</vt:lpstr>
      <vt:lpstr>Angular Momentum: Linear Algebra</vt:lpstr>
      <vt:lpstr>Angular Momentum: Linear Algebra</vt:lpstr>
      <vt:lpstr>Angular Momentum: Linear Algebra</vt:lpstr>
      <vt:lpstr>Angular Momentum: Linear Algebra</vt:lpstr>
      <vt:lpstr>Angular Momentum: Linear Algebra</vt:lpstr>
      <vt:lpstr>Angular Momentum: Linear Algebra</vt:lpstr>
      <vt:lpstr>Angular Momentum: Rotations</vt:lpstr>
      <vt:lpstr>Angular Momentum: Rotations</vt:lpstr>
      <vt:lpstr>Angular Momentum: Rotations</vt:lpstr>
      <vt:lpstr>Angular Momentum</vt:lpstr>
      <vt:lpstr>Intrinsic Angular Momentum</vt:lpstr>
      <vt:lpstr>Intrinsic Angular Momentum</vt:lpstr>
      <vt:lpstr>Intrinsic Angular Momentum</vt:lpstr>
      <vt:lpstr>Intrinsic Angular Momentum</vt:lpstr>
      <vt:lpstr>Intrinsic Angular Momentum</vt:lpstr>
      <vt:lpstr>Intrinsic Angular Momentum</vt:lpstr>
      <vt:lpstr>Intrinsic Angular Momentum</vt:lpstr>
      <vt:lpstr>Intrinsic Angular Momentum</vt:lpstr>
      <vt:lpstr>Intrinsic Angular Momentum</vt:lpstr>
      <vt:lpstr>Intrinsic Angular Momentum</vt:lpstr>
      <vt:lpstr>Intrinsic Angular Momentum</vt:lpstr>
      <vt:lpstr>Intrinsic Angular Momentum</vt:lpstr>
      <vt:lpstr>Intrinsic Angular Momentum</vt:lpstr>
      <vt:lpstr>Intrinsic Angular Momentum</vt:lpstr>
      <vt:lpstr>Intrinsic Angular Momentum</vt:lpstr>
      <vt:lpstr>Intrinsic Angular Momentum</vt:lpstr>
      <vt:lpstr>Intrinsic Angular Momentum</vt:lpstr>
      <vt:lpstr>Intrinsic Angular Momentum</vt:lpstr>
      <vt:lpstr>Total Angular Momentum</vt:lpstr>
      <vt:lpstr>Total Angular Momentum</vt:lpstr>
      <vt:lpstr>Angular Momentum Addition</vt:lpstr>
      <vt:lpstr>Angular Momentum Addition</vt:lpstr>
      <vt:lpstr>Angular Momentum Addition</vt:lpstr>
      <vt:lpstr>Angular Momentum Addition</vt:lpstr>
      <vt:lpstr>Angular Momentum Addition</vt:lpstr>
      <vt:lpstr>Angular Momentum Addition</vt:lpstr>
      <vt:lpstr>Angular Momentum Addition</vt:lpstr>
      <vt:lpstr>Angular Momentum Addition</vt:lpstr>
      <vt:lpstr>Angular Momentum Addition</vt:lpstr>
      <vt:lpstr>Angular Momentum Addition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Errors in Physical Measurements</dc:title>
  <dc:creator>Jim Drachenberg</dc:creator>
  <cp:lastModifiedBy>Jim Drachenberg</cp:lastModifiedBy>
  <cp:revision>1604</cp:revision>
  <dcterms:created xsi:type="dcterms:W3CDTF">2016-01-11T21:13:33Z</dcterms:created>
  <dcterms:modified xsi:type="dcterms:W3CDTF">2017-10-25T15:44:22Z</dcterms:modified>
</cp:coreProperties>
</file>