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6" r:id="rId2"/>
    <p:sldId id="278" r:id="rId3"/>
    <p:sldId id="257" r:id="rId4"/>
    <p:sldId id="258" r:id="rId5"/>
    <p:sldId id="259" r:id="rId6"/>
    <p:sldId id="261" r:id="rId7"/>
    <p:sldId id="272" r:id="rId8"/>
    <p:sldId id="279" r:id="rId9"/>
    <p:sldId id="274" r:id="rId10"/>
    <p:sldId id="263" r:id="rId11"/>
    <p:sldId id="273" r:id="rId12"/>
    <p:sldId id="275" r:id="rId13"/>
    <p:sldId id="276" r:id="rId14"/>
    <p:sldId id="260" r:id="rId15"/>
    <p:sldId id="262" r:id="rId16"/>
    <p:sldId id="265" r:id="rId17"/>
    <p:sldId id="281" r:id="rId18"/>
    <p:sldId id="282" r:id="rId19"/>
    <p:sldId id="280" r:id="rId20"/>
    <p:sldId id="283" r:id="rId21"/>
    <p:sldId id="284" r:id="rId22"/>
    <p:sldId id="285" r:id="rId23"/>
    <p:sldId id="286" r:id="rId24"/>
    <p:sldId id="266" r:id="rId25"/>
    <p:sldId id="267" r:id="rId26"/>
    <p:sldId id="268" r:id="rId27"/>
    <p:sldId id="289" r:id="rId28"/>
    <p:sldId id="287" r:id="rId29"/>
    <p:sldId id="291" r:id="rId30"/>
    <p:sldId id="288" r:id="rId31"/>
    <p:sldId id="290" r:id="rId32"/>
    <p:sldId id="269" r:id="rId33"/>
    <p:sldId id="270" r:id="rId34"/>
    <p:sldId id="271" r:id="rId35"/>
    <p:sldId id="27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87" autoAdjust="0"/>
  </p:normalViewPr>
  <p:slideViewPr>
    <p:cSldViewPr>
      <p:cViewPr varScale="1">
        <p:scale>
          <a:sx n="56" d="100"/>
          <a:sy n="56" d="100"/>
        </p:scale>
        <p:origin x="-1776" y="-90"/>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25B7A-E42C-4886-849F-88164D7C2A00}" type="doc">
      <dgm:prSet loTypeId="urn:microsoft.com/office/officeart/2005/8/layout/equation2" loCatId="process" qsTypeId="urn:microsoft.com/office/officeart/2005/8/quickstyle/simple1" qsCatId="simple" csTypeId="urn:microsoft.com/office/officeart/2005/8/colors/colorful4" csCatId="colorful" phldr="1"/>
      <dgm:spPr/>
    </dgm:pt>
    <dgm:pt modelId="{1C75EA75-D672-4DAF-8D02-413CA3851A4A}">
      <dgm:prSet phldrT="[Text]"/>
      <dgm:spPr>
        <a:solidFill>
          <a:srgbClr val="FF0000"/>
        </a:solidFill>
      </dgm:spPr>
      <dgm:t>
        <a:bodyPr/>
        <a:lstStyle/>
        <a:p>
          <a:r>
            <a:rPr lang="en-US" dirty="0" smtClean="0"/>
            <a:t>Working memory</a:t>
          </a:r>
          <a:endParaRPr lang="en-US" dirty="0"/>
        </a:p>
      </dgm:t>
    </dgm:pt>
    <dgm:pt modelId="{DF73E11D-4A78-4B35-A63C-25E995F20BBB}" type="parTrans" cxnId="{8AEFE37D-D102-4EEE-8C32-35FB45C6673A}">
      <dgm:prSet/>
      <dgm:spPr/>
      <dgm:t>
        <a:bodyPr/>
        <a:lstStyle/>
        <a:p>
          <a:endParaRPr lang="en-US"/>
        </a:p>
      </dgm:t>
    </dgm:pt>
    <dgm:pt modelId="{2435D852-5362-4FEA-A132-41BCCF0B00A4}" type="sibTrans" cxnId="{8AEFE37D-D102-4EEE-8C32-35FB45C6673A}">
      <dgm:prSet/>
      <dgm:spPr/>
      <dgm:t>
        <a:bodyPr/>
        <a:lstStyle/>
        <a:p>
          <a:endParaRPr lang="en-US"/>
        </a:p>
      </dgm:t>
    </dgm:pt>
    <dgm:pt modelId="{03617788-7C14-4003-A52C-21B06C0501DB}">
      <dgm:prSet phldrT="[Text]"/>
      <dgm:spPr>
        <a:solidFill>
          <a:srgbClr val="00B0F0"/>
        </a:solidFill>
        <a:ln>
          <a:solidFill>
            <a:srgbClr val="00B0F0"/>
          </a:solidFill>
        </a:ln>
      </dgm:spPr>
      <dgm:t>
        <a:bodyPr/>
        <a:lstStyle/>
        <a:p>
          <a:r>
            <a:rPr lang="en-US" dirty="0" smtClean="0"/>
            <a:t>Working memory</a:t>
          </a:r>
          <a:endParaRPr lang="en-US" dirty="0"/>
        </a:p>
      </dgm:t>
    </dgm:pt>
    <dgm:pt modelId="{2A828226-3F76-4271-BD7B-B885D0FC23CF}" type="parTrans" cxnId="{06AEC328-FC73-475F-AA17-62079B40396D}">
      <dgm:prSet/>
      <dgm:spPr/>
      <dgm:t>
        <a:bodyPr/>
        <a:lstStyle/>
        <a:p>
          <a:endParaRPr lang="en-US"/>
        </a:p>
      </dgm:t>
    </dgm:pt>
    <dgm:pt modelId="{03D96DF9-90E8-4AFC-83FF-3B76E7F23F06}" type="sibTrans" cxnId="{06AEC328-FC73-475F-AA17-62079B40396D}">
      <dgm:prSet/>
      <dgm:spPr/>
      <dgm:t>
        <a:bodyPr/>
        <a:lstStyle/>
        <a:p>
          <a:endParaRPr lang="en-US"/>
        </a:p>
      </dgm:t>
    </dgm:pt>
    <dgm:pt modelId="{E7D67D9F-8CB2-4764-92C9-382A77633D71}">
      <dgm:prSet phldrT="[Text]"/>
      <dgm:spPr>
        <a:solidFill>
          <a:srgbClr val="7030A0"/>
        </a:solidFill>
      </dgm:spPr>
      <dgm:t>
        <a:bodyPr/>
        <a:lstStyle/>
        <a:p>
          <a:r>
            <a:rPr lang="en-US" dirty="0" smtClean="0"/>
            <a:t>Long-term memory</a:t>
          </a:r>
          <a:r>
            <a:rPr lang="en-US" dirty="0" smtClean="0">
              <a:sym typeface="Wingdings" pitchFamily="2" charset="2"/>
            </a:rPr>
            <a:t></a:t>
          </a:r>
          <a:endParaRPr lang="en-US" dirty="0"/>
        </a:p>
      </dgm:t>
    </dgm:pt>
    <dgm:pt modelId="{E69D7E40-1D71-4C51-8D37-3E8ECA988FF4}" type="parTrans" cxnId="{7F49C2A6-F32B-47DE-844A-99A61E24E2BE}">
      <dgm:prSet/>
      <dgm:spPr/>
      <dgm:t>
        <a:bodyPr/>
        <a:lstStyle/>
        <a:p>
          <a:endParaRPr lang="en-US"/>
        </a:p>
      </dgm:t>
    </dgm:pt>
    <dgm:pt modelId="{D3A84752-4807-441A-9402-D1233C488607}" type="sibTrans" cxnId="{7F49C2A6-F32B-47DE-844A-99A61E24E2BE}">
      <dgm:prSet/>
      <dgm:spPr/>
      <dgm:t>
        <a:bodyPr/>
        <a:lstStyle/>
        <a:p>
          <a:endParaRPr lang="en-US"/>
        </a:p>
      </dgm:t>
    </dgm:pt>
    <dgm:pt modelId="{86FC5FDB-0351-482C-BE8D-C67C0AA32AA1}" type="pres">
      <dgm:prSet presAssocID="{D6525B7A-E42C-4886-849F-88164D7C2A00}" presName="Name0" presStyleCnt="0">
        <dgm:presLayoutVars>
          <dgm:dir/>
          <dgm:resizeHandles val="exact"/>
        </dgm:presLayoutVars>
      </dgm:prSet>
      <dgm:spPr/>
    </dgm:pt>
    <dgm:pt modelId="{9E06DB42-D697-4B61-B281-883824B6D8D2}" type="pres">
      <dgm:prSet presAssocID="{D6525B7A-E42C-4886-849F-88164D7C2A00}" presName="vNodes" presStyleCnt="0"/>
      <dgm:spPr/>
    </dgm:pt>
    <dgm:pt modelId="{EDBB5426-2C92-4570-A10A-D7F83ADBFC97}" type="pres">
      <dgm:prSet presAssocID="{1C75EA75-D672-4DAF-8D02-413CA3851A4A}" presName="node" presStyleLbl="node1" presStyleIdx="0" presStyleCnt="3">
        <dgm:presLayoutVars>
          <dgm:bulletEnabled val="1"/>
        </dgm:presLayoutVars>
      </dgm:prSet>
      <dgm:spPr/>
      <dgm:t>
        <a:bodyPr/>
        <a:lstStyle/>
        <a:p>
          <a:endParaRPr lang="en-US"/>
        </a:p>
      </dgm:t>
    </dgm:pt>
    <dgm:pt modelId="{8208EF62-5A30-4008-8581-744E366272CF}" type="pres">
      <dgm:prSet presAssocID="{2435D852-5362-4FEA-A132-41BCCF0B00A4}" presName="spacerT" presStyleCnt="0"/>
      <dgm:spPr/>
    </dgm:pt>
    <dgm:pt modelId="{1854755E-B6AB-456E-AC8C-526CBF4A66DD}" type="pres">
      <dgm:prSet presAssocID="{2435D852-5362-4FEA-A132-41BCCF0B00A4}" presName="sibTrans" presStyleLbl="sibTrans2D1" presStyleIdx="0" presStyleCnt="2"/>
      <dgm:spPr/>
      <dgm:t>
        <a:bodyPr/>
        <a:lstStyle/>
        <a:p>
          <a:endParaRPr lang="en-US"/>
        </a:p>
      </dgm:t>
    </dgm:pt>
    <dgm:pt modelId="{B2260F23-7267-4B31-A4C6-66F8B33E5BE0}" type="pres">
      <dgm:prSet presAssocID="{2435D852-5362-4FEA-A132-41BCCF0B00A4}" presName="spacerB" presStyleCnt="0"/>
      <dgm:spPr/>
    </dgm:pt>
    <dgm:pt modelId="{D29A02D9-F586-47C8-844B-49654E7ECB86}" type="pres">
      <dgm:prSet presAssocID="{03617788-7C14-4003-A52C-21B06C0501DB}" presName="node" presStyleLbl="node1" presStyleIdx="1" presStyleCnt="3">
        <dgm:presLayoutVars>
          <dgm:bulletEnabled val="1"/>
        </dgm:presLayoutVars>
      </dgm:prSet>
      <dgm:spPr/>
      <dgm:t>
        <a:bodyPr/>
        <a:lstStyle/>
        <a:p>
          <a:endParaRPr lang="en-US"/>
        </a:p>
      </dgm:t>
    </dgm:pt>
    <dgm:pt modelId="{F758C4B3-C940-4D4E-8D12-FDEFBE930FD8}" type="pres">
      <dgm:prSet presAssocID="{D6525B7A-E42C-4886-849F-88164D7C2A00}" presName="sibTransLast" presStyleLbl="sibTrans2D1" presStyleIdx="1" presStyleCnt="2"/>
      <dgm:spPr/>
      <dgm:t>
        <a:bodyPr/>
        <a:lstStyle/>
        <a:p>
          <a:endParaRPr lang="en-US"/>
        </a:p>
      </dgm:t>
    </dgm:pt>
    <dgm:pt modelId="{EEE288C9-C985-48AD-B877-E6A816586549}" type="pres">
      <dgm:prSet presAssocID="{D6525B7A-E42C-4886-849F-88164D7C2A00}" presName="connectorText" presStyleLbl="sibTrans2D1" presStyleIdx="1" presStyleCnt="2"/>
      <dgm:spPr/>
      <dgm:t>
        <a:bodyPr/>
        <a:lstStyle/>
        <a:p>
          <a:endParaRPr lang="en-US"/>
        </a:p>
      </dgm:t>
    </dgm:pt>
    <dgm:pt modelId="{4F357F9A-9DA1-4444-82C4-437C1AB30001}" type="pres">
      <dgm:prSet presAssocID="{D6525B7A-E42C-4886-849F-88164D7C2A00}" presName="lastNode" presStyleLbl="node1" presStyleIdx="2" presStyleCnt="3">
        <dgm:presLayoutVars>
          <dgm:bulletEnabled val="1"/>
        </dgm:presLayoutVars>
      </dgm:prSet>
      <dgm:spPr/>
      <dgm:t>
        <a:bodyPr/>
        <a:lstStyle/>
        <a:p>
          <a:endParaRPr lang="en-US"/>
        </a:p>
      </dgm:t>
    </dgm:pt>
  </dgm:ptLst>
  <dgm:cxnLst>
    <dgm:cxn modelId="{E6587071-1BE1-472A-87DE-E1520217CAE5}" type="presOf" srcId="{03D96DF9-90E8-4AFC-83FF-3B76E7F23F06}" destId="{EEE288C9-C985-48AD-B877-E6A816586549}" srcOrd="1" destOrd="0" presId="urn:microsoft.com/office/officeart/2005/8/layout/equation2"/>
    <dgm:cxn modelId="{4E06CD16-D995-4AA6-AC71-70635D073C4E}" type="presOf" srcId="{D6525B7A-E42C-4886-849F-88164D7C2A00}" destId="{86FC5FDB-0351-482C-BE8D-C67C0AA32AA1}" srcOrd="0" destOrd="0" presId="urn:microsoft.com/office/officeart/2005/8/layout/equation2"/>
    <dgm:cxn modelId="{14DD1100-3053-4CC3-8CC3-015083C18773}" type="presOf" srcId="{1C75EA75-D672-4DAF-8D02-413CA3851A4A}" destId="{EDBB5426-2C92-4570-A10A-D7F83ADBFC97}" srcOrd="0" destOrd="0" presId="urn:microsoft.com/office/officeart/2005/8/layout/equation2"/>
    <dgm:cxn modelId="{8AEFE37D-D102-4EEE-8C32-35FB45C6673A}" srcId="{D6525B7A-E42C-4886-849F-88164D7C2A00}" destId="{1C75EA75-D672-4DAF-8D02-413CA3851A4A}" srcOrd="0" destOrd="0" parTransId="{DF73E11D-4A78-4B35-A63C-25E995F20BBB}" sibTransId="{2435D852-5362-4FEA-A132-41BCCF0B00A4}"/>
    <dgm:cxn modelId="{0D853A51-B7D4-4018-97FF-89E7DF0C7A02}" type="presOf" srcId="{E7D67D9F-8CB2-4764-92C9-382A77633D71}" destId="{4F357F9A-9DA1-4444-82C4-437C1AB30001}" srcOrd="0" destOrd="0" presId="urn:microsoft.com/office/officeart/2005/8/layout/equation2"/>
    <dgm:cxn modelId="{FC006D2C-29AC-470F-BBC4-137ED10C1CCC}" type="presOf" srcId="{03D96DF9-90E8-4AFC-83FF-3B76E7F23F06}" destId="{F758C4B3-C940-4D4E-8D12-FDEFBE930FD8}" srcOrd="0" destOrd="0" presId="urn:microsoft.com/office/officeart/2005/8/layout/equation2"/>
    <dgm:cxn modelId="{B7553A1F-6E09-4E2A-874D-F032CC0F8295}" type="presOf" srcId="{03617788-7C14-4003-A52C-21B06C0501DB}" destId="{D29A02D9-F586-47C8-844B-49654E7ECB86}" srcOrd="0" destOrd="0" presId="urn:microsoft.com/office/officeart/2005/8/layout/equation2"/>
    <dgm:cxn modelId="{26E3BE6A-D279-4B6D-ACF5-5EF0367B465F}" type="presOf" srcId="{2435D852-5362-4FEA-A132-41BCCF0B00A4}" destId="{1854755E-B6AB-456E-AC8C-526CBF4A66DD}" srcOrd="0" destOrd="0" presId="urn:microsoft.com/office/officeart/2005/8/layout/equation2"/>
    <dgm:cxn modelId="{7F49C2A6-F32B-47DE-844A-99A61E24E2BE}" srcId="{D6525B7A-E42C-4886-849F-88164D7C2A00}" destId="{E7D67D9F-8CB2-4764-92C9-382A77633D71}" srcOrd="2" destOrd="0" parTransId="{E69D7E40-1D71-4C51-8D37-3E8ECA988FF4}" sibTransId="{D3A84752-4807-441A-9402-D1233C488607}"/>
    <dgm:cxn modelId="{06AEC328-FC73-475F-AA17-62079B40396D}" srcId="{D6525B7A-E42C-4886-849F-88164D7C2A00}" destId="{03617788-7C14-4003-A52C-21B06C0501DB}" srcOrd="1" destOrd="0" parTransId="{2A828226-3F76-4271-BD7B-B885D0FC23CF}" sibTransId="{03D96DF9-90E8-4AFC-83FF-3B76E7F23F06}"/>
    <dgm:cxn modelId="{957B24A6-ACD3-4BA2-B8F4-7991E6DEE01F}" type="presParOf" srcId="{86FC5FDB-0351-482C-BE8D-C67C0AA32AA1}" destId="{9E06DB42-D697-4B61-B281-883824B6D8D2}" srcOrd="0" destOrd="0" presId="urn:microsoft.com/office/officeart/2005/8/layout/equation2"/>
    <dgm:cxn modelId="{B5DF19BF-97E4-41F8-85C0-C8C368DEA331}" type="presParOf" srcId="{9E06DB42-D697-4B61-B281-883824B6D8D2}" destId="{EDBB5426-2C92-4570-A10A-D7F83ADBFC97}" srcOrd="0" destOrd="0" presId="urn:microsoft.com/office/officeart/2005/8/layout/equation2"/>
    <dgm:cxn modelId="{10F9B422-CFE9-48E0-BAB7-037DAEA530DE}" type="presParOf" srcId="{9E06DB42-D697-4B61-B281-883824B6D8D2}" destId="{8208EF62-5A30-4008-8581-744E366272CF}" srcOrd="1" destOrd="0" presId="urn:microsoft.com/office/officeart/2005/8/layout/equation2"/>
    <dgm:cxn modelId="{DD418C4E-97C8-4830-8F85-6FF8C7F7144E}" type="presParOf" srcId="{9E06DB42-D697-4B61-B281-883824B6D8D2}" destId="{1854755E-B6AB-456E-AC8C-526CBF4A66DD}" srcOrd="2" destOrd="0" presId="urn:microsoft.com/office/officeart/2005/8/layout/equation2"/>
    <dgm:cxn modelId="{068142D8-0F05-4AF9-A6D8-7AFCBDA0F585}" type="presParOf" srcId="{9E06DB42-D697-4B61-B281-883824B6D8D2}" destId="{B2260F23-7267-4B31-A4C6-66F8B33E5BE0}" srcOrd="3" destOrd="0" presId="urn:microsoft.com/office/officeart/2005/8/layout/equation2"/>
    <dgm:cxn modelId="{43F71471-DBF2-4B77-9EE7-B37A6F11466A}" type="presParOf" srcId="{9E06DB42-D697-4B61-B281-883824B6D8D2}" destId="{D29A02D9-F586-47C8-844B-49654E7ECB86}" srcOrd="4" destOrd="0" presId="urn:microsoft.com/office/officeart/2005/8/layout/equation2"/>
    <dgm:cxn modelId="{E6CBC75D-58F9-4300-81CE-8C9FB00D57A1}" type="presParOf" srcId="{86FC5FDB-0351-482C-BE8D-C67C0AA32AA1}" destId="{F758C4B3-C940-4D4E-8D12-FDEFBE930FD8}" srcOrd="1" destOrd="0" presId="urn:microsoft.com/office/officeart/2005/8/layout/equation2"/>
    <dgm:cxn modelId="{4F6BEC22-7652-4DDC-94AB-FF8127F09B21}" type="presParOf" srcId="{F758C4B3-C940-4D4E-8D12-FDEFBE930FD8}" destId="{EEE288C9-C985-48AD-B877-E6A816586549}" srcOrd="0" destOrd="0" presId="urn:microsoft.com/office/officeart/2005/8/layout/equation2"/>
    <dgm:cxn modelId="{9B4F4F17-52AD-4F28-9637-DFEF525F0116}" type="presParOf" srcId="{86FC5FDB-0351-482C-BE8D-C67C0AA32AA1}" destId="{4F357F9A-9DA1-4444-82C4-437C1AB3000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02148-C05E-4310-B903-6F00250CBAD8}" type="doc">
      <dgm:prSet loTypeId="urn:microsoft.com/office/officeart/2005/8/layout/venn1" loCatId="relationship" qsTypeId="urn:microsoft.com/office/officeart/2005/8/quickstyle/simple4" qsCatId="simple" csTypeId="urn:microsoft.com/office/officeart/2005/8/colors/colorful1" csCatId="colorful" phldr="1"/>
      <dgm:spPr/>
    </dgm:pt>
    <dgm:pt modelId="{8BA62810-A740-45B8-AA71-E17C79241868}">
      <dgm:prSet phldrT="[Text]"/>
      <dgm:spPr/>
      <dgm:t>
        <a:bodyPr/>
        <a:lstStyle/>
        <a:p>
          <a:r>
            <a:rPr lang="en-US" dirty="0" smtClean="0"/>
            <a:t>Schema</a:t>
          </a:r>
          <a:endParaRPr lang="en-US" dirty="0"/>
        </a:p>
      </dgm:t>
    </dgm:pt>
    <dgm:pt modelId="{9C52F91B-0AF5-4165-B4FA-68665787C6F0}" type="parTrans" cxnId="{06AC0C98-B59A-4171-B7A5-566AB55493BD}">
      <dgm:prSet/>
      <dgm:spPr/>
      <dgm:t>
        <a:bodyPr/>
        <a:lstStyle/>
        <a:p>
          <a:endParaRPr lang="en-US"/>
        </a:p>
      </dgm:t>
    </dgm:pt>
    <dgm:pt modelId="{F5F33C29-906C-4CF7-8956-BEDDA4A664B7}" type="sibTrans" cxnId="{06AC0C98-B59A-4171-B7A5-566AB55493BD}">
      <dgm:prSet/>
      <dgm:spPr/>
      <dgm:t>
        <a:bodyPr/>
        <a:lstStyle/>
        <a:p>
          <a:endParaRPr lang="en-US"/>
        </a:p>
      </dgm:t>
    </dgm:pt>
    <dgm:pt modelId="{C86A9DC9-D47E-43CD-B200-9849A9CDD855}">
      <dgm:prSet phldrT="[Text]"/>
      <dgm:spPr/>
      <dgm:t>
        <a:bodyPr/>
        <a:lstStyle/>
        <a:p>
          <a:r>
            <a:rPr lang="en-US" dirty="0" smtClean="0"/>
            <a:t>Schema</a:t>
          </a:r>
          <a:endParaRPr lang="en-US" dirty="0"/>
        </a:p>
      </dgm:t>
    </dgm:pt>
    <dgm:pt modelId="{A3F5EA68-F931-4A70-8DD5-BF6F9E0077D5}" type="parTrans" cxnId="{679849D9-4AF9-4453-8FC8-310AAF130EAB}">
      <dgm:prSet/>
      <dgm:spPr/>
      <dgm:t>
        <a:bodyPr/>
        <a:lstStyle/>
        <a:p>
          <a:endParaRPr lang="en-US"/>
        </a:p>
      </dgm:t>
    </dgm:pt>
    <dgm:pt modelId="{88067FFB-D873-4E73-A4A1-93B0EAE787CA}" type="sibTrans" cxnId="{679849D9-4AF9-4453-8FC8-310AAF130EAB}">
      <dgm:prSet/>
      <dgm:spPr/>
      <dgm:t>
        <a:bodyPr/>
        <a:lstStyle/>
        <a:p>
          <a:endParaRPr lang="en-US"/>
        </a:p>
      </dgm:t>
    </dgm:pt>
    <dgm:pt modelId="{3AFE7E64-F410-4574-953D-42C0F543B06B}">
      <dgm:prSet phldrT="[Text]"/>
      <dgm:spPr/>
      <dgm:t>
        <a:bodyPr/>
        <a:lstStyle/>
        <a:p>
          <a:r>
            <a:rPr lang="en-US" dirty="0" smtClean="0"/>
            <a:t>Schema</a:t>
          </a:r>
          <a:endParaRPr lang="en-US" dirty="0"/>
        </a:p>
      </dgm:t>
    </dgm:pt>
    <dgm:pt modelId="{CC9429FC-924E-4623-AAB6-557253D164D9}" type="parTrans" cxnId="{48CF5810-9A07-4DA7-A473-84B84C2CC8EF}">
      <dgm:prSet/>
      <dgm:spPr/>
      <dgm:t>
        <a:bodyPr/>
        <a:lstStyle/>
        <a:p>
          <a:endParaRPr lang="en-US"/>
        </a:p>
      </dgm:t>
    </dgm:pt>
    <dgm:pt modelId="{22192FEA-0E27-4ADE-A2ED-9E7C92BC70BD}" type="sibTrans" cxnId="{48CF5810-9A07-4DA7-A473-84B84C2CC8EF}">
      <dgm:prSet/>
      <dgm:spPr/>
      <dgm:t>
        <a:bodyPr/>
        <a:lstStyle/>
        <a:p>
          <a:endParaRPr lang="en-US"/>
        </a:p>
      </dgm:t>
    </dgm:pt>
    <dgm:pt modelId="{8706B809-EB63-4A84-9F86-8EF12BF8C0CD}" type="pres">
      <dgm:prSet presAssocID="{8D302148-C05E-4310-B903-6F00250CBAD8}" presName="compositeShape" presStyleCnt="0">
        <dgm:presLayoutVars>
          <dgm:chMax val="7"/>
          <dgm:dir/>
          <dgm:resizeHandles val="exact"/>
        </dgm:presLayoutVars>
      </dgm:prSet>
      <dgm:spPr/>
    </dgm:pt>
    <dgm:pt modelId="{2BB76E99-3126-4E02-BCC5-6710CCFAE85B}" type="pres">
      <dgm:prSet presAssocID="{8BA62810-A740-45B8-AA71-E17C79241868}" presName="circ1" presStyleLbl="vennNode1" presStyleIdx="0" presStyleCnt="3" custLinFactNeighborX="-37065" custLinFactNeighborY="10354"/>
      <dgm:spPr/>
      <dgm:t>
        <a:bodyPr/>
        <a:lstStyle/>
        <a:p>
          <a:endParaRPr lang="en-US"/>
        </a:p>
      </dgm:t>
    </dgm:pt>
    <dgm:pt modelId="{DA30B433-DEE6-413A-805A-DA4DA24A0F66}" type="pres">
      <dgm:prSet presAssocID="{8BA62810-A740-45B8-AA71-E17C79241868}" presName="circ1Tx" presStyleLbl="revTx" presStyleIdx="0" presStyleCnt="0">
        <dgm:presLayoutVars>
          <dgm:chMax val="0"/>
          <dgm:chPref val="0"/>
          <dgm:bulletEnabled val="1"/>
        </dgm:presLayoutVars>
      </dgm:prSet>
      <dgm:spPr/>
      <dgm:t>
        <a:bodyPr/>
        <a:lstStyle/>
        <a:p>
          <a:endParaRPr lang="en-US"/>
        </a:p>
      </dgm:t>
    </dgm:pt>
    <dgm:pt modelId="{662C84C2-6404-48B2-9577-456A7BC99B20}" type="pres">
      <dgm:prSet presAssocID="{C86A9DC9-D47E-43CD-B200-9849A9CDD855}" presName="circ2" presStyleLbl="vennNode1" presStyleIdx="1" presStyleCnt="3" custLinFactNeighborX="-3496" custLinFactNeighborY="-52146"/>
      <dgm:spPr/>
      <dgm:t>
        <a:bodyPr/>
        <a:lstStyle/>
        <a:p>
          <a:endParaRPr lang="en-US"/>
        </a:p>
      </dgm:t>
    </dgm:pt>
    <dgm:pt modelId="{62AF5FC1-8A7A-4BE3-BECC-720E345E3097}" type="pres">
      <dgm:prSet presAssocID="{C86A9DC9-D47E-43CD-B200-9849A9CDD855}" presName="circ2Tx" presStyleLbl="revTx" presStyleIdx="0" presStyleCnt="0">
        <dgm:presLayoutVars>
          <dgm:chMax val="0"/>
          <dgm:chPref val="0"/>
          <dgm:bulletEnabled val="1"/>
        </dgm:presLayoutVars>
      </dgm:prSet>
      <dgm:spPr/>
      <dgm:t>
        <a:bodyPr/>
        <a:lstStyle/>
        <a:p>
          <a:endParaRPr lang="en-US"/>
        </a:p>
      </dgm:t>
    </dgm:pt>
    <dgm:pt modelId="{D25AAF75-5B69-4D15-A7DD-E86E632D38E5}" type="pres">
      <dgm:prSet presAssocID="{3AFE7E64-F410-4574-953D-42C0F543B06B}" presName="circ3" presStyleLbl="vennNode1" presStyleIdx="2" presStyleCnt="3" custLinFactNeighborX="33845" custLinFactNeighborY="-12345"/>
      <dgm:spPr/>
      <dgm:t>
        <a:bodyPr/>
        <a:lstStyle/>
        <a:p>
          <a:endParaRPr lang="en-US"/>
        </a:p>
      </dgm:t>
    </dgm:pt>
    <dgm:pt modelId="{E2BE34D3-C3D6-4903-ABED-10D97A730605}" type="pres">
      <dgm:prSet presAssocID="{3AFE7E64-F410-4574-953D-42C0F543B06B}" presName="circ3Tx" presStyleLbl="revTx" presStyleIdx="0" presStyleCnt="0">
        <dgm:presLayoutVars>
          <dgm:chMax val="0"/>
          <dgm:chPref val="0"/>
          <dgm:bulletEnabled val="1"/>
        </dgm:presLayoutVars>
      </dgm:prSet>
      <dgm:spPr/>
      <dgm:t>
        <a:bodyPr/>
        <a:lstStyle/>
        <a:p>
          <a:endParaRPr lang="en-US"/>
        </a:p>
      </dgm:t>
    </dgm:pt>
  </dgm:ptLst>
  <dgm:cxnLst>
    <dgm:cxn modelId="{39C1F895-13E0-4B33-B66A-89BC01949566}" type="presOf" srcId="{C86A9DC9-D47E-43CD-B200-9849A9CDD855}" destId="{662C84C2-6404-48B2-9577-456A7BC99B20}" srcOrd="0" destOrd="0" presId="urn:microsoft.com/office/officeart/2005/8/layout/venn1"/>
    <dgm:cxn modelId="{2C6589D6-608D-42DC-9F1A-6A4677CF5CDB}" type="presOf" srcId="{3AFE7E64-F410-4574-953D-42C0F543B06B}" destId="{E2BE34D3-C3D6-4903-ABED-10D97A730605}" srcOrd="1" destOrd="0" presId="urn:microsoft.com/office/officeart/2005/8/layout/venn1"/>
    <dgm:cxn modelId="{61F8244F-2C8D-41AD-822A-D47E7CB76B64}" type="presOf" srcId="{3AFE7E64-F410-4574-953D-42C0F543B06B}" destId="{D25AAF75-5B69-4D15-A7DD-E86E632D38E5}" srcOrd="0" destOrd="0" presId="urn:microsoft.com/office/officeart/2005/8/layout/venn1"/>
    <dgm:cxn modelId="{48CF5810-9A07-4DA7-A473-84B84C2CC8EF}" srcId="{8D302148-C05E-4310-B903-6F00250CBAD8}" destId="{3AFE7E64-F410-4574-953D-42C0F543B06B}" srcOrd="2" destOrd="0" parTransId="{CC9429FC-924E-4623-AAB6-557253D164D9}" sibTransId="{22192FEA-0E27-4ADE-A2ED-9E7C92BC70BD}"/>
    <dgm:cxn modelId="{06AC0C98-B59A-4171-B7A5-566AB55493BD}" srcId="{8D302148-C05E-4310-B903-6F00250CBAD8}" destId="{8BA62810-A740-45B8-AA71-E17C79241868}" srcOrd="0" destOrd="0" parTransId="{9C52F91B-0AF5-4165-B4FA-68665787C6F0}" sibTransId="{F5F33C29-906C-4CF7-8956-BEDDA4A664B7}"/>
    <dgm:cxn modelId="{E813601A-2D38-4753-9A87-3EC7C6CF2536}" type="presOf" srcId="{8BA62810-A740-45B8-AA71-E17C79241868}" destId="{2BB76E99-3126-4E02-BCC5-6710CCFAE85B}" srcOrd="0" destOrd="0" presId="urn:microsoft.com/office/officeart/2005/8/layout/venn1"/>
    <dgm:cxn modelId="{10CA4BA4-D04C-4E6C-B5AF-345F79B281B2}" type="presOf" srcId="{C86A9DC9-D47E-43CD-B200-9849A9CDD855}" destId="{62AF5FC1-8A7A-4BE3-BECC-720E345E3097}" srcOrd="1" destOrd="0" presId="urn:microsoft.com/office/officeart/2005/8/layout/venn1"/>
    <dgm:cxn modelId="{50F42E9A-25B4-4BEA-A497-64DFA29F5D22}" type="presOf" srcId="{8BA62810-A740-45B8-AA71-E17C79241868}" destId="{DA30B433-DEE6-413A-805A-DA4DA24A0F66}" srcOrd="1" destOrd="0" presId="urn:microsoft.com/office/officeart/2005/8/layout/venn1"/>
    <dgm:cxn modelId="{2BA9909E-B43A-4939-A74B-53F4527936FF}" type="presOf" srcId="{8D302148-C05E-4310-B903-6F00250CBAD8}" destId="{8706B809-EB63-4A84-9F86-8EF12BF8C0CD}" srcOrd="0" destOrd="0" presId="urn:microsoft.com/office/officeart/2005/8/layout/venn1"/>
    <dgm:cxn modelId="{679849D9-4AF9-4453-8FC8-310AAF130EAB}" srcId="{8D302148-C05E-4310-B903-6F00250CBAD8}" destId="{C86A9DC9-D47E-43CD-B200-9849A9CDD855}" srcOrd="1" destOrd="0" parTransId="{A3F5EA68-F931-4A70-8DD5-BF6F9E0077D5}" sibTransId="{88067FFB-D873-4E73-A4A1-93B0EAE787CA}"/>
    <dgm:cxn modelId="{6476C211-4D23-4042-A9BE-4BE192FED15C}" type="presParOf" srcId="{8706B809-EB63-4A84-9F86-8EF12BF8C0CD}" destId="{2BB76E99-3126-4E02-BCC5-6710CCFAE85B}" srcOrd="0" destOrd="0" presId="urn:microsoft.com/office/officeart/2005/8/layout/venn1"/>
    <dgm:cxn modelId="{CF896169-418B-492A-94B2-E99694BBA37A}" type="presParOf" srcId="{8706B809-EB63-4A84-9F86-8EF12BF8C0CD}" destId="{DA30B433-DEE6-413A-805A-DA4DA24A0F66}" srcOrd="1" destOrd="0" presId="urn:microsoft.com/office/officeart/2005/8/layout/venn1"/>
    <dgm:cxn modelId="{1B80A8CC-2D1D-4DE5-B03E-7D71FD36F651}" type="presParOf" srcId="{8706B809-EB63-4A84-9F86-8EF12BF8C0CD}" destId="{662C84C2-6404-48B2-9577-456A7BC99B20}" srcOrd="2" destOrd="0" presId="urn:microsoft.com/office/officeart/2005/8/layout/venn1"/>
    <dgm:cxn modelId="{DCAEE06B-27E9-4C42-81D3-15B111F13739}" type="presParOf" srcId="{8706B809-EB63-4A84-9F86-8EF12BF8C0CD}" destId="{62AF5FC1-8A7A-4BE3-BECC-720E345E3097}" srcOrd="3" destOrd="0" presId="urn:microsoft.com/office/officeart/2005/8/layout/venn1"/>
    <dgm:cxn modelId="{239428BF-8FAA-48C5-A286-37262DEAC722}" type="presParOf" srcId="{8706B809-EB63-4A84-9F86-8EF12BF8C0CD}" destId="{D25AAF75-5B69-4D15-A7DD-E86E632D38E5}" srcOrd="4" destOrd="0" presId="urn:microsoft.com/office/officeart/2005/8/layout/venn1"/>
    <dgm:cxn modelId="{F3FBD4EB-483A-4C7C-BEEB-42730DB93813}" type="presParOf" srcId="{8706B809-EB63-4A84-9F86-8EF12BF8C0CD}" destId="{E2BE34D3-C3D6-4903-ABED-10D97A73060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B92258-8C72-44AE-996F-1D90E86238C4}" type="doc">
      <dgm:prSet loTypeId="urn:microsoft.com/office/officeart/2005/8/layout/gear1" loCatId="process" qsTypeId="urn:microsoft.com/office/officeart/2005/8/quickstyle/simple1" qsCatId="simple" csTypeId="urn:microsoft.com/office/officeart/2005/8/colors/accent1_2" csCatId="accent1" phldr="1"/>
      <dgm:spPr/>
    </dgm:pt>
    <dgm:pt modelId="{2DA025E5-E94B-406A-A6D1-BF42FF98FCDB}">
      <dgm:prSet phldrT="[Text]" custT="1"/>
      <dgm:spPr/>
      <dgm:t>
        <a:bodyPr/>
        <a:lstStyle/>
        <a:p>
          <a:r>
            <a:rPr lang="en-US" sz="2600" dirty="0" smtClean="0"/>
            <a:t>Intrinsic </a:t>
          </a:r>
        </a:p>
        <a:p>
          <a:r>
            <a:rPr lang="en-US" sz="2600" dirty="0" smtClean="0"/>
            <a:t>Load</a:t>
          </a:r>
          <a:endParaRPr lang="en-US" sz="2600" dirty="0"/>
        </a:p>
      </dgm:t>
    </dgm:pt>
    <dgm:pt modelId="{14141D51-DB75-4DB7-9B11-5FE5C731101B}" type="parTrans" cxnId="{0D989BAB-B824-4979-96B0-A4098DF18493}">
      <dgm:prSet/>
      <dgm:spPr/>
      <dgm:t>
        <a:bodyPr/>
        <a:lstStyle/>
        <a:p>
          <a:endParaRPr lang="en-US"/>
        </a:p>
      </dgm:t>
    </dgm:pt>
    <dgm:pt modelId="{523C26E2-76FD-461C-8036-BE3D117CBAD0}" type="sibTrans" cxnId="{0D989BAB-B824-4979-96B0-A4098DF18493}">
      <dgm:prSet/>
      <dgm:spPr/>
      <dgm:t>
        <a:bodyPr/>
        <a:lstStyle/>
        <a:p>
          <a:endParaRPr lang="en-US"/>
        </a:p>
      </dgm:t>
    </dgm:pt>
    <dgm:pt modelId="{2411FF5E-59D2-4088-A62D-ACC94DCAD484}">
      <dgm:prSet phldrT="[Text]" custT="1"/>
      <dgm:spPr/>
      <dgm:t>
        <a:bodyPr/>
        <a:lstStyle/>
        <a:p>
          <a:r>
            <a:rPr lang="en-US" sz="1600" b="0" dirty="0" smtClean="0"/>
            <a:t>Germane Load</a:t>
          </a:r>
          <a:endParaRPr lang="en-US" sz="1600" b="0" dirty="0"/>
        </a:p>
      </dgm:t>
    </dgm:pt>
    <dgm:pt modelId="{96883D1E-9381-4778-85CC-EABA0254E6BA}" type="parTrans" cxnId="{70F443FE-56D4-4E18-AC57-5541BAA0B8F7}">
      <dgm:prSet/>
      <dgm:spPr/>
      <dgm:t>
        <a:bodyPr/>
        <a:lstStyle/>
        <a:p>
          <a:endParaRPr lang="en-US"/>
        </a:p>
      </dgm:t>
    </dgm:pt>
    <dgm:pt modelId="{E8932E82-C222-443C-8598-E0B285DCD4DF}" type="sibTrans" cxnId="{70F443FE-56D4-4E18-AC57-5541BAA0B8F7}">
      <dgm:prSet/>
      <dgm:spPr/>
      <dgm:t>
        <a:bodyPr/>
        <a:lstStyle/>
        <a:p>
          <a:endParaRPr lang="en-US"/>
        </a:p>
      </dgm:t>
    </dgm:pt>
    <dgm:pt modelId="{D76ED901-CAF0-4C7C-919B-02F546C6F75F}">
      <dgm:prSet phldrT="[Text]"/>
      <dgm:spPr/>
      <dgm:t>
        <a:bodyPr/>
        <a:lstStyle/>
        <a:p>
          <a:r>
            <a:rPr lang="en-US" dirty="0" smtClean="0"/>
            <a:t>Extrinsic Load</a:t>
          </a:r>
          <a:endParaRPr lang="en-US" dirty="0"/>
        </a:p>
      </dgm:t>
    </dgm:pt>
    <dgm:pt modelId="{83C7E6A7-8C16-4144-BE76-6C00A3AA9359}" type="parTrans" cxnId="{F1B031BA-1CAC-4315-8E91-7E78E4AF0805}">
      <dgm:prSet/>
      <dgm:spPr/>
      <dgm:t>
        <a:bodyPr/>
        <a:lstStyle/>
        <a:p>
          <a:endParaRPr lang="en-US"/>
        </a:p>
      </dgm:t>
    </dgm:pt>
    <dgm:pt modelId="{5240DF4D-CED6-40EC-B627-66E25EBD201C}" type="sibTrans" cxnId="{F1B031BA-1CAC-4315-8E91-7E78E4AF0805}">
      <dgm:prSet/>
      <dgm:spPr/>
      <dgm:t>
        <a:bodyPr/>
        <a:lstStyle/>
        <a:p>
          <a:endParaRPr lang="en-US"/>
        </a:p>
      </dgm:t>
    </dgm:pt>
    <dgm:pt modelId="{814F50DF-ECB3-4753-A8C7-9FDA94803FE0}" type="pres">
      <dgm:prSet presAssocID="{0EB92258-8C72-44AE-996F-1D90E86238C4}" presName="composite" presStyleCnt="0">
        <dgm:presLayoutVars>
          <dgm:chMax val="3"/>
          <dgm:animLvl val="lvl"/>
          <dgm:resizeHandles val="exact"/>
        </dgm:presLayoutVars>
      </dgm:prSet>
      <dgm:spPr/>
    </dgm:pt>
    <dgm:pt modelId="{8913B170-2829-453A-ABE3-E5EA2A2B2493}" type="pres">
      <dgm:prSet presAssocID="{2DA025E5-E94B-406A-A6D1-BF42FF98FCDB}" presName="gear1" presStyleLbl="node1" presStyleIdx="0" presStyleCnt="3" custLinFactNeighborX="-92" custLinFactNeighborY="-2229">
        <dgm:presLayoutVars>
          <dgm:chMax val="1"/>
          <dgm:bulletEnabled val="1"/>
        </dgm:presLayoutVars>
      </dgm:prSet>
      <dgm:spPr/>
      <dgm:t>
        <a:bodyPr/>
        <a:lstStyle/>
        <a:p>
          <a:endParaRPr lang="en-US"/>
        </a:p>
      </dgm:t>
    </dgm:pt>
    <dgm:pt modelId="{7B8364A1-53D0-43AA-B6C3-C933F6D41FEA}" type="pres">
      <dgm:prSet presAssocID="{2DA025E5-E94B-406A-A6D1-BF42FF98FCDB}" presName="gear1srcNode" presStyleLbl="node1" presStyleIdx="0" presStyleCnt="3"/>
      <dgm:spPr/>
      <dgm:t>
        <a:bodyPr/>
        <a:lstStyle/>
        <a:p>
          <a:endParaRPr lang="en-US"/>
        </a:p>
      </dgm:t>
    </dgm:pt>
    <dgm:pt modelId="{F213A06F-2BD3-4152-A04A-BFFB152E940E}" type="pres">
      <dgm:prSet presAssocID="{2DA025E5-E94B-406A-A6D1-BF42FF98FCDB}" presName="gear1dstNode" presStyleLbl="node1" presStyleIdx="0" presStyleCnt="3"/>
      <dgm:spPr/>
      <dgm:t>
        <a:bodyPr/>
        <a:lstStyle/>
        <a:p>
          <a:endParaRPr lang="en-US"/>
        </a:p>
      </dgm:t>
    </dgm:pt>
    <dgm:pt modelId="{C272E8EE-F28A-4091-874E-C82AF523642A}" type="pres">
      <dgm:prSet presAssocID="{2411FF5E-59D2-4088-A62D-ACC94DCAD484}" presName="gear2" presStyleLbl="node1" presStyleIdx="1" presStyleCnt="3" custScaleX="114449">
        <dgm:presLayoutVars>
          <dgm:chMax val="1"/>
          <dgm:bulletEnabled val="1"/>
        </dgm:presLayoutVars>
      </dgm:prSet>
      <dgm:spPr/>
      <dgm:t>
        <a:bodyPr/>
        <a:lstStyle/>
        <a:p>
          <a:endParaRPr lang="en-US"/>
        </a:p>
      </dgm:t>
    </dgm:pt>
    <dgm:pt modelId="{99F0AFB8-B3A8-47F4-B927-B21D46753523}" type="pres">
      <dgm:prSet presAssocID="{2411FF5E-59D2-4088-A62D-ACC94DCAD484}" presName="gear2srcNode" presStyleLbl="node1" presStyleIdx="1" presStyleCnt="3"/>
      <dgm:spPr/>
      <dgm:t>
        <a:bodyPr/>
        <a:lstStyle/>
        <a:p>
          <a:endParaRPr lang="en-US"/>
        </a:p>
      </dgm:t>
    </dgm:pt>
    <dgm:pt modelId="{421B4C30-4375-4E84-8575-C93C6D637795}" type="pres">
      <dgm:prSet presAssocID="{2411FF5E-59D2-4088-A62D-ACC94DCAD484}" presName="gear2dstNode" presStyleLbl="node1" presStyleIdx="1" presStyleCnt="3"/>
      <dgm:spPr/>
      <dgm:t>
        <a:bodyPr/>
        <a:lstStyle/>
        <a:p>
          <a:endParaRPr lang="en-US"/>
        </a:p>
      </dgm:t>
    </dgm:pt>
    <dgm:pt modelId="{D899620D-9304-414F-9017-94F1573BDCE8}" type="pres">
      <dgm:prSet presAssocID="{D76ED901-CAF0-4C7C-919B-02F546C6F75F}" presName="gear3" presStyleLbl="node1" presStyleIdx="2" presStyleCnt="3"/>
      <dgm:spPr/>
      <dgm:t>
        <a:bodyPr/>
        <a:lstStyle/>
        <a:p>
          <a:endParaRPr lang="en-US"/>
        </a:p>
      </dgm:t>
    </dgm:pt>
    <dgm:pt modelId="{4CE84BF6-934D-43BF-B4F6-C80D1FD96DD6}" type="pres">
      <dgm:prSet presAssocID="{D76ED901-CAF0-4C7C-919B-02F546C6F75F}" presName="gear3tx" presStyleLbl="node1" presStyleIdx="2" presStyleCnt="3">
        <dgm:presLayoutVars>
          <dgm:chMax val="1"/>
          <dgm:bulletEnabled val="1"/>
        </dgm:presLayoutVars>
      </dgm:prSet>
      <dgm:spPr/>
      <dgm:t>
        <a:bodyPr/>
        <a:lstStyle/>
        <a:p>
          <a:endParaRPr lang="en-US"/>
        </a:p>
      </dgm:t>
    </dgm:pt>
    <dgm:pt modelId="{71A55E64-37BD-42CC-87FD-34F51DD55617}" type="pres">
      <dgm:prSet presAssocID="{D76ED901-CAF0-4C7C-919B-02F546C6F75F}" presName="gear3srcNode" presStyleLbl="node1" presStyleIdx="2" presStyleCnt="3"/>
      <dgm:spPr/>
      <dgm:t>
        <a:bodyPr/>
        <a:lstStyle/>
        <a:p>
          <a:endParaRPr lang="en-US"/>
        </a:p>
      </dgm:t>
    </dgm:pt>
    <dgm:pt modelId="{7B579EA9-8984-4325-8F9B-9EB1E2896518}" type="pres">
      <dgm:prSet presAssocID="{D76ED901-CAF0-4C7C-919B-02F546C6F75F}" presName="gear3dstNode" presStyleLbl="node1" presStyleIdx="2" presStyleCnt="3"/>
      <dgm:spPr/>
      <dgm:t>
        <a:bodyPr/>
        <a:lstStyle/>
        <a:p>
          <a:endParaRPr lang="en-US"/>
        </a:p>
      </dgm:t>
    </dgm:pt>
    <dgm:pt modelId="{D687794B-C27A-4C3B-BECA-454510E998D5}" type="pres">
      <dgm:prSet presAssocID="{523C26E2-76FD-461C-8036-BE3D117CBAD0}" presName="connector1" presStyleLbl="sibTrans2D1" presStyleIdx="0" presStyleCnt="3"/>
      <dgm:spPr/>
      <dgm:t>
        <a:bodyPr/>
        <a:lstStyle/>
        <a:p>
          <a:endParaRPr lang="en-US"/>
        </a:p>
      </dgm:t>
    </dgm:pt>
    <dgm:pt modelId="{E0DEB15A-881F-43E7-8A6F-EE15AD782B3D}" type="pres">
      <dgm:prSet presAssocID="{E8932E82-C222-443C-8598-E0B285DCD4DF}" presName="connector2" presStyleLbl="sibTrans2D1" presStyleIdx="1" presStyleCnt="3"/>
      <dgm:spPr/>
      <dgm:t>
        <a:bodyPr/>
        <a:lstStyle/>
        <a:p>
          <a:endParaRPr lang="en-US"/>
        </a:p>
      </dgm:t>
    </dgm:pt>
    <dgm:pt modelId="{F6120DA1-4580-4007-BA4B-59686B3EF872}" type="pres">
      <dgm:prSet presAssocID="{5240DF4D-CED6-40EC-B627-66E25EBD201C}" presName="connector3" presStyleLbl="sibTrans2D1" presStyleIdx="2" presStyleCnt="3"/>
      <dgm:spPr/>
      <dgm:t>
        <a:bodyPr/>
        <a:lstStyle/>
        <a:p>
          <a:endParaRPr lang="en-US"/>
        </a:p>
      </dgm:t>
    </dgm:pt>
  </dgm:ptLst>
  <dgm:cxnLst>
    <dgm:cxn modelId="{BF645562-2F1F-46D8-B01E-2E9415A74DBF}" type="presOf" srcId="{523C26E2-76FD-461C-8036-BE3D117CBAD0}" destId="{D687794B-C27A-4C3B-BECA-454510E998D5}" srcOrd="0" destOrd="0" presId="urn:microsoft.com/office/officeart/2005/8/layout/gear1"/>
    <dgm:cxn modelId="{E50D8B2E-836F-4153-9C20-BB1276904617}" type="presOf" srcId="{2DA025E5-E94B-406A-A6D1-BF42FF98FCDB}" destId="{F213A06F-2BD3-4152-A04A-BFFB152E940E}" srcOrd="2" destOrd="0" presId="urn:microsoft.com/office/officeart/2005/8/layout/gear1"/>
    <dgm:cxn modelId="{8259AFE9-E400-46DB-8DEF-E3B789FC179A}" type="presOf" srcId="{2DA025E5-E94B-406A-A6D1-BF42FF98FCDB}" destId="{7B8364A1-53D0-43AA-B6C3-C933F6D41FEA}" srcOrd="1" destOrd="0" presId="urn:microsoft.com/office/officeart/2005/8/layout/gear1"/>
    <dgm:cxn modelId="{1C219034-8BBB-47C8-BDDE-267F5DD0300F}" type="presOf" srcId="{2DA025E5-E94B-406A-A6D1-BF42FF98FCDB}" destId="{8913B170-2829-453A-ABE3-E5EA2A2B2493}" srcOrd="0" destOrd="0" presId="urn:microsoft.com/office/officeart/2005/8/layout/gear1"/>
    <dgm:cxn modelId="{C9786360-66EB-4109-81AC-DE3949A7322E}" type="presOf" srcId="{E8932E82-C222-443C-8598-E0B285DCD4DF}" destId="{E0DEB15A-881F-43E7-8A6F-EE15AD782B3D}" srcOrd="0" destOrd="0" presId="urn:microsoft.com/office/officeart/2005/8/layout/gear1"/>
    <dgm:cxn modelId="{A395967C-8549-4E19-A29D-A044BE4B10B6}" type="presOf" srcId="{D76ED901-CAF0-4C7C-919B-02F546C6F75F}" destId="{D899620D-9304-414F-9017-94F1573BDCE8}" srcOrd="0" destOrd="0" presId="urn:microsoft.com/office/officeart/2005/8/layout/gear1"/>
    <dgm:cxn modelId="{10AE9BEA-D9F2-4FD9-B121-C822557A27E8}" type="presOf" srcId="{D76ED901-CAF0-4C7C-919B-02F546C6F75F}" destId="{71A55E64-37BD-42CC-87FD-34F51DD55617}" srcOrd="2" destOrd="0" presId="urn:microsoft.com/office/officeart/2005/8/layout/gear1"/>
    <dgm:cxn modelId="{0D989BAB-B824-4979-96B0-A4098DF18493}" srcId="{0EB92258-8C72-44AE-996F-1D90E86238C4}" destId="{2DA025E5-E94B-406A-A6D1-BF42FF98FCDB}" srcOrd="0" destOrd="0" parTransId="{14141D51-DB75-4DB7-9B11-5FE5C731101B}" sibTransId="{523C26E2-76FD-461C-8036-BE3D117CBAD0}"/>
    <dgm:cxn modelId="{4D2C9AFD-9A29-4CC8-8995-316C5E466FFF}" type="presOf" srcId="{0EB92258-8C72-44AE-996F-1D90E86238C4}" destId="{814F50DF-ECB3-4753-A8C7-9FDA94803FE0}" srcOrd="0" destOrd="0" presId="urn:microsoft.com/office/officeart/2005/8/layout/gear1"/>
    <dgm:cxn modelId="{2407B933-EDFA-4544-8F25-F101338FC3F0}" type="presOf" srcId="{D76ED901-CAF0-4C7C-919B-02F546C6F75F}" destId="{7B579EA9-8984-4325-8F9B-9EB1E2896518}" srcOrd="3" destOrd="0" presId="urn:microsoft.com/office/officeart/2005/8/layout/gear1"/>
    <dgm:cxn modelId="{F1B031BA-1CAC-4315-8E91-7E78E4AF0805}" srcId="{0EB92258-8C72-44AE-996F-1D90E86238C4}" destId="{D76ED901-CAF0-4C7C-919B-02F546C6F75F}" srcOrd="2" destOrd="0" parTransId="{83C7E6A7-8C16-4144-BE76-6C00A3AA9359}" sibTransId="{5240DF4D-CED6-40EC-B627-66E25EBD201C}"/>
    <dgm:cxn modelId="{BAB2834B-8B30-4459-9302-20ECFE44FDCB}" type="presOf" srcId="{2411FF5E-59D2-4088-A62D-ACC94DCAD484}" destId="{C272E8EE-F28A-4091-874E-C82AF523642A}" srcOrd="0" destOrd="0" presId="urn:microsoft.com/office/officeart/2005/8/layout/gear1"/>
    <dgm:cxn modelId="{70F443FE-56D4-4E18-AC57-5541BAA0B8F7}" srcId="{0EB92258-8C72-44AE-996F-1D90E86238C4}" destId="{2411FF5E-59D2-4088-A62D-ACC94DCAD484}" srcOrd="1" destOrd="0" parTransId="{96883D1E-9381-4778-85CC-EABA0254E6BA}" sibTransId="{E8932E82-C222-443C-8598-E0B285DCD4DF}"/>
    <dgm:cxn modelId="{DAEE784A-9685-4E0D-A03F-ED64E5580E33}" type="presOf" srcId="{2411FF5E-59D2-4088-A62D-ACC94DCAD484}" destId="{421B4C30-4375-4E84-8575-C93C6D637795}" srcOrd="2" destOrd="0" presId="urn:microsoft.com/office/officeart/2005/8/layout/gear1"/>
    <dgm:cxn modelId="{48593FCE-5D96-437B-BFBF-A05CE690FE39}" type="presOf" srcId="{D76ED901-CAF0-4C7C-919B-02F546C6F75F}" destId="{4CE84BF6-934D-43BF-B4F6-C80D1FD96DD6}" srcOrd="1" destOrd="0" presId="urn:microsoft.com/office/officeart/2005/8/layout/gear1"/>
    <dgm:cxn modelId="{AEA28D49-9A98-416D-9EA4-AE5ED0A34530}" type="presOf" srcId="{2411FF5E-59D2-4088-A62D-ACC94DCAD484}" destId="{99F0AFB8-B3A8-47F4-B927-B21D46753523}" srcOrd="1" destOrd="0" presId="urn:microsoft.com/office/officeart/2005/8/layout/gear1"/>
    <dgm:cxn modelId="{B8369A35-6EC8-442D-BD25-857D8DAAF99B}" type="presOf" srcId="{5240DF4D-CED6-40EC-B627-66E25EBD201C}" destId="{F6120DA1-4580-4007-BA4B-59686B3EF872}" srcOrd="0" destOrd="0" presId="urn:microsoft.com/office/officeart/2005/8/layout/gear1"/>
    <dgm:cxn modelId="{3D6A4AEC-0B83-440C-AA80-9DB1E19E4C7B}" type="presParOf" srcId="{814F50DF-ECB3-4753-A8C7-9FDA94803FE0}" destId="{8913B170-2829-453A-ABE3-E5EA2A2B2493}" srcOrd="0" destOrd="0" presId="urn:microsoft.com/office/officeart/2005/8/layout/gear1"/>
    <dgm:cxn modelId="{4CCB4348-83F2-4FC7-8FE9-D0FACEEAF6F1}" type="presParOf" srcId="{814F50DF-ECB3-4753-A8C7-9FDA94803FE0}" destId="{7B8364A1-53D0-43AA-B6C3-C933F6D41FEA}" srcOrd="1" destOrd="0" presId="urn:microsoft.com/office/officeart/2005/8/layout/gear1"/>
    <dgm:cxn modelId="{5A5D1CE5-66EE-4674-9A69-6D0E52E95EF8}" type="presParOf" srcId="{814F50DF-ECB3-4753-A8C7-9FDA94803FE0}" destId="{F213A06F-2BD3-4152-A04A-BFFB152E940E}" srcOrd="2" destOrd="0" presId="urn:microsoft.com/office/officeart/2005/8/layout/gear1"/>
    <dgm:cxn modelId="{994A9FD2-55DF-404E-AA3A-DAFCEE176C25}" type="presParOf" srcId="{814F50DF-ECB3-4753-A8C7-9FDA94803FE0}" destId="{C272E8EE-F28A-4091-874E-C82AF523642A}" srcOrd="3" destOrd="0" presId="urn:microsoft.com/office/officeart/2005/8/layout/gear1"/>
    <dgm:cxn modelId="{F8A14FBA-C4FD-49AF-8676-06202C1853C6}" type="presParOf" srcId="{814F50DF-ECB3-4753-A8C7-9FDA94803FE0}" destId="{99F0AFB8-B3A8-47F4-B927-B21D46753523}" srcOrd="4" destOrd="0" presId="urn:microsoft.com/office/officeart/2005/8/layout/gear1"/>
    <dgm:cxn modelId="{B088D870-91A2-4BB5-9C0F-FECFEB4C3099}" type="presParOf" srcId="{814F50DF-ECB3-4753-A8C7-9FDA94803FE0}" destId="{421B4C30-4375-4E84-8575-C93C6D637795}" srcOrd="5" destOrd="0" presId="urn:microsoft.com/office/officeart/2005/8/layout/gear1"/>
    <dgm:cxn modelId="{FE311C15-F647-43D9-93AF-88563143D4C7}" type="presParOf" srcId="{814F50DF-ECB3-4753-A8C7-9FDA94803FE0}" destId="{D899620D-9304-414F-9017-94F1573BDCE8}" srcOrd="6" destOrd="0" presId="urn:microsoft.com/office/officeart/2005/8/layout/gear1"/>
    <dgm:cxn modelId="{D6ACEAA1-7476-4F99-9E06-C74C68B344DA}" type="presParOf" srcId="{814F50DF-ECB3-4753-A8C7-9FDA94803FE0}" destId="{4CE84BF6-934D-43BF-B4F6-C80D1FD96DD6}" srcOrd="7" destOrd="0" presId="urn:microsoft.com/office/officeart/2005/8/layout/gear1"/>
    <dgm:cxn modelId="{DF6F11D3-9994-4EC7-A9F5-35F58CBBCA0A}" type="presParOf" srcId="{814F50DF-ECB3-4753-A8C7-9FDA94803FE0}" destId="{71A55E64-37BD-42CC-87FD-34F51DD55617}" srcOrd="8" destOrd="0" presId="urn:microsoft.com/office/officeart/2005/8/layout/gear1"/>
    <dgm:cxn modelId="{33C9F41C-A6BD-4531-A751-AB38F0C7B856}" type="presParOf" srcId="{814F50DF-ECB3-4753-A8C7-9FDA94803FE0}" destId="{7B579EA9-8984-4325-8F9B-9EB1E2896518}" srcOrd="9" destOrd="0" presId="urn:microsoft.com/office/officeart/2005/8/layout/gear1"/>
    <dgm:cxn modelId="{79AA4F11-5825-4B08-9EA6-1DC9E426B9F1}" type="presParOf" srcId="{814F50DF-ECB3-4753-A8C7-9FDA94803FE0}" destId="{D687794B-C27A-4C3B-BECA-454510E998D5}" srcOrd="10" destOrd="0" presId="urn:microsoft.com/office/officeart/2005/8/layout/gear1"/>
    <dgm:cxn modelId="{2B2CAB75-B0B2-48DC-B7E5-B94A53744B6A}" type="presParOf" srcId="{814F50DF-ECB3-4753-A8C7-9FDA94803FE0}" destId="{E0DEB15A-881F-43E7-8A6F-EE15AD782B3D}" srcOrd="11" destOrd="0" presId="urn:microsoft.com/office/officeart/2005/8/layout/gear1"/>
    <dgm:cxn modelId="{6AB6278D-E351-450A-96EA-634D5A93E2CB}" type="presParOf" srcId="{814F50DF-ECB3-4753-A8C7-9FDA94803FE0}" destId="{F6120DA1-4580-4007-BA4B-59686B3EF87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B5426-2C92-4570-A10A-D7F83ADBFC97}">
      <dsp:nvSpPr>
        <dsp:cNvPr id="0" name=""/>
        <dsp:cNvSpPr/>
      </dsp:nvSpPr>
      <dsp:spPr>
        <a:xfrm>
          <a:off x="734566" y="1396"/>
          <a:ext cx="1313022" cy="1313022"/>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Working memory</a:t>
          </a:r>
          <a:endParaRPr lang="en-US" sz="2000" kern="1200" dirty="0"/>
        </a:p>
      </dsp:txBody>
      <dsp:txXfrm>
        <a:off x="926854" y="193684"/>
        <a:ext cx="928446" cy="928446"/>
      </dsp:txXfrm>
    </dsp:sp>
    <dsp:sp modelId="{1854755E-B6AB-456E-AC8C-526CBF4A66DD}">
      <dsp:nvSpPr>
        <dsp:cNvPr id="0" name=""/>
        <dsp:cNvSpPr/>
      </dsp:nvSpPr>
      <dsp:spPr>
        <a:xfrm>
          <a:off x="1010301" y="1421036"/>
          <a:ext cx="761552" cy="761552"/>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111245" y="1712253"/>
        <a:ext cx="559664" cy="179118"/>
      </dsp:txXfrm>
    </dsp:sp>
    <dsp:sp modelId="{D29A02D9-F586-47C8-844B-49654E7ECB86}">
      <dsp:nvSpPr>
        <dsp:cNvPr id="0" name=""/>
        <dsp:cNvSpPr/>
      </dsp:nvSpPr>
      <dsp:spPr>
        <a:xfrm>
          <a:off x="734566" y="2289206"/>
          <a:ext cx="1313022" cy="1313022"/>
        </a:xfrm>
        <a:prstGeom prst="ellipse">
          <a:avLst/>
        </a:prstGeom>
        <a:solidFill>
          <a:srgbClr val="00B0F0"/>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Working memory</a:t>
          </a:r>
          <a:endParaRPr lang="en-US" sz="2000" kern="1200" dirty="0"/>
        </a:p>
      </dsp:txBody>
      <dsp:txXfrm>
        <a:off x="926854" y="2481494"/>
        <a:ext cx="928446" cy="928446"/>
      </dsp:txXfrm>
    </dsp:sp>
    <dsp:sp modelId="{F758C4B3-C940-4D4E-8D12-FDEFBE930FD8}">
      <dsp:nvSpPr>
        <dsp:cNvPr id="0" name=""/>
        <dsp:cNvSpPr/>
      </dsp:nvSpPr>
      <dsp:spPr>
        <a:xfrm>
          <a:off x="2244542" y="1557590"/>
          <a:ext cx="417541" cy="488444"/>
        </a:xfrm>
        <a:prstGeom prst="rightArrow">
          <a:avLst>
            <a:gd name="adj1" fmla="val 60000"/>
            <a:gd name="adj2" fmla="val 50000"/>
          </a:avLst>
        </a:prstGeom>
        <a:solidFill>
          <a:schemeClr val="accent4">
            <a:hueOff val="-4565624"/>
            <a:satOff val="48042"/>
            <a:lumOff val="27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44542" y="1655279"/>
        <a:ext cx="292279" cy="293066"/>
      </dsp:txXfrm>
    </dsp:sp>
    <dsp:sp modelId="{4F357F9A-9DA1-4444-82C4-437C1AB30001}">
      <dsp:nvSpPr>
        <dsp:cNvPr id="0" name=""/>
        <dsp:cNvSpPr/>
      </dsp:nvSpPr>
      <dsp:spPr>
        <a:xfrm>
          <a:off x="2835402" y="488790"/>
          <a:ext cx="2626044" cy="2626044"/>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Long-term memory</a:t>
          </a:r>
          <a:r>
            <a:rPr lang="en-US" sz="3100" kern="1200" dirty="0" smtClean="0">
              <a:sym typeface="Wingdings" pitchFamily="2" charset="2"/>
            </a:rPr>
            <a:t></a:t>
          </a:r>
          <a:endParaRPr lang="en-US" sz="3100" kern="1200" dirty="0"/>
        </a:p>
      </dsp:txBody>
      <dsp:txXfrm>
        <a:off x="3219977" y="873365"/>
        <a:ext cx="1856894" cy="1856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76E99-3126-4E02-BCC5-6710CCFAE85B}">
      <dsp:nvSpPr>
        <dsp:cNvPr id="0" name=""/>
        <dsp:cNvSpPr/>
      </dsp:nvSpPr>
      <dsp:spPr>
        <a:xfrm>
          <a:off x="1447790" y="380985"/>
          <a:ext cx="3063240" cy="3063240"/>
        </a:xfrm>
        <a:prstGeom prst="ellipse">
          <a:avLst/>
        </a:prstGeom>
        <a:gradFill rotWithShape="0">
          <a:gsLst>
            <a:gs pos="0">
              <a:schemeClr val="accent2">
                <a:alpha val="50000"/>
                <a:hueOff val="0"/>
                <a:satOff val="0"/>
                <a:lumOff val="0"/>
                <a:alphaOff val="0"/>
              </a:schemeClr>
            </a:gs>
            <a:gs pos="100000">
              <a:schemeClr val="accent2">
                <a:alpha val="50000"/>
                <a:hueOff val="0"/>
                <a:satOff val="0"/>
                <a:lumOff val="0"/>
                <a:alphaOff val="0"/>
                <a:shade val="76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dirty="0" smtClean="0"/>
            <a:t>Schema</a:t>
          </a:r>
          <a:endParaRPr lang="en-US" sz="4200" kern="1200" dirty="0"/>
        </a:p>
      </dsp:txBody>
      <dsp:txXfrm>
        <a:off x="1856222" y="917052"/>
        <a:ext cx="2246376" cy="1378458"/>
      </dsp:txXfrm>
    </dsp:sp>
    <dsp:sp modelId="{662C84C2-6404-48B2-9577-456A7BC99B20}">
      <dsp:nvSpPr>
        <dsp:cNvPr id="0" name=""/>
        <dsp:cNvSpPr/>
      </dsp:nvSpPr>
      <dsp:spPr>
        <a:xfrm>
          <a:off x="3581408" y="380985"/>
          <a:ext cx="3063240" cy="3063240"/>
        </a:xfrm>
        <a:prstGeom prst="ellipse">
          <a:avLst/>
        </a:prstGeom>
        <a:gradFill rotWithShape="0">
          <a:gsLst>
            <a:gs pos="0">
              <a:schemeClr val="accent3">
                <a:alpha val="50000"/>
                <a:hueOff val="0"/>
                <a:satOff val="0"/>
                <a:lumOff val="0"/>
                <a:alphaOff val="0"/>
              </a:schemeClr>
            </a:gs>
            <a:gs pos="100000">
              <a:schemeClr val="accent3">
                <a:alpha val="50000"/>
                <a:hueOff val="0"/>
                <a:satOff val="0"/>
                <a:lumOff val="0"/>
                <a:alphaOff val="0"/>
                <a:shade val="76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dirty="0" smtClean="0"/>
            <a:t>Schema</a:t>
          </a:r>
          <a:endParaRPr lang="en-US" sz="4200" kern="1200" dirty="0"/>
        </a:p>
      </dsp:txBody>
      <dsp:txXfrm>
        <a:off x="4518249" y="1172322"/>
        <a:ext cx="1837944" cy="1684782"/>
      </dsp:txXfrm>
    </dsp:sp>
    <dsp:sp modelId="{D25AAF75-5B69-4D15-A7DD-E86E632D38E5}">
      <dsp:nvSpPr>
        <dsp:cNvPr id="0" name=""/>
        <dsp:cNvSpPr/>
      </dsp:nvSpPr>
      <dsp:spPr>
        <a:xfrm>
          <a:off x="2514614" y="1600185"/>
          <a:ext cx="3063240" cy="3063240"/>
        </a:xfrm>
        <a:prstGeom prst="ellipse">
          <a:avLst/>
        </a:prstGeom>
        <a:gradFill rotWithShape="0">
          <a:gsLst>
            <a:gs pos="0">
              <a:schemeClr val="accent4">
                <a:alpha val="50000"/>
                <a:hueOff val="0"/>
                <a:satOff val="0"/>
                <a:lumOff val="0"/>
                <a:alphaOff val="0"/>
              </a:schemeClr>
            </a:gs>
            <a:gs pos="100000">
              <a:schemeClr val="accent4">
                <a:alpha val="50000"/>
                <a:hueOff val="0"/>
                <a:satOff val="0"/>
                <a:lumOff val="0"/>
                <a:alphaOff val="0"/>
                <a:shade val="76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dirty="0" smtClean="0"/>
            <a:t>Schema</a:t>
          </a:r>
          <a:endParaRPr lang="en-US" sz="4200" kern="1200" dirty="0"/>
        </a:p>
      </dsp:txBody>
      <dsp:txXfrm>
        <a:off x="2803069" y="2391522"/>
        <a:ext cx="1837944" cy="1684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3B170-2829-453A-ABE3-E5EA2A2B2493}">
      <dsp:nvSpPr>
        <dsp:cNvPr id="0" name=""/>
        <dsp:cNvSpPr/>
      </dsp:nvSpPr>
      <dsp:spPr>
        <a:xfrm>
          <a:off x="2916001" y="1577452"/>
          <a:ext cx="1981993" cy="1981993"/>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Intrinsic </a:t>
          </a:r>
        </a:p>
        <a:p>
          <a:pPr lvl="0" algn="ctr" defTabSz="1155700">
            <a:lnSpc>
              <a:spcPct val="90000"/>
            </a:lnSpc>
            <a:spcBef>
              <a:spcPct val="0"/>
            </a:spcBef>
            <a:spcAft>
              <a:spcPct val="35000"/>
            </a:spcAft>
          </a:pPr>
          <a:r>
            <a:rPr lang="en-US" sz="2600" kern="1200" dirty="0" smtClean="0"/>
            <a:t>Load</a:t>
          </a:r>
          <a:endParaRPr lang="en-US" sz="2600" kern="1200" dirty="0"/>
        </a:p>
      </dsp:txBody>
      <dsp:txXfrm>
        <a:off x="3314470" y="2041724"/>
        <a:ext cx="1185055" cy="1018786"/>
      </dsp:txXfrm>
    </dsp:sp>
    <dsp:sp modelId="{C272E8EE-F28A-4091-874E-C82AF523642A}">
      <dsp:nvSpPr>
        <dsp:cNvPr id="0" name=""/>
        <dsp:cNvSpPr/>
      </dsp:nvSpPr>
      <dsp:spPr>
        <a:xfrm>
          <a:off x="1660527" y="1153159"/>
          <a:ext cx="1649725" cy="1441450"/>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t>Germane Load</a:t>
          </a:r>
          <a:endParaRPr lang="en-US" sz="1600" b="0" kern="1200" dirty="0"/>
        </a:p>
      </dsp:txBody>
      <dsp:txXfrm>
        <a:off x="2053692" y="1518242"/>
        <a:ext cx="863395" cy="711284"/>
      </dsp:txXfrm>
    </dsp:sp>
    <dsp:sp modelId="{D899620D-9304-414F-9017-94F1573BDCE8}">
      <dsp:nvSpPr>
        <dsp:cNvPr id="0" name=""/>
        <dsp:cNvSpPr/>
      </dsp:nvSpPr>
      <dsp:spPr>
        <a:xfrm rot="20700000">
          <a:off x="2572024" y="158706"/>
          <a:ext cx="1412326" cy="1412326"/>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Extrinsic Load</a:t>
          </a:r>
          <a:endParaRPr lang="en-US" sz="1600" kern="1200" dirty="0"/>
        </a:p>
      </dsp:txBody>
      <dsp:txXfrm rot="-20700000">
        <a:off x="2881789" y="468471"/>
        <a:ext cx="792797" cy="792797"/>
      </dsp:txXfrm>
    </dsp:sp>
    <dsp:sp modelId="{D687794B-C27A-4C3B-BECA-454510E998D5}">
      <dsp:nvSpPr>
        <dsp:cNvPr id="0" name=""/>
        <dsp:cNvSpPr/>
      </dsp:nvSpPr>
      <dsp:spPr>
        <a:xfrm>
          <a:off x="2759047" y="1326161"/>
          <a:ext cx="2536952" cy="2536952"/>
        </a:xfrm>
        <a:prstGeom prst="circularArrow">
          <a:avLst>
            <a:gd name="adj1" fmla="val 4688"/>
            <a:gd name="adj2" fmla="val 299029"/>
            <a:gd name="adj3" fmla="val 2500347"/>
            <a:gd name="adj4" fmla="val 158957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DEB15A-881F-43E7-8A6F-EE15AD782B3D}">
      <dsp:nvSpPr>
        <dsp:cNvPr id="0" name=""/>
        <dsp:cNvSpPr/>
      </dsp:nvSpPr>
      <dsp:spPr>
        <a:xfrm>
          <a:off x="1509387" y="836756"/>
          <a:ext cx="1843254" cy="184325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120DA1-4580-4007-BA4B-59686B3EF872}">
      <dsp:nvSpPr>
        <dsp:cNvPr id="0" name=""/>
        <dsp:cNvSpPr/>
      </dsp:nvSpPr>
      <dsp:spPr>
        <a:xfrm>
          <a:off x="2245338" y="-148111"/>
          <a:ext cx="1987399" cy="198739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52F58-5EB2-4268-8EF2-BC10CF753ABC}" type="datetimeFigureOut">
              <a:rPr lang="en-US" smtClean="0"/>
              <a:t>4/18/2013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0EC734-B2FF-4464-92FC-094D5D79A126}" type="slidenum">
              <a:rPr lang="en-US" smtClean="0"/>
              <a:t>‹#›</a:t>
            </a:fld>
            <a:endParaRPr lang="en-US"/>
          </a:p>
        </p:txBody>
      </p:sp>
    </p:spTree>
    <p:extLst>
      <p:ext uri="{BB962C8B-B14F-4D97-AF65-F5344CB8AC3E}">
        <p14:creationId xmlns:p14="http://schemas.microsoft.com/office/powerpoint/2010/main" val="362870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ASHA convention, </a:t>
            </a:r>
            <a:r>
              <a:rPr lang="en-US" sz="1200" kern="1200" dirty="0" err="1" smtClean="0">
                <a:solidFill>
                  <a:schemeClr val="tx1"/>
                </a:solidFill>
                <a:effectLst/>
                <a:latin typeface="+mn-lt"/>
                <a:ea typeface="+mn-ea"/>
                <a:cs typeface="+mn-cs"/>
              </a:rPr>
              <a:t>Lorio</a:t>
            </a:r>
            <a:r>
              <a:rPr lang="en-US" sz="1200" kern="1200" baseline="0" dirty="0" smtClean="0">
                <a:solidFill>
                  <a:schemeClr val="tx1"/>
                </a:solidFill>
                <a:effectLst/>
                <a:latin typeface="+mn-lt"/>
                <a:ea typeface="+mn-ea"/>
                <a:cs typeface="+mn-cs"/>
              </a:rPr>
              <a:t> &amp; </a:t>
            </a:r>
            <a:r>
              <a:rPr lang="en-US" sz="1200" kern="1200" baseline="0" dirty="0" err="1" smtClean="0">
                <a:solidFill>
                  <a:schemeClr val="tx1"/>
                </a:solidFill>
                <a:effectLst/>
                <a:latin typeface="+mn-lt"/>
                <a:ea typeface="+mn-ea"/>
                <a:cs typeface="+mn-cs"/>
              </a:rPr>
              <a:t>Bendroth</a:t>
            </a:r>
            <a:r>
              <a:rPr lang="en-US" sz="1200" kern="1200" baseline="0" dirty="0" smtClean="0">
                <a:solidFill>
                  <a:schemeClr val="tx1"/>
                </a:solidFill>
                <a:effectLst/>
                <a:latin typeface="+mn-lt"/>
                <a:ea typeface="+mn-ea"/>
                <a:cs typeface="+mn-cs"/>
              </a:rPr>
              <a:t> (Southeastern Louisiana University) --</a:t>
            </a:r>
            <a:r>
              <a:rPr lang="en-US" sz="1200" kern="1200" dirty="0" smtClean="0">
                <a:solidFill>
                  <a:schemeClr val="tx1"/>
                </a:solidFill>
                <a:effectLst/>
                <a:latin typeface="+mn-lt"/>
                <a:ea typeface="+mn-ea"/>
                <a:cs typeface="+mn-cs"/>
              </a:rPr>
              <a:t> 2011--survey of 240 respondents– Do Undergraduate</a:t>
            </a:r>
            <a:r>
              <a:rPr lang="en-US" sz="1200" kern="1200" baseline="0" dirty="0" smtClean="0">
                <a:solidFill>
                  <a:schemeClr val="tx1"/>
                </a:solidFill>
                <a:effectLst/>
                <a:latin typeface="+mn-lt"/>
                <a:ea typeface="+mn-ea"/>
                <a:cs typeface="+mn-cs"/>
              </a:rPr>
              <a:t> Clinical Experiences Increase Confidence in Graduate School Clinicians?  Approximately 74% of respondents with no clinical experience said “disagree” when asked if UG studies prepared them for clinic (obvious); </a:t>
            </a:r>
            <a:r>
              <a:rPr lang="en-US" sz="1200" kern="1200" baseline="0" dirty="0" smtClean="0">
                <a:solidFill>
                  <a:schemeClr val="tx1"/>
                </a:solidFill>
                <a:effectLst/>
                <a:latin typeface="+mn-lt"/>
                <a:ea typeface="+mn-ea"/>
                <a:cs typeface="+mn-cs"/>
              </a:rPr>
              <a:t>more surprisingly </a:t>
            </a:r>
            <a:r>
              <a:rPr lang="en-US" sz="1200" kern="1200" baseline="0" dirty="0" smtClean="0">
                <a:solidFill>
                  <a:schemeClr val="tx1"/>
                </a:solidFill>
                <a:effectLst/>
                <a:latin typeface="+mn-lt"/>
                <a:ea typeface="+mn-ea"/>
                <a:cs typeface="+mn-cs"/>
              </a:rPr>
              <a:t>75% of those who DID have undergrad clinical experience </a:t>
            </a:r>
            <a:r>
              <a:rPr lang="en-US" sz="1200" kern="1200" baseline="0" dirty="0" smtClean="0">
                <a:solidFill>
                  <a:schemeClr val="tx1"/>
                </a:solidFill>
                <a:effectLst/>
                <a:latin typeface="+mn-lt"/>
                <a:ea typeface="+mn-ea"/>
                <a:cs typeface="+mn-cs"/>
              </a:rPr>
              <a:t>still said </a:t>
            </a:r>
            <a:r>
              <a:rPr lang="en-US" sz="1200" kern="1200" baseline="0" dirty="0" smtClean="0">
                <a:solidFill>
                  <a:schemeClr val="tx1"/>
                </a:solidFill>
                <a:effectLst/>
                <a:latin typeface="+mn-lt"/>
                <a:ea typeface="+mn-ea"/>
                <a:cs typeface="+mn-cs"/>
              </a:rPr>
              <a:t>that they felt </a:t>
            </a:r>
            <a:r>
              <a:rPr lang="en-US" sz="1200" kern="1200" baseline="0" dirty="0" smtClean="0">
                <a:solidFill>
                  <a:schemeClr val="tx1"/>
                </a:solidFill>
                <a:effectLst/>
                <a:latin typeface="+mn-lt"/>
                <a:ea typeface="+mn-ea"/>
                <a:cs typeface="+mn-cs"/>
              </a:rPr>
              <a:t>unprepared! Students face the onset of clinical practicum with awe – dare I say fear?  And we’ve usually put that fear into them with discussions of things like EBP, legislation, etc.</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Our own little </a:t>
            </a:r>
            <a:r>
              <a:rPr lang="en-US" sz="1200" kern="1200" baseline="0" dirty="0" err="1" smtClean="0">
                <a:solidFill>
                  <a:schemeClr val="tx1"/>
                </a:solidFill>
                <a:effectLst/>
                <a:latin typeface="+mn-lt"/>
                <a:ea typeface="+mn-ea"/>
                <a:cs typeface="+mn-cs"/>
              </a:rPr>
              <a:t>inhouse</a:t>
            </a:r>
            <a:r>
              <a:rPr lang="en-US" sz="1200" kern="1200" baseline="0" dirty="0" smtClean="0">
                <a:solidFill>
                  <a:schemeClr val="tx1"/>
                </a:solidFill>
                <a:effectLst/>
                <a:latin typeface="+mn-lt"/>
                <a:ea typeface="+mn-ea"/>
                <a:cs typeface="+mn-cs"/>
              </a:rPr>
              <a:t> survey of 30 graduating seniors (20 responding) </a:t>
            </a:r>
            <a:r>
              <a:rPr lang="en-US" sz="1200" kern="1200" baseline="0" dirty="0" smtClean="0">
                <a:solidFill>
                  <a:schemeClr val="tx1"/>
                </a:solidFill>
                <a:effectLst/>
                <a:latin typeface="+mn-lt"/>
                <a:ea typeface="+mn-ea"/>
                <a:cs typeface="+mn-cs"/>
              </a:rPr>
              <a:t>– I asked them what their expectations were of their initial experiences in terms of degree of guidance they would receive during therapy sessions.  52% expect to be guided VERY closely.  47% expect to have support readily available even if they are working independently.  NO ONE expects to be thrown in at the deep end, and yet. . . It happens.</a:t>
            </a:r>
            <a:endParaRPr lang="en-US" sz="1200" kern="1200" dirty="0" smtClean="0">
              <a:solidFill>
                <a:schemeClr val="tx1"/>
              </a:solidFill>
              <a:effectLst/>
              <a:latin typeface="+mn-lt"/>
              <a:ea typeface="+mn-ea"/>
              <a:cs typeface="+mn-cs"/>
            </a:endParaRPr>
          </a:p>
          <a:p>
            <a:endParaRPr lang="en-US" dirty="0" smtClean="0"/>
          </a:p>
          <a:p>
            <a:r>
              <a:rPr lang="en-US" dirty="0" smtClean="0"/>
              <a:t>When I say thrown in at the deep</a:t>
            </a:r>
            <a:r>
              <a:rPr lang="en-US" baseline="0" dirty="0" smtClean="0"/>
              <a:t> end, I mean – the student begins with multiple clients (more than 1), at the beginning of the semester when they have not yet been introduced to much theory/academic content, and may be expected to function independently in planning, carrying out, and reporting on treatment.</a:t>
            </a:r>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3</a:t>
            </a:fld>
            <a:endParaRPr lang="en-US"/>
          </a:p>
        </p:txBody>
      </p:sp>
    </p:spTree>
    <p:extLst>
      <p:ext uri="{BB962C8B-B14F-4D97-AF65-F5344CB8AC3E}">
        <p14:creationId xmlns:p14="http://schemas.microsoft.com/office/powerpoint/2010/main" val="43104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17</a:t>
            </a:fld>
            <a:endParaRPr lang="en-US"/>
          </a:p>
        </p:txBody>
      </p:sp>
    </p:spTree>
    <p:extLst>
      <p:ext uri="{BB962C8B-B14F-4D97-AF65-F5344CB8AC3E}">
        <p14:creationId xmlns:p14="http://schemas.microsoft.com/office/powerpoint/2010/main" val="16162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thankful for simulated assessments that allow me to learn and make mistakes on a computer before I get thrown out into the real world!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challenge scared me at first, but as I went through it, I realized that I am beginning to gain some tools that can help me work through the process. I feel I did better in some areas on this case than I did on the prior case. For that reason, I feel </a:t>
            </a:r>
            <a:r>
              <a:rPr lang="en-US" sz="1200" kern="1200" dirty="0" err="1" smtClean="0">
                <a:solidFill>
                  <a:schemeClr val="tx1"/>
                </a:solidFill>
                <a:effectLst/>
                <a:latin typeface="+mn-lt"/>
                <a:ea typeface="+mn-ea"/>
                <a:cs typeface="+mn-cs"/>
              </a:rPr>
              <a:t>SimuCase</a:t>
            </a:r>
            <a:r>
              <a:rPr lang="en-US" sz="1200" kern="1200" dirty="0" smtClean="0">
                <a:solidFill>
                  <a:schemeClr val="tx1"/>
                </a:solidFill>
                <a:effectLst/>
                <a:latin typeface="+mn-lt"/>
                <a:ea typeface="+mn-ea"/>
                <a:cs typeface="+mn-cs"/>
              </a:rPr>
              <a:t> is beneficial to my ability to apply what I am learning in class to real situations, with the added benefit of it being a simulated experience.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Overall I feel that this case led to significant improvement on my part. I moved up a category to developing competency, I was happy to see that. . . .Aside from my big mistake I have already acknowledged, which apparently affected my case history score, there is notable room for improvement in my assessment and recommendation areas. . . .. My most significant improvement was seen in both the collaboration and diagnostic areas.</a:t>
            </a:r>
          </a:p>
          <a:p>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20</a:t>
            </a:fld>
            <a:endParaRPr lang="en-US"/>
          </a:p>
        </p:txBody>
      </p:sp>
    </p:spTree>
    <p:extLst>
      <p:ext uri="{BB962C8B-B14F-4D97-AF65-F5344CB8AC3E}">
        <p14:creationId xmlns:p14="http://schemas.microsoft.com/office/powerpoint/2010/main" val="216805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Film clips: from 11/15 – 2, 6, 14,</a:t>
            </a:r>
            <a:r>
              <a:rPr lang="en-US" baseline="0" dirty="0" smtClean="0"/>
              <a:t> 16</a:t>
            </a:r>
          </a:p>
          <a:p>
            <a:endParaRPr lang="en-US" baseline="0" dirty="0" smtClean="0"/>
          </a:p>
          <a:p>
            <a:r>
              <a:rPr lang="en-US" baseline="0" dirty="0" smtClean="0"/>
              <a:t>If more – from 11/8- 1, 5, 7</a:t>
            </a:r>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25</a:t>
            </a:fld>
            <a:endParaRPr lang="en-US"/>
          </a:p>
        </p:txBody>
      </p:sp>
    </p:spTree>
    <p:extLst>
      <p:ext uri="{BB962C8B-B14F-4D97-AF65-F5344CB8AC3E}">
        <p14:creationId xmlns:p14="http://schemas.microsoft.com/office/powerpoint/2010/main" val="20960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26</a:t>
            </a:fld>
            <a:endParaRPr lang="en-US"/>
          </a:p>
        </p:txBody>
      </p:sp>
    </p:spTree>
    <p:extLst>
      <p:ext uri="{BB962C8B-B14F-4D97-AF65-F5344CB8AC3E}">
        <p14:creationId xmlns:p14="http://schemas.microsoft.com/office/powerpoint/2010/main" val="120067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 and I realized that when we think of scaffolding learning,</a:t>
            </a:r>
            <a:r>
              <a:rPr lang="en-US" baseline="0" dirty="0" smtClean="0"/>
              <a:t> we envision that analogy 2 working in 2 different ways – I think of providing a structure that lets the students gradually reach higher levels of proficiency in knowledge and practice; Diana – we hold the scaffolding and as their skills grow we gradually remove the supports so that they are able to stand on their own.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AF0EC734-B2FF-4464-92FC-094D5D79A126}" type="slidenum">
              <a:rPr lang="en-US" smtClean="0"/>
              <a:t>8</a:t>
            </a:fld>
            <a:endParaRPr lang="en-US"/>
          </a:p>
        </p:txBody>
      </p:sp>
    </p:spTree>
    <p:extLst>
      <p:ext uri="{BB962C8B-B14F-4D97-AF65-F5344CB8AC3E}">
        <p14:creationId xmlns:p14="http://schemas.microsoft.com/office/powerpoint/2010/main" val="275639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consider</a:t>
            </a:r>
            <a:r>
              <a:rPr lang="en-US" baseline="0" dirty="0" smtClean="0"/>
              <a:t> designed, intentional, </a:t>
            </a:r>
            <a:r>
              <a:rPr lang="en-US" baseline="0" dirty="0" err="1" smtClean="0"/>
              <a:t>scaffolded</a:t>
            </a:r>
            <a:r>
              <a:rPr lang="en-US" baseline="0" dirty="0" smtClean="0"/>
              <a:t> learning via clinical experiences, </a:t>
            </a:r>
            <a:r>
              <a:rPr lang="en-US" baseline="0" dirty="0" smtClean="0"/>
              <a:t>we have to consider what </a:t>
            </a:r>
            <a:r>
              <a:rPr lang="en-US" u="sng" baseline="0" dirty="0" smtClean="0"/>
              <a:t>types</a:t>
            </a:r>
            <a:r>
              <a:rPr lang="en-US" baseline="0" dirty="0" smtClean="0"/>
              <a:t> of experiences are going to result in quality learning on the part of the student. </a:t>
            </a:r>
            <a:r>
              <a:rPr lang="en-US" sz="1200" b="0" i="0" u="none" strike="noStrike" kern="1200" baseline="0" dirty="0" smtClean="0">
                <a:solidFill>
                  <a:schemeClr val="tx1"/>
                </a:solidFill>
                <a:latin typeface="+mn-lt"/>
                <a:ea typeface="+mn-ea"/>
                <a:cs typeface="+mn-cs"/>
              </a:rPr>
              <a:t>van </a:t>
            </a:r>
            <a:r>
              <a:rPr lang="en-US" sz="1200" b="0" i="0" u="none" strike="noStrike" kern="1200" baseline="0" dirty="0" err="1" smtClean="0">
                <a:solidFill>
                  <a:schemeClr val="tx1"/>
                </a:solidFill>
                <a:latin typeface="+mn-lt"/>
                <a:ea typeface="+mn-ea"/>
                <a:cs typeface="+mn-cs"/>
              </a:rPr>
              <a:t>Merrie¨nboer</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Sweller</a:t>
            </a:r>
            <a:r>
              <a:rPr lang="en-US" sz="1200" b="0" i="0" u="none" strike="noStrike" kern="1200" baseline="0" dirty="0" smtClean="0">
                <a:solidFill>
                  <a:schemeClr val="tx1"/>
                </a:solidFill>
                <a:latin typeface="+mn-lt"/>
                <a:ea typeface="+mn-ea"/>
                <a:cs typeface="+mn-cs"/>
              </a:rPr>
              <a:t> (2010) discuss the advent of </a:t>
            </a:r>
            <a:r>
              <a:rPr lang="en-US" baseline="0" dirty="0" smtClean="0"/>
              <a:t>Cognitive Load Theory, first developed in the 1980s, </a:t>
            </a:r>
            <a:r>
              <a:rPr lang="en-US" sz="1200" b="0" i="0" u="none" strike="noStrike" kern="1200" baseline="0" dirty="0" smtClean="0">
                <a:solidFill>
                  <a:schemeClr val="tx1"/>
                </a:solidFill>
                <a:latin typeface="+mn-lt"/>
                <a:ea typeface="+mn-ea"/>
                <a:cs typeface="+mn-cs"/>
              </a:rPr>
              <a:t>was intended to address complex learning tasks that place a high cognitive load on the learner. CLT theorists, in considering educational design, dealt with issues such as how to prevent the application of cognitive resources to unnecessary aspects of a task, and how to stimulate learners to actually use available cognitive resources for learning what is most important.  These authors actually developed the conversation of how CLT applies to the health professions, in the context of authentic learning tasks such as clinical </a:t>
            </a:r>
            <a:r>
              <a:rPr lang="en-US" sz="1200" b="0" i="0" u="none" strike="noStrike" kern="1200" baseline="0" dirty="0" err="1" smtClean="0">
                <a:solidFill>
                  <a:schemeClr val="tx1"/>
                </a:solidFill>
                <a:latin typeface="+mn-lt"/>
                <a:ea typeface="+mn-ea"/>
                <a:cs typeface="+mn-cs"/>
              </a:rPr>
              <a:t>practica</a:t>
            </a:r>
            <a:r>
              <a:rPr lang="en-US" sz="1200" b="0" i="0" u="none" strike="noStrike" kern="1200" baseline="0" dirty="0" smtClean="0">
                <a:solidFill>
                  <a:schemeClr val="tx1"/>
                </a:solidFill>
                <a:latin typeface="+mn-lt"/>
                <a:ea typeface="+mn-ea"/>
                <a:cs typeface="+mn-cs"/>
              </a:rPr>
              <a:t>. (real-life tasks that have many different potential solutions and cannot be mastered in a single session),  Sound familiar?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“oops” slide is intended to make us reflect on what happens when we experience cognitive overload – oops moments, right?  So going back to our ethical concerns</a:t>
            </a:r>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9</a:t>
            </a:fld>
            <a:endParaRPr lang="en-US"/>
          </a:p>
        </p:txBody>
      </p:sp>
    </p:spTree>
    <p:extLst>
      <p:ext uri="{BB962C8B-B14F-4D97-AF65-F5344CB8AC3E}">
        <p14:creationId xmlns:p14="http://schemas.microsoft.com/office/powerpoint/2010/main" val="402796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CLT draws heavily</a:t>
            </a:r>
            <a:r>
              <a:rPr lang="en-US" baseline="0" dirty="0" smtClean="0"/>
              <a:t> from cognitive psychology, particularly research on memory.  The emphasis is on getting new information into storage in long-term memory.  Working memory, as we know, is  limited in capacity and duration – when dealing with new information. It’s when information is stored in long-term memory via rehearsal, association, and organization that the learner can actually do something with the information.</a:t>
            </a:r>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10</a:t>
            </a:fld>
            <a:endParaRPr lang="en-US"/>
          </a:p>
        </p:txBody>
      </p:sp>
    </p:spTree>
    <p:extLst>
      <p:ext uri="{BB962C8B-B14F-4D97-AF65-F5344CB8AC3E}">
        <p14:creationId xmlns:p14="http://schemas.microsoft.com/office/powerpoint/2010/main" val="7717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talk about developing expertise, we are talking about organization of information (that began as new pieces</a:t>
            </a:r>
            <a:r>
              <a:rPr lang="en-US" baseline="0" dirty="0" smtClean="0"/>
              <a:t> of working memory)</a:t>
            </a:r>
            <a:r>
              <a:rPr lang="en-US" dirty="0" smtClean="0"/>
              <a:t> into schemas – knowledge</a:t>
            </a:r>
            <a:r>
              <a:rPr lang="en-US" baseline="0" dirty="0" smtClean="0"/>
              <a:t> that has been mindfully created by the learner through creation of complex ideas from simple ones.  Once knowledge has organized in this fashion it can be retrieved as a single element of working memory and utilized “on-line.”  Which explains why many of us can provide a complex theoretical explanation for the development of language, but can’t remember our spouse’s telephone number (if its more than 7 elements).  </a:t>
            </a:r>
          </a:p>
          <a:p>
            <a:endParaRPr lang="en-US" baseline="0" dirty="0" smtClean="0"/>
          </a:p>
          <a:p>
            <a:r>
              <a:rPr lang="en-US" sz="1200" b="0" i="0" u="none" strike="noStrike" kern="1200" baseline="0" dirty="0" smtClean="0">
                <a:solidFill>
                  <a:schemeClr val="tx1"/>
                </a:solidFill>
                <a:latin typeface="+mn-lt"/>
                <a:ea typeface="+mn-ea"/>
                <a:cs typeface="+mn-cs"/>
              </a:rPr>
              <a:t>Fully automated schemas are developed as a function of extensive practice and can act as a central executive, </a:t>
            </a:r>
            <a:r>
              <a:rPr lang="en-US" sz="1200" b="0" i="0" u="none" strike="noStrike" kern="1200" baseline="0" dirty="0" err="1" smtClean="0">
                <a:solidFill>
                  <a:schemeClr val="tx1"/>
                </a:solidFill>
                <a:latin typeface="+mn-lt"/>
                <a:ea typeface="+mn-ea"/>
                <a:cs typeface="+mn-cs"/>
              </a:rPr>
              <a:t>organising</a:t>
            </a:r>
            <a:r>
              <a:rPr lang="en-US" sz="1200" b="0" i="0" u="none" strike="noStrike" kern="1200" baseline="0" dirty="0" smtClean="0">
                <a:solidFill>
                  <a:schemeClr val="tx1"/>
                </a:solidFill>
                <a:latin typeface="+mn-lt"/>
                <a:ea typeface="+mn-ea"/>
                <a:cs typeface="+mn-cs"/>
              </a:rPr>
              <a:t> information or knowledge that</a:t>
            </a:r>
          </a:p>
          <a:p>
            <a:r>
              <a:rPr lang="en-US" sz="1200" b="0" i="0" u="none" strike="noStrike" kern="1200" baseline="0" dirty="0" smtClean="0">
                <a:solidFill>
                  <a:schemeClr val="tx1"/>
                </a:solidFill>
                <a:latin typeface="+mn-lt"/>
                <a:ea typeface="+mn-ea"/>
                <a:cs typeface="+mn-cs"/>
              </a:rPr>
              <a:t>needs to be processed in working memory. Under these circumstances there are no limits to working memory. (van </a:t>
            </a:r>
            <a:r>
              <a:rPr lang="en-US" sz="1200" b="0" i="0" u="none" strike="noStrike" kern="1200" baseline="0" dirty="0" err="1" smtClean="0">
                <a:solidFill>
                  <a:schemeClr val="tx1"/>
                </a:solidFill>
                <a:latin typeface="+mn-lt"/>
                <a:ea typeface="+mn-ea"/>
                <a:cs typeface="+mn-cs"/>
              </a:rPr>
              <a:t>Merrie¨nboer</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Sweller</a:t>
            </a:r>
            <a:r>
              <a:rPr lang="en-US" sz="1200" b="0" i="0" u="none" strike="noStrike" kern="1200" baseline="0" dirty="0" smtClean="0">
                <a:solidFill>
                  <a:schemeClr val="tx1"/>
                </a:solidFill>
                <a:latin typeface="+mn-lt"/>
                <a:ea typeface="+mn-ea"/>
                <a:cs typeface="+mn-cs"/>
              </a:rPr>
              <a:t> (2010) </a:t>
            </a:r>
          </a:p>
          <a:p>
            <a:r>
              <a:rPr lang="en-US" sz="1200" b="0" i="0" u="none" strike="noStrike" kern="1200" baseline="0" dirty="0" smtClean="0">
                <a:solidFill>
                  <a:schemeClr val="tx1"/>
                </a:solidFill>
                <a:latin typeface="+mn-lt"/>
                <a:ea typeface="+mn-ea"/>
                <a:cs typeface="+mn-cs"/>
              </a:rPr>
              <a:t>For example, an experienced SLP may be able to  classify an aphasia by simply listening to a client, and associate it with a probable site of lesion, and consider various likely therapy options—in less than a minute.  By contrast, for a student, the individual demonstrates a long list of behaviors– an unorganized set of communication problems.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want our students to develop schemas for different communication disorders, for assessment and treatment strategies, and so on.  Clinical learning is intended to provide them with the opportunity to do this.  But students often report feeling stressed, overwhelmed, uncertain, confused, etc., by client contact. </a:t>
            </a:r>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11</a:t>
            </a:fld>
            <a:endParaRPr lang="en-US"/>
          </a:p>
        </p:txBody>
      </p:sp>
    </p:spTree>
    <p:extLst>
      <p:ext uri="{BB962C8B-B14F-4D97-AF65-F5344CB8AC3E}">
        <p14:creationId xmlns:p14="http://schemas.microsoft.com/office/powerpoint/2010/main" val="57268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we’re getting</a:t>
            </a:r>
            <a:r>
              <a:rPr lang="en-US" baseline="0" dirty="0" smtClean="0"/>
              <a:t> to the heart of this presentation – the reason why early clinical practice should be carefully designed, and involve working with few or one patient – the role of different types of cognitive load in schema development.</a:t>
            </a:r>
          </a:p>
          <a:p>
            <a:endParaRPr lang="en-US" baseline="0" dirty="0" smtClean="0"/>
          </a:p>
          <a:p>
            <a:r>
              <a:rPr lang="en-US" baseline="0" dirty="0" smtClean="0"/>
              <a:t>CLT discusses 3 types of load that the learner has to manage as they try to get information from working memory into organized schemas. First – intrinsic load – the content/nature of what is to be learned.  Secondly, extrinsic load – the manner in which the content is presented – how it is taught, for example.  Extrinsic load is impacted by the procedures attached to working with the intrinsic load – for example, having to work via trial and error without guidance significantly increases extrinsic load.  Finally, germane load – that’s what is actually learned (organized) after intrinsic load and extrinsic load interact.  If extrinsic load takes up a lot of resources, then germane load may not be as relevant to the content as one would hope.  </a:t>
            </a:r>
          </a:p>
          <a:p>
            <a:r>
              <a:rPr lang="en-US" baseline="0" dirty="0" smtClean="0"/>
              <a:t>This is because intrinsic load and extrinsic load appear to be additive.  SO, if intrinsic load is low, a high extrinsic load may not be too much of a problem.  However, for teaching complex tasks, the sum of the loads may overwhelm working memory, and schema development may not happen.</a:t>
            </a:r>
          </a:p>
          <a:p>
            <a:endParaRPr lang="en-US" baseline="0" dirty="0" smtClean="0"/>
          </a:p>
          <a:p>
            <a:r>
              <a:rPr lang="en-US" baseline="0" dirty="0" smtClean="0"/>
              <a:t>In the case where this appears to be happening, those designing learning experiences should find ways to decrease the extrinsic load, and may need to decrease the intrinsic load as well to make the total cognitive load manageable. However, the more extraneous load can be reduced, the more resources are freed up to deal with the intrinsic load and hopefully induce more germane load, or learning.</a:t>
            </a:r>
          </a:p>
          <a:p>
            <a:endParaRPr lang="en-US" baseline="0" dirty="0" smtClean="0"/>
          </a:p>
          <a:p>
            <a:r>
              <a:rPr lang="en-US" baseline="0" dirty="0" smtClean="0"/>
              <a:t>Are you connecting the dots?  The premise of this presentation, and the design of the first semester program that we are going to present to you, is that “throwing them in at the deep end” in clinical practicum results in unmanageable cognitive load for effective learning.  If you’re a new student, you’re dealing with intrinsic load composed of content regarding the communication disorders of each of your clients, the Evidence-based practices you’re supposed to be utilizing for both assessment and treatment (not to mention clinical procedures for documentation, billing, and so on).  You have not had an opportunity to automate any of this knowledge yet – you’re just starting to build schemas.  And you may be expected to independently figure out how you’re supposed to treat the client, how to manage the computer system for client records and for your hours, and so on – your extraneous load.</a:t>
            </a:r>
          </a:p>
          <a:p>
            <a:endParaRPr lang="en-US" baseline="0" dirty="0" smtClean="0"/>
          </a:p>
          <a:p>
            <a:r>
              <a:rPr lang="en-US" baseline="0" dirty="0" smtClean="0"/>
              <a:t>Who is this effective for?  The client?  I highly doubt that they are getting the highest quality treatment under these circumstances.  The student?  With likely cognitive overload occurring, very little schema building may be happening for the things you want them to learn.</a:t>
            </a:r>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12</a:t>
            </a:fld>
            <a:endParaRPr lang="en-US"/>
          </a:p>
        </p:txBody>
      </p:sp>
    </p:spTree>
    <p:extLst>
      <p:ext uri="{BB962C8B-B14F-4D97-AF65-F5344CB8AC3E}">
        <p14:creationId xmlns:p14="http://schemas.microsoft.com/office/powerpoint/2010/main" val="220652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a:t>
            </a:r>
            <a:r>
              <a:rPr lang="en-US" baseline="0" dirty="0" smtClean="0"/>
              <a:t> previously mentioned provide some evidence-based strategies for managing cognitive load  in learning – ways to manage intrinsic load, reduce extrinsic load, and increase germane load.  These are just a few.</a:t>
            </a:r>
          </a:p>
          <a:p>
            <a:endParaRPr lang="en-US" baseline="0" dirty="0" smtClean="0"/>
          </a:p>
          <a:p>
            <a:r>
              <a:rPr lang="en-US" baseline="0" dirty="0" smtClean="0"/>
              <a:t>First, I’m going to suggest that we have to manage intrinsic load by limiting clinical experience that first semester.  You’re going to see a single client model.  Other options might be that they see a few clients  who have very similar communication disorders – for example, treating two clients with </a:t>
            </a:r>
            <a:r>
              <a:rPr lang="en-US" baseline="0" dirty="0" err="1" smtClean="0"/>
              <a:t>oromyofunctional</a:t>
            </a:r>
            <a:r>
              <a:rPr lang="en-US" baseline="0" dirty="0" smtClean="0"/>
              <a:t> disorders.  </a:t>
            </a:r>
          </a:p>
          <a:p>
            <a:endParaRPr lang="en-US" baseline="0" dirty="0" smtClean="0"/>
          </a:p>
          <a:p>
            <a:r>
              <a:rPr lang="en-US" baseline="0" dirty="0" smtClean="0"/>
              <a:t>This table outlines a few of the strategies that the authors give for managing cognitive load.  We’re going to focus on managing intrinsic load in ways other than reducing it, and </a:t>
            </a:r>
            <a:r>
              <a:rPr lang="en-US" baseline="0" dirty="0" err="1" smtClean="0"/>
              <a:t>optimising</a:t>
            </a:r>
            <a:r>
              <a:rPr lang="en-US" baseline="0" dirty="0" smtClean="0"/>
              <a:t> germane load through self-explanation and reflection– and we want you to see examples of how we do that in the first semester of our first year.– in this way, scaffolding the learning that they achieve through initial clinical experiences.</a:t>
            </a:r>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13</a:t>
            </a:fld>
            <a:endParaRPr lang="en-US"/>
          </a:p>
        </p:txBody>
      </p:sp>
    </p:spTree>
    <p:extLst>
      <p:ext uri="{BB962C8B-B14F-4D97-AF65-F5344CB8AC3E}">
        <p14:creationId xmlns:p14="http://schemas.microsoft.com/office/powerpoint/2010/main" val="158391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a:t>
            </a:r>
            <a:r>
              <a:rPr lang="en-US" baseline="0" dirty="0" smtClean="0"/>
              <a:t> of our semester</a:t>
            </a:r>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15</a:t>
            </a:fld>
            <a:endParaRPr lang="en-US"/>
          </a:p>
        </p:txBody>
      </p:sp>
    </p:spTree>
    <p:extLst>
      <p:ext uri="{BB962C8B-B14F-4D97-AF65-F5344CB8AC3E}">
        <p14:creationId xmlns:p14="http://schemas.microsoft.com/office/powerpoint/2010/main" val="159620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 to review</a:t>
            </a:r>
            <a:endParaRPr lang="en-US" dirty="0"/>
          </a:p>
        </p:txBody>
      </p:sp>
      <p:sp>
        <p:nvSpPr>
          <p:cNvPr id="4" name="Slide Number Placeholder 3"/>
          <p:cNvSpPr>
            <a:spLocks noGrp="1"/>
          </p:cNvSpPr>
          <p:nvPr>
            <p:ph type="sldNum" sz="quarter" idx="10"/>
          </p:nvPr>
        </p:nvSpPr>
        <p:spPr/>
        <p:txBody>
          <a:bodyPr/>
          <a:lstStyle/>
          <a:p>
            <a:fld id="{AF0EC734-B2FF-4464-92FC-094D5D79A126}" type="slidenum">
              <a:rPr lang="en-US" smtClean="0"/>
              <a:t>16</a:t>
            </a:fld>
            <a:endParaRPr lang="en-US"/>
          </a:p>
        </p:txBody>
      </p:sp>
    </p:spTree>
    <p:extLst>
      <p:ext uri="{BB962C8B-B14F-4D97-AF65-F5344CB8AC3E}">
        <p14:creationId xmlns:p14="http://schemas.microsoft.com/office/powerpoint/2010/main" val="650296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DB7F3DC-AE28-48A3-80CB-475B3E375391}" type="datetimeFigureOut">
              <a:rPr lang="en-US" smtClean="0"/>
              <a:t>4/18/2013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16F153D-D4CC-42BF-BBFF-53C0A8FC12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7F3DC-AE28-48A3-80CB-475B3E375391}" type="datetimeFigureOut">
              <a:rPr lang="en-US" smtClean="0"/>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F153D-D4CC-42BF-BBFF-53C0A8FC12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7F3DC-AE28-48A3-80CB-475B3E375391}" type="datetimeFigureOut">
              <a:rPr lang="en-US" smtClean="0"/>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F153D-D4CC-42BF-BBFF-53C0A8FC12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7F3DC-AE28-48A3-80CB-475B3E375391}" type="datetimeFigureOut">
              <a:rPr lang="en-US" smtClean="0"/>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F153D-D4CC-42BF-BBFF-53C0A8FC12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7F3DC-AE28-48A3-80CB-475B3E375391}" type="datetimeFigureOut">
              <a:rPr lang="en-US" smtClean="0"/>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F153D-D4CC-42BF-BBFF-53C0A8FC12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DB7F3DC-AE28-48A3-80CB-475B3E375391}" type="datetimeFigureOut">
              <a:rPr lang="en-US" smtClean="0"/>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F153D-D4CC-42BF-BBFF-53C0A8FC12A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DB7F3DC-AE28-48A3-80CB-475B3E375391}" type="datetimeFigureOut">
              <a:rPr lang="en-US" smtClean="0"/>
              <a:t>4/18/2013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F153D-D4CC-42BF-BBFF-53C0A8FC12A6}"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B7F3DC-AE28-48A3-80CB-475B3E375391}" type="datetimeFigureOut">
              <a:rPr lang="en-US" smtClean="0"/>
              <a:t>4/18/2013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F153D-D4CC-42BF-BBFF-53C0A8FC12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7F3DC-AE28-48A3-80CB-475B3E375391}" type="datetimeFigureOut">
              <a:rPr lang="en-US" smtClean="0"/>
              <a:t>4/18/2013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F153D-D4CC-42BF-BBFF-53C0A8FC12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7DB7F3DC-AE28-48A3-80CB-475B3E375391}" type="datetimeFigureOut">
              <a:rPr lang="en-US" smtClean="0"/>
              <a:t>4/18/2013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16F153D-D4CC-42BF-BBFF-53C0A8FC12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7DB7F3DC-AE28-48A3-80CB-475B3E375391}" type="datetimeFigureOut">
              <a:rPr lang="en-US" smtClean="0"/>
              <a:t>4/18/2013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16F153D-D4CC-42BF-BBFF-53C0A8FC12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DB7F3DC-AE28-48A3-80CB-475B3E375391}" type="datetimeFigureOut">
              <a:rPr lang="en-US" smtClean="0"/>
              <a:t>4/18/2013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16F153D-D4CC-42BF-BBFF-53C0A8FC12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7315200" cy="1905000"/>
          </a:xfrm>
        </p:spPr>
        <p:txBody>
          <a:bodyPr>
            <a:normAutofit fontScale="90000"/>
          </a:bodyPr>
          <a:lstStyle/>
          <a:p>
            <a:r>
              <a:rPr lang="en-US" dirty="0" smtClean="0"/>
              <a:t/>
            </a:r>
            <a:br>
              <a:rPr lang="en-US" dirty="0" smtClean="0"/>
            </a:br>
            <a:r>
              <a:rPr lang="en-US" dirty="0"/>
              <a:t/>
            </a:r>
            <a:br>
              <a:rPr lang="en-US" dirty="0"/>
            </a:br>
            <a:r>
              <a:rPr lang="en-US" dirty="0" smtClean="0"/>
              <a:t>Scaffolding </a:t>
            </a:r>
            <a:r>
              <a:rPr lang="en-US" dirty="0" smtClean="0"/>
              <a:t>Clinical Experiences for First Year Graduate Students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Lynette Austin, Ph.D.</a:t>
            </a:r>
          </a:p>
          <a:p>
            <a:r>
              <a:rPr lang="en-US" dirty="0" smtClean="0"/>
              <a:t>Diana Taylor, M.A.</a:t>
            </a:r>
          </a:p>
          <a:p>
            <a:r>
              <a:rPr lang="en-US" dirty="0" smtClean="0"/>
              <a:t>Abilene Christian University</a:t>
            </a:r>
          </a:p>
          <a:p>
            <a:r>
              <a:rPr lang="en-US" dirty="0" smtClean="0"/>
              <a:t>CAPCSD 2013</a:t>
            </a:r>
            <a:endParaRPr lang="en-US" dirty="0"/>
          </a:p>
        </p:txBody>
      </p:sp>
    </p:spTree>
    <p:extLst>
      <p:ext uri="{BB962C8B-B14F-4D97-AF65-F5344CB8AC3E}">
        <p14:creationId xmlns:p14="http://schemas.microsoft.com/office/powerpoint/2010/main" val="3064429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Architecture of Learning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3701154"/>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30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Long-Term Memory </a:t>
            </a:r>
            <a:r>
              <a:rPr lang="en-US" dirty="0" smtClean="0">
                <a:sym typeface="Wingdings" pitchFamily="2" charset="2"/>
              </a:rPr>
              <a:t> </a:t>
            </a:r>
            <a:br>
              <a:rPr lang="en-US" dirty="0" smtClean="0">
                <a:sym typeface="Wingdings" pitchFamily="2" charset="2"/>
              </a:rPr>
            </a:br>
            <a:r>
              <a:rPr lang="en-US" dirty="0" smtClean="0">
                <a:sym typeface="Wingdings" pitchFamily="2" charset="2"/>
              </a:rPr>
              <a:t>Schema Storage Expertise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485638"/>
              </p:ext>
            </p:extLst>
          </p:nvPr>
        </p:nvGraphicFramePr>
        <p:xfrm>
          <a:off x="457200" y="16002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141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Load in</a:t>
            </a:r>
            <a:r>
              <a:rPr lang="en-US" dirty="0" smtClean="0">
                <a:sym typeface="Wingdings" pitchFamily="2" charset="2"/>
              </a:rPr>
              <a:t> </a:t>
            </a:r>
            <a:br>
              <a:rPr lang="en-US" dirty="0" smtClean="0">
                <a:sym typeface="Wingdings" pitchFamily="2" charset="2"/>
              </a:rPr>
            </a:br>
            <a:r>
              <a:rPr lang="en-US" dirty="0" smtClean="0">
                <a:sym typeface="Wingdings" pitchFamily="2" charset="2"/>
              </a:rPr>
              <a:t>the Process of Learning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625003"/>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9637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Purpose: Manage Cognitive Load to Support Schema-Building </a:t>
            </a:r>
            <a:r>
              <a:rPr lang="en-US" dirty="0" smtClean="0"/>
              <a:t/>
            </a:r>
            <a:br>
              <a:rPr lang="en-US" dirty="0" smtClean="0"/>
            </a:br>
            <a:r>
              <a:rPr lang="en-US" sz="3100" dirty="0" smtClean="0"/>
              <a:t>(van </a:t>
            </a:r>
            <a:r>
              <a:rPr lang="en-US" sz="3100" dirty="0" err="1" smtClean="0"/>
              <a:t>Merrienboer</a:t>
            </a:r>
            <a:r>
              <a:rPr lang="en-US" sz="3100" dirty="0" smtClean="0"/>
              <a:t> </a:t>
            </a:r>
            <a:r>
              <a:rPr lang="en-US" sz="3100" dirty="0"/>
              <a:t>&amp; </a:t>
            </a:r>
            <a:r>
              <a:rPr lang="en-US" sz="3100" dirty="0" smtClean="0"/>
              <a:t> </a:t>
            </a:r>
            <a:r>
              <a:rPr lang="en-US" sz="3100" dirty="0" err="1" smtClean="0"/>
              <a:t>Sweller</a:t>
            </a:r>
            <a:r>
              <a:rPr lang="en-US" sz="3100" dirty="0" smtClean="0"/>
              <a:t>, 2010)</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0282303"/>
              </p:ext>
            </p:extLst>
          </p:nvPr>
        </p:nvGraphicFramePr>
        <p:xfrm>
          <a:off x="762000" y="2133600"/>
          <a:ext cx="7620000" cy="3662044"/>
        </p:xfrm>
        <a:graphic>
          <a:graphicData uri="http://schemas.openxmlformats.org/drawingml/2006/table">
            <a:tbl>
              <a:tblPr firstRow="1" bandRow="1">
                <a:tableStyleId>{9D7B26C5-4107-4FEC-AEDC-1716B250A1EF}</a:tableStyleId>
              </a:tblPr>
              <a:tblGrid>
                <a:gridCol w="2540000"/>
                <a:gridCol w="2540000"/>
                <a:gridCol w="2540000"/>
              </a:tblGrid>
              <a:tr h="468963">
                <a:tc>
                  <a:txBody>
                    <a:bodyPr/>
                    <a:lstStyle/>
                    <a:p>
                      <a:pPr algn="ctr"/>
                      <a:r>
                        <a:rPr lang="en-US" sz="2000" dirty="0" smtClean="0"/>
                        <a:t>Intrinsic</a:t>
                      </a:r>
                      <a:r>
                        <a:rPr lang="en-US" sz="2000" baseline="0" dirty="0" smtClean="0"/>
                        <a:t> Load</a:t>
                      </a:r>
                      <a:endParaRPr lang="en-US" sz="2000" dirty="0"/>
                    </a:p>
                  </a:txBody>
                  <a:tcPr/>
                </a:tc>
                <a:tc>
                  <a:txBody>
                    <a:bodyPr/>
                    <a:lstStyle/>
                    <a:p>
                      <a:pPr algn="ctr"/>
                      <a:r>
                        <a:rPr lang="en-US" sz="2000" dirty="0" smtClean="0"/>
                        <a:t>Germane Load</a:t>
                      </a:r>
                      <a:endParaRPr lang="en-US" sz="2000" dirty="0"/>
                    </a:p>
                  </a:txBody>
                  <a:tcPr/>
                </a:tc>
                <a:tc>
                  <a:txBody>
                    <a:bodyPr/>
                    <a:lstStyle/>
                    <a:p>
                      <a:pPr algn="ctr"/>
                      <a:r>
                        <a:rPr lang="en-US" sz="2000" dirty="0" smtClean="0"/>
                        <a:t>Extrinsic Load</a:t>
                      </a:r>
                      <a:endParaRPr lang="en-US" sz="2000" dirty="0"/>
                    </a:p>
                  </a:txBody>
                  <a:tcPr/>
                </a:tc>
              </a:tr>
              <a:tr h="757556">
                <a:tc>
                  <a:txBody>
                    <a:bodyPr/>
                    <a:lstStyle/>
                    <a:p>
                      <a:r>
                        <a:rPr lang="en-US" dirty="0" smtClean="0"/>
                        <a:t>Simple – to –complex ordering of learning tasks</a:t>
                      </a:r>
                      <a:endParaRPr lang="en-US" dirty="0"/>
                    </a:p>
                  </a:txBody>
                  <a:tcPr/>
                </a:tc>
                <a:tc>
                  <a:txBody>
                    <a:bodyPr/>
                    <a:lstStyle/>
                    <a:p>
                      <a:r>
                        <a:rPr lang="en-US" dirty="0" smtClean="0"/>
                        <a:t>Apply</a:t>
                      </a:r>
                      <a:r>
                        <a:rPr lang="en-US" baseline="0" dirty="0" smtClean="0"/>
                        <a:t> “contextual interference”</a:t>
                      </a:r>
                      <a:endParaRPr lang="en-US" dirty="0"/>
                    </a:p>
                  </a:txBody>
                  <a:tcPr/>
                </a:tc>
                <a:tc>
                  <a:txBody>
                    <a:bodyPr/>
                    <a:lstStyle/>
                    <a:p>
                      <a:r>
                        <a:rPr lang="en-US" dirty="0" smtClean="0"/>
                        <a:t>Reduce redundancy</a:t>
                      </a:r>
                      <a:endParaRPr lang="en-US" dirty="0"/>
                    </a:p>
                  </a:txBody>
                  <a:tcPr/>
                </a:tc>
              </a:tr>
              <a:tr h="1082223">
                <a:tc>
                  <a:txBody>
                    <a:bodyPr/>
                    <a:lstStyle/>
                    <a:p>
                      <a:r>
                        <a:rPr lang="en-US" dirty="0" smtClean="0"/>
                        <a:t>Work from low – to – high fidelity environments</a:t>
                      </a:r>
                      <a:endParaRPr lang="en-US" dirty="0"/>
                    </a:p>
                  </a:txBody>
                  <a:tcPr/>
                </a:tc>
                <a:tc>
                  <a:txBody>
                    <a:bodyPr/>
                    <a:lstStyle/>
                    <a:p>
                      <a:r>
                        <a:rPr lang="en-US" dirty="0" smtClean="0"/>
                        <a:t>Increase</a:t>
                      </a:r>
                      <a:r>
                        <a:rPr lang="en-US" baseline="0" dirty="0" smtClean="0"/>
                        <a:t> variability over tasks</a:t>
                      </a:r>
                      <a:endParaRPr lang="en-US" dirty="0"/>
                    </a:p>
                  </a:txBody>
                  <a:tcPr/>
                </a:tc>
                <a:tc>
                  <a:txBody>
                    <a:bodyPr/>
                    <a:lstStyle/>
                    <a:p>
                      <a:r>
                        <a:rPr lang="en-US" dirty="0" smtClean="0"/>
                        <a:t>Employ</a:t>
                      </a:r>
                      <a:r>
                        <a:rPr lang="en-US" baseline="0" dirty="0" smtClean="0"/>
                        <a:t> goal-free tasks (worked examples, completion tasks)</a:t>
                      </a:r>
                      <a:endParaRPr lang="en-US" dirty="0"/>
                    </a:p>
                  </a:txBody>
                  <a:tcPr/>
                </a:tc>
              </a:tr>
              <a:tr h="757556">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Evoke</a:t>
                      </a:r>
                      <a:r>
                        <a:rPr lang="en-US" baseline="0" dirty="0" smtClean="0"/>
                        <a:t> self-explanation (reflection)</a:t>
                      </a:r>
                      <a:endParaRPr lang="en-US" dirty="0" smtClean="0"/>
                    </a:p>
                  </a:txBody>
                  <a:tcPr/>
                </a:tc>
                <a:tc>
                  <a:txBody>
                    <a:bodyPr/>
                    <a:lstStyle/>
                    <a:p>
                      <a:r>
                        <a:rPr lang="en-US" dirty="0" smtClean="0"/>
                        <a:t>Use multiple modalities</a:t>
                      </a:r>
                      <a:endParaRPr lang="en-US" dirty="0"/>
                    </a:p>
                  </a:txBody>
                  <a:tcPr/>
                </a:tc>
              </a:tr>
              <a:tr h="438902">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035803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Scaffolded</a:t>
            </a:r>
            <a:r>
              <a:rPr lang="en-US" sz="3200" dirty="0" smtClean="0"/>
              <a:t> Clinical Experiences: </a:t>
            </a:r>
            <a:br>
              <a:rPr lang="en-US" sz="3200" dirty="0" smtClean="0"/>
            </a:br>
            <a:r>
              <a:rPr lang="en-US" sz="3200" dirty="0" smtClean="0"/>
              <a:t>Key Components</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Front-loading of foundational academic content</a:t>
            </a:r>
          </a:p>
          <a:p>
            <a:pPr marL="0" indent="0">
              <a:buNone/>
            </a:pPr>
            <a:endParaRPr lang="en-US" dirty="0" smtClean="0"/>
          </a:p>
          <a:p>
            <a:r>
              <a:rPr lang="en-US" dirty="0" smtClean="0"/>
              <a:t>Clinical assignments of graduated difficulty (integrated into coursework)</a:t>
            </a:r>
          </a:p>
          <a:p>
            <a:pPr lvl="1"/>
            <a:r>
              <a:rPr lang="en-US" dirty="0" smtClean="0"/>
              <a:t>Simulated patients, computer simulation,</a:t>
            </a:r>
          </a:p>
          <a:p>
            <a:pPr lvl="1"/>
            <a:r>
              <a:rPr lang="en-US" dirty="0" smtClean="0"/>
              <a:t>Single client assessment/intervention experience (last half of the semester)</a:t>
            </a:r>
          </a:p>
          <a:p>
            <a:pPr lvl="1"/>
            <a:endParaRPr lang="en-US" dirty="0" smtClean="0"/>
          </a:p>
          <a:p>
            <a:r>
              <a:rPr lang="en-US" dirty="0" smtClean="0"/>
              <a:t>Debriefing and individual reflection with feedback</a:t>
            </a:r>
          </a:p>
          <a:p>
            <a:endParaRPr lang="en-US" dirty="0" smtClean="0"/>
          </a:p>
          <a:p>
            <a:endParaRPr lang="en-US" dirty="0" smtClean="0"/>
          </a:p>
          <a:p>
            <a:endParaRPr lang="en-US" dirty="0"/>
          </a:p>
        </p:txBody>
      </p:sp>
    </p:spTree>
    <p:extLst>
      <p:ext uri="{BB962C8B-B14F-4D97-AF65-F5344CB8AC3E}">
        <p14:creationId xmlns:p14="http://schemas.microsoft.com/office/powerpoint/2010/main" val="3668572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dirty="0" smtClean="0"/>
              <a:t>Semester Snapshot: Part 1 -- Assessment</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82011375"/>
              </p:ext>
            </p:extLst>
          </p:nvPr>
        </p:nvGraphicFramePr>
        <p:xfrm>
          <a:off x="609600" y="990600"/>
          <a:ext cx="8229600" cy="5485221"/>
        </p:xfrm>
        <a:graphic>
          <a:graphicData uri="http://schemas.openxmlformats.org/drawingml/2006/table">
            <a:tbl>
              <a:tblPr firstRow="1" bandRow="1">
                <a:tableStyleId>{5C22544A-7EE6-4342-B048-85BDC9FD1C3A}</a:tableStyleId>
              </a:tblPr>
              <a:tblGrid>
                <a:gridCol w="4114800"/>
                <a:gridCol w="4114800"/>
              </a:tblGrid>
              <a:tr h="410179">
                <a:tc gridSpan="2">
                  <a:txBody>
                    <a:bodyPr/>
                    <a:lstStyle/>
                    <a:p>
                      <a:pPr algn="ctr"/>
                      <a:r>
                        <a:rPr lang="en-US" dirty="0" smtClean="0"/>
                        <a:t>Foundational Knowledge:  </a:t>
                      </a:r>
                      <a:r>
                        <a:rPr lang="en-US" dirty="0" err="1" smtClean="0"/>
                        <a:t>ComP</a:t>
                      </a:r>
                      <a:r>
                        <a:rPr lang="en-US" dirty="0" smtClean="0"/>
                        <a:t> 659 -- </a:t>
                      </a:r>
                      <a:r>
                        <a:rPr lang="en-US" i="1" dirty="0" smtClean="0"/>
                        <a:t>Seminar in Diagnostic </a:t>
                      </a:r>
                    </a:p>
                    <a:p>
                      <a:pPr algn="ctr"/>
                      <a:r>
                        <a:rPr lang="en-US" i="1" dirty="0" smtClean="0"/>
                        <a:t>and Therapeutic</a:t>
                      </a:r>
                      <a:r>
                        <a:rPr lang="en-US" i="1" baseline="0" dirty="0" smtClean="0"/>
                        <a:t> Theory</a:t>
                      </a:r>
                      <a:endParaRPr lang="en-US" i="1" dirty="0"/>
                    </a:p>
                  </a:txBody>
                  <a:tcPr/>
                </a:tc>
                <a:tc hMerge="1">
                  <a:txBody>
                    <a:bodyPr/>
                    <a:lstStyle/>
                    <a:p>
                      <a:endParaRPr lang="en-US" dirty="0"/>
                    </a:p>
                  </a:txBody>
                  <a:tcPr/>
                </a:tc>
              </a:tr>
              <a:tr h="1921663">
                <a:tc>
                  <a:txBody>
                    <a:bodyPr/>
                    <a:lstStyle/>
                    <a:p>
                      <a:r>
                        <a:rPr lang="en-US" dirty="0" smtClean="0"/>
                        <a:t>Weeks</a:t>
                      </a:r>
                      <a:r>
                        <a:rPr lang="en-US" baseline="0" dirty="0" smtClean="0"/>
                        <a:t> 1 – 2        (12 hours of instruction)</a:t>
                      </a:r>
                      <a:endParaRPr lang="en-US" dirty="0"/>
                    </a:p>
                  </a:txBody>
                  <a:tcPr/>
                </a:tc>
                <a:tc>
                  <a:txBody>
                    <a:bodyPr/>
                    <a:lstStyle/>
                    <a:p>
                      <a:r>
                        <a:rPr lang="en-US" dirty="0" smtClean="0"/>
                        <a:t>Ethical Practice</a:t>
                      </a:r>
                    </a:p>
                    <a:p>
                      <a:r>
                        <a:rPr lang="en-US" dirty="0" smtClean="0"/>
                        <a:t>Principles</a:t>
                      </a:r>
                      <a:r>
                        <a:rPr lang="en-US" baseline="0" dirty="0" smtClean="0"/>
                        <a:t> of Assessment </a:t>
                      </a:r>
                    </a:p>
                    <a:p>
                      <a:r>
                        <a:rPr lang="en-US" baseline="0" dirty="0" smtClean="0"/>
                        <a:t>Fundamentals of Assessment</a:t>
                      </a:r>
                    </a:p>
                    <a:p>
                      <a:pPr lvl="0"/>
                      <a:r>
                        <a:rPr lang="en-US" baseline="0" dirty="0" smtClean="0"/>
                        <a:t>       Standardized &amp; Informal Measures</a:t>
                      </a:r>
                    </a:p>
                    <a:p>
                      <a:pPr lvl="0"/>
                      <a:r>
                        <a:rPr lang="en-US" baseline="0" dirty="0" smtClean="0"/>
                        <a:t>       Case history collection/interviewing</a:t>
                      </a:r>
                    </a:p>
                    <a:p>
                      <a:endParaRPr lang="en-US" dirty="0"/>
                    </a:p>
                  </a:txBody>
                  <a:tcPr/>
                </a:tc>
              </a:tr>
              <a:tr h="410179">
                <a:tc>
                  <a:txBody>
                    <a:bodyPr/>
                    <a:lstStyle/>
                    <a:p>
                      <a:r>
                        <a:rPr lang="en-US" dirty="0" smtClean="0"/>
                        <a:t>Week 3                (6 hours)</a:t>
                      </a:r>
                      <a:endParaRPr lang="en-US" dirty="0"/>
                    </a:p>
                  </a:txBody>
                  <a:tcPr/>
                </a:tc>
                <a:tc>
                  <a:txBody>
                    <a:bodyPr/>
                    <a:lstStyle/>
                    <a:p>
                      <a:r>
                        <a:rPr lang="en-US" dirty="0" smtClean="0"/>
                        <a:t>Assessment</a:t>
                      </a:r>
                      <a:r>
                        <a:rPr lang="en-US" baseline="0" dirty="0" smtClean="0"/>
                        <a:t> of Speech Mechanism</a:t>
                      </a:r>
                    </a:p>
                    <a:p>
                      <a:r>
                        <a:rPr lang="en-US" baseline="0" dirty="0" smtClean="0"/>
                        <a:t>Assessment of Speech Sound Disorders (pediatric)</a:t>
                      </a:r>
                      <a:endParaRPr lang="en-US" dirty="0"/>
                    </a:p>
                  </a:txBody>
                  <a:tcPr/>
                </a:tc>
              </a:tr>
              <a:tr h="410179">
                <a:tc>
                  <a:txBody>
                    <a:bodyPr/>
                    <a:lstStyle/>
                    <a:p>
                      <a:r>
                        <a:rPr lang="en-US" dirty="0" smtClean="0"/>
                        <a:t>Weeks 4 – 5        (12 hours)</a:t>
                      </a:r>
                      <a:endParaRPr lang="en-US" dirty="0"/>
                    </a:p>
                  </a:txBody>
                  <a:tcPr/>
                </a:tc>
                <a:tc>
                  <a:txBody>
                    <a:bodyPr/>
                    <a:lstStyle/>
                    <a:p>
                      <a:r>
                        <a:rPr lang="en-US" dirty="0" smtClean="0"/>
                        <a:t>Assessment of Child Language</a:t>
                      </a:r>
                      <a:endParaRPr lang="en-US" dirty="0"/>
                    </a:p>
                  </a:txBody>
                  <a:tcPr/>
                </a:tc>
              </a:tr>
              <a:tr h="410179">
                <a:tc>
                  <a:txBody>
                    <a:bodyPr/>
                    <a:lstStyle/>
                    <a:p>
                      <a:r>
                        <a:rPr lang="en-US" dirty="0" smtClean="0"/>
                        <a:t>Week 6                (6 hours)</a:t>
                      </a:r>
                      <a:endParaRPr lang="en-US" dirty="0"/>
                    </a:p>
                  </a:txBody>
                  <a:tcPr/>
                </a:tc>
                <a:tc>
                  <a:txBody>
                    <a:bodyPr/>
                    <a:lstStyle/>
                    <a:p>
                      <a:r>
                        <a:rPr lang="en-US" dirty="0" smtClean="0"/>
                        <a:t>Screening:</a:t>
                      </a:r>
                      <a:r>
                        <a:rPr lang="en-US" baseline="0" dirty="0" smtClean="0"/>
                        <a:t>  Voice and Fluency</a:t>
                      </a:r>
                    </a:p>
                    <a:p>
                      <a:r>
                        <a:rPr lang="en-US" baseline="0" dirty="0" smtClean="0"/>
                        <a:t>Specialized Assessment Strategies</a:t>
                      </a:r>
                    </a:p>
                    <a:p>
                      <a:r>
                        <a:rPr lang="en-US" baseline="0" dirty="0" smtClean="0"/>
                        <a:t>          Intellectual Disability</a:t>
                      </a:r>
                    </a:p>
                    <a:p>
                      <a:r>
                        <a:rPr lang="en-US" baseline="0" dirty="0" smtClean="0"/>
                        <a:t>          Autism</a:t>
                      </a:r>
                    </a:p>
                  </a:txBody>
                  <a:tcPr/>
                </a:tc>
              </a:tr>
              <a:tr h="410179">
                <a:tc>
                  <a:txBody>
                    <a:bodyPr/>
                    <a:lstStyle/>
                    <a:p>
                      <a:r>
                        <a:rPr lang="en-US" dirty="0" smtClean="0"/>
                        <a:t>Week 8                (6 hours)</a:t>
                      </a:r>
                      <a:endParaRPr lang="en-US" dirty="0"/>
                    </a:p>
                  </a:txBody>
                  <a:tcPr/>
                </a:tc>
                <a:tc>
                  <a:txBody>
                    <a:bodyPr/>
                    <a:lstStyle/>
                    <a:p>
                      <a:r>
                        <a:rPr lang="en-US" baseline="0" dirty="0" smtClean="0"/>
                        <a:t>Assessment to Intervention, EBP</a:t>
                      </a:r>
                    </a:p>
                  </a:txBody>
                  <a:tcPr/>
                </a:tc>
              </a:tr>
            </a:tbl>
          </a:graphicData>
        </a:graphic>
      </p:graphicFrame>
    </p:spTree>
    <p:extLst>
      <p:ext uri="{BB962C8B-B14F-4D97-AF65-F5344CB8AC3E}">
        <p14:creationId xmlns:p14="http://schemas.microsoft.com/office/powerpoint/2010/main" val="4185018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7379340"/>
              </p:ext>
            </p:extLst>
          </p:nvPr>
        </p:nvGraphicFramePr>
        <p:xfrm>
          <a:off x="457200" y="157018"/>
          <a:ext cx="8229600" cy="6410960"/>
        </p:xfrm>
        <a:graphic>
          <a:graphicData uri="http://schemas.openxmlformats.org/drawingml/2006/table">
            <a:tbl>
              <a:tblPr firstRow="1" bandRow="1">
                <a:tableStyleId>{21E4AEA4-8DFA-4A89-87EB-49C32662AFE0}</a:tableStyleId>
              </a:tblPr>
              <a:tblGrid>
                <a:gridCol w="1905000"/>
                <a:gridCol w="6324600"/>
              </a:tblGrid>
              <a:tr h="370840">
                <a:tc gridSpan="2">
                  <a:txBody>
                    <a:bodyPr/>
                    <a:lstStyle/>
                    <a:p>
                      <a:r>
                        <a:rPr lang="en-US" dirty="0" smtClean="0"/>
                        <a:t>Clinical Skill Acquisition:  During class time, out of class, and during Clinic Forum</a:t>
                      </a:r>
                      <a:endParaRPr lang="en-US" i="1" dirty="0"/>
                    </a:p>
                  </a:txBody>
                  <a:tcPr/>
                </a:tc>
                <a:tc hMerge="1">
                  <a:txBody>
                    <a:bodyPr/>
                    <a:lstStyle/>
                    <a:p>
                      <a:endParaRPr lang="en-US" dirty="0"/>
                    </a:p>
                  </a:txBody>
                  <a:tcPr/>
                </a:tc>
              </a:tr>
              <a:tr h="370840">
                <a:tc>
                  <a:txBody>
                    <a:bodyPr/>
                    <a:lstStyle/>
                    <a:p>
                      <a:r>
                        <a:rPr lang="en-US" dirty="0" smtClean="0"/>
                        <a:t>Week 1- 2</a:t>
                      </a:r>
                      <a:endParaRPr lang="en-US" dirty="0"/>
                    </a:p>
                  </a:txBody>
                  <a:tcPr/>
                </a:tc>
                <a:tc>
                  <a:txBody>
                    <a:bodyPr/>
                    <a:lstStyle/>
                    <a:p>
                      <a:pPr marL="285750" indent="-285750">
                        <a:buFont typeface="Arial" pitchFamily="34" charset="0"/>
                        <a:buChar char="•"/>
                      </a:pPr>
                      <a:r>
                        <a:rPr lang="en-US" dirty="0" smtClean="0"/>
                        <a:t>Group analysis of an evaluation report</a:t>
                      </a:r>
                      <a:r>
                        <a:rPr lang="en-US" baseline="0" dirty="0" smtClean="0"/>
                        <a:t> (seeking answers to specific questions)</a:t>
                      </a:r>
                    </a:p>
                    <a:p>
                      <a:pPr marL="285750" indent="-285750">
                        <a:buFont typeface="Arial" pitchFamily="34" charset="0"/>
                        <a:buChar char="•"/>
                      </a:pPr>
                      <a:r>
                        <a:rPr lang="en-US" dirty="0" smtClean="0"/>
                        <a:t>development</a:t>
                      </a:r>
                      <a:r>
                        <a:rPr lang="en-US" baseline="0" dirty="0" smtClean="0"/>
                        <a:t> of a cohort list of questions</a:t>
                      </a:r>
                      <a:endParaRPr lang="en-US" dirty="0"/>
                    </a:p>
                  </a:txBody>
                  <a:tcPr/>
                </a:tc>
              </a:tr>
              <a:tr h="370840">
                <a:tc>
                  <a:txBody>
                    <a:bodyPr/>
                    <a:lstStyle/>
                    <a:p>
                      <a:r>
                        <a:rPr lang="en-US" dirty="0" smtClean="0"/>
                        <a:t>Week</a:t>
                      </a:r>
                      <a:r>
                        <a:rPr lang="en-US" baseline="0" dirty="0" smtClean="0"/>
                        <a:t> 3</a:t>
                      </a:r>
                      <a:endParaRPr lang="en-US" dirty="0"/>
                    </a:p>
                  </a:txBody>
                  <a:tcPr/>
                </a:tc>
                <a:tc>
                  <a:txBody>
                    <a:bodyPr/>
                    <a:lstStyle/>
                    <a:p>
                      <a:pPr marL="285750" indent="-285750">
                        <a:buFont typeface="Arial" pitchFamily="34" charset="0"/>
                        <a:buChar char="•"/>
                      </a:pPr>
                      <a:r>
                        <a:rPr lang="en-US" dirty="0" smtClean="0"/>
                        <a:t>In-class oral mechanism screenings (4 – 6)</a:t>
                      </a:r>
                    </a:p>
                    <a:p>
                      <a:pPr marL="285750" indent="-285750">
                        <a:buFont typeface="Arial" pitchFamily="34" charset="0"/>
                        <a:buChar char="•"/>
                      </a:pPr>
                      <a:r>
                        <a:rPr lang="en-US" dirty="0" smtClean="0"/>
                        <a:t>Oral Anatomy ‘check</a:t>
                      </a:r>
                      <a:r>
                        <a:rPr lang="en-US" baseline="0" dirty="0" smtClean="0"/>
                        <a:t> out’ in Forum</a:t>
                      </a:r>
                      <a:endParaRPr lang="en-US" dirty="0" smtClean="0"/>
                    </a:p>
                    <a:p>
                      <a:pPr marL="285750" indent="-285750">
                        <a:buFont typeface="Arial" pitchFamily="34" charset="0"/>
                        <a:buChar char="•"/>
                      </a:pPr>
                      <a:r>
                        <a:rPr lang="en-US" baseline="0" dirty="0" smtClean="0"/>
                        <a:t>Comprehensive OME of colleague with “identified” disorder or deviation written up as a report</a:t>
                      </a:r>
                    </a:p>
                    <a:p>
                      <a:pPr marL="285750" indent="-285750">
                        <a:buFont typeface="Arial" pitchFamily="34" charset="0"/>
                        <a:buChar char="•"/>
                      </a:pPr>
                      <a:r>
                        <a:rPr lang="en-US" baseline="0" dirty="0" smtClean="0"/>
                        <a:t>Initiate 1</a:t>
                      </a:r>
                      <a:r>
                        <a:rPr lang="en-US" baseline="30000" dirty="0" smtClean="0"/>
                        <a:t>st</a:t>
                      </a:r>
                      <a:r>
                        <a:rPr lang="en-US" baseline="0" dirty="0" smtClean="0"/>
                        <a:t> </a:t>
                      </a:r>
                      <a:r>
                        <a:rPr lang="en-US" baseline="0" dirty="0" err="1" smtClean="0"/>
                        <a:t>SimuCase</a:t>
                      </a:r>
                      <a:r>
                        <a:rPr lang="en-US" baseline="0" dirty="0" smtClean="0"/>
                        <a:t> evaluation (specific)</a:t>
                      </a:r>
                      <a:endParaRPr lang="en-US" dirty="0"/>
                    </a:p>
                  </a:txBody>
                  <a:tcPr/>
                </a:tc>
              </a:tr>
              <a:tr h="370840">
                <a:tc>
                  <a:txBody>
                    <a:bodyPr/>
                    <a:lstStyle/>
                    <a:p>
                      <a:r>
                        <a:rPr lang="en-US" dirty="0" smtClean="0"/>
                        <a:t>Week 4</a:t>
                      </a:r>
                      <a:endParaRPr lang="en-US" dirty="0"/>
                    </a:p>
                  </a:txBody>
                  <a:tcPr/>
                </a:tc>
                <a:tc>
                  <a:txBody>
                    <a:bodyPr/>
                    <a:lstStyle/>
                    <a:p>
                      <a:pPr marL="285750" indent="-285750">
                        <a:buFont typeface="Arial" pitchFamily="34" charset="0"/>
                        <a:buChar char="•"/>
                      </a:pPr>
                      <a:r>
                        <a:rPr lang="en-US" dirty="0" smtClean="0"/>
                        <a:t>Submit</a:t>
                      </a:r>
                      <a:r>
                        <a:rPr lang="en-US" baseline="0" dirty="0" smtClean="0"/>
                        <a:t> completed </a:t>
                      </a:r>
                      <a:r>
                        <a:rPr lang="en-US" dirty="0" err="1" smtClean="0"/>
                        <a:t>SimuCase</a:t>
                      </a:r>
                      <a:r>
                        <a:rPr lang="en-US" dirty="0" smtClean="0"/>
                        <a:t> evaluation with reflection; Begin</a:t>
                      </a:r>
                      <a:r>
                        <a:rPr lang="en-US" baseline="0" dirty="0" smtClean="0"/>
                        <a:t> </a:t>
                      </a:r>
                      <a:r>
                        <a:rPr lang="en-US" baseline="0" dirty="0" err="1" smtClean="0"/>
                        <a:t>SimuCase</a:t>
                      </a:r>
                      <a:r>
                        <a:rPr lang="en-US" baseline="0" dirty="0" smtClean="0"/>
                        <a:t> 2 (choice)</a:t>
                      </a:r>
                      <a:endParaRPr lang="en-US" dirty="0" smtClean="0"/>
                    </a:p>
                  </a:txBody>
                  <a:tcPr/>
                </a:tc>
              </a:tr>
              <a:tr h="370840">
                <a:tc>
                  <a:txBody>
                    <a:bodyPr/>
                    <a:lstStyle/>
                    <a:p>
                      <a:r>
                        <a:rPr lang="en-US" dirty="0" smtClean="0"/>
                        <a:t>Week</a:t>
                      </a:r>
                      <a:r>
                        <a:rPr lang="en-US" baseline="0" dirty="0" smtClean="0"/>
                        <a:t> 5</a:t>
                      </a:r>
                      <a:endParaRPr lang="en-US" dirty="0"/>
                    </a:p>
                  </a:txBody>
                  <a:tcPr/>
                </a:tc>
                <a:tc>
                  <a:txBody>
                    <a:bodyPr/>
                    <a:lstStyle/>
                    <a:p>
                      <a:pPr marL="285750" indent="-285750">
                        <a:buFont typeface="Arial" pitchFamily="34" charset="0"/>
                        <a:buChar char="•"/>
                      </a:pPr>
                      <a:r>
                        <a:rPr lang="en-US" dirty="0" smtClean="0"/>
                        <a:t>Standardized test administration to peer</a:t>
                      </a:r>
                      <a:r>
                        <a:rPr lang="en-US" baseline="0" dirty="0" smtClean="0"/>
                        <a:t> (prepare podcast, submit summary/reflection; viewing log with reflections)</a:t>
                      </a:r>
                    </a:p>
                    <a:p>
                      <a:pPr marL="285750" indent="-285750">
                        <a:buFont typeface="Arial" pitchFamily="34" charset="0"/>
                        <a:buChar char="•"/>
                      </a:pPr>
                      <a:r>
                        <a:rPr lang="en-US" baseline="0" dirty="0" smtClean="0"/>
                        <a:t>In class case studies: (pairs)  MLU analysis, analysis using SALT software, narrative analysis</a:t>
                      </a:r>
                      <a:endParaRPr lang="en-US" dirty="0"/>
                    </a:p>
                  </a:txBody>
                  <a:tcPr/>
                </a:tc>
              </a:tr>
              <a:tr h="370840">
                <a:tc>
                  <a:txBody>
                    <a:bodyPr/>
                    <a:lstStyle/>
                    <a:p>
                      <a:r>
                        <a:rPr lang="en-US" dirty="0" smtClean="0"/>
                        <a:t>Week 6</a:t>
                      </a:r>
                      <a:endParaRPr lang="en-US" dirty="0"/>
                    </a:p>
                  </a:txBody>
                  <a:tcPr/>
                </a:tc>
                <a:tc>
                  <a:txBody>
                    <a:bodyPr/>
                    <a:lstStyle/>
                    <a:p>
                      <a:pPr marL="285750" indent="-285750">
                        <a:buFont typeface="Arial" pitchFamily="34" charset="0"/>
                        <a:buChar char="•"/>
                      </a:pPr>
                      <a:r>
                        <a:rPr lang="en-US" dirty="0" smtClean="0"/>
                        <a:t>Preparation</a:t>
                      </a:r>
                      <a:r>
                        <a:rPr lang="en-US" baseline="0" dirty="0" smtClean="0"/>
                        <a:t> of assessment plan for client (pairs)</a:t>
                      </a:r>
                    </a:p>
                  </a:txBody>
                  <a:tcPr/>
                </a:tc>
              </a:tr>
              <a:tr h="370840">
                <a:tc>
                  <a:txBody>
                    <a:bodyPr/>
                    <a:lstStyle/>
                    <a:p>
                      <a:r>
                        <a:rPr lang="en-US" dirty="0" smtClean="0"/>
                        <a:t>Week 7</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Conduct assessment:  carry out all procedures and make adjustments, score/analyze all data, arrive at initial diagnosis, present at grand rounds</a:t>
                      </a:r>
                      <a:endParaRPr lang="en-US" dirty="0" smtClean="0"/>
                    </a:p>
                    <a:p>
                      <a:pPr marL="285750" indent="-285750">
                        <a:buFont typeface="Arial" pitchFamily="34" charset="0"/>
                        <a:buChar char="•"/>
                      </a:pPr>
                      <a:r>
                        <a:rPr lang="en-US" dirty="0" smtClean="0"/>
                        <a:t>Submit report</a:t>
                      </a:r>
                    </a:p>
                    <a:p>
                      <a:pPr marL="285750" indent="-285750">
                        <a:buFont typeface="Arial" pitchFamily="34" charset="0"/>
                        <a:buChar char="•"/>
                      </a:pPr>
                      <a:r>
                        <a:rPr lang="en-US" dirty="0" smtClean="0"/>
                        <a:t>Submit completed </a:t>
                      </a:r>
                      <a:r>
                        <a:rPr lang="en-US" dirty="0" err="1" smtClean="0"/>
                        <a:t>SimuCase</a:t>
                      </a:r>
                      <a:r>
                        <a:rPr lang="en-US" dirty="0" smtClean="0"/>
                        <a:t> 2 evaluation/reflect</a:t>
                      </a:r>
                      <a:endParaRPr lang="en-US" dirty="0"/>
                    </a:p>
                  </a:txBody>
                  <a:tcPr/>
                </a:tc>
              </a:tr>
            </a:tbl>
          </a:graphicData>
        </a:graphic>
      </p:graphicFrame>
    </p:spTree>
    <p:extLst>
      <p:ext uri="{BB962C8B-B14F-4D97-AF65-F5344CB8AC3E}">
        <p14:creationId xmlns:p14="http://schemas.microsoft.com/office/powerpoint/2010/main" val="1138715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Simple </a:t>
            </a:r>
            <a:r>
              <a:rPr lang="en-US" sz="3600" dirty="0" smtClean="0">
                <a:sym typeface="Wingdings" pitchFamily="2" charset="2"/>
              </a:rPr>
              <a:t> Complex Tasks, </a:t>
            </a:r>
            <a:br>
              <a:rPr lang="en-US" sz="3600" dirty="0" smtClean="0">
                <a:sym typeface="Wingdings" pitchFamily="2" charset="2"/>
              </a:rPr>
            </a:br>
            <a:r>
              <a:rPr lang="en-US" sz="3600" dirty="0" smtClean="0">
                <a:sym typeface="Wingdings" pitchFamily="2" charset="2"/>
              </a:rPr>
              <a:t>Low  High Fidelity Environments</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1801" y="2209800"/>
            <a:ext cx="5399761" cy="3733800"/>
          </a:xfrm>
        </p:spPr>
      </p:pic>
    </p:spTree>
    <p:extLst>
      <p:ext uri="{BB962C8B-B14F-4D97-AF65-F5344CB8AC3E}">
        <p14:creationId xmlns:p14="http://schemas.microsoft.com/office/powerpoint/2010/main" val="68526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028" y="2119313"/>
            <a:ext cx="5697307" cy="3603625"/>
          </a:xfrm>
        </p:spPr>
      </p:pic>
    </p:spTree>
    <p:extLst>
      <p:ext uri="{BB962C8B-B14F-4D97-AF65-F5344CB8AC3E}">
        <p14:creationId xmlns:p14="http://schemas.microsoft.com/office/powerpoint/2010/main" val="17214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219200"/>
            <a:ext cx="4648200" cy="4953001"/>
          </a:xfrm>
        </p:spPr>
      </p:pic>
    </p:spTree>
    <p:extLst>
      <p:ext uri="{BB962C8B-B14F-4D97-AF65-F5344CB8AC3E}">
        <p14:creationId xmlns:p14="http://schemas.microsoft.com/office/powerpoint/2010/main" val="173137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Disclosure Statement</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a:t>The </a:t>
            </a:r>
            <a:r>
              <a:rPr lang="en-US" smtClean="0"/>
              <a:t>presenters </a:t>
            </a:r>
            <a:r>
              <a:rPr lang="en-US" dirty="0"/>
              <a:t>have no relevant financial or non-financial relationships to disclose.</a:t>
            </a:r>
            <a:br>
              <a:rPr lang="en-US" dirty="0"/>
            </a:br>
            <a:endParaRPr lang="en-US" dirty="0"/>
          </a:p>
        </p:txBody>
      </p:sp>
    </p:spTree>
    <p:extLst>
      <p:ext uri="{BB962C8B-B14F-4D97-AF65-F5344CB8AC3E}">
        <p14:creationId xmlns:p14="http://schemas.microsoft.com/office/powerpoint/2010/main" val="1163082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681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914400"/>
            <a:ext cx="5419725" cy="352425"/>
          </a:xfrm>
        </p:spPr>
      </p:pic>
      <p:pic>
        <p:nvPicPr>
          <p:cNvPr id="2051" name="Picture 3" descr="C:\Users\dla08a\Pictures\SimuC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1562100"/>
            <a:ext cx="696277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79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439" y="1066801"/>
            <a:ext cx="5980484" cy="4656138"/>
          </a:xfrm>
        </p:spPr>
      </p:pic>
    </p:spTree>
    <p:extLst>
      <p:ext uri="{BB962C8B-B14F-4D97-AF65-F5344CB8AC3E}">
        <p14:creationId xmlns:p14="http://schemas.microsoft.com/office/powerpoint/2010/main" val="1119846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752600"/>
            <a:ext cx="6196013" cy="714116"/>
          </a:xfrm>
        </p:spPr>
      </p:pic>
      <p:pic>
        <p:nvPicPr>
          <p:cNvPr id="3074" name="Picture 2" descr="C:\Users\dla08a\Pictures\Psychometric Properties 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90800"/>
            <a:ext cx="6172200" cy="244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57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4038600"/>
            <a:ext cx="6196013" cy="2209800"/>
          </a:xfrm>
        </p:spPr>
      </p:pic>
      <p:pic>
        <p:nvPicPr>
          <p:cNvPr id="4098" name="Picture 2" descr="C:\Users\dla08a\Pictures\Test presentatio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09600"/>
            <a:ext cx="6705600" cy="342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965245" cy="609600"/>
          </a:xfrm>
        </p:spPr>
        <p:txBody>
          <a:bodyPr>
            <a:normAutofit/>
          </a:bodyPr>
          <a:lstStyle/>
          <a:p>
            <a:r>
              <a:rPr lang="en-US" sz="2800" dirty="0" smtClean="0"/>
              <a:t>Part 2 -- Intervention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8437399"/>
              </p:ext>
            </p:extLst>
          </p:nvPr>
        </p:nvGraphicFramePr>
        <p:xfrm>
          <a:off x="838200" y="1143000"/>
          <a:ext cx="7543800" cy="5064760"/>
        </p:xfrm>
        <a:graphic>
          <a:graphicData uri="http://schemas.openxmlformats.org/drawingml/2006/table">
            <a:tbl>
              <a:tblPr firstRow="1" bandRow="1">
                <a:tableStyleId>{5C22544A-7EE6-4342-B048-85BDC9FD1C3A}</a:tableStyleId>
              </a:tblPr>
              <a:tblGrid>
                <a:gridCol w="1376892"/>
                <a:gridCol w="6166908"/>
              </a:tblGrid>
              <a:tr h="370840">
                <a:tc gridSpan="2">
                  <a:txBody>
                    <a:bodyPr/>
                    <a:lstStyle/>
                    <a:p>
                      <a:r>
                        <a:rPr lang="en-US" dirty="0" smtClean="0"/>
                        <a:t>Foundational Knowledge:  </a:t>
                      </a:r>
                      <a:r>
                        <a:rPr lang="en-US" dirty="0" err="1" smtClean="0"/>
                        <a:t>ComP</a:t>
                      </a:r>
                      <a:r>
                        <a:rPr lang="en-US" dirty="0" smtClean="0"/>
                        <a:t> 610 </a:t>
                      </a:r>
                    </a:p>
                    <a:p>
                      <a:r>
                        <a:rPr lang="en-US" i="1" dirty="0" smtClean="0"/>
                        <a:t>      Advanced Study of Language Disorders in Children</a:t>
                      </a:r>
                      <a:endParaRPr lang="en-US" i="1" dirty="0"/>
                    </a:p>
                  </a:txBody>
                  <a:tcPr marL="68844" marR="68844"/>
                </a:tc>
                <a:tc hMerge="1">
                  <a:txBody>
                    <a:bodyPr/>
                    <a:lstStyle/>
                    <a:p>
                      <a:endParaRPr lang="en-US" dirty="0"/>
                    </a:p>
                  </a:txBody>
                  <a:tcPr/>
                </a:tc>
              </a:tr>
              <a:tr h="370840">
                <a:tc>
                  <a:txBody>
                    <a:bodyPr/>
                    <a:lstStyle/>
                    <a:p>
                      <a:r>
                        <a:rPr lang="en-US" dirty="0" smtClean="0"/>
                        <a:t>Week 8 </a:t>
                      </a:r>
                    </a:p>
                    <a:p>
                      <a:r>
                        <a:rPr lang="en-US" dirty="0" smtClean="0"/>
                        <a:t>(6</a:t>
                      </a:r>
                      <a:r>
                        <a:rPr lang="en-US" baseline="0" dirty="0" smtClean="0"/>
                        <a:t> </a:t>
                      </a:r>
                      <a:r>
                        <a:rPr lang="en-US" baseline="0" dirty="0" err="1" smtClean="0"/>
                        <a:t>hrs</a:t>
                      </a:r>
                      <a:r>
                        <a:rPr lang="en-US" baseline="0" dirty="0" smtClean="0">
                          <a:sym typeface="Wingdings" pitchFamily="2" charset="2"/>
                        </a:rPr>
                        <a:t></a:t>
                      </a:r>
                      <a:r>
                        <a:rPr lang="en-US" baseline="0" dirty="0" smtClean="0"/>
                        <a:t>)</a:t>
                      </a:r>
                      <a:endParaRPr lang="en-US" dirty="0"/>
                    </a:p>
                  </a:txBody>
                  <a:tcPr marL="68844" marR="68844"/>
                </a:tc>
                <a:tc>
                  <a:txBody>
                    <a:bodyPr/>
                    <a:lstStyle/>
                    <a:p>
                      <a:r>
                        <a:rPr lang="en-US" dirty="0" smtClean="0"/>
                        <a:t>Models</a:t>
                      </a:r>
                      <a:r>
                        <a:rPr lang="en-US" baseline="0" dirty="0" smtClean="0"/>
                        <a:t> of language impairment</a:t>
                      </a:r>
                    </a:p>
                    <a:p>
                      <a:r>
                        <a:rPr lang="en-US" baseline="0" dirty="0" smtClean="0"/>
                        <a:t>Neurobiological bases of language</a:t>
                      </a:r>
                    </a:p>
                    <a:p>
                      <a:r>
                        <a:rPr lang="en-US" baseline="0" dirty="0" smtClean="0"/>
                        <a:t>Principles of Intervention; How therapy works</a:t>
                      </a:r>
                      <a:endParaRPr lang="en-US" dirty="0"/>
                    </a:p>
                  </a:txBody>
                  <a:tcPr marL="68844" marR="68844"/>
                </a:tc>
              </a:tr>
              <a:tr h="370840">
                <a:tc>
                  <a:txBody>
                    <a:bodyPr/>
                    <a:lstStyle/>
                    <a:p>
                      <a:r>
                        <a:rPr lang="en-US" dirty="0" smtClean="0"/>
                        <a:t>Week 9</a:t>
                      </a:r>
                      <a:endParaRPr lang="en-US" dirty="0"/>
                    </a:p>
                  </a:txBody>
                  <a:tcPr marL="68844" marR="68844"/>
                </a:tc>
                <a:tc>
                  <a:txBody>
                    <a:bodyPr/>
                    <a:lstStyle/>
                    <a:p>
                      <a:r>
                        <a:rPr lang="en-US" dirty="0" smtClean="0"/>
                        <a:t>Intervention at the </a:t>
                      </a:r>
                      <a:r>
                        <a:rPr lang="en-US" dirty="0" err="1" smtClean="0"/>
                        <a:t>prelinguistic</a:t>
                      </a:r>
                      <a:r>
                        <a:rPr lang="en-US" dirty="0" smtClean="0"/>
                        <a:t>;</a:t>
                      </a:r>
                      <a:r>
                        <a:rPr lang="en-US" baseline="0" dirty="0" smtClean="0"/>
                        <a:t> emerging language levels</a:t>
                      </a:r>
                    </a:p>
                    <a:p>
                      <a:r>
                        <a:rPr lang="en-US" baseline="0" dirty="0" smtClean="0"/>
                        <a:t>Introduction to intervention for language disorders in school-aged children</a:t>
                      </a:r>
                      <a:endParaRPr lang="en-US" dirty="0"/>
                    </a:p>
                  </a:txBody>
                  <a:tcPr marL="68844" marR="68844"/>
                </a:tc>
              </a:tr>
              <a:tr h="370840">
                <a:tc>
                  <a:txBody>
                    <a:bodyPr/>
                    <a:lstStyle/>
                    <a:p>
                      <a:r>
                        <a:rPr lang="en-US" dirty="0" smtClean="0"/>
                        <a:t>Week 10*</a:t>
                      </a:r>
                      <a:endParaRPr lang="en-US" dirty="0"/>
                    </a:p>
                  </a:txBody>
                  <a:tcPr marL="68844" marR="68844"/>
                </a:tc>
                <a:tc>
                  <a:txBody>
                    <a:bodyPr/>
                    <a:lstStyle/>
                    <a:p>
                      <a:r>
                        <a:rPr lang="en-US" dirty="0" smtClean="0"/>
                        <a:t>Intervention for school-aged children (*practicum</a:t>
                      </a:r>
                      <a:r>
                        <a:rPr lang="en-US" baseline="0" dirty="0" smtClean="0"/>
                        <a:t> begins)</a:t>
                      </a:r>
                      <a:endParaRPr lang="en-US" dirty="0"/>
                    </a:p>
                  </a:txBody>
                  <a:tcPr marL="68844" marR="68844"/>
                </a:tc>
              </a:tr>
              <a:tr h="370840">
                <a:tc>
                  <a:txBody>
                    <a:bodyPr/>
                    <a:lstStyle/>
                    <a:p>
                      <a:r>
                        <a:rPr lang="en-US" dirty="0" smtClean="0"/>
                        <a:t>Week 11</a:t>
                      </a:r>
                      <a:endParaRPr lang="en-US" dirty="0"/>
                    </a:p>
                  </a:txBody>
                  <a:tcPr marL="68844" marR="68844"/>
                </a:tc>
                <a:tc>
                  <a:txBody>
                    <a:bodyPr/>
                    <a:lstStyle/>
                    <a:p>
                      <a:r>
                        <a:rPr lang="en-US" dirty="0" smtClean="0"/>
                        <a:t>Intervention</a:t>
                      </a:r>
                      <a:r>
                        <a:rPr lang="en-US" baseline="0" dirty="0" smtClean="0"/>
                        <a:t> for school-aged children</a:t>
                      </a:r>
                      <a:endParaRPr lang="en-US" dirty="0"/>
                    </a:p>
                  </a:txBody>
                  <a:tcPr marL="68844" marR="68844"/>
                </a:tc>
              </a:tr>
              <a:tr h="370840">
                <a:tc>
                  <a:txBody>
                    <a:bodyPr/>
                    <a:lstStyle/>
                    <a:p>
                      <a:r>
                        <a:rPr lang="en-US" dirty="0" smtClean="0"/>
                        <a:t>Week 12</a:t>
                      </a:r>
                      <a:endParaRPr lang="en-US" dirty="0"/>
                    </a:p>
                  </a:txBody>
                  <a:tcPr marL="68844" marR="68844"/>
                </a:tc>
                <a:tc>
                  <a:txBody>
                    <a:bodyPr/>
                    <a:lstStyle/>
                    <a:p>
                      <a:r>
                        <a:rPr lang="en-US" dirty="0" smtClean="0"/>
                        <a:t>Language/learning disabilities</a:t>
                      </a:r>
                      <a:endParaRPr lang="en-US" dirty="0"/>
                    </a:p>
                  </a:txBody>
                  <a:tcPr marL="68844" marR="68844"/>
                </a:tc>
              </a:tr>
              <a:tr h="370840">
                <a:tc>
                  <a:txBody>
                    <a:bodyPr/>
                    <a:lstStyle/>
                    <a:p>
                      <a:r>
                        <a:rPr lang="en-US" dirty="0" smtClean="0"/>
                        <a:t>Week 13</a:t>
                      </a:r>
                      <a:endParaRPr lang="en-US" dirty="0"/>
                    </a:p>
                  </a:txBody>
                  <a:tcPr marL="68844" marR="68844"/>
                </a:tc>
                <a:tc>
                  <a:txBody>
                    <a:bodyPr/>
                    <a:lstStyle/>
                    <a:p>
                      <a:r>
                        <a:rPr lang="en-US" dirty="0" smtClean="0"/>
                        <a:t>Language disorders in adolescence</a:t>
                      </a:r>
                      <a:endParaRPr lang="en-US" dirty="0"/>
                    </a:p>
                  </a:txBody>
                  <a:tcPr marL="68844" marR="68844"/>
                </a:tc>
              </a:tr>
              <a:tr h="370840">
                <a:tc>
                  <a:txBody>
                    <a:bodyPr/>
                    <a:lstStyle/>
                    <a:p>
                      <a:r>
                        <a:rPr lang="en-US" dirty="0" smtClean="0"/>
                        <a:t>Week 14</a:t>
                      </a:r>
                      <a:endParaRPr lang="en-US" dirty="0"/>
                    </a:p>
                  </a:txBody>
                  <a:tcPr marL="68844" marR="68844"/>
                </a:tc>
                <a:tc>
                  <a:txBody>
                    <a:bodyPr/>
                    <a:lstStyle/>
                    <a:p>
                      <a:r>
                        <a:rPr lang="en-US" dirty="0" smtClean="0"/>
                        <a:t>Language/communication and autism; intellectual</a:t>
                      </a:r>
                      <a:r>
                        <a:rPr lang="en-US" baseline="0" dirty="0" smtClean="0"/>
                        <a:t> disabilities</a:t>
                      </a:r>
                      <a:endParaRPr lang="en-US" dirty="0"/>
                    </a:p>
                  </a:txBody>
                  <a:tcPr marL="68844" marR="68844"/>
                </a:tc>
              </a:tr>
              <a:tr h="370840">
                <a:tc>
                  <a:txBody>
                    <a:bodyPr/>
                    <a:lstStyle/>
                    <a:p>
                      <a:r>
                        <a:rPr lang="en-US" dirty="0" smtClean="0"/>
                        <a:t>Week 15</a:t>
                      </a:r>
                      <a:endParaRPr lang="en-US" dirty="0"/>
                    </a:p>
                  </a:txBody>
                  <a:tcPr marL="68844" marR="68844"/>
                </a:tc>
                <a:tc>
                  <a:txBody>
                    <a:bodyPr/>
                    <a:lstStyle/>
                    <a:p>
                      <a:r>
                        <a:rPr lang="en-US" dirty="0" smtClean="0"/>
                        <a:t>Language and hearing impairment</a:t>
                      </a:r>
                      <a:endParaRPr lang="en-US" dirty="0"/>
                    </a:p>
                  </a:txBody>
                  <a:tcPr marL="68844" marR="68844"/>
                </a:tc>
              </a:tr>
              <a:tr h="370840">
                <a:tc>
                  <a:txBody>
                    <a:bodyPr/>
                    <a:lstStyle/>
                    <a:p>
                      <a:r>
                        <a:rPr lang="en-US" dirty="0" smtClean="0"/>
                        <a:t>Week 16</a:t>
                      </a:r>
                      <a:endParaRPr lang="en-US" dirty="0"/>
                    </a:p>
                  </a:txBody>
                  <a:tcPr marL="68844" marR="68844"/>
                </a:tc>
                <a:tc>
                  <a:txBody>
                    <a:bodyPr/>
                    <a:lstStyle/>
                    <a:p>
                      <a:r>
                        <a:rPr lang="en-US" dirty="0" smtClean="0"/>
                        <a:t>Prevention of language disorders; ECI</a:t>
                      </a:r>
                      <a:endParaRPr lang="en-US" dirty="0"/>
                    </a:p>
                  </a:txBody>
                  <a:tcPr marL="68844" marR="68844"/>
                </a:tc>
              </a:tr>
            </a:tbl>
          </a:graphicData>
        </a:graphic>
      </p:graphicFrame>
    </p:spTree>
    <p:extLst>
      <p:ext uri="{BB962C8B-B14F-4D97-AF65-F5344CB8AC3E}">
        <p14:creationId xmlns:p14="http://schemas.microsoft.com/office/powerpoint/2010/main" val="3119899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3447355"/>
              </p:ext>
            </p:extLst>
          </p:nvPr>
        </p:nvGraphicFramePr>
        <p:xfrm>
          <a:off x="457200" y="325119"/>
          <a:ext cx="8229600" cy="6470747"/>
        </p:xfrm>
        <a:graphic>
          <a:graphicData uri="http://schemas.openxmlformats.org/drawingml/2006/table">
            <a:tbl>
              <a:tblPr firstRow="1" bandRow="1">
                <a:tableStyleId>{21E4AEA4-8DFA-4A89-87EB-49C32662AFE0}</a:tableStyleId>
              </a:tblPr>
              <a:tblGrid>
                <a:gridCol w="2362200"/>
                <a:gridCol w="5867400"/>
              </a:tblGrid>
              <a:tr h="458856">
                <a:tc gridSpan="2">
                  <a:txBody>
                    <a:bodyPr/>
                    <a:lstStyle/>
                    <a:p>
                      <a:pPr algn="ctr"/>
                      <a:r>
                        <a:rPr lang="en-US" dirty="0" smtClean="0"/>
                        <a:t>Clinical Skill Acquisition/Clinical</a:t>
                      </a:r>
                      <a:r>
                        <a:rPr lang="en-US" baseline="0" dirty="0" smtClean="0"/>
                        <a:t> Practicum</a:t>
                      </a:r>
                      <a:endParaRPr lang="en-US" dirty="0"/>
                    </a:p>
                  </a:txBody>
                  <a:tcPr/>
                </a:tc>
                <a:tc hMerge="1">
                  <a:txBody>
                    <a:bodyPr/>
                    <a:lstStyle/>
                    <a:p>
                      <a:endParaRPr lang="en-US" dirty="0"/>
                    </a:p>
                  </a:txBody>
                  <a:tcPr/>
                </a:tc>
              </a:tr>
              <a:tr h="791998">
                <a:tc>
                  <a:txBody>
                    <a:bodyPr/>
                    <a:lstStyle/>
                    <a:p>
                      <a:r>
                        <a:rPr lang="en-US" dirty="0" smtClean="0"/>
                        <a:t>Week 9</a:t>
                      </a:r>
                      <a:endParaRPr lang="en-US" dirty="0"/>
                    </a:p>
                  </a:txBody>
                  <a:tcPr/>
                </a:tc>
                <a:tc>
                  <a:txBody>
                    <a:bodyPr/>
                    <a:lstStyle/>
                    <a:p>
                      <a:pPr marL="285750" indent="-285750">
                        <a:buFont typeface="Arial" pitchFamily="34" charset="0"/>
                        <a:buChar char="•"/>
                      </a:pPr>
                      <a:r>
                        <a:rPr lang="en-US" dirty="0" smtClean="0"/>
                        <a:t>Pairs’ creation of therapy</a:t>
                      </a:r>
                      <a:r>
                        <a:rPr lang="en-US" baseline="0" dirty="0" smtClean="0"/>
                        <a:t> plan for case study of child in emerging language stage; presentations</a:t>
                      </a:r>
                      <a:endParaRPr lang="en-US" dirty="0"/>
                    </a:p>
                  </a:txBody>
                  <a:tcPr/>
                </a:tc>
              </a:tr>
              <a:tr h="791998">
                <a:tc>
                  <a:txBody>
                    <a:bodyPr/>
                    <a:lstStyle/>
                    <a:p>
                      <a:r>
                        <a:rPr lang="en-US" dirty="0" smtClean="0"/>
                        <a:t>Week 10</a:t>
                      </a:r>
                      <a:endParaRPr lang="en-US" dirty="0"/>
                    </a:p>
                  </a:txBody>
                  <a:tcPr/>
                </a:tc>
                <a:tc>
                  <a:txBody>
                    <a:bodyPr/>
                    <a:lstStyle/>
                    <a:p>
                      <a:pPr marL="285750" indent="-285750">
                        <a:buFont typeface="Arial" pitchFamily="34" charset="0"/>
                        <a:buChar char="•"/>
                      </a:pPr>
                      <a:r>
                        <a:rPr lang="en-US" dirty="0" smtClean="0"/>
                        <a:t>Baseline data collection for (actual)</a:t>
                      </a:r>
                      <a:r>
                        <a:rPr lang="en-US" baseline="0" dirty="0" smtClean="0"/>
                        <a:t> </a:t>
                      </a:r>
                      <a:r>
                        <a:rPr lang="en-US" dirty="0" smtClean="0"/>
                        <a:t>assigned school-aged client; (including children assessed and previously identified clients—one</a:t>
                      </a:r>
                      <a:r>
                        <a:rPr lang="en-US" baseline="0" dirty="0" smtClean="0"/>
                        <a:t> per student)</a:t>
                      </a:r>
                      <a:endParaRPr lang="en-US" dirty="0" smtClean="0"/>
                    </a:p>
                    <a:p>
                      <a:pPr marL="285750" indent="-285750">
                        <a:buFont typeface="Arial" pitchFamily="34" charset="0"/>
                        <a:buChar char="•"/>
                      </a:pPr>
                      <a:r>
                        <a:rPr lang="en-US" dirty="0" smtClean="0"/>
                        <a:t>Creation</a:t>
                      </a:r>
                      <a:r>
                        <a:rPr lang="en-US" baseline="0" dirty="0" smtClean="0"/>
                        <a:t> of therapy plan (group and individual therapy)</a:t>
                      </a:r>
                      <a:endParaRPr lang="en-US" dirty="0"/>
                    </a:p>
                  </a:txBody>
                  <a:tcPr/>
                </a:tc>
              </a:tr>
              <a:tr h="1470853">
                <a:tc>
                  <a:txBody>
                    <a:bodyPr/>
                    <a:lstStyle/>
                    <a:p>
                      <a:r>
                        <a:rPr lang="en-US" dirty="0" smtClean="0"/>
                        <a:t>Week 11 - 14</a:t>
                      </a:r>
                      <a:endParaRPr lang="en-US" dirty="0"/>
                    </a:p>
                  </a:txBody>
                  <a:tcPr/>
                </a:tc>
                <a:tc>
                  <a:txBody>
                    <a:bodyPr/>
                    <a:lstStyle/>
                    <a:p>
                      <a:pPr marL="285750" indent="-285750">
                        <a:buFont typeface="Arial" pitchFamily="34" charset="0"/>
                        <a:buChar char="•"/>
                      </a:pPr>
                      <a:r>
                        <a:rPr lang="en-US" dirty="0" smtClean="0"/>
                        <a:t>Therapy program (2</a:t>
                      </a:r>
                      <a:r>
                        <a:rPr lang="en-US" baseline="0" dirty="0" smtClean="0"/>
                        <a:t> hours per week outside of class); creation of weekly therapy plans, feedback and debriefing in class and forum</a:t>
                      </a:r>
                    </a:p>
                    <a:p>
                      <a:pPr marL="285750" indent="-285750">
                        <a:buFont typeface="Arial" pitchFamily="34" charset="0"/>
                        <a:buChar char="•"/>
                      </a:pPr>
                      <a:r>
                        <a:rPr lang="en-US" baseline="0" dirty="0" smtClean="0"/>
                        <a:t>Weekly therapy documentation</a:t>
                      </a:r>
                    </a:p>
                  </a:txBody>
                  <a:tcPr/>
                </a:tc>
              </a:tr>
              <a:tr h="458856">
                <a:tc>
                  <a:txBody>
                    <a:bodyPr/>
                    <a:lstStyle/>
                    <a:p>
                      <a:r>
                        <a:rPr lang="en-US" dirty="0" smtClean="0"/>
                        <a:t>Week 15</a:t>
                      </a:r>
                      <a:endParaRPr lang="en-US" dirty="0"/>
                    </a:p>
                  </a:txBody>
                  <a:tcPr/>
                </a:tc>
                <a:tc>
                  <a:txBody>
                    <a:bodyPr/>
                    <a:lstStyle/>
                    <a:p>
                      <a:pPr marL="285750" indent="-285750">
                        <a:buFont typeface="Arial" pitchFamily="34" charset="0"/>
                        <a:buChar char="•"/>
                      </a:pPr>
                      <a:r>
                        <a:rPr lang="en-US" dirty="0" smtClean="0"/>
                        <a:t>Preparation of client progress</a:t>
                      </a:r>
                      <a:r>
                        <a:rPr lang="en-US" baseline="0" dirty="0" smtClean="0"/>
                        <a:t> reports/parent letters</a:t>
                      </a:r>
                    </a:p>
                    <a:p>
                      <a:pPr marL="285750" indent="-285750">
                        <a:buFont typeface="Arial" pitchFamily="34" charset="0"/>
                        <a:buChar char="•"/>
                      </a:pPr>
                      <a:r>
                        <a:rPr lang="en-US" baseline="0" dirty="0" smtClean="0"/>
                        <a:t>Submission of Therapy Program Journal:</a:t>
                      </a:r>
                    </a:p>
                    <a:p>
                      <a:pPr marL="742950" lvl="1" indent="-285750">
                        <a:buFont typeface="Arial" pitchFamily="34" charset="0"/>
                        <a:buChar char="•"/>
                      </a:pPr>
                      <a:r>
                        <a:rPr lang="en-US" baseline="0" dirty="0" smtClean="0"/>
                        <a:t>All documentation</a:t>
                      </a:r>
                    </a:p>
                    <a:p>
                      <a:pPr marL="742950" lvl="1" indent="-285750">
                        <a:buFont typeface="Arial" pitchFamily="34" charset="0"/>
                        <a:buChar char="•"/>
                      </a:pPr>
                      <a:r>
                        <a:rPr lang="en-US" baseline="0" dirty="0" smtClean="0"/>
                        <a:t>Reflection paper requiring responses to specific prompts regarding what was learned in areas such as: baseline collection, rapport establishment, documentation, etc.</a:t>
                      </a:r>
                    </a:p>
                    <a:p>
                      <a:pPr marL="285750" indent="-285750">
                        <a:buFont typeface="Arial" pitchFamily="34" charset="0"/>
                        <a:buChar char="•"/>
                      </a:pPr>
                      <a:r>
                        <a:rPr lang="en-US" baseline="0" dirty="0" smtClean="0"/>
                        <a:t>In groups:  creation of therapy plan for case study of child with autism; presentation</a:t>
                      </a:r>
                      <a:endParaRPr lang="en-US" dirty="0"/>
                    </a:p>
                  </a:txBody>
                  <a:tcPr/>
                </a:tc>
              </a:tr>
            </a:tbl>
          </a:graphicData>
        </a:graphic>
      </p:graphicFrame>
    </p:spTree>
    <p:extLst>
      <p:ext uri="{BB962C8B-B14F-4D97-AF65-F5344CB8AC3E}">
        <p14:creationId xmlns:p14="http://schemas.microsoft.com/office/powerpoint/2010/main" val="2532153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a:t>
            </a:r>
            <a:endParaRPr lang="en-US" dirty="0"/>
          </a:p>
        </p:txBody>
      </p:sp>
      <p:sp>
        <p:nvSpPr>
          <p:cNvPr id="3" name="Content Placeholder 2"/>
          <p:cNvSpPr>
            <a:spLocks noGrp="1"/>
          </p:cNvSpPr>
          <p:nvPr>
            <p:ph idx="1"/>
          </p:nvPr>
        </p:nvSpPr>
        <p:spPr/>
        <p:txBody>
          <a:bodyPr/>
          <a:lstStyle/>
          <a:p>
            <a:r>
              <a:rPr lang="en-US" dirty="0" smtClean="0"/>
              <a:t>Frontloading of key knowledge—BEFORE any actual client contact</a:t>
            </a:r>
          </a:p>
          <a:p>
            <a:r>
              <a:rPr lang="en-US" dirty="0" smtClean="0"/>
              <a:t>“Low stakes” opportunities to practice and acquire skills</a:t>
            </a:r>
          </a:p>
          <a:p>
            <a:r>
              <a:rPr lang="en-US" dirty="0" smtClean="0"/>
              <a:t>Single-client focus in short but intensive therapy program</a:t>
            </a:r>
          </a:p>
          <a:p>
            <a:r>
              <a:rPr lang="en-US" dirty="0" smtClean="0"/>
              <a:t>Required reflection and debriefing</a:t>
            </a:r>
            <a:endParaRPr lang="en-US" dirty="0"/>
          </a:p>
        </p:txBody>
      </p:sp>
    </p:spTree>
    <p:extLst>
      <p:ext uri="{BB962C8B-B14F-4D97-AF65-F5344CB8AC3E}">
        <p14:creationId xmlns:p14="http://schemas.microsoft.com/office/powerpoint/2010/main" val="2379777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Reflections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 . .It </a:t>
            </a:r>
            <a:r>
              <a:rPr lang="en-US" dirty="0"/>
              <a:t>was really nice to have had last semester to do a little experimenting under supervision with lots of feedback. It has made me much more comfortable this semester with what I am </a:t>
            </a:r>
            <a:r>
              <a:rPr lang="en-US" dirty="0" smtClean="0"/>
              <a:t>doing. . . </a:t>
            </a:r>
            <a:r>
              <a:rPr lang="en-US" dirty="0"/>
              <a:t>There is definitely a comfort level and confidence that results from having had the past semester under our belts...and that has transferred to other clients in other settings as well.</a:t>
            </a:r>
          </a:p>
        </p:txBody>
      </p:sp>
    </p:spTree>
    <p:extLst>
      <p:ext uri="{BB962C8B-B14F-4D97-AF65-F5344CB8AC3E}">
        <p14:creationId xmlns:p14="http://schemas.microsoft.com/office/powerpoint/2010/main" val="1040160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documentation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My documentation evolved with therapy</a:t>
            </a:r>
            <a:r>
              <a:rPr lang="en-US" dirty="0" smtClean="0"/>
              <a:t>,. . .. </a:t>
            </a:r>
            <a:r>
              <a:rPr lang="en-US" dirty="0"/>
              <a:t>I started with a list of vocabulary words and an area to tally my listed objectives. The first session seemed to be a bit of a disaster as far as my documentation was concerned. I was never sure when to tally or write on my clipboard and that made keeping track of progress difficult. </a:t>
            </a:r>
            <a:r>
              <a:rPr lang="en-US" dirty="0" smtClean="0"/>
              <a:t>. . .I </a:t>
            </a:r>
            <a:r>
              <a:rPr lang="en-US" dirty="0"/>
              <a:t>added some specifics; each objective had a level of prompting where I could easily tally the amount required and vocabulary words received a check or a level of prompting. This made tracking much easier. </a:t>
            </a:r>
            <a:r>
              <a:rPr lang="en-US" dirty="0" smtClean="0"/>
              <a:t>. . .The </a:t>
            </a:r>
            <a:r>
              <a:rPr lang="en-US" dirty="0"/>
              <a:t>best implementation was learning when to actually track his progress. Certain activities were better for observing specific objectives, so tracking one thing at a time was easier than trying to track everything simultaneously through the whole session. Sharing different types of documentation with the cohort in class was also helpful.</a:t>
            </a:r>
          </a:p>
          <a:p>
            <a:endParaRPr lang="en-US" dirty="0"/>
          </a:p>
        </p:txBody>
      </p:sp>
    </p:spTree>
    <p:extLst>
      <p:ext uri="{BB962C8B-B14F-4D97-AF65-F5344CB8AC3E}">
        <p14:creationId xmlns:p14="http://schemas.microsoft.com/office/powerpoint/2010/main" val="3033104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Cueing/Scaffolding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I included the type and level of scaffolding I would provide for my client on each week’s therapy plan. When specifically addressing scaffolding on the plan, I said that I would wait for answers from my client, and then prompt her with a question, then a partial answer, then a pause before the answer. I would also repeat her answer with any corrections that needed to be made. My client usually required minimum to moderate prompting; a question was typically used to clarify responses and then a partial response was given to elicit a response from the client. I would track and measure these by writing down the level of prompting required for each goal throughout the therapy session, if any. As the four weeks went on, I noticed that my client needed less scaffolding in, not every area, but a few key areas we worked on consistently.</a:t>
            </a:r>
            <a:endParaRPr lang="en-US" dirty="0"/>
          </a:p>
        </p:txBody>
      </p:sp>
    </p:spTree>
    <p:extLst>
      <p:ext uri="{BB962C8B-B14F-4D97-AF65-F5344CB8AC3E}">
        <p14:creationId xmlns:p14="http://schemas.microsoft.com/office/powerpoint/2010/main" val="117046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Clinical Practicum Assignment: Sink or Swim?</a:t>
            </a:r>
            <a:endParaRPr lang="en-US" dirty="0"/>
          </a:p>
        </p:txBody>
      </p:sp>
      <p:pic>
        <p:nvPicPr>
          <p:cNvPr id="1026" name="Picture 2" descr="C:\Users\dla08a\AppData\Local\Microsoft\Windows\Temporary Internet Files\Content.IE5\H6MDJQW1\MP900431331[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759869" y="2119313"/>
            <a:ext cx="3603625"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6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feedback to clients (1)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strategy </a:t>
            </a:r>
            <a:r>
              <a:rPr lang="en-US" dirty="0"/>
              <a:t>we learned about in class is providing meaningful feedback to the students’ responses. In the beginning I was hesitant to act confused when she said something that did not make sense because I did not want to hurt her feelings or embarrass her. I wanted her to feel comfortable, especially given her extremely quiet and withdrawn behavior. I knew it was an important strategy, however, so I began implementing it into my therapy sessions. I realized quickly that you cannot “tip-toe” around these students trying not to hurt their feelings; they need you to be direct and honest with them. Once I began implementing this strategy, my student soared. She was able to notice when I was confused and would think back on what she had said and self-correct. I now feel more comfortable implementing this strategy and I know that it is helpful with clients because it is very real and natural.</a:t>
            </a:r>
            <a:endParaRPr lang="en-US" dirty="0"/>
          </a:p>
        </p:txBody>
      </p:sp>
    </p:spTree>
    <p:extLst>
      <p:ext uri="{BB962C8B-B14F-4D97-AF65-F5344CB8AC3E}">
        <p14:creationId xmlns:p14="http://schemas.microsoft.com/office/powerpoint/2010/main" val="2635765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feedback to clients (2)</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A</a:t>
            </a:r>
            <a:r>
              <a:rPr lang="en-US" dirty="0" smtClean="0"/>
              <a:t>s </a:t>
            </a:r>
            <a:r>
              <a:rPr lang="en-US" dirty="0"/>
              <a:t>the sessions continued, I found that I had a better grasp of how to </a:t>
            </a:r>
            <a:r>
              <a:rPr lang="en-US" dirty="0" smtClean="0"/>
              <a:t>balance  this hybrid </a:t>
            </a:r>
            <a:r>
              <a:rPr lang="en-US" dirty="0"/>
              <a:t>approach. I felt that I was constantly making changes to the techniques and strategies I was using to accomplish a task. I felt more confident in the approach I was using, because the feedback I received on a daily basis was specific, so that I knew what areas to work on. I found it challenging to recognize when to give enough time and take the “awkward silence” versus when to jump in for a “mini-lesson”. The main area I struggled with in the hybrid approach was not using the word “no” for a response, but to take the answer, use that answer to pull more </a:t>
            </a:r>
            <a:r>
              <a:rPr lang="en-US" dirty="0" smtClean="0"/>
              <a:t>language (from her) , </a:t>
            </a:r>
            <a:r>
              <a:rPr lang="en-US" dirty="0"/>
              <a:t>and then to lead the client to another answer that might be more appropriate. </a:t>
            </a:r>
          </a:p>
          <a:p>
            <a:r>
              <a:rPr lang="en-US" dirty="0"/>
              <a:t>If I were to change anything in my delivery, it would be how I received the answers and then lead the client to a better answer.</a:t>
            </a:r>
            <a:endParaRPr lang="en-US" dirty="0"/>
          </a:p>
        </p:txBody>
      </p:sp>
    </p:spTree>
    <p:extLst>
      <p:ext uri="{BB962C8B-B14F-4D97-AF65-F5344CB8AC3E}">
        <p14:creationId xmlns:p14="http://schemas.microsoft.com/office/powerpoint/2010/main" val="1401786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Client progress</a:t>
            </a:r>
          </a:p>
          <a:p>
            <a:r>
              <a:rPr lang="en-US" dirty="0" smtClean="0"/>
              <a:t>Student report of increased confidence in clinical service provision</a:t>
            </a:r>
          </a:p>
          <a:p>
            <a:r>
              <a:rPr lang="en-US" dirty="0" smtClean="0"/>
              <a:t>Enhanced retention of content and concepts covered in academic coursework</a:t>
            </a:r>
            <a:endParaRPr lang="en-US" dirty="0"/>
          </a:p>
        </p:txBody>
      </p:sp>
    </p:spTree>
    <p:extLst>
      <p:ext uri="{BB962C8B-B14F-4D97-AF65-F5344CB8AC3E}">
        <p14:creationId xmlns:p14="http://schemas.microsoft.com/office/powerpoint/2010/main" val="2345998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685801"/>
          </a:xfrm>
        </p:spPr>
        <p:txBody>
          <a:bodyPr>
            <a:normAutofit fontScale="90000"/>
          </a:bodyPr>
          <a:lstStyle/>
          <a:p>
            <a:r>
              <a:rPr lang="en-US" dirty="0" smtClean="0"/>
              <a:t>Challenges</a:t>
            </a:r>
            <a:endParaRPr lang="en-US" dirty="0"/>
          </a:p>
        </p:txBody>
      </p:sp>
      <p:sp>
        <p:nvSpPr>
          <p:cNvPr id="3" name="Content Placeholder 2"/>
          <p:cNvSpPr>
            <a:spLocks noGrp="1"/>
          </p:cNvSpPr>
          <p:nvPr>
            <p:ph idx="1"/>
          </p:nvPr>
        </p:nvSpPr>
        <p:spPr>
          <a:xfrm>
            <a:off x="838200" y="1524000"/>
            <a:ext cx="7467600" cy="4297363"/>
          </a:xfrm>
        </p:spPr>
        <p:txBody>
          <a:bodyPr>
            <a:normAutofit/>
          </a:bodyPr>
          <a:lstStyle/>
          <a:p>
            <a:r>
              <a:rPr lang="en-US" dirty="0" smtClean="0"/>
              <a:t>Organizing coursework in modules – to allow for intensive instruction needed to prepare for practicum experience</a:t>
            </a:r>
          </a:p>
          <a:p>
            <a:r>
              <a:rPr lang="en-US" dirty="0" smtClean="0"/>
              <a:t>Identification of clients with communication impairment associated with current coursework (e.g. language disorders)</a:t>
            </a:r>
          </a:p>
          <a:p>
            <a:pPr lvl="1"/>
            <a:r>
              <a:rPr lang="en-US" dirty="0" smtClean="0"/>
              <a:t>Our unique setting</a:t>
            </a:r>
          </a:p>
          <a:p>
            <a:r>
              <a:rPr lang="en-US" dirty="0" smtClean="0"/>
              <a:t>Teaming with other faculty; sharing teaching time and supervision responsibilities</a:t>
            </a:r>
          </a:p>
          <a:p>
            <a:pPr marL="457200" lvl="1" indent="0">
              <a:buNone/>
            </a:pPr>
            <a:endParaRPr lang="en-US" dirty="0"/>
          </a:p>
        </p:txBody>
      </p:sp>
    </p:spTree>
    <p:extLst>
      <p:ext uri="{BB962C8B-B14F-4D97-AF65-F5344CB8AC3E}">
        <p14:creationId xmlns:p14="http://schemas.microsoft.com/office/powerpoint/2010/main" val="4121419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Generalizing to Your </a:t>
            </a:r>
            <a:r>
              <a:rPr lang="en-US" dirty="0"/>
              <a:t>P</a:t>
            </a:r>
            <a:r>
              <a:rPr lang="en-US" dirty="0" smtClean="0"/>
              <a:t>rogram: Principles</a:t>
            </a:r>
            <a:endParaRPr lang="en-US" dirty="0"/>
          </a:p>
        </p:txBody>
      </p:sp>
      <p:sp>
        <p:nvSpPr>
          <p:cNvPr id="3" name="Content Placeholder 2"/>
          <p:cNvSpPr>
            <a:spLocks noGrp="1"/>
          </p:cNvSpPr>
          <p:nvPr>
            <p:ph idx="1"/>
          </p:nvPr>
        </p:nvSpPr>
        <p:spPr/>
        <p:txBody>
          <a:bodyPr>
            <a:normAutofit/>
          </a:bodyPr>
          <a:lstStyle/>
          <a:p>
            <a:r>
              <a:rPr lang="en-US" sz="2000" dirty="0" smtClean="0"/>
              <a:t>Plan for intensive instruction (faculty pairing)</a:t>
            </a:r>
          </a:p>
          <a:p>
            <a:pPr lvl="1"/>
            <a:r>
              <a:rPr lang="en-US" sz="2000" dirty="0" smtClean="0"/>
              <a:t>Consider the Clinical Methods course</a:t>
            </a:r>
          </a:p>
          <a:p>
            <a:r>
              <a:rPr lang="en-US" sz="2000" dirty="0" smtClean="0"/>
              <a:t>Target a disorder area course where clinical practice can be integrated into the class as the “other half” of the pairing</a:t>
            </a:r>
          </a:p>
          <a:p>
            <a:r>
              <a:rPr lang="en-US" sz="2000" dirty="0" smtClean="0"/>
              <a:t>Design assignments that control for cognitive load</a:t>
            </a:r>
          </a:p>
          <a:p>
            <a:r>
              <a:rPr lang="en-US" sz="2000" dirty="0" smtClean="0"/>
              <a:t>Use low-risk, low–to–high fidelity contexts for early clinical learning </a:t>
            </a:r>
          </a:p>
          <a:p>
            <a:r>
              <a:rPr lang="en-US" sz="2000" dirty="0" smtClean="0"/>
              <a:t>Focus on reflective learning with one client vs. short-term retention of information to serve multiple clients</a:t>
            </a:r>
            <a:endParaRPr lang="en-US" sz="2000" dirty="0"/>
          </a:p>
        </p:txBody>
      </p:sp>
    </p:spTree>
    <p:extLst>
      <p:ext uri="{BB962C8B-B14F-4D97-AF65-F5344CB8AC3E}">
        <p14:creationId xmlns:p14="http://schemas.microsoft.com/office/powerpoint/2010/main" val="2214834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References</a:t>
            </a:r>
            <a:endParaRPr lang="en-US" dirty="0"/>
          </a:p>
        </p:txBody>
      </p:sp>
      <p:sp>
        <p:nvSpPr>
          <p:cNvPr id="3" name="Content Placeholder 2"/>
          <p:cNvSpPr>
            <a:spLocks noGrp="1"/>
          </p:cNvSpPr>
          <p:nvPr>
            <p:ph idx="1"/>
          </p:nvPr>
        </p:nvSpPr>
        <p:spPr/>
        <p:txBody>
          <a:bodyPr/>
          <a:lstStyle/>
          <a:p>
            <a:pPr marL="400050" lvl="1" indent="0">
              <a:buNone/>
            </a:pPr>
            <a:r>
              <a:rPr lang="en-US" dirty="0" err="1" smtClean="0"/>
              <a:t>Posiask</a:t>
            </a:r>
            <a:r>
              <a:rPr lang="en-US" dirty="0" smtClean="0"/>
              <a:t>, F., Morrison, G., &amp; Reid, K. (2013).  Managing cognitive load while teaching human gait to novice health care science students.  </a:t>
            </a:r>
            <a:r>
              <a:rPr lang="en-US" i="1" dirty="0" smtClean="0"/>
              <a:t>Journal of Physical Therapy Education</a:t>
            </a:r>
            <a:r>
              <a:rPr lang="en-US" dirty="0" smtClean="0"/>
              <a:t>, 27, 58 – 69.</a:t>
            </a:r>
          </a:p>
          <a:p>
            <a:pPr marL="400050" lvl="1" indent="0">
              <a:buNone/>
            </a:pPr>
            <a:endParaRPr lang="en-US" dirty="0"/>
          </a:p>
          <a:p>
            <a:pPr marL="400050" lvl="1" indent="0">
              <a:buNone/>
            </a:pPr>
            <a:r>
              <a:rPr lang="en-US" dirty="0" smtClean="0"/>
              <a:t>van </a:t>
            </a:r>
            <a:r>
              <a:rPr lang="en-US" dirty="0" err="1" smtClean="0"/>
              <a:t>Merrienboer</a:t>
            </a:r>
            <a:r>
              <a:rPr lang="en-US" dirty="0" smtClean="0"/>
              <a:t>, J. and </a:t>
            </a:r>
            <a:r>
              <a:rPr lang="en-US" dirty="0" err="1" smtClean="0"/>
              <a:t>Sweller</a:t>
            </a:r>
            <a:r>
              <a:rPr lang="en-US" dirty="0" smtClean="0"/>
              <a:t>, J. (2010).    Cognitive load theory in health professional education:  Design principles and strategies. </a:t>
            </a:r>
            <a:r>
              <a:rPr lang="en-US" i="1" dirty="0" smtClean="0"/>
              <a:t>Medical Education</a:t>
            </a:r>
            <a:r>
              <a:rPr lang="en-US" dirty="0" smtClean="0"/>
              <a:t>, </a:t>
            </a:r>
            <a:r>
              <a:rPr lang="en-US" i="1" dirty="0" smtClean="0"/>
              <a:t>44</a:t>
            </a:r>
            <a:r>
              <a:rPr lang="en-US" dirty="0" smtClean="0"/>
              <a:t>, 85 – 93.</a:t>
            </a:r>
          </a:p>
          <a:p>
            <a:pPr marL="400050" lvl="1" indent="0">
              <a:buNone/>
            </a:pPr>
            <a:endParaRPr lang="en-US" dirty="0"/>
          </a:p>
          <a:p>
            <a:pPr marL="400050" lvl="1" indent="0">
              <a:buNone/>
            </a:pPr>
            <a:endParaRPr lang="en-US" dirty="0"/>
          </a:p>
        </p:txBody>
      </p:sp>
    </p:spTree>
    <p:extLst>
      <p:ext uri="{BB962C8B-B14F-4D97-AF65-F5344CB8AC3E}">
        <p14:creationId xmlns:p14="http://schemas.microsoft.com/office/powerpoint/2010/main" val="4065808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Rationale for “Dive-Right-In” Model</a:t>
            </a:r>
            <a:endParaRPr lang="en-US" dirty="0"/>
          </a:p>
        </p:txBody>
      </p:sp>
      <p:sp>
        <p:nvSpPr>
          <p:cNvPr id="3" name="Content Placeholder 2"/>
          <p:cNvSpPr>
            <a:spLocks noGrp="1"/>
          </p:cNvSpPr>
          <p:nvPr>
            <p:ph idx="1"/>
          </p:nvPr>
        </p:nvSpPr>
        <p:spPr/>
        <p:txBody>
          <a:bodyPr/>
          <a:lstStyle/>
          <a:p>
            <a:r>
              <a:rPr lang="en-US" dirty="0" smtClean="0"/>
              <a:t>Hours</a:t>
            </a:r>
          </a:p>
          <a:p>
            <a:r>
              <a:rPr lang="en-US" dirty="0" smtClean="0"/>
              <a:t>Active Learning Opportunities</a:t>
            </a:r>
          </a:p>
          <a:p>
            <a:r>
              <a:rPr lang="en-US" dirty="0" smtClean="0"/>
              <a:t>Student expectations</a:t>
            </a:r>
          </a:p>
          <a:p>
            <a:endParaRPr lang="en-US" dirty="0"/>
          </a:p>
        </p:txBody>
      </p:sp>
    </p:spTree>
    <p:extLst>
      <p:ext uri="{BB962C8B-B14F-4D97-AF65-F5344CB8AC3E}">
        <p14:creationId xmlns:p14="http://schemas.microsoft.com/office/powerpoint/2010/main" val="265755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pPr marL="0" indent="0">
              <a:buNone/>
            </a:pPr>
            <a:r>
              <a:rPr lang="en-US" dirty="0" smtClean="0"/>
              <a:t>Ethical considerations</a:t>
            </a:r>
          </a:p>
          <a:p>
            <a:r>
              <a:rPr lang="en-US" dirty="0"/>
              <a:t>Client </a:t>
            </a:r>
            <a:r>
              <a:rPr lang="en-US" dirty="0" smtClean="0"/>
              <a:t>experience</a:t>
            </a:r>
          </a:p>
          <a:p>
            <a:r>
              <a:rPr lang="en-US" dirty="0" smtClean="0"/>
              <a:t>Student learning experience</a:t>
            </a:r>
          </a:p>
        </p:txBody>
      </p:sp>
    </p:spTree>
    <p:extLst>
      <p:ext uri="{BB962C8B-B14F-4D97-AF65-F5344CB8AC3E}">
        <p14:creationId xmlns:p14="http://schemas.microsoft.com/office/powerpoint/2010/main" val="915608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057400"/>
          </a:xfrm>
        </p:spPr>
        <p:txBody>
          <a:bodyPr>
            <a:normAutofit fontScale="90000"/>
          </a:bodyPr>
          <a:lstStyle/>
          <a:p>
            <a:r>
              <a:rPr lang="en-US" sz="4000" dirty="0" smtClean="0"/>
              <a:t>Realization: Collecting Hours </a:t>
            </a:r>
            <a:r>
              <a:rPr lang="en-US" sz="4000" dirty="0" smtClean="0">
                <a:sym typeface="Wingdings" pitchFamily="2" charset="2"/>
              </a:rPr>
              <a:t>is</a:t>
            </a:r>
            <a:r>
              <a:rPr lang="en-US" sz="4000" dirty="0" smtClean="0">
                <a:sym typeface="Wingdings" pitchFamily="2" charset="2"/>
              </a:rPr>
              <a:t> </a:t>
            </a:r>
            <a:r>
              <a:rPr lang="en-US" sz="4000" dirty="0" smtClean="0">
                <a:sym typeface="Wingdings" pitchFamily="2" charset="2"/>
              </a:rPr>
              <a:t/>
            </a:r>
            <a:br>
              <a:rPr lang="en-US" sz="4000" dirty="0" smtClean="0">
                <a:sym typeface="Wingdings" pitchFamily="2" charset="2"/>
              </a:rPr>
            </a:br>
            <a:r>
              <a:rPr lang="en-US" sz="4000" dirty="0" smtClean="0">
                <a:sym typeface="Wingdings" pitchFamily="2" charset="2"/>
              </a:rPr>
              <a:t>Not a Race!</a:t>
            </a:r>
            <a:r>
              <a:rPr lang="en-US" dirty="0" smtClean="0">
                <a:sym typeface="Wingdings" pitchFamily="2" charset="2"/>
              </a:rPr>
              <a:t/>
            </a:r>
            <a:br>
              <a:rPr lang="en-US" dirty="0" smtClean="0">
                <a:sym typeface="Wingdings" pitchFamily="2" charset="2"/>
              </a:rPr>
            </a:br>
            <a:r>
              <a:rPr lang="en-US" sz="3600" b="1" dirty="0" smtClean="0">
                <a:sym typeface="Wingdings" pitchFamily="2" charset="2"/>
              </a:rPr>
              <a:t>ACU Program Expectations for </a:t>
            </a:r>
            <a:br>
              <a:rPr lang="en-US" sz="3600" b="1" dirty="0" smtClean="0">
                <a:sym typeface="Wingdings" pitchFamily="2" charset="2"/>
              </a:rPr>
            </a:br>
            <a:r>
              <a:rPr lang="en-US" sz="3600" b="1" dirty="0" smtClean="0">
                <a:sym typeface="Wingdings" pitchFamily="2" charset="2"/>
              </a:rPr>
              <a:t>Clinical Clock Hours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9571099"/>
              </p:ext>
            </p:extLst>
          </p:nvPr>
        </p:nvGraphicFramePr>
        <p:xfrm>
          <a:off x="762000" y="2590800"/>
          <a:ext cx="7848600" cy="3926840"/>
        </p:xfrm>
        <a:graphic>
          <a:graphicData uri="http://schemas.openxmlformats.org/drawingml/2006/table">
            <a:tbl>
              <a:tblPr firstRow="1" bandRow="1">
                <a:tableStyleId>{5C22544A-7EE6-4342-B048-85BDC9FD1C3A}</a:tableStyleId>
              </a:tblPr>
              <a:tblGrid>
                <a:gridCol w="3924300"/>
                <a:gridCol w="3924300"/>
              </a:tblGrid>
              <a:tr h="370840">
                <a:tc>
                  <a:txBody>
                    <a:bodyPr/>
                    <a:lstStyle/>
                    <a:p>
                      <a:r>
                        <a:rPr lang="en-US" dirty="0" smtClean="0"/>
                        <a:t>Semester</a:t>
                      </a:r>
                      <a:endParaRPr lang="en-US" dirty="0"/>
                    </a:p>
                  </a:txBody>
                  <a:tcPr/>
                </a:tc>
                <a:tc>
                  <a:txBody>
                    <a:bodyPr/>
                    <a:lstStyle/>
                    <a:p>
                      <a:r>
                        <a:rPr lang="en-US" dirty="0" smtClean="0"/>
                        <a:t>Range of Hours</a:t>
                      </a:r>
                      <a:endParaRPr lang="en-US" dirty="0"/>
                    </a:p>
                  </a:txBody>
                  <a:tcPr/>
                </a:tc>
              </a:tr>
              <a:tr h="370840">
                <a:tc>
                  <a:txBody>
                    <a:bodyPr/>
                    <a:lstStyle/>
                    <a:p>
                      <a:r>
                        <a:rPr lang="en-US" dirty="0" smtClean="0"/>
                        <a:t>I – Fall</a:t>
                      </a:r>
                      <a:endParaRPr lang="en-US" dirty="0"/>
                    </a:p>
                  </a:txBody>
                  <a:tcPr/>
                </a:tc>
                <a:tc>
                  <a:txBody>
                    <a:bodyPr/>
                    <a:lstStyle/>
                    <a:p>
                      <a:r>
                        <a:rPr lang="en-US" dirty="0" smtClean="0"/>
                        <a:t>10 - 25</a:t>
                      </a:r>
                      <a:endParaRPr lang="en-US" dirty="0"/>
                    </a:p>
                  </a:txBody>
                  <a:tcPr/>
                </a:tc>
              </a:tr>
              <a:tr h="370840">
                <a:tc>
                  <a:txBody>
                    <a:bodyPr/>
                    <a:lstStyle/>
                    <a:p>
                      <a:r>
                        <a:rPr lang="en-US" dirty="0" smtClean="0"/>
                        <a:t>II – Spring</a:t>
                      </a:r>
                      <a:endParaRPr lang="en-US" dirty="0"/>
                    </a:p>
                  </a:txBody>
                  <a:tcPr/>
                </a:tc>
                <a:tc>
                  <a:txBody>
                    <a:bodyPr/>
                    <a:lstStyle/>
                    <a:p>
                      <a:r>
                        <a:rPr lang="en-US" dirty="0" smtClean="0"/>
                        <a:t>50 - 75</a:t>
                      </a:r>
                      <a:endParaRPr lang="en-US" dirty="0"/>
                    </a:p>
                  </a:txBody>
                  <a:tcPr/>
                </a:tc>
              </a:tr>
              <a:tr h="370840">
                <a:tc>
                  <a:txBody>
                    <a:bodyPr/>
                    <a:lstStyle/>
                    <a:p>
                      <a:r>
                        <a:rPr lang="en-US" dirty="0" smtClean="0"/>
                        <a:t>III – Summer (7 </a:t>
                      </a:r>
                      <a:r>
                        <a:rPr lang="en-US" dirty="0" err="1" smtClean="0"/>
                        <a:t>wk</a:t>
                      </a:r>
                      <a:r>
                        <a:rPr lang="en-US" baseline="0" dirty="0" smtClean="0"/>
                        <a:t> full time </a:t>
                      </a:r>
                      <a:r>
                        <a:rPr lang="en-US" dirty="0" smtClean="0"/>
                        <a:t>externship)</a:t>
                      </a:r>
                      <a:endParaRPr lang="en-US" dirty="0"/>
                    </a:p>
                  </a:txBody>
                  <a:tcPr/>
                </a:tc>
                <a:tc>
                  <a:txBody>
                    <a:bodyPr/>
                    <a:lstStyle/>
                    <a:p>
                      <a:r>
                        <a:rPr lang="en-US" dirty="0" smtClean="0"/>
                        <a:t>100 +</a:t>
                      </a:r>
                      <a:endParaRPr lang="en-US" dirty="0"/>
                    </a:p>
                  </a:txBody>
                  <a:tcPr/>
                </a:tc>
              </a:tr>
              <a:tr h="370840">
                <a:tc>
                  <a:txBody>
                    <a:bodyPr/>
                    <a:lstStyle/>
                    <a:p>
                      <a:r>
                        <a:rPr lang="en-US" dirty="0" smtClean="0"/>
                        <a:t>IV – Fall</a:t>
                      </a:r>
                      <a:endParaRPr lang="en-US" dirty="0"/>
                    </a:p>
                  </a:txBody>
                  <a:tcPr/>
                </a:tc>
                <a:tc>
                  <a:txBody>
                    <a:bodyPr/>
                    <a:lstStyle/>
                    <a:p>
                      <a:r>
                        <a:rPr lang="en-US" dirty="0" smtClean="0"/>
                        <a:t>100 +</a:t>
                      </a:r>
                      <a:endParaRPr lang="en-US" dirty="0"/>
                    </a:p>
                  </a:txBody>
                  <a:tcPr/>
                </a:tc>
              </a:tr>
              <a:tr h="370840">
                <a:tc>
                  <a:txBody>
                    <a:bodyPr/>
                    <a:lstStyle/>
                    <a:p>
                      <a:r>
                        <a:rPr lang="en-US" dirty="0" smtClean="0"/>
                        <a:t>V – Spring (7</a:t>
                      </a:r>
                      <a:r>
                        <a:rPr lang="en-US" baseline="0" dirty="0" smtClean="0"/>
                        <a:t> </a:t>
                      </a:r>
                      <a:r>
                        <a:rPr lang="en-US" baseline="0" dirty="0" err="1" smtClean="0"/>
                        <a:t>wk</a:t>
                      </a:r>
                      <a:r>
                        <a:rPr lang="en-US" baseline="0" dirty="0" smtClean="0"/>
                        <a:t> full time externship)</a:t>
                      </a:r>
                      <a:endParaRPr lang="en-US" dirty="0"/>
                    </a:p>
                  </a:txBody>
                  <a:tcPr/>
                </a:tc>
                <a:tc>
                  <a:txBody>
                    <a:bodyPr/>
                    <a:lstStyle/>
                    <a:p>
                      <a:r>
                        <a:rPr lang="en-US" dirty="0" smtClean="0"/>
                        <a:t>100 +</a:t>
                      </a:r>
                      <a:endParaRPr lang="en-US" dirty="0"/>
                    </a:p>
                  </a:txBody>
                  <a:tcPr/>
                </a:tc>
              </a:tr>
              <a:tr h="1432560">
                <a:tc>
                  <a:txBody>
                    <a:bodyPr/>
                    <a:lstStyle/>
                    <a:p>
                      <a:r>
                        <a:rPr lang="en-US" dirty="0" smtClean="0"/>
                        <a:t>*Opportunities for additional hours:</a:t>
                      </a:r>
                    </a:p>
                    <a:p>
                      <a:r>
                        <a:rPr lang="en-US" dirty="0" smtClean="0"/>
                        <a:t>During winter breaks, extension</a:t>
                      </a:r>
                      <a:r>
                        <a:rPr lang="en-US" baseline="0" dirty="0" smtClean="0"/>
                        <a:t> of summer externship</a:t>
                      </a:r>
                      <a:endParaRPr lang="en-US" dirty="0"/>
                    </a:p>
                  </a:txBody>
                  <a:tcPr/>
                </a:tc>
                <a:tc>
                  <a:txBody>
                    <a:bodyPr/>
                    <a:lstStyle/>
                    <a:p>
                      <a:r>
                        <a:rPr lang="en-US" dirty="0" smtClean="0"/>
                        <a:t>Varies according to need</a:t>
                      </a:r>
                      <a:endParaRPr lang="en-US" dirty="0"/>
                    </a:p>
                  </a:txBody>
                  <a:tcPr/>
                </a:tc>
              </a:tr>
            </a:tbl>
          </a:graphicData>
        </a:graphic>
      </p:graphicFrame>
    </p:spTree>
    <p:extLst>
      <p:ext uri="{BB962C8B-B14F-4D97-AF65-F5344CB8AC3E}">
        <p14:creationId xmlns:p14="http://schemas.microsoft.com/office/powerpoint/2010/main" val="2418672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We can make time. . . for carefully designed and managed clinical learning!</a:t>
            </a:r>
            <a:endParaRPr lang="en-US" sz="3600" dirty="0"/>
          </a:p>
        </p:txBody>
      </p:sp>
      <p:sp>
        <p:nvSpPr>
          <p:cNvPr id="6" name="Content Placeholder 5"/>
          <p:cNvSpPr>
            <a:spLocks noGrp="1"/>
          </p:cNvSpPr>
          <p:nvPr>
            <p:ph idx="1"/>
          </p:nvPr>
        </p:nvSpPr>
        <p:spPr>
          <a:xfrm>
            <a:off x="1463040" y="2362199"/>
            <a:ext cx="6196405" cy="3360869"/>
          </a:xfrm>
        </p:spPr>
        <p:txBody>
          <a:bodyPr/>
          <a:lstStyle/>
          <a:p>
            <a:endParaRPr lang="en-US" dirty="0"/>
          </a:p>
        </p:txBody>
      </p:sp>
      <p:pic>
        <p:nvPicPr>
          <p:cNvPr id="1028" name="Picture 4" descr="C:\Users\dla08a\AppData\Local\Microsoft\Windows\Temporary Internet Files\Content.IE5\U106U029\MC9003561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362200"/>
            <a:ext cx="3572847" cy="373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90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a:t>
            </a:r>
            <a:endParaRPr lang="en-US" dirty="0"/>
          </a:p>
        </p:txBody>
      </p:sp>
      <p:sp>
        <p:nvSpPr>
          <p:cNvPr id="5" name="Content Placeholder 4"/>
          <p:cNvSpPr>
            <a:spLocks noGrp="1"/>
          </p:cNvSpPr>
          <p:nvPr>
            <p:ph idx="1"/>
          </p:nvPr>
        </p:nvSpPr>
        <p:spPr>
          <a:xfrm>
            <a:off x="1463040" y="1981200"/>
            <a:ext cx="6196405" cy="3741869"/>
          </a:xfrm>
        </p:spPr>
        <p:txBody>
          <a:bodyPr/>
          <a:lstStyle/>
          <a:p>
            <a:r>
              <a:rPr lang="en-US" dirty="0" smtClean="0"/>
              <a:t>Managed, intentional clinical </a:t>
            </a:r>
            <a:r>
              <a:rPr lang="en-US" dirty="0" smtClean="0"/>
              <a:t>learning resulting in continually increasing competence</a:t>
            </a:r>
            <a:endParaRPr lang="en-US" dirty="0"/>
          </a:p>
        </p:txBody>
      </p:sp>
      <p:pic>
        <p:nvPicPr>
          <p:cNvPr id="1036" name="Picture 12" descr="C:\Users\dla08a\AppData\Local\Microsoft\Windows\Temporary Internet Files\Content.IE5\H6MDJQW1\MC9000480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000" y="3048000"/>
            <a:ext cx="271576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7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Load Theory </a:t>
            </a:r>
            <a:br>
              <a:rPr lang="en-US" dirty="0" smtClean="0"/>
            </a:br>
            <a:r>
              <a:rPr lang="en-US" dirty="0" smtClean="0"/>
              <a:t>and Clinical Learning</a:t>
            </a:r>
            <a:endParaRPr lang="en-US" dirty="0"/>
          </a:p>
        </p:txBody>
      </p:sp>
      <p:pic>
        <p:nvPicPr>
          <p:cNvPr id="2051" name="Picture 3" descr="C:\Users\dla08a\AppData\Local\Microsoft\Windows\Temporary Internet Files\Content.IE5\U106U029\MC900434681[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209800"/>
            <a:ext cx="1914525" cy="19462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la08a\AppData\Local\Microsoft\Windows\Temporary Internet Files\Content.IE5\96OXD0MO\MC90009791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819400"/>
            <a:ext cx="2542250" cy="286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014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2142</TotalTime>
  <Words>3494</Words>
  <Application>Microsoft Office PowerPoint</Application>
  <PresentationFormat>On-screen Show (4:3)</PresentationFormat>
  <Paragraphs>244</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Pushpin</vt:lpstr>
      <vt:lpstr>  Scaffolding Clinical Experiences for First Year Graduate Students</vt:lpstr>
      <vt:lpstr> Disclosure Statement  </vt:lpstr>
      <vt:lpstr>Initial Clinical Practicum Assignment: Sink or Swim?</vt:lpstr>
      <vt:lpstr>Rationale for “Dive-Right-In” Model</vt:lpstr>
      <vt:lpstr>Problems</vt:lpstr>
      <vt:lpstr>Realization: Collecting Hours is  Not a Race! ACU Program Expectations for  Clinical Clock Hours</vt:lpstr>
      <vt:lpstr>We can make time. . . for carefully designed and managed clinical learning!</vt:lpstr>
      <vt:lpstr>Scaffolding </vt:lpstr>
      <vt:lpstr>Cognitive Load Theory  and Clinical Learning</vt:lpstr>
      <vt:lpstr>The Architecture of Learning</vt:lpstr>
      <vt:lpstr>Long-Term Memory   Schema Storage Expertise</vt:lpstr>
      <vt:lpstr>Cognitive Load in  the Process of Learning</vt:lpstr>
      <vt:lpstr>Purpose: Manage Cognitive Load to Support Schema-Building  (van Merrienboer &amp;  Sweller, 2010)</vt:lpstr>
      <vt:lpstr>Scaffolded Clinical Experiences:  Key Components</vt:lpstr>
      <vt:lpstr>Semester Snapshot: Part 1 -- Assessment</vt:lpstr>
      <vt:lpstr>PowerPoint Presentation</vt:lpstr>
      <vt:lpstr>Simple  Complex Tasks,  Low  High Fidelity Environments</vt:lpstr>
      <vt:lpstr>PowerPoint Presentation</vt:lpstr>
      <vt:lpstr>PowerPoint Presentation</vt:lpstr>
      <vt:lpstr>PowerPoint Presentation</vt:lpstr>
      <vt:lpstr>PowerPoint Presentation</vt:lpstr>
      <vt:lpstr>Another Example</vt:lpstr>
      <vt:lpstr>PowerPoint Presentation</vt:lpstr>
      <vt:lpstr>Part 2 -- Intervention</vt:lpstr>
      <vt:lpstr>PowerPoint Presentation</vt:lpstr>
      <vt:lpstr>What’s Different?</vt:lpstr>
      <vt:lpstr>Student Reflections</vt:lpstr>
      <vt:lpstr>Re: documentation</vt:lpstr>
      <vt:lpstr>Re: Cueing/Scaffolding</vt:lpstr>
      <vt:lpstr>Re: feedback to clients (1)</vt:lpstr>
      <vt:lpstr>Re: feedback to clients (2)</vt:lpstr>
      <vt:lpstr>Outcomes</vt:lpstr>
      <vt:lpstr>Challenges</vt:lpstr>
      <vt:lpstr>Generalizing to Your Program: Principles</vt:lpstr>
      <vt:lpstr>Selected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Scaffolding Early Clinical Experience</dc:title>
  <dc:creator>Lynette Austin</dc:creator>
  <cp:lastModifiedBy>Lynette Austin</cp:lastModifiedBy>
  <cp:revision>74</cp:revision>
  <dcterms:created xsi:type="dcterms:W3CDTF">2013-03-29T20:03:49Z</dcterms:created>
  <dcterms:modified xsi:type="dcterms:W3CDTF">2013-04-19T06:57:06Z</dcterms:modified>
</cp:coreProperties>
</file>