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89" r:id="rId3"/>
    <p:sldId id="297" r:id="rId4"/>
    <p:sldId id="298" r:id="rId5"/>
    <p:sldId id="295" r:id="rId6"/>
    <p:sldId id="296" r:id="rId7"/>
    <p:sldId id="292" r:id="rId8"/>
    <p:sldId id="261" r:id="rId9"/>
    <p:sldId id="257" r:id="rId10"/>
    <p:sldId id="259" r:id="rId11"/>
    <p:sldId id="300" r:id="rId12"/>
    <p:sldId id="301" r:id="rId13"/>
    <p:sldId id="294" r:id="rId14"/>
    <p:sldId id="280" r:id="rId15"/>
    <p:sldId id="299" r:id="rId16"/>
    <p:sldId id="263" r:id="rId17"/>
    <p:sldId id="262" r:id="rId18"/>
    <p:sldId id="279" r:id="rId19"/>
    <p:sldId id="281" r:id="rId20"/>
    <p:sldId id="282" r:id="rId21"/>
    <p:sldId id="260" r:id="rId22"/>
    <p:sldId id="265" r:id="rId23"/>
    <p:sldId id="266" r:id="rId24"/>
    <p:sldId id="273" r:id="rId25"/>
    <p:sldId id="271" r:id="rId26"/>
    <p:sldId id="285" r:id="rId27"/>
    <p:sldId id="291" r:id="rId28"/>
    <p:sldId id="286" r:id="rId29"/>
    <p:sldId id="293" r:id="rId30"/>
    <p:sldId id="290" r:id="rId31"/>
    <p:sldId id="287" r:id="rId32"/>
    <p:sldId id="278"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ADA6B-8845-486A-9700-AA2ADA51DC83}" type="doc">
      <dgm:prSet loTypeId="urn:microsoft.com/office/officeart/2005/8/layout/cycle2" loCatId="cycle" qsTypeId="urn:microsoft.com/office/officeart/2005/8/quickstyle/simple1" qsCatId="simple" csTypeId="urn:microsoft.com/office/officeart/2005/8/colors/accent1_2" csCatId="accent1" phldr="0"/>
      <dgm:spPr/>
      <dgm:t>
        <a:bodyPr/>
        <a:lstStyle/>
        <a:p>
          <a:endParaRPr lang="en-US"/>
        </a:p>
      </dgm:t>
    </dgm:pt>
    <dgm:pt modelId="{C5D52655-BA90-4B3A-83E3-5CF17AAD2FAA}">
      <dgm:prSet phldrT="[Text]" phldr="1"/>
      <dgm:spPr/>
      <dgm:t>
        <a:bodyPr/>
        <a:lstStyle/>
        <a:p>
          <a:endParaRPr lang="en-US"/>
        </a:p>
      </dgm:t>
    </dgm:pt>
    <dgm:pt modelId="{5C9B992B-6B38-4972-A304-ABFBAD173AA6}" type="parTrans" cxnId="{40BED208-88A8-4334-B28F-CB2D9E0EDFDD}">
      <dgm:prSet/>
      <dgm:spPr/>
      <dgm:t>
        <a:bodyPr/>
        <a:lstStyle/>
        <a:p>
          <a:endParaRPr lang="en-US"/>
        </a:p>
      </dgm:t>
    </dgm:pt>
    <dgm:pt modelId="{807FD483-9BA7-46CE-828F-F757B3031BC8}" type="sibTrans" cxnId="{40BED208-88A8-4334-B28F-CB2D9E0EDFDD}">
      <dgm:prSet/>
      <dgm:spPr/>
      <dgm:t>
        <a:bodyPr/>
        <a:lstStyle/>
        <a:p>
          <a:endParaRPr lang="en-US"/>
        </a:p>
      </dgm:t>
    </dgm:pt>
    <dgm:pt modelId="{FF3ECE99-63C2-4DAB-9E4A-229E7EFE8499}">
      <dgm:prSet phldrT="[Text]" phldr="1"/>
      <dgm:spPr/>
      <dgm:t>
        <a:bodyPr/>
        <a:lstStyle/>
        <a:p>
          <a:endParaRPr lang="en-US"/>
        </a:p>
      </dgm:t>
    </dgm:pt>
    <dgm:pt modelId="{F05564F8-B730-423F-B2DC-02C20F723AD5}" type="parTrans" cxnId="{72F72CD3-F905-4CF4-8E18-58C8A24EC621}">
      <dgm:prSet/>
      <dgm:spPr/>
      <dgm:t>
        <a:bodyPr/>
        <a:lstStyle/>
        <a:p>
          <a:endParaRPr lang="en-US"/>
        </a:p>
      </dgm:t>
    </dgm:pt>
    <dgm:pt modelId="{E65895BB-75AD-4F2B-8CF3-DBCA0D47E9B8}" type="sibTrans" cxnId="{72F72CD3-F905-4CF4-8E18-58C8A24EC621}">
      <dgm:prSet/>
      <dgm:spPr/>
      <dgm:t>
        <a:bodyPr/>
        <a:lstStyle/>
        <a:p>
          <a:endParaRPr lang="en-US"/>
        </a:p>
      </dgm:t>
    </dgm:pt>
    <dgm:pt modelId="{01841BB0-7937-446E-B31E-981EDFE123E0}">
      <dgm:prSet phldrT="[Text]" phldr="1"/>
      <dgm:spPr/>
      <dgm:t>
        <a:bodyPr/>
        <a:lstStyle/>
        <a:p>
          <a:endParaRPr lang="en-US"/>
        </a:p>
      </dgm:t>
    </dgm:pt>
    <dgm:pt modelId="{00C23A1B-BF95-4246-8F27-262A7D6D872A}" type="parTrans" cxnId="{ADDDBA7A-6A28-4F4D-B44C-B04B70321712}">
      <dgm:prSet/>
      <dgm:spPr/>
      <dgm:t>
        <a:bodyPr/>
        <a:lstStyle/>
        <a:p>
          <a:endParaRPr lang="en-US"/>
        </a:p>
      </dgm:t>
    </dgm:pt>
    <dgm:pt modelId="{F7E83FAA-F19D-4EF2-A67E-666C97048E57}" type="sibTrans" cxnId="{ADDDBA7A-6A28-4F4D-B44C-B04B70321712}">
      <dgm:prSet/>
      <dgm:spPr/>
      <dgm:t>
        <a:bodyPr/>
        <a:lstStyle/>
        <a:p>
          <a:endParaRPr lang="en-US"/>
        </a:p>
      </dgm:t>
    </dgm:pt>
    <dgm:pt modelId="{5671C8E7-8936-4E64-9657-433383E3A64B}">
      <dgm:prSet phldrT="[Text]" phldr="1"/>
      <dgm:spPr/>
      <dgm:t>
        <a:bodyPr/>
        <a:lstStyle/>
        <a:p>
          <a:endParaRPr lang="en-US"/>
        </a:p>
      </dgm:t>
    </dgm:pt>
    <dgm:pt modelId="{5A6F6A2A-513D-42B4-BFC6-71D74A9BD3C5}" type="parTrans" cxnId="{B8AB8AC5-0C76-42B2-8D6A-1C90DB507C15}">
      <dgm:prSet/>
      <dgm:spPr/>
      <dgm:t>
        <a:bodyPr/>
        <a:lstStyle/>
        <a:p>
          <a:endParaRPr lang="en-US"/>
        </a:p>
      </dgm:t>
    </dgm:pt>
    <dgm:pt modelId="{866841CD-18E5-4F44-B626-B1581AF695FF}" type="sibTrans" cxnId="{B8AB8AC5-0C76-42B2-8D6A-1C90DB507C15}">
      <dgm:prSet/>
      <dgm:spPr/>
      <dgm:t>
        <a:bodyPr/>
        <a:lstStyle/>
        <a:p>
          <a:endParaRPr lang="en-US"/>
        </a:p>
      </dgm:t>
    </dgm:pt>
    <dgm:pt modelId="{6BE8B6BF-AE94-4841-A9CF-4C50752616F7}">
      <dgm:prSet phldrT="[Text]" phldr="1"/>
      <dgm:spPr/>
      <dgm:t>
        <a:bodyPr/>
        <a:lstStyle/>
        <a:p>
          <a:endParaRPr lang="en-US"/>
        </a:p>
      </dgm:t>
    </dgm:pt>
    <dgm:pt modelId="{4ED9E2D7-AF44-451B-8FEA-970A364AEB01}" type="parTrans" cxnId="{8B273AD0-680E-4631-92E0-607CAD16AE80}">
      <dgm:prSet/>
      <dgm:spPr/>
      <dgm:t>
        <a:bodyPr/>
        <a:lstStyle/>
        <a:p>
          <a:endParaRPr lang="en-US"/>
        </a:p>
      </dgm:t>
    </dgm:pt>
    <dgm:pt modelId="{B56329DA-9065-45E2-966D-F51AC88DB8F6}" type="sibTrans" cxnId="{8B273AD0-680E-4631-92E0-607CAD16AE80}">
      <dgm:prSet/>
      <dgm:spPr/>
      <dgm:t>
        <a:bodyPr/>
        <a:lstStyle/>
        <a:p>
          <a:endParaRPr lang="en-US"/>
        </a:p>
      </dgm:t>
    </dgm:pt>
    <dgm:pt modelId="{EB9CD684-026C-42D4-850A-687FF2EDBB1F}" type="pres">
      <dgm:prSet presAssocID="{D08ADA6B-8845-486A-9700-AA2ADA51DC83}" presName="cycle" presStyleCnt="0">
        <dgm:presLayoutVars>
          <dgm:dir/>
          <dgm:resizeHandles val="exact"/>
        </dgm:presLayoutVars>
      </dgm:prSet>
      <dgm:spPr/>
    </dgm:pt>
    <dgm:pt modelId="{2D211989-CFFE-4610-A6A2-251EBB18E7E9}" type="pres">
      <dgm:prSet presAssocID="{C5D52655-BA90-4B3A-83E3-5CF17AAD2FAA}" presName="node" presStyleLbl="node1" presStyleIdx="0" presStyleCnt="5">
        <dgm:presLayoutVars>
          <dgm:bulletEnabled val="1"/>
        </dgm:presLayoutVars>
      </dgm:prSet>
      <dgm:spPr/>
    </dgm:pt>
    <dgm:pt modelId="{39628517-8C40-49BE-8937-8A6CAD2B4097}" type="pres">
      <dgm:prSet presAssocID="{807FD483-9BA7-46CE-828F-F757B3031BC8}" presName="sibTrans" presStyleLbl="sibTrans2D1" presStyleIdx="0" presStyleCnt="5"/>
      <dgm:spPr/>
    </dgm:pt>
    <dgm:pt modelId="{535E3E27-AF39-484D-9D31-0F1F8677E718}" type="pres">
      <dgm:prSet presAssocID="{807FD483-9BA7-46CE-828F-F757B3031BC8}" presName="connectorText" presStyleLbl="sibTrans2D1" presStyleIdx="0" presStyleCnt="5"/>
      <dgm:spPr/>
    </dgm:pt>
    <dgm:pt modelId="{1FAED4C8-254F-4A88-820C-85536453ECE2}" type="pres">
      <dgm:prSet presAssocID="{FF3ECE99-63C2-4DAB-9E4A-229E7EFE8499}" presName="node" presStyleLbl="node1" presStyleIdx="1" presStyleCnt="5">
        <dgm:presLayoutVars>
          <dgm:bulletEnabled val="1"/>
        </dgm:presLayoutVars>
      </dgm:prSet>
      <dgm:spPr/>
    </dgm:pt>
    <dgm:pt modelId="{14549728-CDC8-4999-9EFA-AE79A9E49814}" type="pres">
      <dgm:prSet presAssocID="{E65895BB-75AD-4F2B-8CF3-DBCA0D47E9B8}" presName="sibTrans" presStyleLbl="sibTrans2D1" presStyleIdx="1" presStyleCnt="5"/>
      <dgm:spPr/>
    </dgm:pt>
    <dgm:pt modelId="{027CC00C-EE6A-4848-8783-C8E02B2F5009}" type="pres">
      <dgm:prSet presAssocID="{E65895BB-75AD-4F2B-8CF3-DBCA0D47E9B8}" presName="connectorText" presStyleLbl="sibTrans2D1" presStyleIdx="1" presStyleCnt="5"/>
      <dgm:spPr/>
    </dgm:pt>
    <dgm:pt modelId="{3DE61E73-7890-422F-801F-2BC0779550EF}" type="pres">
      <dgm:prSet presAssocID="{01841BB0-7937-446E-B31E-981EDFE123E0}" presName="node" presStyleLbl="node1" presStyleIdx="2" presStyleCnt="5">
        <dgm:presLayoutVars>
          <dgm:bulletEnabled val="1"/>
        </dgm:presLayoutVars>
      </dgm:prSet>
      <dgm:spPr/>
    </dgm:pt>
    <dgm:pt modelId="{7C4EA97A-E04D-4B8A-BCCF-80F91E8C05BB}" type="pres">
      <dgm:prSet presAssocID="{F7E83FAA-F19D-4EF2-A67E-666C97048E57}" presName="sibTrans" presStyleLbl="sibTrans2D1" presStyleIdx="2" presStyleCnt="5"/>
      <dgm:spPr/>
    </dgm:pt>
    <dgm:pt modelId="{D0C9288A-FC21-4FD0-826B-E1349324F75D}" type="pres">
      <dgm:prSet presAssocID="{F7E83FAA-F19D-4EF2-A67E-666C97048E57}" presName="connectorText" presStyleLbl="sibTrans2D1" presStyleIdx="2" presStyleCnt="5"/>
      <dgm:spPr/>
    </dgm:pt>
    <dgm:pt modelId="{900CDAF8-6401-4927-9708-03AF47E062A2}" type="pres">
      <dgm:prSet presAssocID="{5671C8E7-8936-4E64-9657-433383E3A64B}" presName="node" presStyleLbl="node1" presStyleIdx="3" presStyleCnt="5">
        <dgm:presLayoutVars>
          <dgm:bulletEnabled val="1"/>
        </dgm:presLayoutVars>
      </dgm:prSet>
      <dgm:spPr/>
    </dgm:pt>
    <dgm:pt modelId="{B19F223F-9D16-49F8-BBCF-1AB0A0BDF59A}" type="pres">
      <dgm:prSet presAssocID="{866841CD-18E5-4F44-B626-B1581AF695FF}" presName="sibTrans" presStyleLbl="sibTrans2D1" presStyleIdx="3" presStyleCnt="5"/>
      <dgm:spPr/>
    </dgm:pt>
    <dgm:pt modelId="{0F69E699-383A-4855-99AB-2C42909DC9AF}" type="pres">
      <dgm:prSet presAssocID="{866841CD-18E5-4F44-B626-B1581AF695FF}" presName="connectorText" presStyleLbl="sibTrans2D1" presStyleIdx="3" presStyleCnt="5"/>
      <dgm:spPr/>
    </dgm:pt>
    <dgm:pt modelId="{EEA094FA-E583-4E26-9AEB-D6D0BC11CC95}" type="pres">
      <dgm:prSet presAssocID="{6BE8B6BF-AE94-4841-A9CF-4C50752616F7}" presName="node" presStyleLbl="node1" presStyleIdx="4" presStyleCnt="5">
        <dgm:presLayoutVars>
          <dgm:bulletEnabled val="1"/>
        </dgm:presLayoutVars>
      </dgm:prSet>
      <dgm:spPr/>
    </dgm:pt>
    <dgm:pt modelId="{70748728-D5AC-4EEB-89FC-5B98CBCD7566}" type="pres">
      <dgm:prSet presAssocID="{B56329DA-9065-45E2-966D-F51AC88DB8F6}" presName="sibTrans" presStyleLbl="sibTrans2D1" presStyleIdx="4" presStyleCnt="5"/>
      <dgm:spPr/>
    </dgm:pt>
    <dgm:pt modelId="{4083F953-EF21-432A-9216-3ADA0A5DBC4C}" type="pres">
      <dgm:prSet presAssocID="{B56329DA-9065-45E2-966D-F51AC88DB8F6}" presName="connectorText" presStyleLbl="sibTrans2D1" presStyleIdx="4" presStyleCnt="5"/>
      <dgm:spPr/>
    </dgm:pt>
  </dgm:ptLst>
  <dgm:cxnLst>
    <dgm:cxn modelId="{40BED208-88A8-4334-B28F-CB2D9E0EDFDD}" srcId="{D08ADA6B-8845-486A-9700-AA2ADA51DC83}" destId="{C5D52655-BA90-4B3A-83E3-5CF17AAD2FAA}" srcOrd="0" destOrd="0" parTransId="{5C9B992B-6B38-4972-A304-ABFBAD173AA6}" sibTransId="{807FD483-9BA7-46CE-828F-F757B3031BC8}"/>
    <dgm:cxn modelId="{DC9CD70E-0C6B-4BA1-B6CD-C1B9F5D4FF4B}" type="presOf" srcId="{E65895BB-75AD-4F2B-8CF3-DBCA0D47E9B8}" destId="{027CC00C-EE6A-4848-8783-C8E02B2F5009}" srcOrd="1" destOrd="0" presId="urn:microsoft.com/office/officeart/2005/8/layout/cycle2"/>
    <dgm:cxn modelId="{A883E20F-6BB8-4F01-B877-DF8E510B2EB6}" type="presOf" srcId="{807FD483-9BA7-46CE-828F-F757B3031BC8}" destId="{39628517-8C40-49BE-8937-8A6CAD2B4097}" srcOrd="0" destOrd="0" presId="urn:microsoft.com/office/officeart/2005/8/layout/cycle2"/>
    <dgm:cxn modelId="{69782631-A596-446C-8A8E-63DD996DBFB3}" type="presOf" srcId="{E65895BB-75AD-4F2B-8CF3-DBCA0D47E9B8}" destId="{14549728-CDC8-4999-9EFA-AE79A9E49814}" srcOrd="0" destOrd="0" presId="urn:microsoft.com/office/officeart/2005/8/layout/cycle2"/>
    <dgm:cxn modelId="{84B10064-4300-41FD-A87C-118DCC0AFD36}" type="presOf" srcId="{FF3ECE99-63C2-4DAB-9E4A-229E7EFE8499}" destId="{1FAED4C8-254F-4A88-820C-85536453ECE2}" srcOrd="0" destOrd="0" presId="urn:microsoft.com/office/officeart/2005/8/layout/cycle2"/>
    <dgm:cxn modelId="{1FF40754-48B6-45D5-8DAB-4E633146DCB3}" type="presOf" srcId="{D08ADA6B-8845-486A-9700-AA2ADA51DC83}" destId="{EB9CD684-026C-42D4-850A-687FF2EDBB1F}" srcOrd="0" destOrd="0" presId="urn:microsoft.com/office/officeart/2005/8/layout/cycle2"/>
    <dgm:cxn modelId="{ADDDBA7A-6A28-4F4D-B44C-B04B70321712}" srcId="{D08ADA6B-8845-486A-9700-AA2ADA51DC83}" destId="{01841BB0-7937-446E-B31E-981EDFE123E0}" srcOrd="2" destOrd="0" parTransId="{00C23A1B-BF95-4246-8F27-262A7D6D872A}" sibTransId="{F7E83FAA-F19D-4EF2-A67E-666C97048E57}"/>
    <dgm:cxn modelId="{C99D5C8C-6F19-4375-A257-2B81EF572B0D}" type="presOf" srcId="{5671C8E7-8936-4E64-9657-433383E3A64B}" destId="{900CDAF8-6401-4927-9708-03AF47E062A2}" srcOrd="0" destOrd="0" presId="urn:microsoft.com/office/officeart/2005/8/layout/cycle2"/>
    <dgm:cxn modelId="{BD88CA9B-B0DF-4A12-93D2-B4C14ACC0D1D}" type="presOf" srcId="{F7E83FAA-F19D-4EF2-A67E-666C97048E57}" destId="{D0C9288A-FC21-4FD0-826B-E1349324F75D}" srcOrd="1" destOrd="0" presId="urn:microsoft.com/office/officeart/2005/8/layout/cycle2"/>
    <dgm:cxn modelId="{A2DBA5A2-EF5A-419C-A5FC-F6820DC4D35C}" type="presOf" srcId="{866841CD-18E5-4F44-B626-B1581AF695FF}" destId="{B19F223F-9D16-49F8-BBCF-1AB0A0BDF59A}" srcOrd="0" destOrd="0" presId="urn:microsoft.com/office/officeart/2005/8/layout/cycle2"/>
    <dgm:cxn modelId="{E787A1A8-3A0C-43F5-AB95-499AA6AADC06}" type="presOf" srcId="{F7E83FAA-F19D-4EF2-A67E-666C97048E57}" destId="{7C4EA97A-E04D-4B8A-BCCF-80F91E8C05BB}" srcOrd="0" destOrd="0" presId="urn:microsoft.com/office/officeart/2005/8/layout/cycle2"/>
    <dgm:cxn modelId="{A64A00AC-7E52-4352-A63A-B20B88300600}" type="presOf" srcId="{807FD483-9BA7-46CE-828F-F757B3031BC8}" destId="{535E3E27-AF39-484D-9D31-0F1F8677E718}" srcOrd="1" destOrd="0" presId="urn:microsoft.com/office/officeart/2005/8/layout/cycle2"/>
    <dgm:cxn modelId="{B46E9FBA-9892-4824-93FB-456E17E0D5BC}" type="presOf" srcId="{B56329DA-9065-45E2-966D-F51AC88DB8F6}" destId="{70748728-D5AC-4EEB-89FC-5B98CBCD7566}" srcOrd="0" destOrd="0" presId="urn:microsoft.com/office/officeart/2005/8/layout/cycle2"/>
    <dgm:cxn modelId="{B8AB8AC5-0C76-42B2-8D6A-1C90DB507C15}" srcId="{D08ADA6B-8845-486A-9700-AA2ADA51DC83}" destId="{5671C8E7-8936-4E64-9657-433383E3A64B}" srcOrd="3" destOrd="0" parTransId="{5A6F6A2A-513D-42B4-BFC6-71D74A9BD3C5}" sibTransId="{866841CD-18E5-4F44-B626-B1581AF695FF}"/>
    <dgm:cxn modelId="{8B273AD0-680E-4631-92E0-607CAD16AE80}" srcId="{D08ADA6B-8845-486A-9700-AA2ADA51DC83}" destId="{6BE8B6BF-AE94-4841-A9CF-4C50752616F7}" srcOrd="4" destOrd="0" parTransId="{4ED9E2D7-AF44-451B-8FEA-970A364AEB01}" sibTransId="{B56329DA-9065-45E2-966D-F51AC88DB8F6}"/>
    <dgm:cxn modelId="{72F72CD3-F905-4CF4-8E18-58C8A24EC621}" srcId="{D08ADA6B-8845-486A-9700-AA2ADA51DC83}" destId="{FF3ECE99-63C2-4DAB-9E4A-229E7EFE8499}" srcOrd="1" destOrd="0" parTransId="{F05564F8-B730-423F-B2DC-02C20F723AD5}" sibTransId="{E65895BB-75AD-4F2B-8CF3-DBCA0D47E9B8}"/>
    <dgm:cxn modelId="{A4EE87D5-848E-4544-9D23-25BAFFB0BB63}" type="presOf" srcId="{01841BB0-7937-446E-B31E-981EDFE123E0}" destId="{3DE61E73-7890-422F-801F-2BC0779550EF}" srcOrd="0" destOrd="0" presId="urn:microsoft.com/office/officeart/2005/8/layout/cycle2"/>
    <dgm:cxn modelId="{5A057DD8-BE92-472B-8108-A072F6BE9302}" type="presOf" srcId="{866841CD-18E5-4F44-B626-B1581AF695FF}" destId="{0F69E699-383A-4855-99AB-2C42909DC9AF}" srcOrd="1" destOrd="0" presId="urn:microsoft.com/office/officeart/2005/8/layout/cycle2"/>
    <dgm:cxn modelId="{994052DA-6111-4936-976E-2CB4305105B8}" type="presOf" srcId="{B56329DA-9065-45E2-966D-F51AC88DB8F6}" destId="{4083F953-EF21-432A-9216-3ADA0A5DBC4C}" srcOrd="1" destOrd="0" presId="urn:microsoft.com/office/officeart/2005/8/layout/cycle2"/>
    <dgm:cxn modelId="{70BFB7E6-C879-4301-8867-C65027DB0C28}" type="presOf" srcId="{6BE8B6BF-AE94-4841-A9CF-4C50752616F7}" destId="{EEA094FA-E583-4E26-9AEB-D6D0BC11CC95}" srcOrd="0" destOrd="0" presId="urn:microsoft.com/office/officeart/2005/8/layout/cycle2"/>
    <dgm:cxn modelId="{768F31F0-6357-4101-833D-372C3E01AB18}" type="presOf" srcId="{C5D52655-BA90-4B3A-83E3-5CF17AAD2FAA}" destId="{2D211989-CFFE-4610-A6A2-251EBB18E7E9}" srcOrd="0" destOrd="0" presId="urn:microsoft.com/office/officeart/2005/8/layout/cycle2"/>
    <dgm:cxn modelId="{02257211-DB78-41D9-9DD6-BEFF187FB7BB}" type="presParOf" srcId="{EB9CD684-026C-42D4-850A-687FF2EDBB1F}" destId="{2D211989-CFFE-4610-A6A2-251EBB18E7E9}" srcOrd="0" destOrd="0" presId="urn:microsoft.com/office/officeart/2005/8/layout/cycle2"/>
    <dgm:cxn modelId="{B44B4017-4629-4E61-9CF5-3D20F77D0B4C}" type="presParOf" srcId="{EB9CD684-026C-42D4-850A-687FF2EDBB1F}" destId="{39628517-8C40-49BE-8937-8A6CAD2B4097}" srcOrd="1" destOrd="0" presId="urn:microsoft.com/office/officeart/2005/8/layout/cycle2"/>
    <dgm:cxn modelId="{1CDB6EF0-D5B5-4069-BDD7-09CEB45DA6B5}" type="presParOf" srcId="{39628517-8C40-49BE-8937-8A6CAD2B4097}" destId="{535E3E27-AF39-484D-9D31-0F1F8677E718}" srcOrd="0" destOrd="0" presId="urn:microsoft.com/office/officeart/2005/8/layout/cycle2"/>
    <dgm:cxn modelId="{3EFBD147-FD3B-49DA-800F-06788EB041C3}" type="presParOf" srcId="{EB9CD684-026C-42D4-850A-687FF2EDBB1F}" destId="{1FAED4C8-254F-4A88-820C-85536453ECE2}" srcOrd="2" destOrd="0" presId="urn:microsoft.com/office/officeart/2005/8/layout/cycle2"/>
    <dgm:cxn modelId="{499F9C70-0371-413E-A8A0-AB3D8CBC32AB}" type="presParOf" srcId="{EB9CD684-026C-42D4-850A-687FF2EDBB1F}" destId="{14549728-CDC8-4999-9EFA-AE79A9E49814}" srcOrd="3" destOrd="0" presId="urn:microsoft.com/office/officeart/2005/8/layout/cycle2"/>
    <dgm:cxn modelId="{4A57622F-466F-4F50-8198-84FF2AD42DD8}" type="presParOf" srcId="{14549728-CDC8-4999-9EFA-AE79A9E49814}" destId="{027CC00C-EE6A-4848-8783-C8E02B2F5009}" srcOrd="0" destOrd="0" presId="urn:microsoft.com/office/officeart/2005/8/layout/cycle2"/>
    <dgm:cxn modelId="{7D9E91B5-FD45-410D-AC0B-C25321A2B8E5}" type="presParOf" srcId="{EB9CD684-026C-42D4-850A-687FF2EDBB1F}" destId="{3DE61E73-7890-422F-801F-2BC0779550EF}" srcOrd="4" destOrd="0" presId="urn:microsoft.com/office/officeart/2005/8/layout/cycle2"/>
    <dgm:cxn modelId="{4D32A25E-3A32-4AA5-B50E-A82724B2F6B8}" type="presParOf" srcId="{EB9CD684-026C-42D4-850A-687FF2EDBB1F}" destId="{7C4EA97A-E04D-4B8A-BCCF-80F91E8C05BB}" srcOrd="5" destOrd="0" presId="urn:microsoft.com/office/officeart/2005/8/layout/cycle2"/>
    <dgm:cxn modelId="{2ACF1D13-7E47-4E12-89F9-AD53C5D93842}" type="presParOf" srcId="{7C4EA97A-E04D-4B8A-BCCF-80F91E8C05BB}" destId="{D0C9288A-FC21-4FD0-826B-E1349324F75D}" srcOrd="0" destOrd="0" presId="urn:microsoft.com/office/officeart/2005/8/layout/cycle2"/>
    <dgm:cxn modelId="{85C2C44F-6432-4F60-84F6-276F25986271}" type="presParOf" srcId="{EB9CD684-026C-42D4-850A-687FF2EDBB1F}" destId="{900CDAF8-6401-4927-9708-03AF47E062A2}" srcOrd="6" destOrd="0" presId="urn:microsoft.com/office/officeart/2005/8/layout/cycle2"/>
    <dgm:cxn modelId="{52CECD23-924D-42E4-B3A7-F3A8C950EEC9}" type="presParOf" srcId="{EB9CD684-026C-42D4-850A-687FF2EDBB1F}" destId="{B19F223F-9D16-49F8-BBCF-1AB0A0BDF59A}" srcOrd="7" destOrd="0" presId="urn:microsoft.com/office/officeart/2005/8/layout/cycle2"/>
    <dgm:cxn modelId="{F1D72054-0A85-4899-ACDC-3350A87D080C}" type="presParOf" srcId="{B19F223F-9D16-49F8-BBCF-1AB0A0BDF59A}" destId="{0F69E699-383A-4855-99AB-2C42909DC9AF}" srcOrd="0" destOrd="0" presId="urn:microsoft.com/office/officeart/2005/8/layout/cycle2"/>
    <dgm:cxn modelId="{C90030D6-90AD-4609-BCFB-B3492214EE1F}" type="presParOf" srcId="{EB9CD684-026C-42D4-850A-687FF2EDBB1F}" destId="{EEA094FA-E583-4E26-9AEB-D6D0BC11CC95}" srcOrd="8" destOrd="0" presId="urn:microsoft.com/office/officeart/2005/8/layout/cycle2"/>
    <dgm:cxn modelId="{479A4BE2-1B83-4397-98BD-56E525FC6F10}" type="presParOf" srcId="{EB9CD684-026C-42D4-850A-687FF2EDBB1F}" destId="{70748728-D5AC-4EEB-89FC-5B98CBCD7566}" srcOrd="9" destOrd="0" presId="urn:microsoft.com/office/officeart/2005/8/layout/cycle2"/>
    <dgm:cxn modelId="{8B83C617-A82C-41BA-824D-D2D4F741A698}" type="presParOf" srcId="{70748728-D5AC-4EEB-89FC-5B98CBCD7566}" destId="{4083F953-EF21-432A-9216-3ADA0A5DBC4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11989-CFFE-4610-A6A2-251EBB18E7E9}">
      <dsp:nvSpPr>
        <dsp:cNvPr id="0" name=""/>
        <dsp:cNvSpPr/>
      </dsp:nvSpPr>
      <dsp:spPr>
        <a:xfrm>
          <a:off x="291280" y="8"/>
          <a:ext cx="191164" cy="1911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275" y="28003"/>
        <a:ext cx="135174" cy="135174"/>
      </dsp:txXfrm>
    </dsp:sp>
    <dsp:sp modelId="{39628517-8C40-49BE-8937-8A6CAD2B4097}">
      <dsp:nvSpPr>
        <dsp:cNvPr id="0" name=""/>
        <dsp:cNvSpPr/>
      </dsp:nvSpPr>
      <dsp:spPr>
        <a:xfrm rot="2160000">
          <a:off x="476414" y="146874"/>
          <a:ext cx="50867" cy="64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871" y="155293"/>
        <a:ext cx="35607" cy="38710"/>
      </dsp:txXfrm>
    </dsp:sp>
    <dsp:sp modelId="{1FAED4C8-254F-4A88-820C-85536453ECE2}">
      <dsp:nvSpPr>
        <dsp:cNvPr id="0" name=""/>
        <dsp:cNvSpPr/>
      </dsp:nvSpPr>
      <dsp:spPr>
        <a:xfrm>
          <a:off x="523581" y="168785"/>
          <a:ext cx="191164" cy="1911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576" y="196780"/>
        <a:ext cx="135174" cy="135174"/>
      </dsp:txXfrm>
    </dsp:sp>
    <dsp:sp modelId="{14549728-CDC8-4999-9EFA-AE79A9E49814}">
      <dsp:nvSpPr>
        <dsp:cNvPr id="0" name=""/>
        <dsp:cNvSpPr/>
      </dsp:nvSpPr>
      <dsp:spPr>
        <a:xfrm rot="6480000">
          <a:off x="549809" y="367282"/>
          <a:ext cx="50867" cy="64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59797" y="372929"/>
        <a:ext cx="35607" cy="38710"/>
      </dsp:txXfrm>
    </dsp:sp>
    <dsp:sp modelId="{3DE61E73-7890-422F-801F-2BC0779550EF}">
      <dsp:nvSpPr>
        <dsp:cNvPr id="0" name=""/>
        <dsp:cNvSpPr/>
      </dsp:nvSpPr>
      <dsp:spPr>
        <a:xfrm>
          <a:off x="434850" y="441871"/>
          <a:ext cx="191164" cy="1911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2845" y="469866"/>
        <a:ext cx="135174" cy="135174"/>
      </dsp:txXfrm>
    </dsp:sp>
    <dsp:sp modelId="{7C4EA97A-E04D-4B8A-BCCF-80F91E8C05BB}">
      <dsp:nvSpPr>
        <dsp:cNvPr id="0" name=""/>
        <dsp:cNvSpPr/>
      </dsp:nvSpPr>
      <dsp:spPr>
        <a:xfrm rot="10800000">
          <a:off x="362868" y="505195"/>
          <a:ext cx="50867" cy="64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8128" y="518099"/>
        <a:ext cx="35607" cy="38710"/>
      </dsp:txXfrm>
    </dsp:sp>
    <dsp:sp modelId="{900CDAF8-6401-4927-9708-03AF47E062A2}">
      <dsp:nvSpPr>
        <dsp:cNvPr id="0" name=""/>
        <dsp:cNvSpPr/>
      </dsp:nvSpPr>
      <dsp:spPr>
        <a:xfrm>
          <a:off x="147710" y="441871"/>
          <a:ext cx="191164" cy="1911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5705" y="469866"/>
        <a:ext cx="135174" cy="135174"/>
      </dsp:txXfrm>
    </dsp:sp>
    <dsp:sp modelId="{B19F223F-9D16-49F8-BBCF-1AB0A0BDF59A}">
      <dsp:nvSpPr>
        <dsp:cNvPr id="0" name=""/>
        <dsp:cNvSpPr/>
      </dsp:nvSpPr>
      <dsp:spPr>
        <a:xfrm rot="15120000">
          <a:off x="173938" y="370021"/>
          <a:ext cx="50867" cy="64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3926" y="390182"/>
        <a:ext cx="35607" cy="38710"/>
      </dsp:txXfrm>
    </dsp:sp>
    <dsp:sp modelId="{EEA094FA-E583-4E26-9AEB-D6D0BC11CC95}">
      <dsp:nvSpPr>
        <dsp:cNvPr id="0" name=""/>
        <dsp:cNvSpPr/>
      </dsp:nvSpPr>
      <dsp:spPr>
        <a:xfrm>
          <a:off x="58978" y="168785"/>
          <a:ext cx="191164" cy="1911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973" y="196780"/>
        <a:ext cx="135174" cy="135174"/>
      </dsp:txXfrm>
    </dsp:sp>
    <dsp:sp modelId="{70748728-D5AC-4EEB-89FC-5B98CBCD7566}">
      <dsp:nvSpPr>
        <dsp:cNvPr id="0" name=""/>
        <dsp:cNvSpPr/>
      </dsp:nvSpPr>
      <dsp:spPr>
        <a:xfrm rot="19440000">
          <a:off x="244113" y="148566"/>
          <a:ext cx="50867" cy="64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570" y="165955"/>
        <a:ext cx="35607" cy="387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5/30/2018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5/30/2018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5/30/2018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5/30/2018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5/30/2018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a:blip r:embed="rId3"/>
          <a:stretch>
            <a:fillRect/>
          </a:stretch>
        </p:blipFill>
        <p:spPr>
          <a:xfrm>
            <a:off x="1109764" y="1806364"/>
            <a:ext cx="3531062" cy="3242156"/>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ctrTitle"/>
          </p:nvPr>
        </p:nvSpPr>
        <p:spPr>
          <a:xfrm>
            <a:off x="5282290" y="1580322"/>
            <a:ext cx="6268246" cy="3134032"/>
          </a:xfrm>
        </p:spPr>
        <p:txBody>
          <a:bodyPr>
            <a:noAutofit/>
          </a:bodyPr>
          <a:lstStyle/>
          <a:p>
            <a:r>
              <a:rPr lang="en-US" sz="3200" dirty="0">
                <a:solidFill>
                  <a:srgbClr val="EBEBEB"/>
                </a:solidFill>
              </a:rPr>
              <a:t>Re-engineering Corporate Social Responsibility and Sustainability in the Justice System</a:t>
            </a:r>
          </a:p>
        </p:txBody>
      </p:sp>
      <p:sp>
        <p:nvSpPr>
          <p:cNvPr id="3" name="Subtitle 2"/>
          <p:cNvSpPr>
            <a:spLocks noGrp="1"/>
          </p:cNvSpPr>
          <p:nvPr>
            <p:ph type="subTitle" idx="1"/>
          </p:nvPr>
        </p:nvSpPr>
        <p:spPr>
          <a:xfrm>
            <a:off x="5282290" y="1996991"/>
            <a:ext cx="6268246" cy="574843"/>
          </a:xfrm>
        </p:spPr>
        <p:txBody>
          <a:bodyPr>
            <a:normAutofit/>
          </a:bodyPr>
          <a:lstStyle/>
          <a:p>
            <a:r>
              <a:rPr lang="en-US" dirty="0"/>
              <a:t>Discovery, The Challenge of Emergent Truth: </a:t>
            </a:r>
            <a:endParaRPr lang="en-US" sz="2000" dirty="0"/>
          </a:p>
        </p:txBody>
      </p:sp>
      <p:sp>
        <p:nvSpPr>
          <p:cNvPr id="9" name="Subtitle 2"/>
          <p:cNvSpPr txBox="1">
            <a:spLocks/>
          </p:cNvSpPr>
          <p:nvPr/>
        </p:nvSpPr>
        <p:spPr bwMode="gray">
          <a:xfrm>
            <a:off x="5282290" y="5131023"/>
            <a:ext cx="6268246" cy="91779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US" dirty="0"/>
              <a:t>ORNEITA BURTON, ABILENE CHRISTIAN UNIVERSITY</a:t>
            </a:r>
          </a:p>
          <a:p>
            <a:r>
              <a:rPr lang="en-US" dirty="0"/>
              <a:t>Christian Scholars conference, 2018 </a:t>
            </a:r>
          </a:p>
        </p:txBody>
      </p:sp>
    </p:spTree>
    <p:extLst>
      <p:ext uri="{BB962C8B-B14F-4D97-AF65-F5344CB8AC3E}">
        <p14:creationId xmlns:p14="http://schemas.microsoft.com/office/powerpoint/2010/main" val="33012995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t>
            </a:r>
          </a:p>
        </p:txBody>
      </p:sp>
      <p:sp>
        <p:nvSpPr>
          <p:cNvPr id="3" name="Content Placeholder 2"/>
          <p:cNvSpPr>
            <a:spLocks noGrp="1"/>
          </p:cNvSpPr>
          <p:nvPr>
            <p:ph idx="1"/>
          </p:nvPr>
        </p:nvSpPr>
        <p:spPr>
          <a:xfrm>
            <a:off x="2107096" y="2915478"/>
            <a:ext cx="7873517" cy="3104322"/>
          </a:xfrm>
        </p:spPr>
        <p:txBody>
          <a:bodyPr>
            <a:normAutofit/>
          </a:bodyPr>
          <a:lstStyle/>
          <a:p>
            <a:pPr marL="0" indent="0" algn="ctr">
              <a:buNone/>
            </a:pPr>
            <a:r>
              <a:rPr lang="en-US" sz="3600" dirty="0"/>
              <a:t>We cannot interpret a system’s behavior without fully accounting for the structure of the network behind it.</a:t>
            </a:r>
          </a:p>
        </p:txBody>
      </p:sp>
    </p:spTree>
    <p:extLst>
      <p:ext uri="{BB962C8B-B14F-4D97-AF65-F5344CB8AC3E}">
        <p14:creationId xmlns:p14="http://schemas.microsoft.com/office/powerpoint/2010/main" val="257291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picture containing text, map&#10;&#10;Description generated with very high confidence"/>
          <p:cNvPicPr>
            <a:picLocks noChangeAspect="1"/>
          </p:cNvPicPr>
          <p:nvPr/>
        </p:nvPicPr>
        <p:blipFill>
          <a:blip r:embed="rId2"/>
          <a:stretch>
            <a:fillRect/>
          </a:stretch>
        </p:blipFill>
        <p:spPr>
          <a:xfrm>
            <a:off x="1272365" y="2775951"/>
            <a:ext cx="4103228"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8"/>
            <a:ext cx="8761413" cy="706964"/>
          </a:xfrm>
        </p:spPr>
        <p:txBody>
          <a:bodyPr>
            <a:normAutofit/>
          </a:bodyPr>
          <a:lstStyle/>
          <a:p>
            <a:r>
              <a:rPr lang="en-US" dirty="0">
                <a:solidFill>
                  <a:srgbClr val="EBEBEB"/>
                </a:solidFill>
              </a:rPr>
              <a:t>Community Structure</a:t>
            </a:r>
          </a:p>
        </p:txBody>
      </p:sp>
      <p:sp>
        <p:nvSpPr>
          <p:cNvPr id="20" name="Content Placeholder 9"/>
          <p:cNvSpPr>
            <a:spLocks noGrp="1"/>
          </p:cNvSpPr>
          <p:nvPr>
            <p:ph idx="1"/>
          </p:nvPr>
        </p:nvSpPr>
        <p:spPr>
          <a:xfrm>
            <a:off x="5980954" y="2603500"/>
            <a:ext cx="5211979" cy="3416300"/>
          </a:xfrm>
        </p:spPr>
        <p:txBody>
          <a:bodyPr anchor="ctr">
            <a:normAutofit/>
          </a:bodyPr>
          <a:lstStyle/>
          <a:p>
            <a:r>
              <a:rPr lang="en-US" dirty="0"/>
              <a:t>Focus on Flourishing Community</a:t>
            </a:r>
          </a:p>
          <a:p>
            <a:r>
              <a:rPr lang="en-US" dirty="0"/>
              <a:t>Node Types, Size and Distance in Healthy Communities:</a:t>
            </a:r>
          </a:p>
          <a:p>
            <a:pPr lvl="1"/>
            <a:r>
              <a:rPr lang="en-US" dirty="0"/>
              <a:t>Financial</a:t>
            </a:r>
          </a:p>
          <a:p>
            <a:pPr lvl="1"/>
            <a:r>
              <a:rPr lang="en-US" dirty="0"/>
              <a:t>Academic</a:t>
            </a:r>
          </a:p>
          <a:p>
            <a:pPr lvl="1"/>
            <a:r>
              <a:rPr lang="en-US" dirty="0"/>
              <a:t>Business</a:t>
            </a:r>
          </a:p>
          <a:p>
            <a:pPr lvl="1"/>
            <a:r>
              <a:rPr lang="en-US" dirty="0"/>
              <a:t>Employment</a:t>
            </a:r>
          </a:p>
          <a:p>
            <a:pPr lvl="1"/>
            <a:r>
              <a:rPr lang="en-US" dirty="0"/>
              <a:t>Health</a:t>
            </a:r>
          </a:p>
          <a:p>
            <a:endParaRPr lang="en-US" dirty="0"/>
          </a:p>
        </p:txBody>
      </p:sp>
    </p:spTree>
    <p:extLst>
      <p:ext uri="{BB962C8B-B14F-4D97-AF65-F5344CB8AC3E}">
        <p14:creationId xmlns:p14="http://schemas.microsoft.com/office/powerpoint/2010/main" val="146881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picture containing text, map&#10;&#10;Description generated with very high confidence"/>
          <p:cNvPicPr>
            <a:picLocks noChangeAspect="1"/>
          </p:cNvPicPr>
          <p:nvPr/>
        </p:nvPicPr>
        <p:blipFill>
          <a:blip r:embed="rId2"/>
          <a:stretch>
            <a:fillRect/>
          </a:stretch>
        </p:blipFill>
        <p:spPr>
          <a:xfrm>
            <a:off x="1272365" y="2775951"/>
            <a:ext cx="4103228"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8"/>
            <a:ext cx="8761413" cy="706964"/>
          </a:xfrm>
        </p:spPr>
        <p:txBody>
          <a:bodyPr>
            <a:normAutofit/>
          </a:bodyPr>
          <a:lstStyle/>
          <a:p>
            <a:r>
              <a:rPr lang="en-US" dirty="0">
                <a:solidFill>
                  <a:srgbClr val="EBEBEB"/>
                </a:solidFill>
              </a:rPr>
              <a:t>Community Structure</a:t>
            </a:r>
          </a:p>
        </p:txBody>
      </p:sp>
      <p:sp>
        <p:nvSpPr>
          <p:cNvPr id="20" name="Content Placeholder 9"/>
          <p:cNvSpPr>
            <a:spLocks noGrp="1"/>
          </p:cNvSpPr>
          <p:nvPr>
            <p:ph idx="1"/>
          </p:nvPr>
        </p:nvSpPr>
        <p:spPr>
          <a:xfrm>
            <a:off x="5980954" y="2603499"/>
            <a:ext cx="5211979" cy="3691283"/>
          </a:xfrm>
        </p:spPr>
        <p:txBody>
          <a:bodyPr anchor="ctr">
            <a:normAutofit fontScale="92500"/>
          </a:bodyPr>
          <a:lstStyle/>
          <a:p>
            <a:r>
              <a:rPr lang="en-US" dirty="0"/>
              <a:t>Focus in a Dying Community structure</a:t>
            </a:r>
          </a:p>
          <a:p>
            <a:r>
              <a:rPr lang="en-US" dirty="0"/>
              <a:t>Existence of Nodes Types, Size and Distance in Relatively Unhealthy, Communities AND source and  level of connectivity –embedded node:</a:t>
            </a:r>
          </a:p>
          <a:p>
            <a:pPr lvl="1"/>
            <a:r>
              <a:rPr lang="en-US" dirty="0"/>
              <a:t>Financial</a:t>
            </a:r>
          </a:p>
          <a:p>
            <a:pPr lvl="1"/>
            <a:r>
              <a:rPr lang="en-US" dirty="0"/>
              <a:t>Academic</a:t>
            </a:r>
          </a:p>
          <a:p>
            <a:pPr lvl="1"/>
            <a:r>
              <a:rPr lang="en-US" dirty="0"/>
              <a:t>Business</a:t>
            </a:r>
          </a:p>
          <a:p>
            <a:pPr lvl="1"/>
            <a:r>
              <a:rPr lang="en-US" dirty="0"/>
              <a:t>Employment</a:t>
            </a:r>
          </a:p>
          <a:p>
            <a:pPr lvl="1"/>
            <a:r>
              <a:rPr lang="en-US" dirty="0"/>
              <a:t>Health</a:t>
            </a:r>
          </a:p>
          <a:p>
            <a:pPr lvl="1"/>
            <a:r>
              <a:rPr lang="en-US" dirty="0"/>
              <a:t>Justice – embedded, non-integrated network</a:t>
            </a:r>
          </a:p>
          <a:p>
            <a:endParaRPr lang="en-US" dirty="0"/>
          </a:p>
        </p:txBody>
      </p:sp>
      <p:graphicFrame>
        <p:nvGraphicFramePr>
          <p:cNvPr id="3" name="Diagram 2">
            <a:extLst>
              <a:ext uri="{FF2B5EF4-FFF2-40B4-BE49-F238E27FC236}">
                <a16:creationId xmlns:a16="http://schemas.microsoft.com/office/drawing/2014/main" id="{AB477307-D988-46C6-A1AA-11BC10F65EC3}"/>
              </a:ext>
            </a:extLst>
          </p:cNvPr>
          <p:cNvGraphicFramePr/>
          <p:nvPr/>
        </p:nvGraphicFramePr>
        <p:xfrm>
          <a:off x="2813537" y="3953021"/>
          <a:ext cx="773725" cy="633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22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a:t>
            </a:r>
          </a:p>
        </p:txBody>
      </p:sp>
      <p:sp>
        <p:nvSpPr>
          <p:cNvPr id="3" name="Content Placeholder 2"/>
          <p:cNvSpPr>
            <a:spLocks noGrp="1"/>
          </p:cNvSpPr>
          <p:nvPr>
            <p:ph idx="1"/>
          </p:nvPr>
        </p:nvSpPr>
        <p:spPr>
          <a:xfrm>
            <a:off x="2107096" y="2915478"/>
            <a:ext cx="7873517" cy="3104322"/>
          </a:xfrm>
        </p:spPr>
        <p:txBody>
          <a:bodyPr>
            <a:normAutofit/>
          </a:bodyPr>
          <a:lstStyle/>
          <a:p>
            <a:pPr marL="0" indent="0" algn="ctr">
              <a:buNone/>
            </a:pPr>
            <a:r>
              <a:rPr lang="en-US" sz="3600" dirty="0"/>
              <a:t>“What is the structure and impact of the justice system network as it interacts within the local community?”</a:t>
            </a:r>
          </a:p>
        </p:txBody>
      </p:sp>
    </p:spTree>
    <p:extLst>
      <p:ext uri="{BB962C8B-B14F-4D97-AF65-F5344CB8AC3E}">
        <p14:creationId xmlns:p14="http://schemas.microsoft.com/office/powerpoint/2010/main" val="75070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Measures</a:t>
            </a:r>
          </a:p>
        </p:txBody>
      </p:sp>
      <p:sp>
        <p:nvSpPr>
          <p:cNvPr id="3" name="Content Placeholder 2"/>
          <p:cNvSpPr>
            <a:spLocks noGrp="1"/>
          </p:cNvSpPr>
          <p:nvPr>
            <p:ph idx="1"/>
          </p:nvPr>
        </p:nvSpPr>
        <p:spPr>
          <a:xfrm>
            <a:off x="1154954" y="2603500"/>
            <a:ext cx="9751585" cy="3416300"/>
          </a:xfrm>
        </p:spPr>
        <p:txBody>
          <a:bodyPr>
            <a:normAutofit/>
          </a:bodyPr>
          <a:lstStyle/>
          <a:p>
            <a:pPr marL="0" indent="0">
              <a:buNone/>
            </a:pPr>
            <a:r>
              <a:rPr lang="en-US" sz="2400" dirty="0"/>
              <a:t>Networks are measured in terms of three characteristics: </a:t>
            </a:r>
          </a:p>
          <a:p>
            <a:pPr lvl="1"/>
            <a:r>
              <a:rPr lang="en-US" sz="2200" dirty="0"/>
              <a:t>network </a:t>
            </a:r>
            <a:r>
              <a:rPr lang="en-US" sz="2200" b="1" dirty="0"/>
              <a:t>size</a:t>
            </a:r>
            <a:r>
              <a:rPr lang="en-US" sz="2200" dirty="0"/>
              <a:t> (many contacts increase the likelihood of…opportunities), </a:t>
            </a:r>
          </a:p>
          <a:p>
            <a:pPr lvl="1"/>
            <a:r>
              <a:rPr lang="en-US" sz="2200" dirty="0"/>
              <a:t>network </a:t>
            </a:r>
            <a:r>
              <a:rPr lang="en-US" sz="2200" b="1" dirty="0"/>
              <a:t>density</a:t>
            </a:r>
            <a:r>
              <a:rPr lang="en-US" sz="2200" dirty="0"/>
              <a:t> (strong connections between contacts lower the likelihood of … opportunities)</a:t>
            </a:r>
          </a:p>
          <a:p>
            <a:pPr lvl="1"/>
            <a:r>
              <a:rPr lang="en-US" sz="2200" dirty="0"/>
              <a:t>network </a:t>
            </a:r>
            <a:r>
              <a:rPr lang="en-US" sz="2200" b="1" dirty="0"/>
              <a:t>centralization or hierarchy </a:t>
            </a:r>
            <a:r>
              <a:rPr lang="en-US" sz="2200" dirty="0"/>
              <a:t>(one or a few contacts connected to the other contact</a:t>
            </a:r>
          </a:p>
        </p:txBody>
      </p:sp>
    </p:spTree>
    <p:extLst>
      <p:ext uri="{BB962C8B-B14F-4D97-AF65-F5344CB8AC3E}">
        <p14:creationId xmlns:p14="http://schemas.microsoft.com/office/powerpoint/2010/main" val="230480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picture containing text, map&#10;&#10;Description generated with very high confidence"/>
          <p:cNvPicPr>
            <a:picLocks noChangeAspect="1"/>
          </p:cNvPicPr>
          <p:nvPr/>
        </p:nvPicPr>
        <p:blipFill>
          <a:blip r:embed="rId2"/>
          <a:stretch>
            <a:fillRect/>
          </a:stretch>
        </p:blipFill>
        <p:spPr>
          <a:xfrm>
            <a:off x="1272365" y="2775951"/>
            <a:ext cx="4103228"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8"/>
            <a:ext cx="8761413" cy="706964"/>
          </a:xfrm>
        </p:spPr>
        <p:txBody>
          <a:bodyPr>
            <a:normAutofit/>
          </a:bodyPr>
          <a:lstStyle/>
          <a:p>
            <a:r>
              <a:rPr lang="en-US" dirty="0">
                <a:solidFill>
                  <a:srgbClr val="EBEBEB"/>
                </a:solidFill>
              </a:rPr>
              <a:t>Research: Case Study No. 1</a:t>
            </a:r>
          </a:p>
        </p:txBody>
      </p:sp>
      <p:sp>
        <p:nvSpPr>
          <p:cNvPr id="20" name="Content Placeholder 9"/>
          <p:cNvSpPr>
            <a:spLocks noGrp="1"/>
          </p:cNvSpPr>
          <p:nvPr>
            <p:ph idx="1"/>
          </p:nvPr>
        </p:nvSpPr>
        <p:spPr>
          <a:xfrm>
            <a:off x="5980954" y="2603500"/>
            <a:ext cx="5211979" cy="3416300"/>
          </a:xfrm>
        </p:spPr>
        <p:txBody>
          <a:bodyPr anchor="ctr">
            <a:normAutofit/>
          </a:bodyPr>
          <a:lstStyle/>
          <a:p>
            <a:r>
              <a:rPr lang="en-US" dirty="0"/>
              <a:t>Thriving community</a:t>
            </a:r>
          </a:p>
          <a:p>
            <a:r>
              <a:rPr lang="en-US" dirty="0"/>
              <a:t>Growth from population of 30,000 to 500,000</a:t>
            </a:r>
          </a:p>
          <a:p>
            <a:r>
              <a:rPr lang="en-US" dirty="0"/>
              <a:t>Removal of predatory systems (holes) (Galbraith, 2008)</a:t>
            </a:r>
          </a:p>
          <a:p>
            <a:r>
              <a:rPr lang="en-US" dirty="0"/>
              <a:t>Change in focus, node types, size</a:t>
            </a:r>
          </a:p>
        </p:txBody>
      </p:sp>
    </p:spTree>
    <p:extLst>
      <p:ext uri="{BB962C8B-B14F-4D97-AF65-F5344CB8AC3E}">
        <p14:creationId xmlns:p14="http://schemas.microsoft.com/office/powerpoint/2010/main" val="9959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Density</a:t>
            </a:r>
          </a:p>
        </p:txBody>
      </p:sp>
      <p:pic>
        <p:nvPicPr>
          <p:cNvPr id="5" name="Content Placeholder 4"/>
          <p:cNvPicPr>
            <a:picLocks noGrp="1" noChangeAspect="1"/>
          </p:cNvPicPr>
          <p:nvPr>
            <p:ph idx="1"/>
          </p:nvPr>
        </p:nvPicPr>
        <p:blipFill>
          <a:blip r:embed="rId2"/>
          <a:stretch>
            <a:fillRect/>
          </a:stretch>
        </p:blipFill>
        <p:spPr>
          <a:xfrm>
            <a:off x="2391508" y="2912013"/>
            <a:ext cx="7315199" cy="2982350"/>
          </a:xfrm>
        </p:spPr>
      </p:pic>
    </p:spTree>
    <p:extLst>
      <p:ext uri="{BB962C8B-B14F-4D97-AF65-F5344CB8AC3E}">
        <p14:creationId xmlns:p14="http://schemas.microsoft.com/office/powerpoint/2010/main" val="27094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3008758" y="845717"/>
            <a:ext cx="8539776" cy="5166564"/>
          </a:xfrm>
          <a:prstGeom prst="rect">
            <a:avLst/>
          </a:prstGeom>
        </p:spPr>
      </p:pic>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blipFill>
            <a:blip r:embed="rId3">
              <a:duotone>
                <a:schemeClr val="dk2">
                  <a:shade val="69000"/>
                  <a:hueMod val="91000"/>
                  <a:satMod val="164000"/>
                  <a:lumMod val="74000"/>
                </a:schemeClr>
                <a:schemeClr val="dk2">
                  <a:hueMod val="124000"/>
                  <a:satMod val="140000"/>
                  <a:lumMod val="142000"/>
                </a:schemeClr>
              </a:duotone>
            </a:blip>
            <a:stretch>
              <a:fillRect l="-12279" t="-11550" r="-120392" b="-115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endParaRPr lang="en-US" dirty="0"/>
          </a:p>
        </p:txBody>
      </p:sp>
      <p:sp>
        <p:nvSpPr>
          <p:cNvPr id="18" name="Freeform: Shap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Tree>
    <p:extLst>
      <p:ext uri="{BB962C8B-B14F-4D97-AF65-F5344CB8AC3E}">
        <p14:creationId xmlns:p14="http://schemas.microsoft.com/office/powerpoint/2010/main" val="662300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(Burt, 2015)</a:t>
            </a:r>
          </a:p>
        </p:txBody>
      </p:sp>
      <p:sp>
        <p:nvSpPr>
          <p:cNvPr id="3" name="Content Placeholder 2"/>
          <p:cNvSpPr>
            <a:spLocks noGrp="1"/>
          </p:cNvSpPr>
          <p:nvPr>
            <p:ph idx="1"/>
          </p:nvPr>
        </p:nvSpPr>
        <p:spPr/>
        <p:txBody>
          <a:bodyPr>
            <a:normAutofit/>
          </a:bodyPr>
          <a:lstStyle/>
          <a:p>
            <a:pPr>
              <a:spcBef>
                <a:spcPts val="1800"/>
              </a:spcBef>
            </a:pPr>
            <a:r>
              <a:rPr lang="en-US" sz="2400" dirty="0"/>
              <a:t>Holes in social structure are variably reinforced by the social organization around the hole. </a:t>
            </a:r>
          </a:p>
          <a:p>
            <a:pPr>
              <a:spcBef>
                <a:spcPts val="1800"/>
              </a:spcBef>
            </a:pPr>
            <a:r>
              <a:rPr lang="en-US" sz="2400" dirty="0"/>
              <a:t>The more reinforced the hole, the greater the difficulty in bridging it, but,…</a:t>
            </a:r>
          </a:p>
          <a:p>
            <a:pPr>
              <a:spcBef>
                <a:spcPts val="1800"/>
              </a:spcBef>
            </a:pPr>
            <a:r>
              <a:rPr lang="en-US" sz="2400" dirty="0"/>
              <a:t>The more likely a successful bridge will carry information (that is) novel, and so potentially valuable, to people on the other side.</a:t>
            </a:r>
          </a:p>
        </p:txBody>
      </p:sp>
    </p:spTree>
    <p:extLst>
      <p:ext uri="{BB962C8B-B14F-4D97-AF65-F5344CB8AC3E}">
        <p14:creationId xmlns:p14="http://schemas.microsoft.com/office/powerpoint/2010/main" val="215116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Concepts/Claims from Network Theory:</a:t>
            </a:r>
          </a:p>
        </p:txBody>
      </p:sp>
      <p:sp>
        <p:nvSpPr>
          <p:cNvPr id="3" name="Content Placeholder 2"/>
          <p:cNvSpPr>
            <a:spLocks noGrp="1"/>
          </p:cNvSpPr>
          <p:nvPr>
            <p:ph idx="1"/>
          </p:nvPr>
        </p:nvSpPr>
        <p:spPr>
          <a:xfrm>
            <a:off x="1154954" y="2451652"/>
            <a:ext cx="8825659" cy="3975651"/>
          </a:xfrm>
        </p:spPr>
        <p:txBody>
          <a:bodyPr>
            <a:normAutofit fontScale="92500" lnSpcReduction="10000"/>
          </a:bodyPr>
          <a:lstStyle/>
          <a:p>
            <a:pPr indent="-457200">
              <a:spcBef>
                <a:spcPts val="1800"/>
              </a:spcBef>
            </a:pPr>
            <a:r>
              <a:rPr lang="en-US" sz="1900" dirty="0"/>
              <a:t>1. Networks create </a:t>
            </a:r>
            <a:r>
              <a:rPr lang="en-US" sz="1900" b="1" dirty="0"/>
              <a:t>social capital </a:t>
            </a:r>
            <a:r>
              <a:rPr lang="en-US" sz="1900" dirty="0"/>
              <a:t>for individuals (Burt 1992; Bourdieu 1985) 	and communities (Putnam 2000; </a:t>
            </a:r>
            <a:r>
              <a:rPr lang="en-US" sz="1900" dirty="0" err="1"/>
              <a:t>Portes</a:t>
            </a:r>
            <a:r>
              <a:rPr lang="en-US" sz="1900" dirty="0"/>
              <a:t> &amp; Sensenbrenner 1993)</a:t>
            </a:r>
          </a:p>
          <a:p>
            <a:pPr indent="-457200">
              <a:spcBef>
                <a:spcPts val="1800"/>
              </a:spcBef>
            </a:pPr>
            <a:r>
              <a:rPr lang="en-US" sz="1900" dirty="0"/>
              <a:t>2. Networks create</a:t>
            </a:r>
            <a:r>
              <a:rPr lang="en-US" sz="1900" b="1" dirty="0"/>
              <a:t> status </a:t>
            </a:r>
            <a:r>
              <a:rPr lang="en-US" sz="1900" dirty="0"/>
              <a:t>(</a:t>
            </a:r>
            <a:r>
              <a:rPr lang="en-US" sz="1900" dirty="0" err="1"/>
              <a:t>Podolny</a:t>
            </a:r>
            <a:r>
              <a:rPr lang="en-US" sz="1900" dirty="0"/>
              <a:t> 1993) and category (Zuckerman 1999) 	differences in markets</a:t>
            </a:r>
          </a:p>
          <a:p>
            <a:pPr indent="-457200">
              <a:spcBef>
                <a:spcPts val="1800"/>
              </a:spcBef>
            </a:pPr>
            <a:r>
              <a:rPr lang="en-US" sz="1900" dirty="0"/>
              <a:t>3. Network forms of organization are an </a:t>
            </a:r>
            <a:r>
              <a:rPr lang="en-US" sz="1900" b="1" dirty="0"/>
              <a:t>alternative to markets </a:t>
            </a:r>
            <a:r>
              <a:rPr lang="en-US" sz="1900" dirty="0"/>
              <a:t>and 	hierarchies (Powell 1990)</a:t>
            </a:r>
          </a:p>
          <a:p>
            <a:pPr indent="-457200">
              <a:spcBef>
                <a:spcPts val="1800"/>
              </a:spcBef>
            </a:pPr>
            <a:r>
              <a:rPr lang="en-US" sz="1900" dirty="0"/>
              <a:t>4. Networks are the </a:t>
            </a:r>
            <a:r>
              <a:rPr lang="en-US" sz="1900" b="1" dirty="0"/>
              <a:t>defining feature of “innovative regions</a:t>
            </a:r>
            <a:r>
              <a:rPr lang="en-US" sz="1900" dirty="0"/>
              <a:t>” such as 	Silicon Valley (</a:t>
            </a:r>
            <a:r>
              <a:rPr lang="en-US" sz="1900" dirty="0" err="1"/>
              <a:t>Saxenian</a:t>
            </a:r>
            <a:r>
              <a:rPr lang="en-US" sz="1900" dirty="0"/>
              <a:t> 1984; Owen-Smith &amp; Powell 2004; Fleming et al 	2007)</a:t>
            </a:r>
          </a:p>
          <a:p>
            <a:pPr indent="-457200">
              <a:spcBef>
                <a:spcPts val="1800"/>
              </a:spcBef>
            </a:pPr>
            <a:r>
              <a:rPr lang="en-US" sz="1900" dirty="0"/>
              <a:t>5. Networks are the </a:t>
            </a:r>
            <a:r>
              <a:rPr lang="en-US" sz="1900" b="1" dirty="0"/>
              <a:t>locus of innovation </a:t>
            </a:r>
            <a:r>
              <a:rPr lang="en-US" sz="1900" dirty="0"/>
              <a:t>in high-technology industries 	(Powell et. Al 1996; Stuart et. Al 1999; Ahuja 2000; Owen-Smith et. al 2002)</a:t>
            </a:r>
          </a:p>
          <a:p>
            <a:endParaRPr lang="en-US" dirty="0"/>
          </a:p>
        </p:txBody>
      </p:sp>
      <p:sp>
        <p:nvSpPr>
          <p:cNvPr id="4" name="TextBox 3"/>
          <p:cNvSpPr txBox="1"/>
          <p:nvPr/>
        </p:nvSpPr>
        <p:spPr>
          <a:xfrm>
            <a:off x="1272208" y="6427303"/>
            <a:ext cx="9872869" cy="307777"/>
          </a:xfrm>
          <a:prstGeom prst="rect">
            <a:avLst/>
          </a:prstGeom>
          <a:noFill/>
        </p:spPr>
        <p:txBody>
          <a:bodyPr wrap="square" rtlCol="0">
            <a:spAutoFit/>
          </a:bodyPr>
          <a:lstStyle/>
          <a:p>
            <a:pPr lvl="1" algn="r"/>
            <a:r>
              <a:rPr lang="en-US" sz="1400" dirty="0"/>
              <a:t>Jason Owen-Smith, Network Theory: The Basics. https://www.oecd.org/sti/inno/41858618.pdf</a:t>
            </a:r>
          </a:p>
        </p:txBody>
      </p:sp>
    </p:spTree>
    <p:extLst>
      <p:ext uri="{BB962C8B-B14F-4D97-AF65-F5344CB8AC3E}">
        <p14:creationId xmlns:p14="http://schemas.microsoft.com/office/powerpoint/2010/main" val="181748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2431-F57C-4A68-B79B-C489809B1B64}"/>
              </a:ext>
            </a:extLst>
          </p:cNvPr>
          <p:cNvSpPr>
            <a:spLocks noGrp="1"/>
          </p:cNvSpPr>
          <p:nvPr>
            <p:ph type="title"/>
          </p:nvPr>
        </p:nvSpPr>
        <p:spPr/>
        <p:txBody>
          <a:bodyPr/>
          <a:lstStyle/>
          <a:p>
            <a:r>
              <a:rPr lang="en-US" dirty="0"/>
              <a:t>Myth or Fact?</a:t>
            </a:r>
          </a:p>
        </p:txBody>
      </p:sp>
      <p:pic>
        <p:nvPicPr>
          <p:cNvPr id="2050" name="Picture 2" descr="Image result for network of justice system">
            <a:extLst>
              <a:ext uri="{FF2B5EF4-FFF2-40B4-BE49-F238E27FC236}">
                <a16:creationId xmlns:a16="http://schemas.microsoft.com/office/drawing/2014/main" id="{E0CC315E-3DE3-48B5-971B-C8DEA85DFA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0153" y="2447778"/>
            <a:ext cx="8004518" cy="376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9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Concepts/Claims from Network Theory:</a:t>
            </a:r>
          </a:p>
        </p:txBody>
      </p:sp>
      <p:sp>
        <p:nvSpPr>
          <p:cNvPr id="3" name="Content Placeholder 2"/>
          <p:cNvSpPr>
            <a:spLocks noGrp="1"/>
          </p:cNvSpPr>
          <p:nvPr>
            <p:ph idx="1"/>
          </p:nvPr>
        </p:nvSpPr>
        <p:spPr>
          <a:xfrm>
            <a:off x="1154954" y="2345635"/>
            <a:ext cx="8825659" cy="3975651"/>
          </a:xfrm>
        </p:spPr>
        <p:txBody>
          <a:bodyPr>
            <a:normAutofit/>
          </a:bodyPr>
          <a:lstStyle/>
          <a:p>
            <a:pPr indent="-457200">
              <a:spcBef>
                <a:spcPts val="1800"/>
              </a:spcBef>
            </a:pPr>
            <a:r>
              <a:rPr lang="en-US" dirty="0"/>
              <a:t>6. Networks </a:t>
            </a:r>
            <a:r>
              <a:rPr lang="en-US" b="1" dirty="0"/>
              <a:t>create trust and increase forbearance</a:t>
            </a:r>
            <a:r>
              <a:rPr lang="en-US" dirty="0"/>
              <a:t> (</a:t>
            </a:r>
            <a:r>
              <a:rPr lang="en-US" dirty="0" err="1"/>
              <a:t>Piore</a:t>
            </a:r>
            <a:r>
              <a:rPr lang="en-US" dirty="0"/>
              <a:t> &amp; </a:t>
            </a:r>
            <a:r>
              <a:rPr lang="en-US" dirty="0" err="1"/>
              <a:t>Sabel</a:t>
            </a:r>
            <a:r>
              <a:rPr lang="en-US" dirty="0"/>
              <a:t> 1984; 	</a:t>
            </a:r>
            <a:r>
              <a:rPr lang="en-US" dirty="0" err="1"/>
              <a:t>Uzzi</a:t>
            </a:r>
            <a:r>
              <a:rPr lang="en-US" dirty="0"/>
              <a:t> 1997)</a:t>
            </a:r>
          </a:p>
          <a:p>
            <a:pPr indent="-457200">
              <a:spcBef>
                <a:spcPts val="1800"/>
              </a:spcBef>
            </a:pPr>
            <a:r>
              <a:rPr lang="en-US" dirty="0"/>
              <a:t>7. Networks </a:t>
            </a:r>
            <a:r>
              <a:rPr lang="en-US" b="1" dirty="0"/>
              <a:t>inspire conformity in thought and action </a:t>
            </a:r>
            <a:r>
              <a:rPr lang="en-US" dirty="0"/>
              <a:t>(</a:t>
            </a:r>
            <a:r>
              <a:rPr lang="en-US" dirty="0" err="1"/>
              <a:t>Galaskiewicz</a:t>
            </a:r>
            <a:r>
              <a:rPr lang="en-US" dirty="0"/>
              <a:t> 	1991;Mizruchi 1992)</a:t>
            </a:r>
          </a:p>
          <a:p>
            <a:pPr indent="-457200">
              <a:spcBef>
                <a:spcPts val="1800"/>
              </a:spcBef>
            </a:pPr>
            <a:r>
              <a:rPr lang="en-US" dirty="0"/>
              <a:t>8. Networks shape the diffusion of technologies (Rodgers 1962; Coleman 	et al 1966) and </a:t>
            </a:r>
            <a:r>
              <a:rPr lang="en-US" b="1" dirty="0"/>
              <a:t>organizational practices </a:t>
            </a:r>
            <a:r>
              <a:rPr lang="en-US" dirty="0"/>
              <a:t>(Davis 1991; </a:t>
            </a:r>
            <a:r>
              <a:rPr lang="en-US" dirty="0" err="1"/>
              <a:t>Strang</a:t>
            </a:r>
            <a:r>
              <a:rPr lang="en-US" dirty="0"/>
              <a:t> &amp; Macy 2001)</a:t>
            </a:r>
          </a:p>
          <a:p>
            <a:pPr indent="-457200">
              <a:spcBef>
                <a:spcPts val="1800"/>
              </a:spcBef>
            </a:pPr>
            <a:r>
              <a:rPr lang="en-US" dirty="0"/>
              <a:t>9. Networks </a:t>
            </a:r>
            <a:r>
              <a:rPr lang="en-US" b="1" dirty="0"/>
              <a:t>create individual tastes and preferences </a:t>
            </a:r>
            <a:r>
              <a:rPr lang="en-US" dirty="0"/>
              <a:t>(Mark 1998)</a:t>
            </a:r>
          </a:p>
          <a:p>
            <a:pPr indent="-457200">
              <a:spcBef>
                <a:spcPts val="1800"/>
              </a:spcBef>
            </a:pPr>
            <a:r>
              <a:rPr lang="en-US" dirty="0"/>
              <a:t>10. Networks </a:t>
            </a:r>
            <a:r>
              <a:rPr lang="en-US" b="1" dirty="0"/>
              <a:t>‘embed’ transactions in a social matrix</a:t>
            </a:r>
            <a:r>
              <a:rPr lang="en-US" dirty="0"/>
              <a:t>, creating markets 	(White 1981; Baker 1984; </a:t>
            </a:r>
            <a:r>
              <a:rPr lang="en-US" dirty="0" err="1"/>
              <a:t>Granovetter</a:t>
            </a:r>
            <a:r>
              <a:rPr lang="en-US" dirty="0"/>
              <a:t> 1985)</a:t>
            </a:r>
          </a:p>
        </p:txBody>
      </p:sp>
      <p:sp>
        <p:nvSpPr>
          <p:cNvPr id="4" name="TextBox 3"/>
          <p:cNvSpPr txBox="1"/>
          <p:nvPr/>
        </p:nvSpPr>
        <p:spPr>
          <a:xfrm>
            <a:off x="1285460" y="6255024"/>
            <a:ext cx="9872869" cy="307777"/>
          </a:xfrm>
          <a:prstGeom prst="rect">
            <a:avLst/>
          </a:prstGeom>
          <a:noFill/>
        </p:spPr>
        <p:txBody>
          <a:bodyPr wrap="square" rtlCol="0">
            <a:spAutoFit/>
          </a:bodyPr>
          <a:lstStyle/>
          <a:p>
            <a:pPr lvl="1" algn="r"/>
            <a:r>
              <a:rPr lang="en-US" sz="1400" dirty="0"/>
              <a:t>Jason Owen-Smith, Network Theory: The Basics. https://www.oecd.org/sti/inno/41858618.pdf</a:t>
            </a:r>
          </a:p>
        </p:txBody>
      </p:sp>
    </p:spTree>
    <p:extLst>
      <p:ext uri="{BB962C8B-B14F-4D97-AF65-F5344CB8AC3E}">
        <p14:creationId xmlns:p14="http://schemas.microsoft.com/office/powerpoint/2010/main" val="207720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ky, text, map&#10;&#10;Description generated with very high confidence"/>
          <p:cNvPicPr>
            <a:picLocks noGrp="1" noChangeAspect="1"/>
          </p:cNvPicPr>
          <p:nvPr>
            <p:ph idx="1"/>
          </p:nvPr>
        </p:nvPicPr>
        <p:blipFill>
          <a:blip r:embed="rId2"/>
          <a:stretch>
            <a:fillRect/>
          </a:stretch>
        </p:blipFill>
        <p:spPr>
          <a:xfrm>
            <a:off x="3058141" y="643466"/>
            <a:ext cx="8441010" cy="5571067"/>
          </a:xfrm>
          <a:prstGeom prst="rect">
            <a:avLst/>
          </a:prstGeom>
        </p:spPr>
      </p:pic>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blipFill>
            <a:blip r:embed="rId3">
              <a:duotone>
                <a:schemeClr val="dk2">
                  <a:shade val="69000"/>
                  <a:hueMod val="91000"/>
                  <a:satMod val="164000"/>
                  <a:lumMod val="74000"/>
                </a:schemeClr>
                <a:schemeClr val="dk2">
                  <a:hueMod val="124000"/>
                  <a:satMod val="140000"/>
                  <a:lumMod val="142000"/>
                </a:schemeClr>
              </a:duotone>
            </a:blip>
            <a:stretch>
              <a:fillRect l="-12279" t="-11550" r="-120392" b="-115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endParaRPr lang="en-US" dirty="0"/>
          </a:p>
        </p:txBody>
      </p:sp>
      <p:sp>
        <p:nvSpPr>
          <p:cNvPr id="18" name="Freeform: Shap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6" name="TextBox 5"/>
          <p:cNvSpPr txBox="1"/>
          <p:nvPr/>
        </p:nvSpPr>
        <p:spPr>
          <a:xfrm>
            <a:off x="781878" y="795130"/>
            <a:ext cx="1563757" cy="5539978"/>
          </a:xfrm>
          <a:prstGeom prst="rect">
            <a:avLst/>
          </a:prstGeom>
          <a:noFill/>
        </p:spPr>
        <p:txBody>
          <a:bodyPr wrap="square" rtlCol="0">
            <a:spAutoFit/>
          </a:bodyPr>
          <a:lstStyle/>
          <a:p>
            <a:pPr>
              <a:spcBef>
                <a:spcPts val="1800"/>
              </a:spcBef>
            </a:pPr>
            <a:r>
              <a:rPr lang="en-US" sz="1350" dirty="0">
                <a:solidFill>
                  <a:schemeClr val="bg1"/>
                </a:solidFill>
              </a:rPr>
              <a:t>Holes in social structure are variably reinforced by the social organization around the hole. </a:t>
            </a:r>
          </a:p>
          <a:p>
            <a:pPr>
              <a:spcBef>
                <a:spcPts val="1800"/>
              </a:spcBef>
            </a:pPr>
            <a:r>
              <a:rPr lang="en-US" sz="1350" dirty="0">
                <a:solidFill>
                  <a:schemeClr val="bg1"/>
                </a:solidFill>
              </a:rPr>
              <a:t>The more reinforced the hole, the greater the difficulty in bridging it, yet…</a:t>
            </a:r>
          </a:p>
          <a:p>
            <a:pPr>
              <a:spcBef>
                <a:spcPts val="1800"/>
              </a:spcBef>
            </a:pPr>
            <a:r>
              <a:rPr lang="en-US" sz="1350" dirty="0">
                <a:solidFill>
                  <a:schemeClr val="bg1"/>
                </a:solidFill>
              </a:rPr>
              <a:t>…the more likely a successful bridge will carry information (that is) novel, and so potentially valuable, to people on the other side.</a:t>
            </a:r>
          </a:p>
        </p:txBody>
      </p:sp>
    </p:spTree>
    <p:extLst>
      <p:ext uri="{BB962C8B-B14F-4D97-AF65-F5344CB8AC3E}">
        <p14:creationId xmlns:p14="http://schemas.microsoft.com/office/powerpoint/2010/main" val="4209110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Rectangle 17"/>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descr="A picture containing text, map&#10;&#10;Description generated with very high confidence"/>
          <p:cNvPicPr>
            <a:picLocks noChangeAspect="1"/>
          </p:cNvPicPr>
          <p:nvPr/>
        </p:nvPicPr>
        <p:blipFill>
          <a:blip r:embed="rId3"/>
          <a:stretch>
            <a:fillRect/>
          </a:stretch>
        </p:blipFill>
        <p:spPr>
          <a:xfrm>
            <a:off x="5194607" y="1040165"/>
            <a:ext cx="6391533" cy="4777670"/>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693332"/>
          </a:xfrm>
        </p:spPr>
        <p:txBody>
          <a:bodyPr>
            <a:noAutofit/>
          </a:bodyPr>
          <a:lstStyle/>
          <a:p>
            <a:r>
              <a:rPr lang="en-US" sz="2400" dirty="0">
                <a:solidFill>
                  <a:srgbClr val="EBEBEB"/>
                </a:solidFill>
              </a:rPr>
              <a:t>Clusters, node location, size, type, relative distances </a:t>
            </a:r>
            <a:r>
              <a:rPr lang="en-US" sz="2000" dirty="0">
                <a:solidFill>
                  <a:srgbClr val="EBEBEB"/>
                </a:solidFill>
              </a:rPr>
              <a:t>(</a:t>
            </a:r>
            <a:r>
              <a:rPr lang="en-US" sz="1800" dirty="0" err="1">
                <a:solidFill>
                  <a:srgbClr val="EBEBEB"/>
                </a:solidFill>
              </a:rPr>
              <a:t>Barabasi</a:t>
            </a:r>
            <a:r>
              <a:rPr lang="en-US" sz="1800" dirty="0">
                <a:solidFill>
                  <a:srgbClr val="EBEBEB"/>
                </a:solidFill>
              </a:rPr>
              <a:t>, 2016)</a:t>
            </a:r>
            <a:endParaRPr lang="en-US" sz="2000" dirty="0">
              <a:solidFill>
                <a:srgbClr val="EBEBEB"/>
              </a:solidFill>
            </a:endParaRPr>
          </a:p>
        </p:txBody>
      </p:sp>
      <p:sp>
        <p:nvSpPr>
          <p:cNvPr id="26" name="Content Placeholder 9"/>
          <p:cNvSpPr>
            <a:spLocks noGrp="1"/>
          </p:cNvSpPr>
          <p:nvPr>
            <p:ph idx="1"/>
          </p:nvPr>
        </p:nvSpPr>
        <p:spPr>
          <a:xfrm>
            <a:off x="1154955" y="2965980"/>
            <a:ext cx="3133726" cy="3053819"/>
          </a:xfrm>
        </p:spPr>
        <p:txBody>
          <a:bodyPr>
            <a:normAutofit/>
          </a:bodyPr>
          <a:lstStyle/>
          <a:p>
            <a:pPr>
              <a:spcBef>
                <a:spcPts val="1800"/>
              </a:spcBef>
            </a:pPr>
            <a:r>
              <a:rPr lang="en-US" dirty="0">
                <a:solidFill>
                  <a:srgbClr val="FFFFFF"/>
                </a:solidFill>
              </a:rPr>
              <a:t>Planning Approaches:</a:t>
            </a:r>
          </a:p>
          <a:p>
            <a:pPr>
              <a:spcBef>
                <a:spcPts val="1800"/>
              </a:spcBef>
            </a:pPr>
            <a:r>
              <a:rPr lang="en-US" b="1" dirty="0">
                <a:solidFill>
                  <a:srgbClr val="FFFFFF"/>
                </a:solidFill>
              </a:rPr>
              <a:t>RE-ENGINEERING</a:t>
            </a:r>
          </a:p>
          <a:p>
            <a:pPr>
              <a:spcBef>
                <a:spcPts val="1800"/>
              </a:spcBef>
            </a:pPr>
            <a:r>
              <a:rPr lang="en-US" dirty="0">
                <a:solidFill>
                  <a:srgbClr val="FFFFFF"/>
                </a:solidFill>
              </a:rPr>
              <a:t>Enterprise/Systems Architecture</a:t>
            </a:r>
          </a:p>
          <a:p>
            <a:pPr>
              <a:spcBef>
                <a:spcPts val="1800"/>
              </a:spcBef>
            </a:pPr>
            <a:r>
              <a:rPr lang="en-US" dirty="0">
                <a:solidFill>
                  <a:srgbClr val="FFFFFF"/>
                </a:solidFill>
              </a:rPr>
              <a:t>Community Design/Social Engineering</a:t>
            </a:r>
          </a:p>
        </p:txBody>
      </p:sp>
    </p:spTree>
    <p:extLst>
      <p:ext uri="{BB962C8B-B14F-4D97-AF65-F5344CB8AC3E}">
        <p14:creationId xmlns:p14="http://schemas.microsoft.com/office/powerpoint/2010/main" val="118086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picture containing text, map&#10;&#10;Description generated with very high confidence"/>
          <p:cNvPicPr>
            <a:picLocks noChangeAspect="1"/>
          </p:cNvPicPr>
          <p:nvPr/>
        </p:nvPicPr>
        <p:blipFill>
          <a:blip r:embed="rId2"/>
          <a:stretch>
            <a:fillRect/>
          </a:stretch>
        </p:blipFill>
        <p:spPr>
          <a:xfrm>
            <a:off x="1272365" y="2775951"/>
            <a:ext cx="4103228"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8"/>
            <a:ext cx="8761413" cy="706964"/>
          </a:xfrm>
        </p:spPr>
        <p:txBody>
          <a:bodyPr>
            <a:normAutofit/>
          </a:bodyPr>
          <a:lstStyle/>
          <a:p>
            <a:r>
              <a:rPr lang="en-US" dirty="0">
                <a:solidFill>
                  <a:srgbClr val="EBEBEB"/>
                </a:solidFill>
              </a:rPr>
              <a:t>Research: Case Study No. 2</a:t>
            </a:r>
          </a:p>
        </p:txBody>
      </p:sp>
      <p:sp>
        <p:nvSpPr>
          <p:cNvPr id="20" name="Content Placeholder 9"/>
          <p:cNvSpPr>
            <a:spLocks noGrp="1"/>
          </p:cNvSpPr>
          <p:nvPr>
            <p:ph idx="1"/>
          </p:nvPr>
        </p:nvSpPr>
        <p:spPr>
          <a:xfrm>
            <a:off x="5980954" y="2603500"/>
            <a:ext cx="5211979" cy="3416300"/>
          </a:xfrm>
        </p:spPr>
        <p:txBody>
          <a:bodyPr anchor="ctr">
            <a:normAutofit/>
          </a:bodyPr>
          <a:lstStyle/>
          <a:p>
            <a:r>
              <a:rPr lang="en-US" dirty="0"/>
              <a:t>Stagnate Community</a:t>
            </a:r>
          </a:p>
          <a:p>
            <a:r>
              <a:rPr lang="en-US" dirty="0"/>
              <a:t>Redistribution of resources within/between nodes</a:t>
            </a:r>
          </a:p>
          <a:p>
            <a:r>
              <a:rPr lang="en-US" dirty="0"/>
              <a:t>Absence of supportive nodes (holes)</a:t>
            </a:r>
          </a:p>
          <a:p>
            <a:r>
              <a:rPr lang="en-US" dirty="0"/>
              <a:t>Presence of predatory nodes – prison economy</a:t>
            </a:r>
          </a:p>
          <a:p>
            <a:r>
              <a:rPr lang="en-US" dirty="0"/>
              <a:t>Black hole effect in use of community resources</a:t>
            </a:r>
          </a:p>
        </p:txBody>
      </p:sp>
    </p:spTree>
    <p:extLst>
      <p:ext uri="{BB962C8B-B14F-4D97-AF65-F5344CB8AC3E}">
        <p14:creationId xmlns:p14="http://schemas.microsoft.com/office/powerpoint/2010/main" val="191357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 Social Network Structure</a:t>
            </a:r>
          </a:p>
        </p:txBody>
      </p:sp>
      <p:sp>
        <p:nvSpPr>
          <p:cNvPr id="3" name="Content Placeholder 2"/>
          <p:cNvSpPr>
            <a:spLocks noGrp="1"/>
          </p:cNvSpPr>
          <p:nvPr>
            <p:ph idx="1"/>
          </p:nvPr>
        </p:nvSpPr>
        <p:spPr>
          <a:xfrm>
            <a:off x="1154954" y="2603499"/>
            <a:ext cx="8825659" cy="3545509"/>
          </a:xfrm>
        </p:spPr>
        <p:txBody>
          <a:bodyPr/>
          <a:lstStyle/>
          <a:p>
            <a:pPr indent="0">
              <a:spcBef>
                <a:spcPts val="1800"/>
              </a:spcBef>
            </a:pPr>
            <a:r>
              <a:rPr lang="en-US" dirty="0"/>
              <a:t>Social Constructs – paternalism, social distinctions (outward appearance, circumstances), inclusion (all or some), individual vs common good</a:t>
            </a:r>
          </a:p>
          <a:p>
            <a:pPr indent="0">
              <a:spcBef>
                <a:spcPts val="1800"/>
              </a:spcBef>
            </a:pPr>
            <a:r>
              <a:rPr lang="en-US" dirty="0"/>
              <a:t>Financial Constructs – availability and use of debt financing, cost of living, wealth standard deviation</a:t>
            </a:r>
          </a:p>
          <a:p>
            <a:pPr indent="0">
              <a:spcBef>
                <a:spcPts val="1800"/>
              </a:spcBef>
            </a:pPr>
            <a:r>
              <a:rPr lang="en-US" dirty="0"/>
              <a:t>Academic Constructs – acceptance rates, social segmentations</a:t>
            </a:r>
          </a:p>
          <a:p>
            <a:pPr indent="0">
              <a:spcBef>
                <a:spcPts val="1800"/>
              </a:spcBef>
            </a:pPr>
            <a:r>
              <a:rPr lang="en-US" dirty="0"/>
              <a:t>Health Constructs – social vs private access to health care</a:t>
            </a:r>
          </a:p>
          <a:p>
            <a:pPr indent="0">
              <a:spcBef>
                <a:spcPts val="1800"/>
              </a:spcBef>
            </a:pPr>
            <a:r>
              <a:rPr lang="en-US" dirty="0"/>
              <a:t>Economic Constructs – unemployment rate, type of employment, demographics of employment by job</a:t>
            </a:r>
          </a:p>
        </p:txBody>
      </p:sp>
    </p:spTree>
    <p:extLst>
      <p:ext uri="{BB962C8B-B14F-4D97-AF65-F5344CB8AC3E}">
        <p14:creationId xmlns:p14="http://schemas.microsoft.com/office/powerpoint/2010/main" val="3558491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Analysis</a:t>
            </a:r>
          </a:p>
        </p:txBody>
      </p:sp>
      <p:sp>
        <p:nvSpPr>
          <p:cNvPr id="3" name="Content Placeholder 2"/>
          <p:cNvSpPr>
            <a:spLocks noGrp="1"/>
          </p:cNvSpPr>
          <p:nvPr>
            <p:ph idx="1"/>
          </p:nvPr>
        </p:nvSpPr>
        <p:spPr/>
        <p:txBody>
          <a:bodyPr>
            <a:normAutofit fontScale="92500" lnSpcReduction="20000"/>
          </a:bodyPr>
          <a:lstStyle/>
          <a:p>
            <a:r>
              <a:rPr lang="en-US" sz="2400" dirty="0"/>
              <a:t>What nodes exist (structure)</a:t>
            </a:r>
          </a:p>
          <a:p>
            <a:r>
              <a:rPr lang="en-US" sz="2400" dirty="0"/>
              <a:t>What comparative nodes are missing (holes)</a:t>
            </a:r>
          </a:p>
          <a:p>
            <a:r>
              <a:rPr lang="en-US" sz="2400" dirty="0"/>
              <a:t>Identify instances of positive nodes – contribute to thriving community</a:t>
            </a:r>
          </a:p>
          <a:p>
            <a:r>
              <a:rPr lang="en-US" sz="2400" dirty="0"/>
              <a:t>Identify instances of negative nodes – take away from the community</a:t>
            </a:r>
          </a:p>
          <a:p>
            <a:r>
              <a:rPr lang="en-US" sz="2400" dirty="0"/>
              <a:t>Measures of size, distance (linkages), location (equitable, efficient distribution of resources)</a:t>
            </a:r>
          </a:p>
          <a:p>
            <a:r>
              <a:rPr lang="en-US" sz="2400" dirty="0"/>
              <a:t>Strength (power) of association (linkages)</a:t>
            </a:r>
          </a:p>
        </p:txBody>
      </p:sp>
    </p:spTree>
    <p:extLst>
      <p:ext uri="{BB962C8B-B14F-4D97-AF65-F5344CB8AC3E}">
        <p14:creationId xmlns:p14="http://schemas.microsoft.com/office/powerpoint/2010/main" val="1450542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Analysis – Structural Equation Modeling (SEM)</a:t>
            </a:r>
          </a:p>
        </p:txBody>
      </p:sp>
      <p:sp>
        <p:nvSpPr>
          <p:cNvPr id="3" name="Content Placeholder 2"/>
          <p:cNvSpPr>
            <a:spLocks noGrp="1"/>
          </p:cNvSpPr>
          <p:nvPr>
            <p:ph idx="1"/>
          </p:nvPr>
        </p:nvSpPr>
        <p:spPr/>
        <p:txBody>
          <a:bodyPr>
            <a:normAutofit/>
          </a:bodyPr>
          <a:lstStyle/>
          <a:p>
            <a:r>
              <a:rPr lang="en-US" sz="2400" dirty="0"/>
              <a:t>Statistical method that fit networks of constructs to data</a:t>
            </a:r>
          </a:p>
          <a:p>
            <a:r>
              <a:rPr lang="en-US" sz="2400" dirty="0"/>
              <a:t>SEM is commonly justified in the social sciences because of its ability to impute relationships between unobserved constructs (latent variables) from observable variables.</a:t>
            </a:r>
          </a:p>
          <a:p>
            <a:r>
              <a:rPr lang="en-US" sz="2400" dirty="0"/>
              <a:t>SEM therefore allows the researcher to diagnose which observed variables are good indicators of the latent variables</a:t>
            </a:r>
          </a:p>
        </p:txBody>
      </p:sp>
    </p:spTree>
    <p:extLst>
      <p:ext uri="{BB962C8B-B14F-4D97-AF65-F5344CB8AC3E}">
        <p14:creationId xmlns:p14="http://schemas.microsoft.com/office/powerpoint/2010/main" val="339101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Analysis – Support Vector Model (SVM) in Machine Learning</a:t>
            </a:r>
          </a:p>
        </p:txBody>
      </p:sp>
      <p:sp>
        <p:nvSpPr>
          <p:cNvPr id="3" name="Content Placeholder 2"/>
          <p:cNvSpPr>
            <a:spLocks noGrp="1"/>
          </p:cNvSpPr>
          <p:nvPr>
            <p:ph idx="1"/>
          </p:nvPr>
        </p:nvSpPr>
        <p:spPr/>
        <p:txBody>
          <a:bodyPr>
            <a:normAutofit/>
          </a:bodyPr>
          <a:lstStyle/>
          <a:p>
            <a:r>
              <a:rPr lang="en-US" sz="2400" dirty="0"/>
              <a:t>The paths in a SEM could reasonably be replaced with SVM (Support Vector Machine) or Neural Network (NN), allowing for more complex nonlinear designs that include latent variables.</a:t>
            </a:r>
          </a:p>
          <a:p>
            <a:r>
              <a:rPr lang="en-US" sz="2400" dirty="0"/>
              <a:t>With SEM, the objective is primarily to estimate the model parameters, whereas with machine learning the objective is usually prediction accuracy</a:t>
            </a:r>
          </a:p>
        </p:txBody>
      </p:sp>
    </p:spTree>
    <p:extLst>
      <p:ext uri="{BB962C8B-B14F-4D97-AF65-F5344CB8AC3E}">
        <p14:creationId xmlns:p14="http://schemas.microsoft.com/office/powerpoint/2010/main" val="2309259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 Neural Networks &amp; Support Vector Machine (SVM)</a:t>
            </a:r>
          </a:p>
        </p:txBody>
      </p:sp>
      <p:pic>
        <p:nvPicPr>
          <p:cNvPr id="3075" name="Picture 3" descr="https://api.ning.com/files/8kkt4Vvp7GzA3q4ccbGAgHihemyTlx0f4Y7i*EXh2s6D-iyujqNfxvHYuAjsE6t*ZVvCpcRaeLwRC87pEifss0yzxc7GQzJG/machinelearningtaxonomy.jpg?width=500">
            <a:extLst>
              <a:ext uri="{FF2B5EF4-FFF2-40B4-BE49-F238E27FC236}">
                <a16:creationId xmlns:a16="http://schemas.microsoft.com/office/drawing/2014/main" id="{81AC2CDC-8B0A-4824-BF25-F78F63868D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8259" y="3207433"/>
            <a:ext cx="8666701" cy="194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9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 Neural Networks &amp; Support Vector Machine (SVM)</a:t>
            </a:r>
          </a:p>
        </p:txBody>
      </p:sp>
      <p:sp>
        <p:nvSpPr>
          <p:cNvPr id="3" name="Content Placeholder 2"/>
          <p:cNvSpPr>
            <a:spLocks noGrp="1"/>
          </p:cNvSpPr>
          <p:nvPr>
            <p:ph idx="1"/>
          </p:nvPr>
        </p:nvSpPr>
        <p:spPr>
          <a:xfrm>
            <a:off x="1154954" y="2321168"/>
            <a:ext cx="8825659" cy="4079631"/>
          </a:xfrm>
        </p:spPr>
        <p:txBody>
          <a:bodyPr>
            <a:noAutofit/>
          </a:bodyPr>
          <a:lstStyle/>
          <a:p>
            <a:pPr>
              <a:spcAft>
                <a:spcPts val="1800"/>
              </a:spcAft>
            </a:pPr>
            <a:r>
              <a:rPr lang="en-US" dirty="0"/>
              <a:t>In machine learning, Support Vector Machines (SVMs) are supervised learning models with associated learning algorithms that analyze data used for classification and regression analysis</a:t>
            </a:r>
          </a:p>
          <a:p>
            <a:pPr>
              <a:spcAft>
                <a:spcPts val="1800"/>
              </a:spcAft>
            </a:pPr>
            <a:r>
              <a:rPr lang="en-US" dirty="0"/>
              <a:t>Support Vector Machines (SVMs) provide a powerful method for classification (supervised learning). Use of SVMs for clustering (unsupervised learning) is now being considered in a number of different ways </a:t>
            </a:r>
          </a:p>
          <a:p>
            <a:pPr>
              <a:spcAft>
                <a:spcPts val="1800"/>
              </a:spcAft>
            </a:pPr>
            <a:r>
              <a:rPr lang="en-US" dirty="0"/>
              <a:t>SVM and NN build a 'separator hyperplane' with data available in order to later automatically classify new data. In other words, given labeled training data (supervised learning), the algorithm outputs an optimal hyperplane which categorizes new examples.</a:t>
            </a:r>
          </a:p>
          <a:p>
            <a:pPr>
              <a:spcAft>
                <a:spcPts val="1800"/>
              </a:spcAft>
            </a:pPr>
            <a:r>
              <a:rPr lang="en-US" dirty="0"/>
              <a:t>SVM is very convenient for data split in 2 classes (-1 and 1); Neural networks are more polyvalent providing different outputs.</a:t>
            </a:r>
          </a:p>
        </p:txBody>
      </p:sp>
    </p:spTree>
    <p:extLst>
      <p:ext uri="{BB962C8B-B14F-4D97-AF65-F5344CB8AC3E}">
        <p14:creationId xmlns:p14="http://schemas.microsoft.com/office/powerpoint/2010/main" val="36117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dsTK7dVQAEL_Sk.jpg">
            <a:extLst>
              <a:ext uri="{FF2B5EF4-FFF2-40B4-BE49-F238E27FC236}">
                <a16:creationId xmlns:a16="http://schemas.microsoft.com/office/drawing/2014/main" id="{53982A4E-C322-4383-B2E8-EAB9DDFE9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221" y="675250"/>
            <a:ext cx="5099670" cy="597877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90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Analysis – SEM vs Neural Networks &amp; SVM</a:t>
            </a:r>
          </a:p>
        </p:txBody>
      </p:sp>
      <p:sp>
        <p:nvSpPr>
          <p:cNvPr id="3" name="Content Placeholder 2"/>
          <p:cNvSpPr>
            <a:spLocks noGrp="1"/>
          </p:cNvSpPr>
          <p:nvPr>
            <p:ph idx="1"/>
          </p:nvPr>
        </p:nvSpPr>
        <p:spPr>
          <a:xfrm>
            <a:off x="1201846" y="2433711"/>
            <a:ext cx="8825659" cy="4107766"/>
          </a:xfrm>
        </p:spPr>
        <p:txBody>
          <a:bodyPr>
            <a:normAutofit/>
          </a:bodyPr>
          <a:lstStyle/>
          <a:p>
            <a:r>
              <a:rPr lang="en-US" sz="2000" dirty="0"/>
              <a:t>Biggest difference is that SEMs are easy to interpret and good for inference.</a:t>
            </a:r>
          </a:p>
          <a:p>
            <a:endParaRPr lang="en-US" sz="2000" dirty="0"/>
          </a:p>
          <a:p>
            <a:r>
              <a:rPr lang="en-US" sz="2000" dirty="0"/>
              <a:t>SVMs and NN are like black boxes which spit right answers.</a:t>
            </a:r>
          </a:p>
          <a:p>
            <a:endParaRPr lang="en-US" sz="2000" dirty="0"/>
          </a:p>
          <a:p>
            <a:r>
              <a:rPr lang="en-US" sz="2000" dirty="0"/>
              <a:t>Prediction accuracy vs interpretability is an important distinction for choosing the correct model</a:t>
            </a:r>
            <a:endParaRPr lang="en-US" sz="2000" dirty="0">
              <a:highlight>
                <a:srgbClr val="FFFF00"/>
              </a:highlight>
            </a:endParaRPr>
          </a:p>
        </p:txBody>
      </p:sp>
    </p:spTree>
    <p:extLst>
      <p:ext uri="{BB962C8B-B14F-4D97-AF65-F5344CB8AC3E}">
        <p14:creationId xmlns:p14="http://schemas.microsoft.com/office/powerpoint/2010/main" val="1695944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Analysis – Paths/Linkages are Key</a:t>
            </a:r>
          </a:p>
        </p:txBody>
      </p:sp>
      <p:sp>
        <p:nvSpPr>
          <p:cNvPr id="3" name="Content Placeholder 2"/>
          <p:cNvSpPr>
            <a:spLocks noGrp="1"/>
          </p:cNvSpPr>
          <p:nvPr>
            <p:ph idx="1"/>
          </p:nvPr>
        </p:nvSpPr>
        <p:spPr/>
        <p:txBody>
          <a:bodyPr>
            <a:normAutofit/>
          </a:bodyPr>
          <a:lstStyle/>
          <a:p>
            <a:r>
              <a:rPr lang="en-US" sz="2400" dirty="0"/>
              <a:t>How revenue is generated - R</a:t>
            </a:r>
          </a:p>
          <a:p>
            <a:r>
              <a:rPr lang="en-US" sz="2400" dirty="0"/>
              <a:t>What service model is followed - S</a:t>
            </a:r>
          </a:p>
          <a:p>
            <a:r>
              <a:rPr lang="en-US" sz="2400" dirty="0"/>
              <a:t>What supply chain is followed - SC</a:t>
            </a:r>
          </a:p>
          <a:p>
            <a:r>
              <a:rPr lang="en-US" sz="2400" dirty="0"/>
              <a:t>What social externalities are generated in justice operations - SE</a:t>
            </a:r>
          </a:p>
          <a:p>
            <a:r>
              <a:rPr lang="en-US" sz="2400" b="1" dirty="0"/>
              <a:t>Impact</a:t>
            </a:r>
            <a:r>
              <a:rPr lang="en-US" sz="2400" dirty="0"/>
              <a:t> on other nodes – I (latent variable)</a:t>
            </a:r>
          </a:p>
        </p:txBody>
      </p:sp>
    </p:spTree>
    <p:extLst>
      <p:ext uri="{BB962C8B-B14F-4D97-AF65-F5344CB8AC3E}">
        <p14:creationId xmlns:p14="http://schemas.microsoft.com/office/powerpoint/2010/main" val="2216922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1154954" y="2372139"/>
            <a:ext cx="9049220" cy="4240696"/>
          </a:xfrm>
        </p:spPr>
        <p:txBody>
          <a:bodyPr>
            <a:normAutofit fontScale="85000" lnSpcReduction="20000"/>
          </a:bodyPr>
          <a:lstStyle/>
          <a:p>
            <a:pPr>
              <a:spcBef>
                <a:spcPts val="1200"/>
              </a:spcBef>
            </a:pPr>
            <a:r>
              <a:rPr lang="en-US" dirty="0"/>
              <a:t>Ahuja, G. 2000. Collaborative networks, structural holes, and innovation: A longitudinal study . </a:t>
            </a:r>
            <a:r>
              <a:rPr lang="en-US" i="1" dirty="0"/>
              <a:t>Administrative Science Quarterly</a:t>
            </a:r>
            <a:r>
              <a:rPr lang="en-US" dirty="0"/>
              <a:t>, 45: 425-455</a:t>
            </a:r>
          </a:p>
          <a:p>
            <a:pPr>
              <a:spcBef>
                <a:spcPts val="1200"/>
              </a:spcBef>
            </a:pPr>
            <a:r>
              <a:rPr lang="en-US" dirty="0"/>
              <a:t>Albert, R. A., </a:t>
            </a:r>
            <a:r>
              <a:rPr lang="en-US" dirty="0" err="1"/>
              <a:t>Jeong</a:t>
            </a:r>
            <a:r>
              <a:rPr lang="en-US" dirty="0"/>
              <a:t>, H., </a:t>
            </a:r>
            <a:r>
              <a:rPr lang="en-US" dirty="0" err="1"/>
              <a:t>Barabasi</a:t>
            </a:r>
            <a:r>
              <a:rPr lang="en-US" dirty="0"/>
              <a:t>, A. L. 2000. Error and attack tolerance of complex networks. </a:t>
            </a:r>
            <a:r>
              <a:rPr lang="en-US" i="1" dirty="0"/>
              <a:t>Nature,</a:t>
            </a:r>
            <a:r>
              <a:rPr lang="en-US" dirty="0"/>
              <a:t> 406: 378-482.</a:t>
            </a:r>
          </a:p>
          <a:p>
            <a:pPr>
              <a:spcBef>
                <a:spcPts val="1200"/>
              </a:spcBef>
            </a:pPr>
            <a:r>
              <a:rPr lang="en-US" dirty="0" err="1"/>
              <a:t>Barabasi</a:t>
            </a:r>
            <a:r>
              <a:rPr lang="en-US" dirty="0"/>
              <a:t>, A. L. 2016. </a:t>
            </a:r>
            <a:r>
              <a:rPr lang="en-US" i="1" dirty="0"/>
              <a:t>Network Science</a:t>
            </a:r>
            <a:r>
              <a:rPr lang="en-US" dirty="0"/>
              <a:t>. Cambridge: Cambridge University Press. </a:t>
            </a:r>
          </a:p>
          <a:p>
            <a:pPr>
              <a:spcBef>
                <a:spcPts val="1200"/>
              </a:spcBef>
            </a:pPr>
            <a:r>
              <a:rPr lang="en-US" dirty="0" err="1"/>
              <a:t>Bollobas</a:t>
            </a:r>
            <a:r>
              <a:rPr lang="en-US" dirty="0"/>
              <a:t>, B. 2001. </a:t>
            </a:r>
            <a:r>
              <a:rPr lang="en-US" i="1" dirty="0"/>
              <a:t>Random Graphs</a:t>
            </a:r>
            <a:r>
              <a:rPr lang="en-US" dirty="0"/>
              <a:t>. Cambridge: Cambridge University Press.   </a:t>
            </a:r>
          </a:p>
          <a:p>
            <a:pPr>
              <a:spcBef>
                <a:spcPts val="1200"/>
              </a:spcBef>
            </a:pPr>
            <a:r>
              <a:rPr lang="en-US" dirty="0"/>
              <a:t>Burt, E. S. 2015. Reinforced structural holes. </a:t>
            </a:r>
            <a:r>
              <a:rPr lang="en-US" i="1" dirty="0"/>
              <a:t>Social Networks,</a:t>
            </a:r>
            <a:r>
              <a:rPr lang="en-US" dirty="0"/>
              <a:t> 43: 149-161.</a:t>
            </a:r>
          </a:p>
          <a:p>
            <a:pPr>
              <a:spcBef>
                <a:spcPts val="1200"/>
              </a:spcBef>
            </a:pPr>
            <a:r>
              <a:rPr lang="en-US" dirty="0" err="1"/>
              <a:t>Erdos</a:t>
            </a:r>
            <a:r>
              <a:rPr lang="en-US" dirty="0"/>
              <a:t>, P. and </a:t>
            </a:r>
            <a:r>
              <a:rPr lang="en-US" dirty="0" err="1"/>
              <a:t>Renyi</a:t>
            </a:r>
            <a:r>
              <a:rPr lang="en-US" dirty="0"/>
              <a:t>, A. 1959. On random graphs. </a:t>
            </a:r>
            <a:r>
              <a:rPr lang="en-US" i="1" dirty="0" err="1"/>
              <a:t>Publicationes</a:t>
            </a:r>
            <a:r>
              <a:rPr lang="en-US" i="1" dirty="0"/>
              <a:t> </a:t>
            </a:r>
            <a:r>
              <a:rPr lang="en-US" i="1" dirty="0" err="1"/>
              <a:t>Mathematicae</a:t>
            </a:r>
            <a:r>
              <a:rPr lang="en-US" i="1" dirty="0"/>
              <a:t> (Debrecen)</a:t>
            </a:r>
            <a:r>
              <a:rPr lang="en-US" dirty="0"/>
              <a:t>, 6: 290-297.</a:t>
            </a:r>
          </a:p>
          <a:p>
            <a:pPr>
              <a:spcBef>
                <a:spcPts val="1200"/>
              </a:spcBef>
            </a:pPr>
            <a:r>
              <a:rPr lang="en-US" dirty="0"/>
              <a:t>Galbraith, J. K. 2008. </a:t>
            </a:r>
            <a:r>
              <a:rPr lang="en-US" i="1" dirty="0"/>
              <a:t>The Predator State</a:t>
            </a:r>
            <a:r>
              <a:rPr lang="en-US" dirty="0"/>
              <a:t>. New York: Free Press. </a:t>
            </a:r>
          </a:p>
          <a:p>
            <a:pPr>
              <a:spcBef>
                <a:spcPts val="1200"/>
              </a:spcBef>
            </a:pPr>
            <a:r>
              <a:rPr lang="en-US" dirty="0" err="1"/>
              <a:t>Granovetter</a:t>
            </a:r>
            <a:r>
              <a:rPr lang="en-US" dirty="0"/>
              <a:t>, M. S. 1973.  The strength of weak ties. </a:t>
            </a:r>
            <a:r>
              <a:rPr lang="en-US" i="1" dirty="0"/>
              <a:t>American Journal of Sociology,</a:t>
            </a:r>
            <a:r>
              <a:rPr lang="en-US" dirty="0"/>
              <a:t> 78: 1360.</a:t>
            </a:r>
          </a:p>
          <a:p>
            <a:pPr>
              <a:spcBef>
                <a:spcPts val="1200"/>
              </a:spcBef>
            </a:pPr>
            <a:r>
              <a:rPr lang="en-US" dirty="0"/>
              <a:t>Kaufmann, S. 1993. </a:t>
            </a:r>
            <a:r>
              <a:rPr lang="en-US" i="1" dirty="0"/>
              <a:t>Origins of Order: Self-Organization and Selection in Evolution.</a:t>
            </a:r>
            <a:r>
              <a:rPr lang="en-US" dirty="0"/>
              <a:t> Oxford: Oxford University Press. </a:t>
            </a:r>
          </a:p>
          <a:p>
            <a:pPr>
              <a:spcBef>
                <a:spcPts val="1200"/>
              </a:spcBef>
            </a:pPr>
            <a:r>
              <a:rPr lang="en-US" dirty="0"/>
              <a:t>Westland, J. C. 2015. Structural Equation Modeling: From Paths to Networks. New York: Springer.</a:t>
            </a:r>
          </a:p>
          <a:p>
            <a:pPr>
              <a:spcBef>
                <a:spcPts val="1200"/>
              </a:spcBef>
            </a:pPr>
            <a:endParaRPr lang="en-US" dirty="0"/>
          </a:p>
        </p:txBody>
      </p:sp>
    </p:spTree>
    <p:extLst>
      <p:ext uri="{BB962C8B-B14F-4D97-AF65-F5344CB8AC3E}">
        <p14:creationId xmlns:p14="http://schemas.microsoft.com/office/powerpoint/2010/main" val="181109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3458816"/>
            <a:ext cx="8825659" cy="2560983"/>
          </a:xfrm>
        </p:spPr>
        <p:txBody>
          <a:bodyPr>
            <a:normAutofit/>
          </a:bodyPr>
          <a:lstStyle/>
          <a:p>
            <a:pPr marL="0" indent="0" algn="ctr">
              <a:buNone/>
            </a:pPr>
            <a:r>
              <a:rPr lang="en-US" sz="4000" b="1" dirty="0"/>
              <a:t>QUESTIONS?</a:t>
            </a:r>
          </a:p>
        </p:txBody>
      </p:sp>
    </p:spTree>
    <p:extLst>
      <p:ext uri="{BB962C8B-B14F-4D97-AF65-F5344CB8AC3E}">
        <p14:creationId xmlns:p14="http://schemas.microsoft.com/office/powerpoint/2010/main" val="416358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Reference</a:t>
            </a:r>
          </a:p>
        </p:txBody>
      </p:sp>
      <p:sp>
        <p:nvSpPr>
          <p:cNvPr id="3" name="Content Placeholder 2"/>
          <p:cNvSpPr>
            <a:spLocks noGrp="1"/>
          </p:cNvSpPr>
          <p:nvPr>
            <p:ph idx="1"/>
          </p:nvPr>
        </p:nvSpPr>
        <p:spPr>
          <a:xfrm>
            <a:off x="1219200" y="2546253"/>
            <a:ext cx="8825659" cy="3492824"/>
          </a:xfrm>
        </p:spPr>
        <p:txBody>
          <a:bodyPr>
            <a:normAutofit/>
          </a:bodyPr>
          <a:lstStyle/>
          <a:p>
            <a:pPr marL="0" indent="0">
              <a:buNone/>
            </a:pPr>
            <a:r>
              <a:rPr lang="en-US" sz="2800" b="1" dirty="0"/>
              <a:t>Result?</a:t>
            </a:r>
          </a:p>
          <a:p>
            <a:pPr marL="0" indent="0">
              <a:buNone/>
            </a:pPr>
            <a:r>
              <a:rPr lang="en-US" sz="2800" dirty="0"/>
              <a:t>During the last two decades, the large-scale use of incarceration to solve social problems has combined with the fall-out of globalization to produce an ominous trend: prisons have become a ‘growth industry’ in (rural) America.</a:t>
            </a:r>
          </a:p>
          <a:p>
            <a:endParaRPr lang="en-US" sz="2000" dirty="0"/>
          </a:p>
        </p:txBody>
      </p:sp>
    </p:spTree>
    <p:extLst>
      <p:ext uri="{BB962C8B-B14F-4D97-AF65-F5344CB8AC3E}">
        <p14:creationId xmlns:p14="http://schemas.microsoft.com/office/powerpoint/2010/main" val="367550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Prison Communities</a:t>
            </a:r>
          </a:p>
        </p:txBody>
      </p:sp>
      <p:sp>
        <p:nvSpPr>
          <p:cNvPr id="3" name="Content Placeholder 2"/>
          <p:cNvSpPr>
            <a:spLocks noGrp="1"/>
          </p:cNvSpPr>
          <p:nvPr>
            <p:ph idx="1"/>
          </p:nvPr>
        </p:nvSpPr>
        <p:spPr>
          <a:xfrm>
            <a:off x="715618" y="2451652"/>
            <a:ext cx="9886122" cy="3763618"/>
          </a:xfrm>
        </p:spPr>
        <p:txBody>
          <a:bodyPr>
            <a:normAutofit fontScale="92500" lnSpcReduction="10000"/>
          </a:bodyPr>
          <a:lstStyle/>
          <a:p>
            <a:pPr marL="0" indent="0" algn="ctr">
              <a:buNone/>
            </a:pPr>
            <a:r>
              <a:rPr lang="en-US" sz="1900" dirty="0">
                <a:latin typeface="Adobe Fan Heiti Std B" panose="020B0700000000000000" pitchFamily="34" charset="-128"/>
                <a:ea typeface="Adobe Fan Heiti Std B" panose="020B0700000000000000" pitchFamily="34" charset="-128"/>
              </a:rPr>
              <a:t>“We struggled, myself and a brother, two sisters, my</a:t>
            </a:r>
          </a:p>
          <a:p>
            <a:pPr marL="0" indent="0" algn="ctr">
              <a:buNone/>
            </a:pPr>
            <a:r>
              <a:rPr lang="en-US" sz="1900" dirty="0">
                <a:latin typeface="Adobe Fan Heiti Std B" panose="020B0700000000000000" pitchFamily="34" charset="-128"/>
                <a:ea typeface="Adobe Fan Heiti Std B" panose="020B0700000000000000" pitchFamily="34" charset="-128"/>
              </a:rPr>
              <a:t>mother there, to keep the farm in the family and</a:t>
            </a:r>
          </a:p>
          <a:p>
            <a:pPr marL="0" indent="0" algn="ctr">
              <a:buNone/>
            </a:pPr>
            <a:r>
              <a:rPr lang="en-US" sz="1900" dirty="0">
                <a:latin typeface="Adobe Fan Heiti Std B" panose="020B0700000000000000" pitchFamily="34" charset="-128"/>
                <a:ea typeface="Adobe Fan Heiti Std B" panose="020B0700000000000000" pitchFamily="34" charset="-128"/>
              </a:rPr>
              <a:t>keep it going. And we barely made a living. So</a:t>
            </a:r>
          </a:p>
          <a:p>
            <a:pPr marL="0" indent="0" algn="ctr">
              <a:buNone/>
            </a:pPr>
            <a:r>
              <a:rPr lang="en-US" sz="1900" dirty="0">
                <a:latin typeface="Adobe Fan Heiti Std B" panose="020B0700000000000000" pitchFamily="34" charset="-128"/>
                <a:ea typeface="Adobe Fan Heiti Std B" panose="020B0700000000000000" pitchFamily="34" charset="-128"/>
              </a:rPr>
              <a:t>That's what made me appreciate the job so much,</a:t>
            </a:r>
          </a:p>
          <a:p>
            <a:pPr marL="0" indent="0" algn="ctr">
              <a:buNone/>
            </a:pPr>
            <a:r>
              <a:rPr lang="en-US" sz="1900" dirty="0">
                <a:latin typeface="Adobe Fan Heiti Std B" panose="020B0700000000000000" pitchFamily="34" charset="-128"/>
                <a:ea typeface="Adobe Fan Heiti Std B" panose="020B0700000000000000" pitchFamily="34" charset="-128"/>
              </a:rPr>
              <a:t>that it was a lot easier and the money was secure.</a:t>
            </a:r>
          </a:p>
          <a:p>
            <a:pPr marL="0" indent="0" algn="ctr">
              <a:buNone/>
            </a:pPr>
            <a:r>
              <a:rPr lang="en-US" sz="1900" dirty="0">
                <a:latin typeface="Adobe Fan Heiti Std B" panose="020B0700000000000000" pitchFamily="34" charset="-128"/>
                <a:ea typeface="Adobe Fan Heiti Std B" panose="020B0700000000000000" pitchFamily="34" charset="-128"/>
              </a:rPr>
              <a:t>Before I even started the job, they was always</a:t>
            </a:r>
          </a:p>
          <a:p>
            <a:pPr marL="0" indent="0" algn="ctr">
              <a:buNone/>
            </a:pPr>
            <a:r>
              <a:rPr lang="en-US" sz="1900" dirty="0">
                <a:latin typeface="Adobe Fan Heiti Std B" panose="020B0700000000000000" pitchFamily="34" charset="-128"/>
                <a:ea typeface="Adobe Fan Heiti Std B" panose="020B0700000000000000" pitchFamily="34" charset="-128"/>
              </a:rPr>
              <a:t>telling me, the worse things get out in the world, the</a:t>
            </a:r>
          </a:p>
          <a:p>
            <a:pPr marL="0" indent="0" algn="ctr">
              <a:buNone/>
            </a:pPr>
            <a:r>
              <a:rPr lang="en-US" sz="1900" dirty="0">
                <a:latin typeface="Adobe Fan Heiti Std B" panose="020B0700000000000000" pitchFamily="34" charset="-128"/>
                <a:ea typeface="Adobe Fan Heiti Std B" panose="020B0700000000000000" pitchFamily="34" charset="-128"/>
              </a:rPr>
              <a:t>better things get in jail. </a:t>
            </a:r>
            <a:r>
              <a:rPr lang="en-US" b="1" dirty="0"/>
              <a:t>You’ll</a:t>
            </a:r>
            <a:r>
              <a:rPr lang="en-US" sz="1900" dirty="0">
                <a:latin typeface="Adobe Fan Heiti Std B" panose="020B0700000000000000" pitchFamily="34" charset="-128"/>
                <a:ea typeface="Adobe Fan Heiti Std B" panose="020B0700000000000000" pitchFamily="34" charset="-128"/>
              </a:rPr>
              <a:t> always have a job.”</a:t>
            </a:r>
          </a:p>
          <a:p>
            <a:pPr marL="0" indent="0" algn="r">
              <a:buNone/>
            </a:pPr>
            <a:r>
              <a:rPr lang="en-US" sz="1700" dirty="0">
                <a:latin typeface="Adobe Fan Heiti Std B" panose="020B0700000000000000" pitchFamily="34" charset="-128"/>
                <a:ea typeface="Adobe Fan Heiti Std B" panose="020B0700000000000000" pitchFamily="34" charset="-128"/>
              </a:rPr>
              <a:t>T. </a:t>
            </a:r>
            <a:r>
              <a:rPr lang="en-US" sz="1700" dirty="0" err="1">
                <a:latin typeface="Adobe Fan Heiti Std B" panose="020B0700000000000000" pitchFamily="34" charset="-128"/>
                <a:ea typeface="Adobe Fan Heiti Std B" panose="020B0700000000000000" pitchFamily="34" charset="-128"/>
              </a:rPr>
              <a:t>Flegel</a:t>
            </a:r>
            <a:r>
              <a:rPr lang="en-US" sz="1700" dirty="0">
                <a:latin typeface="Adobe Fan Heiti Std B" panose="020B0700000000000000" pitchFamily="34" charset="-128"/>
                <a:ea typeface="Adobe Fan Heiti Std B" panose="020B0700000000000000" pitchFamily="34" charset="-128"/>
              </a:rPr>
              <a:t>, Family Farmer and Retired</a:t>
            </a:r>
          </a:p>
          <a:p>
            <a:pPr marL="0" indent="0" algn="r">
              <a:buNone/>
            </a:pPr>
            <a:r>
              <a:rPr lang="en-US" sz="1700" dirty="0">
                <a:latin typeface="Adobe Fan Heiti Std B" panose="020B0700000000000000" pitchFamily="34" charset="-128"/>
                <a:ea typeface="Adobe Fan Heiti Std B" panose="020B0700000000000000" pitchFamily="34" charset="-128"/>
              </a:rPr>
              <a:t>Prison Guard, Coxsackie, New York</a:t>
            </a:r>
          </a:p>
        </p:txBody>
      </p:sp>
    </p:spTree>
    <p:extLst>
      <p:ext uri="{BB962C8B-B14F-4D97-AF65-F5344CB8AC3E}">
        <p14:creationId xmlns:p14="http://schemas.microsoft.com/office/powerpoint/2010/main" val="181177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Reference</a:t>
            </a:r>
          </a:p>
        </p:txBody>
      </p:sp>
      <p:sp>
        <p:nvSpPr>
          <p:cNvPr id="3" name="Content Placeholder 2"/>
          <p:cNvSpPr>
            <a:spLocks noGrp="1"/>
          </p:cNvSpPr>
          <p:nvPr>
            <p:ph idx="1"/>
          </p:nvPr>
        </p:nvSpPr>
        <p:spPr>
          <a:xfrm>
            <a:off x="1219200" y="2546253"/>
            <a:ext cx="8825659" cy="3492824"/>
          </a:xfrm>
        </p:spPr>
        <p:txBody>
          <a:bodyPr>
            <a:normAutofit/>
          </a:bodyPr>
          <a:lstStyle/>
          <a:p>
            <a:r>
              <a:rPr lang="en-US" sz="2000" b="1" dirty="0" err="1"/>
              <a:t>Huling</a:t>
            </a:r>
            <a:r>
              <a:rPr lang="en-US" sz="2000" b="1" dirty="0"/>
              <a:t>, T. 2002. BUILDING A PRISON ECONOMY IN RURAL AMERICA. Marc </a:t>
            </a:r>
            <a:r>
              <a:rPr lang="en-US" sz="2000" b="1" dirty="0" err="1"/>
              <a:t>Mauer</a:t>
            </a:r>
            <a:r>
              <a:rPr lang="en-US" sz="2000" b="1" dirty="0"/>
              <a:t> and </a:t>
            </a:r>
            <a:r>
              <a:rPr lang="en-US" sz="2000" b="1" dirty="0" err="1"/>
              <a:t>Meda</a:t>
            </a:r>
            <a:r>
              <a:rPr lang="en-US" sz="2000" b="1" dirty="0"/>
              <a:t> Chesney-Lind, Editors. The New Press.</a:t>
            </a:r>
            <a:r>
              <a:rPr lang="en-US" sz="2000" dirty="0"/>
              <a:t> </a:t>
            </a:r>
            <a:endParaRPr lang="en-US" sz="2000" b="1" dirty="0"/>
          </a:p>
          <a:p>
            <a:r>
              <a:rPr lang="en-US" sz="2000" dirty="0"/>
              <a:t>From Invisible Punishment: The Collateral Consequences of Mass Imprisonment.</a:t>
            </a:r>
          </a:p>
          <a:p>
            <a:r>
              <a:rPr lang="en-US" sz="2000" dirty="0"/>
              <a:t>In the United States today, there are more prison(</a:t>
            </a:r>
            <a:r>
              <a:rPr lang="en-US" sz="2000" dirty="0" err="1"/>
              <a:t>er</a:t>
            </a:r>
            <a:r>
              <a:rPr lang="en-US" sz="2000" dirty="0"/>
              <a:t>)s than farm(</a:t>
            </a:r>
            <a:r>
              <a:rPr lang="en-US" sz="2000" dirty="0" err="1"/>
              <a:t>er</a:t>
            </a:r>
            <a:r>
              <a:rPr lang="en-US" sz="2000" dirty="0"/>
              <a:t>)s.</a:t>
            </a:r>
          </a:p>
          <a:p>
            <a:r>
              <a:rPr lang="en-US" sz="2000" dirty="0"/>
              <a:t>In the United States today, 1 in 3 adults have a criminal record, yet</a:t>
            </a:r>
          </a:p>
          <a:p>
            <a:r>
              <a:rPr lang="en-US" sz="2000" dirty="0"/>
              <a:t>…the US experienced many times more school shootings (288) between 2009 and 2018 than 27 other countries combined.</a:t>
            </a:r>
          </a:p>
        </p:txBody>
      </p:sp>
    </p:spTree>
    <p:extLst>
      <p:ext uri="{BB962C8B-B14F-4D97-AF65-F5344CB8AC3E}">
        <p14:creationId xmlns:p14="http://schemas.microsoft.com/office/powerpoint/2010/main" val="359431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462C-E702-4830-B717-D06F346DEABE}"/>
              </a:ext>
            </a:extLst>
          </p:cNvPr>
          <p:cNvSpPr>
            <a:spLocks noGrp="1"/>
          </p:cNvSpPr>
          <p:nvPr>
            <p:ph type="title"/>
          </p:nvPr>
        </p:nvSpPr>
        <p:spPr/>
        <p:txBody>
          <a:bodyPr/>
          <a:lstStyle/>
          <a:p>
            <a:r>
              <a:rPr lang="en-US" dirty="0"/>
              <a:t>Criminal Justice System</a:t>
            </a:r>
          </a:p>
        </p:txBody>
      </p:sp>
      <p:pic>
        <p:nvPicPr>
          <p:cNvPr id="4098" name="Picture 2" descr="Related image">
            <a:extLst>
              <a:ext uri="{FF2B5EF4-FFF2-40B4-BE49-F238E27FC236}">
                <a16:creationId xmlns:a16="http://schemas.microsoft.com/office/drawing/2014/main" id="{7B8B42BB-BE32-42B7-B63B-88DB33288A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3371" y="2603499"/>
            <a:ext cx="7118253" cy="42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3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1"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4361857" y="643466"/>
            <a:ext cx="5833578" cy="5571067"/>
          </a:xfrm>
          <a:prstGeom prst="rect">
            <a:avLst/>
          </a:prstGeom>
        </p:spPr>
      </p:pic>
      <p:sp>
        <p:nvSpPr>
          <p:cNvPr id="23"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blipFill>
            <a:blip r:embed="rId3">
              <a:duotone>
                <a:schemeClr val="dk2">
                  <a:shade val="69000"/>
                  <a:hueMod val="91000"/>
                  <a:satMod val="164000"/>
                  <a:lumMod val="74000"/>
                </a:schemeClr>
                <a:schemeClr val="dk2">
                  <a:hueMod val="124000"/>
                  <a:satMod val="140000"/>
                  <a:lumMod val="142000"/>
                </a:schemeClr>
              </a:duotone>
            </a:blip>
            <a:stretch>
              <a:fillRect l="-12279" t="-11550" r="-120392" b="-115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endParaRPr lang="en-US" dirty="0"/>
          </a:p>
        </p:txBody>
      </p:sp>
      <p:sp>
        <p:nvSpPr>
          <p:cNvPr id="24" name="Freeform: Shap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Tree>
    <p:extLst>
      <p:ext uri="{BB962C8B-B14F-4D97-AF65-F5344CB8AC3E}">
        <p14:creationId xmlns:p14="http://schemas.microsoft.com/office/powerpoint/2010/main" val="5578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or Random System?</a:t>
            </a:r>
          </a:p>
        </p:txBody>
      </p:sp>
      <p:pic>
        <p:nvPicPr>
          <p:cNvPr id="5" name="Content Placeholder 4" descr="A picture containing text, map&#10;&#10;Description generated with very high confidence"/>
          <p:cNvPicPr>
            <a:picLocks noGrp="1" noChangeAspect="1"/>
          </p:cNvPicPr>
          <p:nvPr>
            <p:ph idx="1"/>
          </p:nvPr>
        </p:nvPicPr>
        <p:blipFill>
          <a:blip r:embed="rId2"/>
          <a:stretch>
            <a:fillRect/>
          </a:stretch>
        </p:blipFill>
        <p:spPr>
          <a:xfrm>
            <a:off x="3348110" y="2026049"/>
            <a:ext cx="5078437" cy="4529495"/>
          </a:xfrm>
        </p:spPr>
      </p:pic>
    </p:spTree>
    <p:extLst>
      <p:ext uri="{BB962C8B-B14F-4D97-AF65-F5344CB8AC3E}">
        <p14:creationId xmlns:p14="http://schemas.microsoft.com/office/powerpoint/2010/main" val="3911634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18272</TotalTime>
  <Words>1212</Words>
  <Application>Microsoft Office PowerPoint</Application>
  <PresentationFormat>Widescreen</PresentationFormat>
  <Paragraphs>141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Adobe Fan Heiti Std B</vt:lpstr>
      <vt:lpstr>Arial</vt:lpstr>
      <vt:lpstr>Century Gothic</vt:lpstr>
      <vt:lpstr>Wingdings 3</vt:lpstr>
      <vt:lpstr>Ion Boardroom</vt:lpstr>
      <vt:lpstr>Re-engineering Corporate Social Responsibility and Sustainability in the Justice System</vt:lpstr>
      <vt:lpstr>Myth or Fact?</vt:lpstr>
      <vt:lpstr>PowerPoint Presentation</vt:lpstr>
      <vt:lpstr>Research Reference</vt:lpstr>
      <vt:lpstr>Example: Prison Communities</vt:lpstr>
      <vt:lpstr>Research Reference</vt:lpstr>
      <vt:lpstr>Criminal Justice System</vt:lpstr>
      <vt:lpstr>PowerPoint Presentation</vt:lpstr>
      <vt:lpstr>Ordered or Random System?</vt:lpstr>
      <vt:lpstr>Observation:</vt:lpstr>
      <vt:lpstr>Community Structure</vt:lpstr>
      <vt:lpstr>Community Structure</vt:lpstr>
      <vt:lpstr>Research Question:</vt:lpstr>
      <vt:lpstr>Network Measures</vt:lpstr>
      <vt:lpstr>Research: Case Study No. 1</vt:lpstr>
      <vt:lpstr>Network Density</vt:lpstr>
      <vt:lpstr>PowerPoint Presentation</vt:lpstr>
      <vt:lpstr>(Burt, 2015)</vt:lpstr>
      <vt:lpstr>Concepts/Claims from Network Theory:</vt:lpstr>
      <vt:lpstr>Concepts/Claims from Network Theory:</vt:lpstr>
      <vt:lpstr>PowerPoint Presentation</vt:lpstr>
      <vt:lpstr>Clusters, node location, size, type, relative distances (Barabasi, 2016)</vt:lpstr>
      <vt:lpstr>Research: Case Study No. 2</vt:lpstr>
      <vt:lpstr>Measures - Social Network Structure</vt:lpstr>
      <vt:lpstr>Network Analysis</vt:lpstr>
      <vt:lpstr>Network Analysis – Structural Equation Modeling (SEM)</vt:lpstr>
      <vt:lpstr>Network Analysis – Support Vector Model (SVM) in Machine Learning</vt:lpstr>
      <vt:lpstr>Machine Learning – Neural Networks &amp; Support Vector Machine (SVM)</vt:lpstr>
      <vt:lpstr>Machine Learning – Neural Networks &amp; Support Vector Machine (SVM)</vt:lpstr>
      <vt:lpstr>Network Analysis – SEM vs Neural Networks &amp; SVM</vt:lpstr>
      <vt:lpstr>Network Analysis – Paths/Linkages are Key</vt:lpstr>
      <vt:lpstr>Selected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Network Analysis</dc:title>
  <dc:creator>Orneita Burton</dc:creator>
  <cp:lastModifiedBy>Orneita Burton</cp:lastModifiedBy>
  <cp:revision>89</cp:revision>
  <dcterms:created xsi:type="dcterms:W3CDTF">2017-06-02T17:16:21Z</dcterms:created>
  <dcterms:modified xsi:type="dcterms:W3CDTF">2018-06-06T16:11:46Z</dcterms:modified>
</cp:coreProperties>
</file>